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1.xml" ContentType="application/vnd.openxmlformats-officedocument.drawingml.chart+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5.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60" r:id="rId5"/>
    <p:sldId id="272" r:id="rId6"/>
    <p:sldId id="259" r:id="rId7"/>
    <p:sldId id="261" r:id="rId8"/>
    <p:sldId id="273" r:id="rId9"/>
    <p:sldId id="274" r:id="rId10"/>
    <p:sldId id="263" r:id="rId11"/>
    <p:sldId id="262" r:id="rId12"/>
    <p:sldId id="276" r:id="rId13"/>
    <p:sldId id="270" r:id="rId14"/>
    <p:sldId id="275" r:id="rId15"/>
    <p:sldId id="258" r:id="rId16"/>
    <p:sldId id="264" r:id="rId17"/>
    <p:sldId id="265" r:id="rId18"/>
    <p:sldId id="26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17"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76"/>
  </p:normalViewPr>
  <p:slideViewPr>
    <p:cSldViewPr snapToGrid="0">
      <p:cViewPr varScale="1">
        <p:scale>
          <a:sx n="116" d="100"/>
          <a:sy n="116" d="100"/>
        </p:scale>
        <p:origin x="416" y="184"/>
      </p:cViewPr>
      <p:guideLst>
        <p:guide pos="381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enofeharrisonobamwonyi/Desktop/Live%20Client%20Brief/Final%20Project%20Analysis%20Sheet.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enofeharrisonobamwonyi/Desktop/Live%20Client%20Brief/Final%20Project%20Analysis%20Sheet.xlsx" TargetMode="Externa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Users/enofeharrisonobamwonyi/Desktop/Live%20Client%20Brief/Final%20Project%20Analysis%20Sheet.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Users/enofeharrisonobamwonyi/Desktop/Live%20Client%20Brief/Final%20Project%20Analysis%20Sheet.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Users/enofeharrisonobamwonyi/Downloads/statistic_id1278047_nft-adoption-in-26-different-countries-worldwide-2022.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Users/enofeharrisonobamwonyi/Downloads/statistic_id1278047_nft-adoption-in-26-different-countries-worldwide-2022.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enofeharrisonobamwonyi/Desktop/Live%20Client%20Brief/Final%20Project%20Analysis%20Sheet.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enofeharrisonobamwonyi/Desktop/Live%20Client%20Brief/OPENSEA%20DATA.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enofeharrisonobamwonyi/Desktop/Live%20Client%20Brief/OPENSEA%20DATA.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enofeharrisonobamwonyi/Desktop/Live%20Client%20Brief/OPENSEA%20DATA.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enofeharrisonobamwonyi/Desktop/Live%20Client%20Brief/OPENSEA%20DATA.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enofeharrisonobamwonyi/Desktop/Live%20Client%20Brief/OPENSEA%20DATA.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enofeharrisonobamwonyi/Desktop/Live%20Client%20Brief/Final%20Project%20Analysis%20Sheet.xlsx" TargetMode="Externa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kern="1200" baseline="0">
                <a:solidFill>
                  <a:schemeClr val="accent5"/>
                </a:solidFill>
              </a:rPr>
              <a:t>Sealed Pokémon Card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 Sheet'!$N$51</c:f>
              <c:strCache>
                <c:ptCount val="1"/>
                <c:pt idx="0">
                  <c:v> Sales </c:v>
                </c:pt>
              </c:strCache>
            </c:strRef>
          </c:tx>
          <c:spPr>
            <a:solidFill>
              <a:schemeClr val="accent5"/>
            </a:solidFill>
            <a:ln>
              <a:noFill/>
            </a:ln>
            <a:effectLst/>
          </c:spPr>
          <c:invertIfNegative val="0"/>
          <c:cat>
            <c:strRef>
              <c:f>'Analysis Sheet'!$L$52:$L$55</c:f>
              <c:strCache>
                <c:ptCount val="4"/>
                <c:pt idx="0">
                  <c:v> Mar </c:v>
                </c:pt>
                <c:pt idx="1">
                  <c:v> Apr </c:v>
                </c:pt>
                <c:pt idx="2">
                  <c:v> May </c:v>
                </c:pt>
                <c:pt idx="3">
                  <c:v> Aug </c:v>
                </c:pt>
              </c:strCache>
            </c:strRef>
          </c:cat>
          <c:val>
            <c:numRef>
              <c:f>'Analysis Sheet'!$N$52:$N$55</c:f>
              <c:numCache>
                <c:formatCode>_(* #,##0_);_(* \(#,##0\);_(* "-"??_);_(@_)</c:formatCode>
                <c:ptCount val="4"/>
                <c:pt idx="0">
                  <c:v>35898.169570000005</c:v>
                </c:pt>
                <c:pt idx="1">
                  <c:v>9751.5409999999993</c:v>
                </c:pt>
                <c:pt idx="2">
                  <c:v>3043.1585</c:v>
                </c:pt>
                <c:pt idx="3">
                  <c:v>793.51</c:v>
                </c:pt>
              </c:numCache>
            </c:numRef>
          </c:val>
          <c:extLst>
            <c:ext xmlns:c16="http://schemas.microsoft.com/office/drawing/2014/chart" uri="{C3380CC4-5D6E-409C-BE32-E72D297353CC}">
              <c16:uniqueId val="{00000000-C07B-AE43-BD48-9F8B2CC17246}"/>
            </c:ext>
          </c:extLst>
        </c:ser>
        <c:ser>
          <c:idx val="1"/>
          <c:order val="1"/>
          <c:tx>
            <c:strRef>
              <c:f>'Analysis Sheet'!$O$51</c:f>
              <c:strCache>
                <c:ptCount val="1"/>
                <c:pt idx="0">
                  <c:v> Royalty </c:v>
                </c:pt>
              </c:strCache>
            </c:strRef>
          </c:tx>
          <c:spPr>
            <a:solidFill>
              <a:srgbClr val="002060"/>
            </a:solidFill>
            <a:ln>
              <a:noFill/>
            </a:ln>
            <a:effectLst/>
          </c:spPr>
          <c:invertIfNegative val="0"/>
          <c:cat>
            <c:strRef>
              <c:f>'Analysis Sheet'!$L$52:$L$55</c:f>
              <c:strCache>
                <c:ptCount val="4"/>
                <c:pt idx="0">
                  <c:v> Mar </c:v>
                </c:pt>
                <c:pt idx="1">
                  <c:v> Apr </c:v>
                </c:pt>
                <c:pt idx="2">
                  <c:v> May </c:v>
                </c:pt>
                <c:pt idx="3">
                  <c:v> Aug </c:v>
                </c:pt>
              </c:strCache>
            </c:strRef>
          </c:cat>
          <c:val>
            <c:numRef>
              <c:f>'Analysis Sheet'!$O$52:$O$55</c:f>
              <c:numCache>
                <c:formatCode>_(* #,##0_);_(* \(#,##0\);_(* "-"??_);_(@_)</c:formatCode>
                <c:ptCount val="4"/>
                <c:pt idx="0">
                  <c:v>2153.8901742000003</c:v>
                </c:pt>
                <c:pt idx="1">
                  <c:v>585.09245999999996</c:v>
                </c:pt>
                <c:pt idx="2">
                  <c:v>182.58950999999999</c:v>
                </c:pt>
                <c:pt idx="3">
                  <c:v>47.610599999999998</c:v>
                </c:pt>
              </c:numCache>
            </c:numRef>
          </c:val>
          <c:extLst>
            <c:ext xmlns:c16="http://schemas.microsoft.com/office/drawing/2014/chart" uri="{C3380CC4-5D6E-409C-BE32-E72D297353CC}">
              <c16:uniqueId val="{00000001-C07B-AE43-BD48-9F8B2CC17246}"/>
            </c:ext>
          </c:extLst>
        </c:ser>
        <c:dLbls>
          <c:showLegendKey val="0"/>
          <c:showVal val="0"/>
          <c:showCatName val="0"/>
          <c:showSerName val="0"/>
          <c:showPercent val="0"/>
          <c:showBubbleSize val="0"/>
        </c:dLbls>
        <c:gapWidth val="50"/>
        <c:overlap val="-5"/>
        <c:axId val="392009967"/>
        <c:axId val="391473807"/>
      </c:barChart>
      <c:catAx>
        <c:axId val="39200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473807"/>
        <c:crosses val="autoZero"/>
        <c:auto val="1"/>
        <c:lblAlgn val="ctr"/>
        <c:lblOffset val="100"/>
        <c:noMultiLvlLbl val="0"/>
      </c:catAx>
      <c:valAx>
        <c:axId val="391473807"/>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09967"/>
        <c:crosses val="autoZero"/>
        <c:crossBetween val="between"/>
      </c:valAx>
      <c:spPr>
        <a:noFill/>
        <a:ln>
          <a:noFill/>
        </a:ln>
        <a:effectLst/>
      </c:spPr>
    </c:plotArea>
    <c:legend>
      <c:legendPos val="b"/>
      <c:layout>
        <c:manualLayout>
          <c:xMode val="edge"/>
          <c:yMode val="edge"/>
          <c:x val="0.6400706474190726"/>
          <c:y val="0.25949292796733742"/>
          <c:w val="0.26871741032370955"/>
          <c:h val="7.38404053659959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dirty="0">
                <a:solidFill>
                  <a:srgbClr val="002060"/>
                </a:solidFill>
                <a:latin typeface="Open Sans" panose="020B0606030504020204" pitchFamily="34" charset="0"/>
                <a:ea typeface="Open Sans" panose="020B0606030504020204" pitchFamily="34" charset="0"/>
                <a:cs typeface="Open Sans" panose="020B0606030504020204" pitchFamily="34" charset="0"/>
              </a:rPr>
              <a:t>Courtyard</a:t>
            </a:r>
            <a:r>
              <a:rPr lang="en-GB" dirty="0">
                <a:solidFill>
                  <a:srgbClr val="002060"/>
                </a:solidFill>
              </a:rPr>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cat>
            <c:strRef>
              <c:f>'Analysis Sheet'!$K$7:$K$17</c:f>
              <c:strCache>
                <c:ptCount val="11"/>
                <c:pt idx="0">
                  <c:v>Apr</c:v>
                </c:pt>
                <c:pt idx="1">
                  <c:v>May</c:v>
                </c:pt>
                <c:pt idx="2">
                  <c:v>Jun</c:v>
                </c:pt>
                <c:pt idx="3">
                  <c:v>Jul</c:v>
                </c:pt>
                <c:pt idx="4">
                  <c:v>Aug</c:v>
                </c:pt>
                <c:pt idx="5">
                  <c:v>Sep</c:v>
                </c:pt>
                <c:pt idx="6">
                  <c:v>Oct</c:v>
                </c:pt>
                <c:pt idx="7">
                  <c:v>Nov</c:v>
                </c:pt>
                <c:pt idx="8">
                  <c:v>Dec</c:v>
                </c:pt>
                <c:pt idx="9">
                  <c:v>Jan</c:v>
                </c:pt>
                <c:pt idx="10">
                  <c:v>Feb</c:v>
                </c:pt>
              </c:strCache>
            </c:strRef>
          </c:cat>
          <c:val>
            <c:numRef>
              <c:f>'Analysis Sheet'!$M$7:$M$17</c:f>
              <c:numCache>
                <c:formatCode>_(* #,##0.00_);_(* \(#,##0.00\);_(* "-"??_);_(@_)</c:formatCode>
                <c:ptCount val="11"/>
                <c:pt idx="0">
                  <c:v>41931.923707999988</c:v>
                </c:pt>
                <c:pt idx="1">
                  <c:v>34645.702646000005</c:v>
                </c:pt>
                <c:pt idx="2">
                  <c:v>3502.7149650000001</c:v>
                </c:pt>
                <c:pt idx="3">
                  <c:v>433.11199999999997</c:v>
                </c:pt>
                <c:pt idx="4">
                  <c:v>3449.9959559999998</c:v>
                </c:pt>
                <c:pt idx="5">
                  <c:v>1685.4589999999998</c:v>
                </c:pt>
                <c:pt idx="6">
                  <c:v>4218.973</c:v>
                </c:pt>
                <c:pt idx="7">
                  <c:v>3844.5531099999998</c:v>
                </c:pt>
                <c:pt idx="8">
                  <c:v>934.40276000000006</c:v>
                </c:pt>
                <c:pt idx="9">
                  <c:v>2940.1345699999997</c:v>
                </c:pt>
                <c:pt idx="10">
                  <c:v>2002.2700199999999</c:v>
                </c:pt>
              </c:numCache>
            </c:numRef>
          </c:val>
          <c:extLst>
            <c:ext xmlns:c16="http://schemas.microsoft.com/office/drawing/2014/chart" uri="{C3380CC4-5D6E-409C-BE32-E72D297353CC}">
              <c16:uniqueId val="{00000000-3C7E-0B41-A351-3F951C2E8005}"/>
            </c:ext>
          </c:extLst>
        </c:ser>
        <c:dLbls>
          <c:showLegendKey val="0"/>
          <c:showVal val="0"/>
          <c:showCatName val="0"/>
          <c:showSerName val="0"/>
          <c:showPercent val="0"/>
          <c:showBubbleSize val="0"/>
        </c:dLbls>
        <c:gapWidth val="50"/>
        <c:axId val="1868055823"/>
        <c:axId val="1867707887"/>
      </c:barChart>
      <c:catAx>
        <c:axId val="1868055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707887"/>
        <c:crosses val="autoZero"/>
        <c:auto val="1"/>
        <c:lblAlgn val="ctr"/>
        <c:lblOffset val="100"/>
        <c:noMultiLvlLbl val="0"/>
      </c:catAx>
      <c:valAx>
        <c:axId val="1867707887"/>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05582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632921381051814"/>
          <c:y val="6.5030905785126672E-2"/>
          <c:w val="0.7641954647638689"/>
          <c:h val="0.78232272741811015"/>
        </c:manualLayout>
      </c:layout>
      <c:barChart>
        <c:barDir val="col"/>
        <c:grouping val="clustered"/>
        <c:varyColors val="0"/>
        <c:ser>
          <c:idx val="0"/>
          <c:order val="0"/>
          <c:tx>
            <c:strRef>
              <c:f>Sheet1!$B$1</c:f>
              <c:strCache>
                <c:ptCount val="1"/>
                <c:pt idx="0">
                  <c:v>Column1</c:v>
                </c:pt>
              </c:strCache>
            </c:strRef>
          </c:tx>
          <c:spPr>
            <a:solidFill>
              <a:schemeClr val="accent2"/>
            </a:solidFill>
            <a:ln>
              <a:solidFill>
                <a:srgbClr val="2875DD"/>
              </a:solidFill>
            </a:ln>
          </c:spPr>
          <c:invertIfNegative val="0"/>
          <c:dPt>
            <c:idx val="3"/>
            <c:invertIfNegative val="0"/>
            <c:bubble3D val="0"/>
            <c:spPr>
              <a:solidFill>
                <a:schemeClr val="accent2"/>
              </a:solidFill>
              <a:ln>
                <a:noFill/>
              </a:ln>
            </c:spPr>
            <c:extLst>
              <c:ext xmlns:c16="http://schemas.microsoft.com/office/drawing/2014/chart" uri="{C3380CC4-5D6E-409C-BE32-E72D297353CC}">
                <c16:uniqueId val="{00000003-9716-4F4E-8782-36052A8683CE}"/>
              </c:ext>
            </c:extLst>
          </c:dPt>
          <c:dLbls>
            <c:dLbl>
              <c:idx val="0"/>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9716-4F4E-8782-36052A8683CE}"/>
                </c:ext>
              </c:extLst>
            </c:dLbl>
            <c:dLbl>
              <c:idx val="1"/>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9716-4F4E-8782-36052A8683CE}"/>
                </c:ext>
              </c:extLst>
            </c:dLbl>
            <c:dLbl>
              <c:idx val="2"/>
              <c:numFmt formatCode="#,##0.0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9716-4F4E-8782-36052A8683CE}"/>
                </c:ext>
              </c:extLst>
            </c:dLbl>
            <c:dLbl>
              <c:idx val="3"/>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9716-4F4E-8782-36052A8683CE}"/>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40.96</c:v>
                </c:pt>
                <c:pt idx="1">
                  <c:v>141.56</c:v>
                </c:pt>
                <c:pt idx="2">
                  <c:v>338.04</c:v>
                </c:pt>
                <c:pt idx="3">
                  <c:v>11300</c:v>
                </c:pt>
              </c:numCache>
            </c:numRef>
          </c:val>
          <c:extLst>
            <c:ext xmlns:c16="http://schemas.microsoft.com/office/drawing/2014/chart" uri="{C3380CC4-5D6E-409C-BE32-E72D297353CC}">
              <c16:uniqueId val="{00000004-9716-4F4E-8782-36052A8683CE}"/>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title>
          <c:tx>
            <c:rich>
              <a:bodyPr/>
              <a:lstStyle/>
              <a:p>
                <a:pPr>
                  <a:defRPr/>
                </a:pPr>
                <a:r>
                  <a:rPr lang="en-GB" sz="1100" b="0">
                    <a:solidFill>
                      <a:srgbClr val="0F2741"/>
                    </a:solidFill>
                    <a:latin typeface="Open Sans"/>
                  </a:rPr>
                  <a:t>Market cap in million U.S. dollars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accent5"/>
                </a:solidFill>
                <a:latin typeface="Open Sans" panose="020B0606030504020204" pitchFamily="34" charset="0"/>
                <a:ea typeface="Open Sans" panose="020B0606030504020204" pitchFamily="34" charset="0"/>
                <a:cs typeface="Open Sans" panose="020B0606030504020204" pitchFamily="34" charset="0"/>
              </a:rPr>
              <a:t>Coutyard Trading Volume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'Competitors Analysis'!$F$65</c:f>
              <c:strCache>
                <c:ptCount val="1"/>
                <c:pt idx="0">
                  <c:v>Volume traded </c:v>
                </c:pt>
              </c:strCache>
            </c:strRef>
          </c:tx>
          <c:spPr>
            <a:ln w="28575" cap="rnd">
              <a:solidFill>
                <a:schemeClr val="accent5"/>
              </a:solidFill>
              <a:round/>
            </a:ln>
            <a:effectLst/>
          </c:spPr>
          <c:marker>
            <c:symbol val="none"/>
          </c:marker>
          <c:cat>
            <c:strRef>
              <c:f>'Competitors Analysis'!$E$66:$E$73</c:f>
              <c:strCache>
                <c:ptCount val="8"/>
                <c:pt idx="0">
                  <c:v>May</c:v>
                </c:pt>
                <c:pt idx="1">
                  <c:v>June </c:v>
                </c:pt>
                <c:pt idx="2">
                  <c:v>July</c:v>
                </c:pt>
                <c:pt idx="3">
                  <c:v>Aug</c:v>
                </c:pt>
                <c:pt idx="4">
                  <c:v>Sept</c:v>
                </c:pt>
                <c:pt idx="5">
                  <c:v>Oct</c:v>
                </c:pt>
                <c:pt idx="6">
                  <c:v>Nov</c:v>
                </c:pt>
                <c:pt idx="7">
                  <c:v>Dec</c:v>
                </c:pt>
              </c:strCache>
            </c:strRef>
          </c:cat>
          <c:val>
            <c:numRef>
              <c:f>'Competitors Analysis'!$F$66:$F$73</c:f>
              <c:numCache>
                <c:formatCode>0.00</c:formatCode>
                <c:ptCount val="8"/>
                <c:pt idx="0">
                  <c:v>15.261799999999999</c:v>
                </c:pt>
                <c:pt idx="1">
                  <c:v>3.1863999999999999</c:v>
                </c:pt>
                <c:pt idx="2">
                  <c:v>0.60319999999999996</c:v>
                </c:pt>
                <c:pt idx="3">
                  <c:v>3.3269000000000002</c:v>
                </c:pt>
                <c:pt idx="4">
                  <c:v>2.0699999999999998</c:v>
                </c:pt>
                <c:pt idx="5">
                  <c:v>7.8442999999999996</c:v>
                </c:pt>
                <c:pt idx="6">
                  <c:v>5.5163000000000002</c:v>
                </c:pt>
                <c:pt idx="7">
                  <c:v>1.395</c:v>
                </c:pt>
              </c:numCache>
            </c:numRef>
          </c:val>
          <c:smooth val="0"/>
          <c:extLst>
            <c:ext xmlns:c16="http://schemas.microsoft.com/office/drawing/2014/chart" uri="{C3380CC4-5D6E-409C-BE32-E72D297353CC}">
              <c16:uniqueId val="{00000000-8ADD-0F4B-BD95-A128AA69F59B}"/>
            </c:ext>
          </c:extLst>
        </c:ser>
        <c:dLbls>
          <c:showLegendKey val="0"/>
          <c:showVal val="0"/>
          <c:showCatName val="0"/>
          <c:showSerName val="0"/>
          <c:showPercent val="0"/>
          <c:showBubbleSize val="0"/>
        </c:dLbls>
        <c:smooth val="0"/>
        <c:axId val="516275904"/>
        <c:axId val="654945152"/>
      </c:lineChart>
      <c:catAx>
        <c:axId val="51627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945152"/>
        <c:crosses val="autoZero"/>
        <c:auto val="1"/>
        <c:lblAlgn val="ctr"/>
        <c:lblOffset val="100"/>
        <c:noMultiLvlLbl val="0"/>
      </c:catAx>
      <c:valAx>
        <c:axId val="65494515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27590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'Competitors Analysis'!$B$84:$B$85</c:f>
              <c:strCache>
                <c:ptCount val="2"/>
                <c:pt idx="0">
                  <c:v> Ethereum  </c:v>
                </c:pt>
                <c:pt idx="1">
                  <c:v> Courtyard </c:v>
                </c:pt>
              </c:strCache>
            </c:strRef>
          </c:cat>
          <c:val>
            <c:numRef>
              <c:f>'Competitors Analysis'!$D$84:$D$85</c:f>
              <c:numCache>
                <c:formatCode>0.00%</c:formatCode>
                <c:ptCount val="2"/>
                <c:pt idx="0">
                  <c:v>0.98835416169409407</c:v>
                </c:pt>
                <c:pt idx="1">
                  <c:v>1.1645838305905987E-2</c:v>
                </c:pt>
              </c:numCache>
            </c:numRef>
          </c:val>
          <c:extLst>
            <c:ext xmlns:c16="http://schemas.microsoft.com/office/drawing/2014/chart" uri="{C3380CC4-5D6E-409C-BE32-E72D297353CC}">
              <c16:uniqueId val="{00000000-C3C9-234A-9874-B233F95349FD}"/>
            </c:ext>
          </c:extLst>
        </c:ser>
        <c:dLbls>
          <c:showLegendKey val="0"/>
          <c:showVal val="0"/>
          <c:showCatName val="0"/>
          <c:showSerName val="0"/>
          <c:showPercent val="0"/>
          <c:showBubbleSize val="0"/>
        </c:dLbls>
        <c:gapWidth val="182"/>
        <c:axId val="1518089151"/>
        <c:axId val="1518202975"/>
      </c:barChart>
      <c:catAx>
        <c:axId val="1518089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202975"/>
        <c:crosses val="autoZero"/>
        <c:auto val="1"/>
        <c:lblAlgn val="ctr"/>
        <c:lblOffset val="100"/>
        <c:noMultiLvlLbl val="0"/>
      </c:catAx>
      <c:valAx>
        <c:axId val="1518202975"/>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089151"/>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rgbClr val="002060"/>
            </a:solidFill>
            <a:ln w="3175">
              <a:noFill/>
            </a:ln>
            <a:effectLst/>
          </c:spPr>
          <c:invertIfNegative val="0"/>
          <c:dPt>
            <c:idx val="2"/>
            <c:invertIfNegative val="0"/>
            <c:bubble3D val="0"/>
            <c:spPr>
              <a:solidFill>
                <a:srgbClr val="FA6130"/>
              </a:solidFill>
              <a:ln w="3175">
                <a:noFill/>
              </a:ln>
              <a:effectLst/>
            </c:spPr>
            <c:extLst>
              <c:ext xmlns:c16="http://schemas.microsoft.com/office/drawing/2014/chart" uri="{C3380CC4-5D6E-409C-BE32-E72D297353CC}">
                <c16:uniqueId val="{00000002-EA92-2142-8D13-6832C6C85869}"/>
              </c:ext>
            </c:extLst>
          </c:dPt>
          <c:dPt>
            <c:idx val="3"/>
            <c:invertIfNegative val="0"/>
            <c:bubble3D val="0"/>
            <c:spPr>
              <a:solidFill>
                <a:srgbClr val="FA6130"/>
              </a:solidFill>
              <a:ln w="3175">
                <a:noFill/>
              </a:ln>
              <a:effectLst/>
            </c:spPr>
            <c:extLst>
              <c:ext xmlns:c16="http://schemas.microsoft.com/office/drawing/2014/chart" uri="{C3380CC4-5D6E-409C-BE32-E72D297353CC}">
                <c16:uniqueId val="{00000001-EA92-2142-8D13-6832C6C85869}"/>
              </c:ext>
            </c:extLst>
          </c:dPt>
          <c:cat>
            <c:strRef>
              <c:f>Data!$B$6:$B$15</c:f>
              <c:strCache>
                <c:ptCount val="10"/>
                <c:pt idx="0">
                  <c:v>India</c:v>
                </c:pt>
                <c:pt idx="1">
                  <c:v>Vietnam</c:v>
                </c:pt>
                <c:pt idx="2">
                  <c:v>Singapore</c:v>
                </c:pt>
                <c:pt idx="3">
                  <c:v>Hong Kong SAR</c:v>
                </c:pt>
                <c:pt idx="4">
                  <c:v>Brazil</c:v>
                </c:pt>
                <c:pt idx="5">
                  <c:v>Philippines</c:v>
                </c:pt>
                <c:pt idx="6">
                  <c:v>Ghana</c:v>
                </c:pt>
                <c:pt idx="7">
                  <c:v>Indonesia</c:v>
                </c:pt>
                <c:pt idx="8">
                  <c:v>Nigeria</c:v>
                </c:pt>
                <c:pt idx="9">
                  <c:v>United States</c:v>
                </c:pt>
              </c:strCache>
            </c:strRef>
          </c:cat>
          <c:val>
            <c:numRef>
              <c:f>Data!$C$6:$C$15</c:f>
              <c:numCache>
                <c:formatCode>0%</c:formatCode>
                <c:ptCount val="10"/>
                <c:pt idx="0">
                  <c:v>7.0000000000000007E-2</c:v>
                </c:pt>
                <c:pt idx="1">
                  <c:v>0.06</c:v>
                </c:pt>
                <c:pt idx="2">
                  <c:v>0.05</c:v>
                </c:pt>
                <c:pt idx="3">
                  <c:v>0.05</c:v>
                </c:pt>
                <c:pt idx="4">
                  <c:v>0.04</c:v>
                </c:pt>
                <c:pt idx="5">
                  <c:v>0.04</c:v>
                </c:pt>
                <c:pt idx="6">
                  <c:v>0.04</c:v>
                </c:pt>
                <c:pt idx="7">
                  <c:v>0.04</c:v>
                </c:pt>
                <c:pt idx="8">
                  <c:v>0.04</c:v>
                </c:pt>
                <c:pt idx="9">
                  <c:v>0.03</c:v>
                </c:pt>
              </c:numCache>
            </c:numRef>
          </c:val>
          <c:extLst>
            <c:ext xmlns:c16="http://schemas.microsoft.com/office/drawing/2014/chart" uri="{C3380CC4-5D6E-409C-BE32-E72D297353CC}">
              <c16:uniqueId val="{00000000-EA92-2142-8D13-6832C6C85869}"/>
            </c:ext>
          </c:extLst>
        </c:ser>
        <c:dLbls>
          <c:showLegendKey val="0"/>
          <c:showVal val="0"/>
          <c:showCatName val="0"/>
          <c:showSerName val="0"/>
          <c:showPercent val="0"/>
          <c:showBubbleSize val="0"/>
        </c:dLbls>
        <c:gapWidth val="50"/>
        <c:axId val="124416255"/>
        <c:axId val="1098470607"/>
      </c:barChart>
      <c:catAx>
        <c:axId val="124416255"/>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098470607"/>
        <c:crosses val="autoZero"/>
        <c:auto val="1"/>
        <c:lblAlgn val="ctr"/>
        <c:lblOffset val="100"/>
        <c:noMultiLvlLbl val="0"/>
      </c:catAx>
      <c:valAx>
        <c:axId val="1098470607"/>
        <c:scaling>
          <c:orientation val="minMax"/>
        </c:scaling>
        <c:delete val="0"/>
        <c:axPos val="b"/>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24416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rgbClr val="002060"/>
            </a:solidFill>
            <a:ln>
              <a:noFill/>
            </a:ln>
            <a:effectLst/>
          </c:spPr>
          <c:invertIfNegative val="0"/>
          <c:cat>
            <c:strRef>
              <c:f>Data!$B$6:$B$9</c:f>
              <c:strCache>
                <c:ptCount val="4"/>
                <c:pt idx="0">
                  <c:v>India</c:v>
                </c:pt>
                <c:pt idx="1">
                  <c:v>Vietnam</c:v>
                </c:pt>
                <c:pt idx="2">
                  <c:v>Singapore</c:v>
                </c:pt>
                <c:pt idx="3">
                  <c:v>Hong Kong SAR</c:v>
                </c:pt>
              </c:strCache>
            </c:strRef>
          </c:cat>
          <c:val>
            <c:numRef>
              <c:f>Data!$C$6:$C$9</c:f>
              <c:numCache>
                <c:formatCode>0%</c:formatCode>
                <c:ptCount val="4"/>
                <c:pt idx="0">
                  <c:v>7.0000000000000007E-2</c:v>
                </c:pt>
                <c:pt idx="1">
                  <c:v>0.06</c:v>
                </c:pt>
                <c:pt idx="2">
                  <c:v>0.05</c:v>
                </c:pt>
                <c:pt idx="3">
                  <c:v>0.05</c:v>
                </c:pt>
              </c:numCache>
            </c:numRef>
          </c:val>
          <c:extLst>
            <c:ext xmlns:c16="http://schemas.microsoft.com/office/drawing/2014/chart" uri="{C3380CC4-5D6E-409C-BE32-E72D297353CC}">
              <c16:uniqueId val="{00000000-537C-6D4F-9F89-EFA559067DEE}"/>
            </c:ext>
          </c:extLst>
        </c:ser>
        <c:dLbls>
          <c:showLegendKey val="0"/>
          <c:showVal val="0"/>
          <c:showCatName val="0"/>
          <c:showSerName val="0"/>
          <c:showPercent val="0"/>
          <c:showBubbleSize val="0"/>
        </c:dLbls>
        <c:gapWidth val="150"/>
        <c:overlap val="-27"/>
        <c:axId val="121208543"/>
        <c:axId val="121228783"/>
      </c:barChart>
      <c:catAx>
        <c:axId val="12120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28783"/>
        <c:crosses val="autoZero"/>
        <c:auto val="1"/>
        <c:lblAlgn val="ctr"/>
        <c:lblOffset val="100"/>
        <c:noMultiLvlLbl val="0"/>
      </c:catAx>
      <c:valAx>
        <c:axId val="121228783"/>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0854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rgbClr val="002060"/>
                </a:solidFill>
              </a:rPr>
              <a:t>Unsealed Pokémon Cards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'Analysis Sheet'!$M$5</c:f>
              <c:strCache>
                <c:ptCount val="1"/>
                <c:pt idx="0">
                  <c:v> Sales </c:v>
                </c:pt>
              </c:strCache>
            </c:strRef>
          </c:tx>
          <c:spPr>
            <a:ln w="28575" cap="rnd">
              <a:solidFill>
                <a:srgbClr val="002060"/>
              </a:solidFill>
              <a:round/>
            </a:ln>
            <a:effectLst/>
          </c:spPr>
          <c:marker>
            <c:symbol val="circle"/>
            <c:size val="5"/>
            <c:spPr>
              <a:solidFill>
                <a:srgbClr val="002060"/>
              </a:solidFill>
              <a:ln w="9525">
                <a:noFill/>
              </a:ln>
              <a:effectLst/>
            </c:spPr>
          </c:marker>
          <c:cat>
            <c:strRef>
              <c:f>'Analysis Sheet'!$K$6:$K$15</c:f>
              <c:strCache>
                <c:ptCount val="10"/>
                <c:pt idx="0">
                  <c:v>Mar-22</c:v>
                </c:pt>
                <c:pt idx="1">
                  <c:v>Apr</c:v>
                </c:pt>
                <c:pt idx="2">
                  <c:v>May</c:v>
                </c:pt>
                <c:pt idx="3">
                  <c:v>Jun</c:v>
                </c:pt>
                <c:pt idx="4">
                  <c:v>Jul</c:v>
                </c:pt>
                <c:pt idx="5">
                  <c:v>Aug</c:v>
                </c:pt>
                <c:pt idx="6">
                  <c:v>Sep</c:v>
                </c:pt>
                <c:pt idx="7">
                  <c:v>Oct</c:v>
                </c:pt>
                <c:pt idx="8">
                  <c:v>Nov</c:v>
                </c:pt>
                <c:pt idx="9">
                  <c:v>Dec</c:v>
                </c:pt>
              </c:strCache>
            </c:strRef>
          </c:cat>
          <c:val>
            <c:numRef>
              <c:f>'Analysis Sheet'!$M$6:$M$15</c:f>
              <c:numCache>
                <c:formatCode>_(* #,##0.00_);_(* \(#,##0.00\);_(* "-"??_);_(@_)</c:formatCode>
                <c:ptCount val="10"/>
                <c:pt idx="0">
                  <c:v>196863.46521166005</c:v>
                </c:pt>
                <c:pt idx="1">
                  <c:v>41931.923707999988</c:v>
                </c:pt>
                <c:pt idx="2">
                  <c:v>34645.702646000005</c:v>
                </c:pt>
                <c:pt idx="3">
                  <c:v>3502.7149650000001</c:v>
                </c:pt>
                <c:pt idx="4">
                  <c:v>433.11199999999997</c:v>
                </c:pt>
                <c:pt idx="5">
                  <c:v>3449.9959559999998</c:v>
                </c:pt>
                <c:pt idx="6">
                  <c:v>1685.4589999999998</c:v>
                </c:pt>
                <c:pt idx="7">
                  <c:v>4218.973</c:v>
                </c:pt>
                <c:pt idx="8">
                  <c:v>3844.5531099999998</c:v>
                </c:pt>
                <c:pt idx="9">
                  <c:v>934.40276000000006</c:v>
                </c:pt>
              </c:numCache>
            </c:numRef>
          </c:val>
          <c:smooth val="0"/>
          <c:extLst>
            <c:ext xmlns:c16="http://schemas.microsoft.com/office/drawing/2014/chart" uri="{C3380CC4-5D6E-409C-BE32-E72D297353CC}">
              <c16:uniqueId val="{00000000-200B-B24E-9B79-D4BEA11D1F6B}"/>
            </c:ext>
          </c:extLst>
        </c:ser>
        <c:ser>
          <c:idx val="1"/>
          <c:order val="1"/>
          <c:tx>
            <c:strRef>
              <c:f>'Analysis Sheet'!$N$5</c:f>
              <c:strCache>
                <c:ptCount val="1"/>
                <c:pt idx="0">
                  <c:v> Royalty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'Analysis Sheet'!$K$6:$K$15</c:f>
              <c:strCache>
                <c:ptCount val="10"/>
                <c:pt idx="0">
                  <c:v>Mar-22</c:v>
                </c:pt>
                <c:pt idx="1">
                  <c:v>Apr</c:v>
                </c:pt>
                <c:pt idx="2">
                  <c:v>May</c:v>
                </c:pt>
                <c:pt idx="3">
                  <c:v>Jun</c:v>
                </c:pt>
                <c:pt idx="4">
                  <c:v>Jul</c:v>
                </c:pt>
                <c:pt idx="5">
                  <c:v>Aug</c:v>
                </c:pt>
                <c:pt idx="6">
                  <c:v>Sep</c:v>
                </c:pt>
                <c:pt idx="7">
                  <c:v>Oct</c:v>
                </c:pt>
                <c:pt idx="8">
                  <c:v>Nov</c:v>
                </c:pt>
                <c:pt idx="9">
                  <c:v>Dec</c:v>
                </c:pt>
              </c:strCache>
            </c:strRef>
          </c:cat>
          <c:val>
            <c:numRef>
              <c:f>'Analysis Sheet'!$N$6:$N$15</c:f>
              <c:numCache>
                <c:formatCode>_(* #,##0.00_);_(* \(#,##0.00\);_(* "-"??_);_(@_)</c:formatCode>
                <c:ptCount val="10"/>
                <c:pt idx="0">
                  <c:v>11811.807912699602</c:v>
                </c:pt>
                <c:pt idx="1">
                  <c:v>2515.9154224799991</c:v>
                </c:pt>
                <c:pt idx="2">
                  <c:v>2078.7421587600002</c:v>
                </c:pt>
                <c:pt idx="3">
                  <c:v>210.16289789999999</c:v>
                </c:pt>
                <c:pt idx="4">
                  <c:v>25.986719999999998</c:v>
                </c:pt>
                <c:pt idx="5">
                  <c:v>206.99975735999999</c:v>
                </c:pt>
                <c:pt idx="6">
                  <c:v>101.12753999999998</c:v>
                </c:pt>
                <c:pt idx="7">
                  <c:v>253.13837999999998</c:v>
                </c:pt>
                <c:pt idx="8">
                  <c:v>230.67318659999998</c:v>
                </c:pt>
                <c:pt idx="9">
                  <c:v>56.064165600000003</c:v>
                </c:pt>
              </c:numCache>
            </c:numRef>
          </c:val>
          <c:smooth val="0"/>
          <c:extLst>
            <c:ext xmlns:c16="http://schemas.microsoft.com/office/drawing/2014/chart" uri="{C3380CC4-5D6E-409C-BE32-E72D297353CC}">
              <c16:uniqueId val="{00000001-200B-B24E-9B79-D4BEA11D1F6B}"/>
            </c:ext>
          </c:extLst>
        </c:ser>
        <c:dLbls>
          <c:showLegendKey val="0"/>
          <c:showVal val="0"/>
          <c:showCatName val="0"/>
          <c:showSerName val="0"/>
          <c:showPercent val="0"/>
          <c:showBubbleSize val="0"/>
        </c:dLbls>
        <c:marker val="1"/>
        <c:smooth val="0"/>
        <c:axId val="260300176"/>
        <c:axId val="254002063"/>
      </c:lineChart>
      <c:catAx>
        <c:axId val="26030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002063"/>
        <c:crosses val="autoZero"/>
        <c:auto val="1"/>
        <c:lblAlgn val="ctr"/>
        <c:lblOffset val="100"/>
        <c:noMultiLvlLbl val="0"/>
      </c:catAx>
      <c:valAx>
        <c:axId val="254002063"/>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300176"/>
        <c:crosses val="autoZero"/>
        <c:crossBetween val="between"/>
      </c:valAx>
      <c:spPr>
        <a:noFill/>
        <a:ln>
          <a:noFill/>
        </a:ln>
        <a:effectLst/>
      </c:spPr>
    </c:plotArea>
    <c:legend>
      <c:legendPos val="b"/>
      <c:layout>
        <c:manualLayout>
          <c:xMode val="edge"/>
          <c:yMode val="edge"/>
          <c:x val="0.60745800524934379"/>
          <c:y val="0.2826410761154855"/>
          <c:w val="0.36841732283464568"/>
          <c:h val="7.38404053659959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rgbClr val="002060"/>
                </a:solidFill>
                <a:latin typeface=""/>
                <a:cs typeface="Times New Roman" panose="02020603050405020304" pitchFamily="18" charset="0"/>
              </a:rPr>
              <a:t> </a:t>
            </a:r>
            <a:r>
              <a:rPr lang="en-GB" sz="1400" b="1" i="0" u="none" strike="noStrike" baseline="0">
                <a:solidFill>
                  <a:srgbClr val="002060"/>
                </a:solidFill>
                <a:effectLst/>
                <a:latin typeface=""/>
                <a:cs typeface="Times New Roman" panose="02020603050405020304" pitchFamily="18" charset="0"/>
              </a:rPr>
              <a:t>Otherdeed for Otherside</a:t>
            </a:r>
            <a:r>
              <a:rPr lang="en-GB" sz="1400" b="1" i="0" u="none" strike="noStrike" baseline="0">
                <a:solidFill>
                  <a:srgbClr val="002060"/>
                </a:solidFill>
                <a:latin typeface=""/>
                <a:cs typeface="Times New Roman" panose="02020603050405020304" pitchFamily="18" charset="0"/>
              </a:rPr>
              <a:t> </a:t>
            </a:r>
            <a:r>
              <a:rPr lang="en-US" b="1">
                <a:solidFill>
                  <a:srgbClr val="002060"/>
                </a:solidFill>
                <a:latin typeface=""/>
                <a:cs typeface="Times New Roman" panose="02020603050405020304" pitchFamily="18" charset="0"/>
              </a:rPr>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'NFT OPENESEA'!$P$2</c:f>
              <c:strCache>
                <c:ptCount val="1"/>
                <c:pt idx="0">
                  <c:v> SALES </c:v>
                </c:pt>
              </c:strCache>
            </c:strRef>
          </c:tx>
          <c:spPr>
            <a:solidFill>
              <a:srgbClr val="002060"/>
            </a:solidFill>
            <a:ln>
              <a:noFill/>
            </a:ln>
            <a:effectLst/>
          </c:spPr>
          <c:invertIfNegative val="0"/>
          <c:cat>
            <c:numRef>
              <c:f>'NFT OPENESEA'!$N$3:$N$14</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OPENESEA'!$P$3:$P$14</c:f>
              <c:numCache>
                <c:formatCode>_-* #,##0_-;\-* #,##0_-;_-* "-"??_-;_-@_-</c:formatCode>
                <c:ptCount val="12"/>
                <c:pt idx="0">
                  <c:v>12547</c:v>
                </c:pt>
                <c:pt idx="1">
                  <c:v>21641</c:v>
                </c:pt>
                <c:pt idx="2">
                  <c:v>5479</c:v>
                </c:pt>
                <c:pt idx="3">
                  <c:v>4227</c:v>
                </c:pt>
                <c:pt idx="4">
                  <c:v>4075</c:v>
                </c:pt>
                <c:pt idx="5">
                  <c:v>2091</c:v>
                </c:pt>
                <c:pt idx="6">
                  <c:v>4048</c:v>
                </c:pt>
                <c:pt idx="7">
                  <c:v>8082</c:v>
                </c:pt>
                <c:pt idx="8">
                  <c:v>17160</c:v>
                </c:pt>
                <c:pt idx="9">
                  <c:v>16067</c:v>
                </c:pt>
                <c:pt idx="10">
                  <c:v>39386</c:v>
                </c:pt>
                <c:pt idx="11">
                  <c:v>25041</c:v>
                </c:pt>
              </c:numCache>
            </c:numRef>
          </c:val>
          <c:extLst>
            <c:ext xmlns:c16="http://schemas.microsoft.com/office/drawing/2014/chart" uri="{C3380CC4-5D6E-409C-BE32-E72D297353CC}">
              <c16:uniqueId val="{00000000-0313-B843-9989-6D3DF9B2A59D}"/>
            </c:ext>
          </c:extLst>
        </c:ser>
        <c:dLbls>
          <c:showLegendKey val="0"/>
          <c:showVal val="0"/>
          <c:showCatName val="0"/>
          <c:showSerName val="0"/>
          <c:showPercent val="0"/>
          <c:showBubbleSize val="0"/>
        </c:dLbls>
        <c:gapWidth val="50"/>
        <c:overlap val="-27"/>
        <c:axId val="391582399"/>
        <c:axId val="392134623"/>
      </c:barChart>
      <c:dateAx>
        <c:axId val="391582399"/>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134623"/>
        <c:crosses val="autoZero"/>
        <c:auto val="1"/>
        <c:lblOffset val="100"/>
        <c:baseTimeUnit val="months"/>
      </c:dateAx>
      <c:valAx>
        <c:axId val="392134623"/>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582399"/>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accent2"/>
                </a:solidFill>
                <a:latin typeface="+mn-lt"/>
                <a:ea typeface="+mn-ea"/>
                <a:cs typeface="+mn-cs"/>
              </a:defRPr>
            </a:pPr>
            <a:r>
              <a:rPr lang="en-GB" sz="1400" b="1" i="0" u="none" strike="noStrike" baseline="0" dirty="0">
                <a:solidFill>
                  <a:schemeClr val="accent2"/>
                </a:solidFill>
                <a:effectLst/>
                <a:latin typeface=""/>
              </a:rPr>
              <a:t>Bored Ape Yacht Club</a:t>
            </a:r>
            <a:r>
              <a:rPr lang="en-GB" sz="1400" b="1" i="0" u="none" strike="noStrike" baseline="0" dirty="0">
                <a:solidFill>
                  <a:schemeClr val="accent2"/>
                </a:solidFill>
                <a:latin typeface=""/>
              </a:rPr>
              <a:t> </a:t>
            </a:r>
            <a:endParaRPr lang="en-US" b="1" dirty="0">
              <a:solidFill>
                <a:schemeClr val="accent2"/>
              </a:solidFill>
              <a:latin typeface=""/>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2"/>
              </a:solidFill>
              <a:latin typeface="+mn-lt"/>
              <a:ea typeface="+mn-ea"/>
              <a:cs typeface="+mn-cs"/>
            </a:defRPr>
          </a:pPr>
          <a:endParaRPr lang="en-US"/>
        </a:p>
      </c:txPr>
    </c:title>
    <c:autoTitleDeleted val="0"/>
    <c:plotArea>
      <c:layout/>
      <c:barChart>
        <c:barDir val="col"/>
        <c:grouping val="clustered"/>
        <c:varyColors val="0"/>
        <c:ser>
          <c:idx val="0"/>
          <c:order val="0"/>
          <c:tx>
            <c:strRef>
              <c:f>'NFT OPENESEA'!$D$2</c:f>
              <c:strCache>
                <c:ptCount val="1"/>
                <c:pt idx="0">
                  <c:v> No of SALES </c:v>
                </c:pt>
              </c:strCache>
            </c:strRef>
          </c:tx>
          <c:spPr>
            <a:solidFill>
              <a:srgbClr val="FA6130"/>
            </a:solidFill>
            <a:ln>
              <a:noFill/>
            </a:ln>
            <a:effectLst/>
          </c:spPr>
          <c:invertIfNegative val="0"/>
          <c:cat>
            <c:numRef>
              <c:f>'NFT OPENESEA'!$B$3:$B$14</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OPENESEA'!$D$3:$D$14</c:f>
              <c:numCache>
                <c:formatCode>_-* #,##0_-;\-* #,##0_-;_-* "-"??_-;_-@_-</c:formatCode>
                <c:ptCount val="12"/>
                <c:pt idx="0">
                  <c:v>400</c:v>
                </c:pt>
                <c:pt idx="1">
                  <c:v>478</c:v>
                </c:pt>
                <c:pt idx="2">
                  <c:v>431</c:v>
                </c:pt>
                <c:pt idx="3">
                  <c:v>191</c:v>
                </c:pt>
                <c:pt idx="4">
                  <c:v>232</c:v>
                </c:pt>
                <c:pt idx="5">
                  <c:v>134</c:v>
                </c:pt>
                <c:pt idx="6">
                  <c:v>176</c:v>
                </c:pt>
                <c:pt idx="7">
                  <c:v>442</c:v>
                </c:pt>
                <c:pt idx="8">
                  <c:v>1071</c:v>
                </c:pt>
                <c:pt idx="9">
                  <c:v>510</c:v>
                </c:pt>
                <c:pt idx="10">
                  <c:v>1310</c:v>
                </c:pt>
                <c:pt idx="11">
                  <c:v>680</c:v>
                </c:pt>
              </c:numCache>
            </c:numRef>
          </c:val>
          <c:extLst>
            <c:ext xmlns:c16="http://schemas.microsoft.com/office/drawing/2014/chart" uri="{C3380CC4-5D6E-409C-BE32-E72D297353CC}">
              <c16:uniqueId val="{00000000-BC4F-1441-B2A3-F4745520C9E2}"/>
            </c:ext>
          </c:extLst>
        </c:ser>
        <c:dLbls>
          <c:showLegendKey val="0"/>
          <c:showVal val="0"/>
          <c:showCatName val="0"/>
          <c:showSerName val="0"/>
          <c:showPercent val="0"/>
          <c:showBubbleSize val="0"/>
        </c:dLbls>
        <c:gapWidth val="50"/>
        <c:axId val="892222463"/>
        <c:axId val="892224191"/>
      </c:barChart>
      <c:dateAx>
        <c:axId val="892222463"/>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224191"/>
        <c:crosses val="autoZero"/>
        <c:auto val="1"/>
        <c:lblOffset val="100"/>
        <c:baseTimeUnit val="months"/>
      </c:dateAx>
      <c:valAx>
        <c:axId val="892224191"/>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22246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rgbClr val="002060"/>
                </a:solidFill>
                <a:effectLst/>
              </a:rPr>
              <a:t>Azuki</a:t>
            </a:r>
            <a:r>
              <a:rPr lang="en-GB" sz="1400" b="0" i="0" u="none" strike="noStrike" baseline="0"/>
              <a:t> </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'NFT OPENESEA'!$D$19</c:f>
              <c:strCache>
                <c:ptCount val="1"/>
                <c:pt idx="0">
                  <c:v> No of SALES </c:v>
                </c:pt>
              </c:strCache>
            </c:strRef>
          </c:tx>
          <c:spPr>
            <a:ln w="28575" cap="rnd">
              <a:solidFill>
                <a:srgbClr val="002060"/>
              </a:solidFill>
              <a:round/>
            </a:ln>
            <a:effectLst/>
          </c:spPr>
          <c:marker>
            <c:symbol val="none"/>
          </c:marker>
          <c:cat>
            <c:numRef>
              <c:f>'NFT OPENESEA'!$B$20:$B$31</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OPENESEA'!$D$20:$D$31</c:f>
              <c:numCache>
                <c:formatCode>_-* #,##0.00_-;\-* #,##0.00_-;_-* "-"??_-;_-@_-</c:formatCode>
                <c:ptCount val="12"/>
                <c:pt idx="0">
                  <c:v>702</c:v>
                </c:pt>
                <c:pt idx="1">
                  <c:v>3835</c:v>
                </c:pt>
                <c:pt idx="2">
                  <c:v>717</c:v>
                </c:pt>
                <c:pt idx="3">
                  <c:v>370</c:v>
                </c:pt>
                <c:pt idx="4">
                  <c:v>521</c:v>
                </c:pt>
                <c:pt idx="5">
                  <c:v>341</c:v>
                </c:pt>
                <c:pt idx="6">
                  <c:v>464</c:v>
                </c:pt>
                <c:pt idx="7">
                  <c:v>668</c:v>
                </c:pt>
                <c:pt idx="8">
                  <c:v>3712</c:v>
                </c:pt>
                <c:pt idx="9">
                  <c:v>1682</c:v>
                </c:pt>
                <c:pt idx="10">
                  <c:v>4863</c:v>
                </c:pt>
                <c:pt idx="11">
                  <c:v>2599</c:v>
                </c:pt>
              </c:numCache>
            </c:numRef>
          </c:val>
          <c:smooth val="0"/>
          <c:extLst>
            <c:ext xmlns:c16="http://schemas.microsoft.com/office/drawing/2014/chart" uri="{C3380CC4-5D6E-409C-BE32-E72D297353CC}">
              <c16:uniqueId val="{00000000-9091-2047-9D46-959E56283DD0}"/>
            </c:ext>
          </c:extLst>
        </c:ser>
        <c:dLbls>
          <c:showLegendKey val="0"/>
          <c:showVal val="0"/>
          <c:showCatName val="0"/>
          <c:showSerName val="0"/>
          <c:showPercent val="0"/>
          <c:showBubbleSize val="0"/>
        </c:dLbls>
        <c:smooth val="0"/>
        <c:axId val="1032949295"/>
        <c:axId val="1032951455"/>
      </c:lineChart>
      <c:dateAx>
        <c:axId val="103294929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2951455"/>
        <c:crosses val="autoZero"/>
        <c:auto val="1"/>
        <c:lblOffset val="100"/>
        <c:baseTimeUnit val="months"/>
      </c:dateAx>
      <c:valAx>
        <c:axId val="1032951455"/>
        <c:scaling>
          <c:orientation val="minMax"/>
        </c:scaling>
        <c:delete val="0"/>
        <c:axPos val="l"/>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2949295"/>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rgbClr val="002060"/>
                </a:solidFill>
                <a:effectLst/>
              </a:rPr>
              <a:t> Clone X-X Takashi Murakeami </a:t>
            </a:r>
            <a:r>
              <a:rPr lang="en-GB" sz="1400" b="1" i="0" u="none" strike="noStrike" baseline="0">
                <a:solidFill>
                  <a:srgbClr val="002060"/>
                </a:solidFill>
              </a:rPr>
              <a:t> </a:t>
            </a:r>
            <a:endParaRPr lang="en-US" b="1">
              <a:solidFill>
                <a:srgbClr val="00206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'NFT OPENESEA'!$J$19</c:f>
              <c:strCache>
                <c:ptCount val="1"/>
                <c:pt idx="0">
                  <c:v> No of SALES </c:v>
                </c:pt>
              </c:strCache>
            </c:strRef>
          </c:tx>
          <c:spPr>
            <a:solidFill>
              <a:srgbClr val="002060"/>
            </a:solidFill>
            <a:ln>
              <a:noFill/>
            </a:ln>
            <a:effectLst/>
          </c:spPr>
          <c:invertIfNegative val="0"/>
          <c:cat>
            <c:numRef>
              <c:f>'NFT OPENESEA'!$H$20:$H$31</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OPENESEA'!$J$20:$J$31</c:f>
              <c:numCache>
                <c:formatCode>_-* #,##0.00_-;\-* #,##0.00_-;_-* "-"??_-;_-@_-</c:formatCode>
                <c:ptCount val="12"/>
                <c:pt idx="0">
                  <c:v>1027</c:v>
                </c:pt>
                <c:pt idx="1">
                  <c:v>1212</c:v>
                </c:pt>
                <c:pt idx="2">
                  <c:v>1185</c:v>
                </c:pt>
                <c:pt idx="3">
                  <c:v>568</c:v>
                </c:pt>
                <c:pt idx="4">
                  <c:v>837</c:v>
                </c:pt>
                <c:pt idx="5">
                  <c:v>496</c:v>
                </c:pt>
                <c:pt idx="6">
                  <c:v>850</c:v>
                </c:pt>
                <c:pt idx="7">
                  <c:v>969</c:v>
                </c:pt>
                <c:pt idx="8">
                  <c:v>5692</c:v>
                </c:pt>
                <c:pt idx="9">
                  <c:v>1914</c:v>
                </c:pt>
                <c:pt idx="10">
                  <c:v>9956</c:v>
                </c:pt>
                <c:pt idx="11">
                  <c:v>5396</c:v>
                </c:pt>
              </c:numCache>
            </c:numRef>
          </c:val>
          <c:extLst>
            <c:ext xmlns:c16="http://schemas.microsoft.com/office/drawing/2014/chart" uri="{C3380CC4-5D6E-409C-BE32-E72D297353CC}">
              <c16:uniqueId val="{00000000-7CFF-B641-BC57-71D8F2295D1C}"/>
            </c:ext>
          </c:extLst>
        </c:ser>
        <c:dLbls>
          <c:showLegendKey val="0"/>
          <c:showVal val="0"/>
          <c:showCatName val="0"/>
          <c:showSerName val="0"/>
          <c:showPercent val="0"/>
          <c:showBubbleSize val="0"/>
        </c:dLbls>
        <c:gapWidth val="40"/>
        <c:axId val="1008700175"/>
        <c:axId val="1008701903"/>
      </c:barChart>
      <c:dateAx>
        <c:axId val="100870017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701903"/>
        <c:crosses val="autoZero"/>
        <c:auto val="1"/>
        <c:lblOffset val="100"/>
        <c:baseTimeUnit val="months"/>
      </c:dateAx>
      <c:valAx>
        <c:axId val="1008701903"/>
        <c:scaling>
          <c:orientation val="minMax"/>
        </c:scaling>
        <c:delete val="0"/>
        <c:axPos val="l"/>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700175"/>
        <c:crosses val="autoZero"/>
        <c:crossBetween val="between"/>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solidFill>
                  <a:schemeClr val="accent2"/>
                </a:solidFill>
                <a:effectLst/>
                <a:latin typeface=""/>
              </a:rPr>
              <a:t>Mutant Ape Yacht Club</a:t>
            </a:r>
            <a:r>
              <a:rPr lang="en-GB" sz="1400" b="1" i="0" u="none" strike="noStrike" baseline="0">
                <a:solidFill>
                  <a:schemeClr val="accent2"/>
                </a:solidFill>
                <a:latin typeface=""/>
              </a:rPr>
              <a:t> </a:t>
            </a:r>
            <a:endParaRPr lang="en-US" b="1">
              <a:solidFill>
                <a:schemeClr val="accent2"/>
              </a:solidFill>
              <a:latin typeface=""/>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'NFT OPENESEA'!$J$2</c:f>
              <c:strCache>
                <c:ptCount val="1"/>
                <c:pt idx="0">
                  <c:v> No of SALES </c:v>
                </c:pt>
              </c:strCache>
            </c:strRef>
          </c:tx>
          <c:spPr>
            <a:ln w="28575" cap="rnd">
              <a:solidFill>
                <a:schemeClr val="accent2"/>
              </a:solidFill>
              <a:round/>
            </a:ln>
            <a:effectLst/>
          </c:spPr>
          <c:marker>
            <c:symbol val="circle"/>
            <c:size val="5"/>
            <c:spPr>
              <a:solidFill>
                <a:schemeClr val="accent2"/>
              </a:solidFill>
              <a:ln w="9525">
                <a:noFill/>
              </a:ln>
              <a:effectLst/>
            </c:spPr>
          </c:marker>
          <c:cat>
            <c:numRef>
              <c:f>'NFT OPENESEA'!$H$3:$H$14</c:f>
              <c:numCache>
                <c:formatCode>mmm\-yy</c:formatCode>
                <c:ptCount val="12"/>
                <c:pt idx="0">
                  <c:v>44652</c:v>
                </c:pt>
                <c:pt idx="1">
                  <c:v>44682</c:v>
                </c:pt>
                <c:pt idx="2">
                  <c:v>44713</c:v>
                </c:pt>
                <c:pt idx="3">
                  <c:v>44743</c:v>
                </c:pt>
                <c:pt idx="4">
                  <c:v>44774</c:v>
                </c:pt>
                <c:pt idx="5">
                  <c:v>44805</c:v>
                </c:pt>
                <c:pt idx="6">
                  <c:v>44835</c:v>
                </c:pt>
                <c:pt idx="7">
                  <c:v>44866</c:v>
                </c:pt>
                <c:pt idx="8">
                  <c:v>44896</c:v>
                </c:pt>
                <c:pt idx="9">
                  <c:v>44927</c:v>
                </c:pt>
                <c:pt idx="10">
                  <c:v>44958</c:v>
                </c:pt>
                <c:pt idx="11">
                  <c:v>44986</c:v>
                </c:pt>
              </c:numCache>
            </c:numRef>
          </c:cat>
          <c:val>
            <c:numRef>
              <c:f>'NFT OPENESEA'!$J$3:$J$14</c:f>
              <c:numCache>
                <c:formatCode>_-* #,##0_-;\-* #,##0_-;_-* "-"??_-;_-@_-</c:formatCode>
                <c:ptCount val="12"/>
                <c:pt idx="0">
                  <c:v>1935</c:v>
                </c:pt>
                <c:pt idx="1">
                  <c:v>1772</c:v>
                </c:pt>
                <c:pt idx="2">
                  <c:v>1166</c:v>
                </c:pt>
                <c:pt idx="3">
                  <c:v>703</c:v>
                </c:pt>
                <c:pt idx="4">
                  <c:v>903</c:v>
                </c:pt>
                <c:pt idx="5">
                  <c:v>580</c:v>
                </c:pt>
                <c:pt idx="6">
                  <c:v>596</c:v>
                </c:pt>
                <c:pt idx="7">
                  <c:v>1216</c:v>
                </c:pt>
                <c:pt idx="8">
                  <c:v>3787</c:v>
                </c:pt>
                <c:pt idx="9">
                  <c:v>2527</c:v>
                </c:pt>
                <c:pt idx="10">
                  <c:v>8138</c:v>
                </c:pt>
                <c:pt idx="11">
                  <c:v>4478</c:v>
                </c:pt>
              </c:numCache>
            </c:numRef>
          </c:val>
          <c:smooth val="0"/>
          <c:extLst>
            <c:ext xmlns:c16="http://schemas.microsoft.com/office/drawing/2014/chart" uri="{C3380CC4-5D6E-409C-BE32-E72D297353CC}">
              <c16:uniqueId val="{00000000-105C-6840-9603-4CC13E4FBC70}"/>
            </c:ext>
          </c:extLst>
        </c:ser>
        <c:dLbls>
          <c:showLegendKey val="0"/>
          <c:showVal val="0"/>
          <c:showCatName val="0"/>
          <c:showSerName val="0"/>
          <c:showPercent val="0"/>
          <c:showBubbleSize val="0"/>
        </c:dLbls>
        <c:marker val="1"/>
        <c:smooth val="0"/>
        <c:axId val="891697423"/>
        <c:axId val="891699151"/>
      </c:lineChart>
      <c:dateAx>
        <c:axId val="891697423"/>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699151"/>
        <c:crosses val="autoZero"/>
        <c:auto val="1"/>
        <c:lblOffset val="100"/>
        <c:baseTimeUnit val="months"/>
      </c:dateAx>
      <c:valAx>
        <c:axId val="891699151"/>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69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a:solidFill>
                  <a:schemeClr val="accent5"/>
                </a:solidFill>
                <a:latin typeface="Open Sans" panose="020B0606030504020204" pitchFamily="34" charset="0"/>
                <a:ea typeface="Open Sans" panose="020B0606030504020204" pitchFamily="34" charset="0"/>
                <a:cs typeface="Open Sans" panose="020B0606030504020204" pitchFamily="34" charset="0"/>
              </a:rPr>
              <a:t>Courtyard</a:t>
            </a:r>
            <a:r>
              <a:rPr lang="en-GB"/>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cat>
            <c:strRef>
              <c:f>'Analysis Sheet'!$K$7:$K$17</c:f>
              <c:strCache>
                <c:ptCount val="11"/>
                <c:pt idx="0">
                  <c:v>Apr</c:v>
                </c:pt>
                <c:pt idx="1">
                  <c:v>May</c:v>
                </c:pt>
                <c:pt idx="2">
                  <c:v>Jun</c:v>
                </c:pt>
                <c:pt idx="3">
                  <c:v>Jul</c:v>
                </c:pt>
                <c:pt idx="4">
                  <c:v>Aug</c:v>
                </c:pt>
                <c:pt idx="5">
                  <c:v>Sep</c:v>
                </c:pt>
                <c:pt idx="6">
                  <c:v>Oct</c:v>
                </c:pt>
                <c:pt idx="7">
                  <c:v>Nov</c:v>
                </c:pt>
                <c:pt idx="8">
                  <c:v>Dec</c:v>
                </c:pt>
                <c:pt idx="9">
                  <c:v>Jan</c:v>
                </c:pt>
                <c:pt idx="10">
                  <c:v>Feb</c:v>
                </c:pt>
              </c:strCache>
            </c:strRef>
          </c:cat>
          <c:val>
            <c:numRef>
              <c:f>'Analysis Sheet'!$M$7:$M$17</c:f>
              <c:numCache>
                <c:formatCode>_(* #,##0.00_);_(* \(#,##0.00\);_(* "-"??_);_(@_)</c:formatCode>
                <c:ptCount val="11"/>
                <c:pt idx="0">
                  <c:v>41931.923707999988</c:v>
                </c:pt>
                <c:pt idx="1">
                  <c:v>34645.702646000005</c:v>
                </c:pt>
                <c:pt idx="2">
                  <c:v>3502.7149650000001</c:v>
                </c:pt>
                <c:pt idx="3">
                  <c:v>433.11199999999997</c:v>
                </c:pt>
                <c:pt idx="4">
                  <c:v>3449.9959559999998</c:v>
                </c:pt>
                <c:pt idx="5">
                  <c:v>1685.4589999999998</c:v>
                </c:pt>
                <c:pt idx="6">
                  <c:v>4218.973</c:v>
                </c:pt>
                <c:pt idx="7">
                  <c:v>3844.5531099999998</c:v>
                </c:pt>
                <c:pt idx="8">
                  <c:v>934.40276000000006</c:v>
                </c:pt>
                <c:pt idx="9">
                  <c:v>2940.1345699999997</c:v>
                </c:pt>
                <c:pt idx="10">
                  <c:v>2002.2700199999999</c:v>
                </c:pt>
              </c:numCache>
            </c:numRef>
          </c:val>
          <c:extLst>
            <c:ext xmlns:c16="http://schemas.microsoft.com/office/drawing/2014/chart" uri="{C3380CC4-5D6E-409C-BE32-E72D297353CC}">
              <c16:uniqueId val="{00000000-A674-C54E-BD4A-2C62F9D47D42}"/>
            </c:ext>
          </c:extLst>
        </c:ser>
        <c:dLbls>
          <c:showLegendKey val="0"/>
          <c:showVal val="0"/>
          <c:showCatName val="0"/>
          <c:showSerName val="0"/>
          <c:showPercent val="0"/>
          <c:showBubbleSize val="0"/>
        </c:dLbls>
        <c:gapWidth val="50"/>
        <c:axId val="1868055823"/>
        <c:axId val="1867707887"/>
      </c:barChart>
      <c:catAx>
        <c:axId val="1868055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707887"/>
        <c:crosses val="autoZero"/>
        <c:auto val="1"/>
        <c:lblAlgn val="ctr"/>
        <c:lblOffset val="100"/>
        <c:noMultiLvlLbl val="0"/>
      </c:catAx>
      <c:valAx>
        <c:axId val="1867707887"/>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055823"/>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007680272630877E-2"/>
          <c:y val="3.6023548219677314E-2"/>
          <c:w val="0.90383745650307801"/>
          <c:h val="0.7988968401592611"/>
        </c:manualLayout>
      </c:layout>
      <c:barChart>
        <c:barDir val="col"/>
        <c:grouping val="clustered"/>
        <c:varyColors val="0"/>
        <c:ser>
          <c:idx val="0"/>
          <c:order val="0"/>
          <c:tx>
            <c:strRef>
              <c:f>Sheet1!$B$1</c:f>
              <c:strCache>
                <c:ptCount val="1"/>
                <c:pt idx="0">
                  <c:v>Column1</c:v>
                </c:pt>
              </c:strCache>
            </c:strRef>
          </c:tx>
          <c:spPr>
            <a:solidFill>
              <a:srgbClr val="002060"/>
            </a:solidFill>
            <a:ln>
              <a:noFill/>
            </a:ln>
          </c:spPr>
          <c:invertIfNegative val="0"/>
          <c:dLbls>
            <c:dLbl>
              <c:idx val="0"/>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E425-D041-98C3-CE6CA96721C4}"/>
                </c:ext>
              </c:extLst>
            </c:dLbl>
            <c:dLbl>
              <c:idx val="1"/>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E425-D041-98C3-CE6CA96721C4}"/>
                </c:ext>
              </c:extLst>
            </c:dLbl>
            <c:dLbl>
              <c:idx val="2"/>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E425-D041-98C3-CE6CA96721C4}"/>
                </c:ext>
              </c:extLst>
            </c:dLbl>
            <c:dLbl>
              <c:idx val="3"/>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E425-D041-98C3-CE6CA96721C4}"/>
                </c:ext>
              </c:extLst>
            </c:dLbl>
            <c:dLbl>
              <c:idx val="4"/>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E425-D041-98C3-CE6CA96721C4}"/>
                </c:ext>
              </c:extLst>
            </c:dLbl>
            <c:dLbl>
              <c:idx val="5"/>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E425-D041-98C3-CE6CA96721C4}"/>
                </c:ext>
              </c:extLst>
            </c:dLbl>
            <c:dLbl>
              <c:idx val="6"/>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E425-D041-98C3-CE6CA96721C4}"/>
                </c:ext>
              </c:extLst>
            </c:dLbl>
            <c:dLbl>
              <c:idx val="7"/>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E425-D041-98C3-CE6CA96721C4}"/>
                </c:ext>
              </c:extLst>
            </c:dLbl>
            <c:dLbl>
              <c:idx val="8"/>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E425-D041-98C3-CE6CA96721C4}"/>
                </c:ext>
              </c:extLst>
            </c:dLbl>
            <c:dLbl>
              <c:idx val="9"/>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E425-D041-98C3-CE6CA96721C4}"/>
                </c:ext>
              </c:extLst>
            </c:dLbl>
            <c:dLbl>
              <c:idx val="10"/>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E425-D041-98C3-CE6CA96721C4}"/>
                </c:ext>
              </c:extLst>
            </c:dLbl>
            <c:dLbl>
              <c:idx val="11"/>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E425-D041-98C3-CE6CA96721C4}"/>
                </c:ext>
              </c:extLst>
            </c:dLbl>
            <c:dLbl>
              <c:idx val="12"/>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E425-D041-98C3-CE6CA96721C4}"/>
                </c:ext>
              </c:extLst>
            </c:dLbl>
            <c:dLbl>
              <c:idx val="13"/>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E425-D041-98C3-CE6CA96721C4}"/>
                </c:ext>
              </c:extLst>
            </c:dLbl>
            <c:dLbl>
              <c:idx val="14"/>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E425-D041-98C3-CE6CA96721C4}"/>
                </c:ext>
              </c:extLst>
            </c:dLbl>
            <c:dLbl>
              <c:idx val="15"/>
              <c:numFmt formatCode="#,##0" sourceLinked="0"/>
              <c:spPr/>
              <c:txPr>
                <a:bodyPr/>
                <a:lstStyle/>
                <a:p>
                  <a:pPr>
                    <a:defRPr sz="11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E425-D041-98C3-CE6CA96721C4}"/>
                </c:ext>
              </c:extLst>
            </c:dLbl>
            <c:spPr>
              <a:noFill/>
              <a:ln>
                <a:noFill/>
              </a:ln>
              <a:effectLst/>
            </c:spPr>
            <c:txPr>
              <a:bodyPr/>
              <a:lstStyle/>
              <a:p>
                <a:pPr>
                  <a:defRPr sz="11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Sheet1!$A$2:$A$17</c:f>
              <c:strCache>
                <c:ptCount val="16"/>
                <c:pt idx="0">
                  <c:v>2013</c:v>
                </c:pt>
                <c:pt idx="1">
                  <c:v>2014</c:v>
                </c:pt>
                <c:pt idx="2">
                  <c:v>2015</c:v>
                </c:pt>
                <c:pt idx="3">
                  <c:v>2016</c:v>
                </c:pt>
                <c:pt idx="4">
                  <c:v>2017</c:v>
                </c:pt>
                <c:pt idx="5">
                  <c:v>Mar 2018</c:v>
                </c:pt>
                <c:pt idx="6">
                  <c:v>Nov 2019</c:v>
                </c:pt>
                <c:pt idx="7">
                  <c:v>Feb 2021</c:v>
                </c:pt>
                <c:pt idx="8">
                  <c:v>Jul 2021</c:v>
                </c:pt>
                <c:pt idx="9">
                  <c:v>Aug 2021</c:v>
                </c:pt>
                <c:pt idx="10">
                  <c:v>Oct 2021</c:v>
                </c:pt>
                <c:pt idx="11">
                  <c:v>Nov 2021</c:v>
                </c:pt>
                <c:pt idx="12">
                  <c:v>Jan 2022</c:v>
                </c:pt>
                <c:pt idx="13">
                  <c:v>Feb 2022</c:v>
                </c:pt>
                <c:pt idx="14">
                  <c:v>Nov 2022</c:v>
                </c:pt>
                <c:pt idx="15">
                  <c:v>Feb 2023</c:v>
                </c:pt>
              </c:strCache>
            </c:strRef>
          </c:cat>
          <c:val>
            <c:numRef>
              <c:f>Sheet1!$B$2:$B$17</c:f>
              <c:numCache>
                <c:formatCode>General</c:formatCode>
                <c:ptCount val="16"/>
                <c:pt idx="0">
                  <c:v>66</c:v>
                </c:pt>
                <c:pt idx="1">
                  <c:v>506</c:v>
                </c:pt>
                <c:pt idx="2">
                  <c:v>562</c:v>
                </c:pt>
                <c:pt idx="3">
                  <c:v>644</c:v>
                </c:pt>
                <c:pt idx="4">
                  <c:v>1335</c:v>
                </c:pt>
                <c:pt idx="5">
                  <c:v>1658</c:v>
                </c:pt>
                <c:pt idx="6">
                  <c:v>2817</c:v>
                </c:pt>
                <c:pt idx="7">
                  <c:v>4501</c:v>
                </c:pt>
                <c:pt idx="8">
                  <c:v>6044</c:v>
                </c:pt>
                <c:pt idx="9">
                  <c:v>5840</c:v>
                </c:pt>
                <c:pt idx="10">
                  <c:v>6826</c:v>
                </c:pt>
                <c:pt idx="11">
                  <c:v>7557</c:v>
                </c:pt>
                <c:pt idx="12">
                  <c:v>9929</c:v>
                </c:pt>
                <c:pt idx="13">
                  <c:v>10397</c:v>
                </c:pt>
                <c:pt idx="14">
                  <c:v>9310</c:v>
                </c:pt>
                <c:pt idx="15">
                  <c:v>8685</c:v>
                </c:pt>
              </c:numCache>
            </c:numRef>
          </c:val>
          <c:extLst>
            <c:ext xmlns:c16="http://schemas.microsoft.com/office/drawing/2014/chart" uri="{C3380CC4-5D6E-409C-BE32-E72D297353CC}">
              <c16:uniqueId val="{00000010-E425-D041-98C3-CE6CA96721C4}"/>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l"/>
        <c:title>
          <c:tx>
            <c:rich>
              <a:bodyPr/>
              <a:lstStyle/>
              <a:p>
                <a:pPr>
                  <a:defRPr/>
                </a:pPr>
                <a:r>
                  <a:rPr lang="en-GB" sz="1100" b="0">
                    <a:solidFill>
                      <a:srgbClr val="0F2741"/>
                    </a:solidFill>
                    <a:latin typeface="Open Sans"/>
                  </a:rPr>
                  <a:t>Cryptocurrency number</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6039-8535-A4C0-147C-CE77E24CAD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7CA7AB-A7D8-2367-1DE9-FA8933E1D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CB1763E-CADC-0FBE-21DC-62699B9F5505}"/>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5" name="Footer Placeholder 4">
            <a:extLst>
              <a:ext uri="{FF2B5EF4-FFF2-40B4-BE49-F238E27FC236}">
                <a16:creationId xmlns:a16="http://schemas.microsoft.com/office/drawing/2014/main" id="{96F6784E-043E-A253-FF63-713C21C65B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FDED7B0-607F-771A-67DB-E1C1C3BED5B3}"/>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40698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082D8-F839-CFC5-9615-E21B7480FDCB}"/>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3" name="Footer Placeholder 2">
            <a:extLst>
              <a:ext uri="{FF2B5EF4-FFF2-40B4-BE49-F238E27FC236}">
                <a16:creationId xmlns:a16="http://schemas.microsoft.com/office/drawing/2014/main" id="{C03238E5-CC4F-D743-C955-3ED8F97FCA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0E7831-3648-E820-ABD1-16D2A41D0400}"/>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20722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91E4-316C-9F02-3540-32F04549B6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2CBF953-1B6F-28F9-4746-FF4A296400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68D7900-9768-7418-4976-A026D3835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E821E1-BBA5-3C74-B7FE-BF9F1BA014B1}"/>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6" name="Footer Placeholder 5">
            <a:extLst>
              <a:ext uri="{FF2B5EF4-FFF2-40B4-BE49-F238E27FC236}">
                <a16:creationId xmlns:a16="http://schemas.microsoft.com/office/drawing/2014/main" id="{C05F3846-A620-DDEC-3D37-AE1DFD174D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D9424AB-879E-B527-1B77-5B022AA65B63}"/>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2949722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E230-E479-8BE6-2434-DF69C7DF0A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8C4C22F-CE97-FF3A-1831-A28B40DC8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8345F-A91E-DCD3-EE99-538BE6A68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C4795E-8A2A-F6E1-A5E9-51AAFBBAD3A6}"/>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6" name="Footer Placeholder 5">
            <a:extLst>
              <a:ext uri="{FF2B5EF4-FFF2-40B4-BE49-F238E27FC236}">
                <a16:creationId xmlns:a16="http://schemas.microsoft.com/office/drawing/2014/main" id="{1D1B0C80-8A93-B249-06A7-32602A67D0D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E8EAD3D-81D2-F0B9-7570-30C898B14A7A}"/>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368350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2896-7D2F-8D42-F5A5-73D627C6F5D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E756CD-4B95-EF87-F028-EBB4820D14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F97752-2EE3-BC6D-5828-7BC973631FFB}"/>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5" name="Footer Placeholder 4">
            <a:extLst>
              <a:ext uri="{FF2B5EF4-FFF2-40B4-BE49-F238E27FC236}">
                <a16:creationId xmlns:a16="http://schemas.microsoft.com/office/drawing/2014/main" id="{B94D5D1E-ADBA-A4B3-00A0-CAAD3D4822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E3CF2B9-6ED4-00A0-93C6-A6FC25501247}"/>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2694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911B0-2B6A-D894-CE0E-97A8FC89BF2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C952328-099D-1E29-C8E5-0D51CA3CFF8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62BEF2-6850-55B7-C029-1583286DA748}"/>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5" name="Footer Placeholder 4">
            <a:extLst>
              <a:ext uri="{FF2B5EF4-FFF2-40B4-BE49-F238E27FC236}">
                <a16:creationId xmlns:a16="http://schemas.microsoft.com/office/drawing/2014/main" id="{2D269EB4-9183-6543-ECC2-7E9A808260B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5319C6A-3C16-2922-0A15-C0EABC8A8BB1}"/>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183520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tyard_tit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6039-8535-A4C0-147C-CE77E24CAD72}"/>
              </a:ext>
            </a:extLst>
          </p:cNvPr>
          <p:cNvSpPr>
            <a:spLocks noGrp="1"/>
          </p:cNvSpPr>
          <p:nvPr>
            <p:ph type="ctrTitle"/>
          </p:nvPr>
        </p:nvSpPr>
        <p:spPr>
          <a:xfrm>
            <a:off x="1524000" y="3050435"/>
            <a:ext cx="9144000" cy="757130"/>
          </a:xfrm>
        </p:spPr>
        <p:txBody>
          <a:bodyPr lIns="90000" anchor="b">
            <a:spAutoFit/>
          </a:bodyPr>
          <a:lstStyle>
            <a:lvl1pPr algn="ctr">
              <a:defRPr sz="4800">
                <a:solidFill>
                  <a:schemeClr val="accent2"/>
                </a:solidFill>
                <a:latin typeface="Times New Roman" panose="02020603050405020304" pitchFamily="18" charset="0"/>
                <a:cs typeface="Times New Roman" panose="02020603050405020304" pitchFamily="18" charset="0"/>
              </a:defRPr>
            </a:lvl1pPr>
          </a:lstStyle>
          <a:p>
            <a:r>
              <a:rPr lang="en-GB" dirty="0"/>
              <a:t>Click to edit Master title style</a:t>
            </a:r>
            <a:endParaRPr lang="en-US" dirty="0"/>
          </a:p>
        </p:txBody>
      </p:sp>
    </p:spTree>
    <p:extLst>
      <p:ext uri="{BB962C8B-B14F-4D97-AF65-F5344CB8AC3E}">
        <p14:creationId xmlns:p14="http://schemas.microsoft.com/office/powerpoint/2010/main" val="96305121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2D00-AD11-2DFD-795E-E7A5E666B3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7EB7AB-6462-D167-6A3C-5974BE23EF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17FD02-81A2-A60D-A635-1A8BE0BF9192}"/>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5" name="Footer Placeholder 4">
            <a:extLst>
              <a:ext uri="{FF2B5EF4-FFF2-40B4-BE49-F238E27FC236}">
                <a16:creationId xmlns:a16="http://schemas.microsoft.com/office/drawing/2014/main" id="{7956B9FF-76C1-FD65-48DA-FC7B5F4B0B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521727A-80EE-2CDE-6B8E-1891CDA6A0E6}"/>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88982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D2BD-5EBC-080C-AFBE-88F637D5B9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12D5291-2067-A736-6CDC-4852E53FF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4E23FB-F55C-B14D-3AD9-2864FF68266B}"/>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5" name="Footer Placeholder 4">
            <a:extLst>
              <a:ext uri="{FF2B5EF4-FFF2-40B4-BE49-F238E27FC236}">
                <a16:creationId xmlns:a16="http://schemas.microsoft.com/office/drawing/2014/main" id="{62468A25-B5DE-1A5F-4107-69A8F2BF8C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566339A-B672-3BAF-D6C4-5F2058F63088}"/>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109533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5A53-2550-CE23-501A-FF5D968D0D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C7427E-F590-9B59-89D3-38C567D3F5F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DBFA70-926F-C7A2-F261-CD86C6F6E6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1DDF865-1452-B567-EB9E-0F92A0C98907}"/>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6" name="Footer Placeholder 5">
            <a:extLst>
              <a:ext uri="{FF2B5EF4-FFF2-40B4-BE49-F238E27FC236}">
                <a16:creationId xmlns:a16="http://schemas.microsoft.com/office/drawing/2014/main" id="{05BE16DD-607E-EA50-FF1C-B47DDC08F2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C3527B-7FD0-2314-1E2E-2EDBA128156B}"/>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8194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C4BE-D5EE-8459-30FA-6B9B892826D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2C89CB-CFC6-C4DA-E627-8381D2A28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A823FC-0B77-AD6A-D4CC-A4A80F3CE5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44BB7AC-4066-AE6F-619F-9F37FAA6F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81F37D5-E3C7-7E7B-9F56-A556C3A4C7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64FB4E-FE95-0DE1-A823-598E3E38936C}"/>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8" name="Footer Placeholder 7">
            <a:extLst>
              <a:ext uri="{FF2B5EF4-FFF2-40B4-BE49-F238E27FC236}">
                <a16:creationId xmlns:a16="http://schemas.microsoft.com/office/drawing/2014/main" id="{67D977D9-A74B-A87E-4675-0C4EC02E562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33EE5B5-5D67-2BEB-BAC6-CC2B0F6D1B47}"/>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2247975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B7AE-B038-29A6-9190-F4C004753EB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FF6450A-0678-18CA-929B-5543EA307BB8}"/>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4" name="Footer Placeholder 3">
            <a:extLst>
              <a:ext uri="{FF2B5EF4-FFF2-40B4-BE49-F238E27FC236}">
                <a16:creationId xmlns:a16="http://schemas.microsoft.com/office/drawing/2014/main" id="{2E55C43C-F0FF-FD19-CA8C-9BE74AE191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8D9B4DA-B612-7E06-5ADA-E83C357A1480}"/>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387982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courtyard_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B7AE-B038-29A6-9190-F4C004753EB9}"/>
              </a:ext>
            </a:extLst>
          </p:cNvPr>
          <p:cNvSpPr>
            <a:spLocks noGrp="1"/>
          </p:cNvSpPr>
          <p:nvPr>
            <p:ph type="title"/>
          </p:nvPr>
        </p:nvSpPr>
        <p:spPr>
          <a:xfrm>
            <a:off x="371475" y="372519"/>
            <a:ext cx="10515600" cy="535531"/>
          </a:xfrm>
        </p:spPr>
        <p:txBody>
          <a:bodyPr>
            <a:spAutoFit/>
          </a:bodyPr>
          <a:lstStyle>
            <a:lvl1pPr>
              <a:defRPr sz="3200">
                <a:latin typeface="Times New Roman" panose="02020603050405020304" pitchFamily="18" charset="0"/>
                <a:cs typeface="Times New Roman" panose="02020603050405020304" pitchFamily="18" charset="0"/>
              </a:defRPr>
            </a:lvl1pPr>
          </a:lstStyle>
          <a:p>
            <a:r>
              <a:rPr lang="en-GB"/>
              <a:t>Click to edit Master title style</a:t>
            </a:r>
            <a:endParaRPr lang="en-US"/>
          </a:p>
        </p:txBody>
      </p:sp>
      <p:cxnSp>
        <p:nvCxnSpPr>
          <p:cNvPr id="7" name="Straight Connector 6">
            <a:extLst>
              <a:ext uri="{FF2B5EF4-FFF2-40B4-BE49-F238E27FC236}">
                <a16:creationId xmlns:a16="http://schemas.microsoft.com/office/drawing/2014/main" id="{0EAE94CD-2499-FAEC-812E-072343CB4171}"/>
              </a:ext>
            </a:extLst>
          </p:cNvPr>
          <p:cNvCxnSpPr/>
          <p:nvPr userDrawn="1"/>
        </p:nvCxnSpPr>
        <p:spPr>
          <a:xfrm flipV="1">
            <a:off x="-149386" y="908050"/>
            <a:ext cx="1440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BBBF5DB-26D7-59CC-72AC-76586DCF95E1}"/>
              </a:ext>
            </a:extLst>
          </p:cNvPr>
          <p:cNvSpPr txBox="1"/>
          <p:nvPr userDrawn="1"/>
        </p:nvSpPr>
        <p:spPr>
          <a:xfrm>
            <a:off x="389092" y="6446838"/>
            <a:ext cx="1069848" cy="276999"/>
          </a:xfrm>
          <a:prstGeom prst="rect">
            <a:avLst/>
          </a:prstGeom>
          <a:noFill/>
        </p:spPr>
        <p:txBody>
          <a:bodyPr wrap="square" rtlCol="0">
            <a:spAutoFit/>
          </a:bodyPr>
          <a:lstStyle/>
          <a:p>
            <a:r>
              <a:rPr lang="en-US" sz="1200" dirty="0" err="1">
                <a:solidFill>
                  <a:srgbClr val="0070C0"/>
                </a:solidFill>
              </a:rPr>
              <a:t>mmu.ac.uk</a:t>
            </a:r>
            <a:endParaRPr lang="en-US" sz="1200" dirty="0">
              <a:solidFill>
                <a:srgbClr val="0070C0"/>
              </a:solidFill>
            </a:endParaRPr>
          </a:p>
        </p:txBody>
      </p:sp>
      <p:pic>
        <p:nvPicPr>
          <p:cNvPr id="9" name="Picture 8" descr="A picture containing text&#10;&#10;Description automatically generated">
            <a:extLst>
              <a:ext uri="{FF2B5EF4-FFF2-40B4-BE49-F238E27FC236}">
                <a16:creationId xmlns:a16="http://schemas.microsoft.com/office/drawing/2014/main" id="{6FA12BC0-58DD-8BB0-801E-54AC6919CA3A}"/>
              </a:ext>
            </a:extLst>
          </p:cNvPr>
          <p:cNvPicPr>
            <a:picLocks noChangeAspect="1"/>
          </p:cNvPicPr>
          <p:nvPr userDrawn="1"/>
        </p:nvPicPr>
        <p:blipFill>
          <a:blip r:embed="rId2"/>
          <a:stretch>
            <a:fillRect/>
          </a:stretch>
        </p:blipFill>
        <p:spPr>
          <a:xfrm>
            <a:off x="11007523" y="6311900"/>
            <a:ext cx="967017" cy="543947"/>
          </a:xfrm>
          <a:prstGeom prst="rect">
            <a:avLst/>
          </a:prstGeom>
        </p:spPr>
      </p:pic>
    </p:spTree>
    <p:extLst>
      <p:ext uri="{BB962C8B-B14F-4D97-AF65-F5344CB8AC3E}">
        <p14:creationId xmlns:p14="http://schemas.microsoft.com/office/powerpoint/2010/main" val="359156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082D8-F839-CFC5-9615-E21B7480FDCB}"/>
              </a:ext>
            </a:extLst>
          </p:cNvPr>
          <p:cNvSpPr>
            <a:spLocks noGrp="1"/>
          </p:cNvSpPr>
          <p:nvPr>
            <p:ph type="dt" sz="half" idx="10"/>
          </p:nvPr>
        </p:nvSpPr>
        <p:spPr>
          <a:xfrm>
            <a:off x="838200" y="6356350"/>
            <a:ext cx="2743200" cy="365125"/>
          </a:xfrm>
          <a:prstGeom prst="rect">
            <a:avLst/>
          </a:prstGeom>
        </p:spPr>
        <p:txBody>
          <a:bodyPr/>
          <a:lstStyle/>
          <a:p>
            <a:fld id="{B5634395-B649-7343-9506-3635759E94FB}" type="datetimeFigureOut">
              <a:rPr lang="en-US" smtClean="0"/>
              <a:t>7/20/24</a:t>
            </a:fld>
            <a:endParaRPr lang="en-US"/>
          </a:p>
        </p:txBody>
      </p:sp>
      <p:sp>
        <p:nvSpPr>
          <p:cNvPr id="3" name="Footer Placeholder 2">
            <a:extLst>
              <a:ext uri="{FF2B5EF4-FFF2-40B4-BE49-F238E27FC236}">
                <a16:creationId xmlns:a16="http://schemas.microsoft.com/office/drawing/2014/main" id="{C03238E5-CC4F-D743-C955-3ED8F97FCA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0E7831-3648-E820-ABD1-16D2A41D0400}"/>
              </a:ext>
            </a:extLst>
          </p:cNvPr>
          <p:cNvSpPr>
            <a:spLocks noGrp="1"/>
          </p:cNvSpPr>
          <p:nvPr>
            <p:ph type="sldNum" sz="quarter" idx="12"/>
          </p:nvPr>
        </p:nvSpPr>
        <p:spPr>
          <a:xfrm>
            <a:off x="8610600" y="6356350"/>
            <a:ext cx="2743200" cy="365125"/>
          </a:xfrm>
          <a:prstGeom prst="rect">
            <a:avLst/>
          </a:prstGeom>
        </p:spPr>
        <p:txBody>
          <a:bodyPr/>
          <a:lstStyle/>
          <a:p>
            <a:fld id="{7580E39B-B815-4B4B-B797-709D5BCA5663}" type="slidenum">
              <a:rPr lang="en-US" smtClean="0"/>
              <a:t>‹#›</a:t>
            </a:fld>
            <a:endParaRPr lang="en-US"/>
          </a:p>
        </p:txBody>
      </p:sp>
    </p:spTree>
    <p:extLst>
      <p:ext uri="{BB962C8B-B14F-4D97-AF65-F5344CB8AC3E}">
        <p14:creationId xmlns:p14="http://schemas.microsoft.com/office/powerpoint/2010/main" val="160647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15DC0-3106-B8FE-4889-FF7A16E29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8DCDB7-B3F8-E92A-0F3B-39904E1E7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05361861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61" r:id="rId8"/>
    <p:sldLayoutId id="2147483655" r:id="rId9"/>
    <p:sldLayoutId id="2147483660"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7446" userDrawn="1">
          <p15:clr>
            <a:srgbClr val="F26B43"/>
          </p15:clr>
        </p15:guide>
        <p15:guide id="3" pos="234" userDrawn="1">
          <p15:clr>
            <a:srgbClr val="F26B43"/>
          </p15:clr>
        </p15:guide>
        <p15:guide id="4" orient="horz" pos="754" userDrawn="1">
          <p15:clr>
            <a:srgbClr val="F26B43"/>
          </p15:clr>
        </p15:guide>
        <p15:guide id="6" orient="horz" pos="37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8.xml"/><Relationship Id="rId5" Type="http://schemas.openxmlformats.org/officeDocument/2006/relationships/image" Target="../media/image10.emf"/><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8.x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8.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66117-D36A-33D8-39A6-A3D3CB6D362A}"/>
              </a:ext>
            </a:extLst>
          </p:cNvPr>
          <p:cNvSpPr>
            <a:spLocks noGrp="1"/>
          </p:cNvSpPr>
          <p:nvPr>
            <p:ph type="ctrTitle"/>
          </p:nvPr>
        </p:nvSpPr>
        <p:spPr>
          <a:xfrm>
            <a:off x="1313793" y="2635063"/>
            <a:ext cx="10050684" cy="1421928"/>
          </a:xfrm>
        </p:spPr>
        <p:txBody>
          <a:bodyPr/>
          <a:lstStyle/>
          <a:p>
            <a:r>
              <a:rPr lang="en-US" b="1" dirty="0"/>
              <a:t> </a:t>
            </a:r>
            <a:br>
              <a:rPr lang="en-US" b="1" dirty="0"/>
            </a:br>
            <a:r>
              <a:rPr lang="en-US" b="1" dirty="0"/>
              <a:t>BUSINESS ANALYSIS</a:t>
            </a:r>
          </a:p>
        </p:txBody>
      </p:sp>
      <p:sp>
        <p:nvSpPr>
          <p:cNvPr id="2" name="TextBox 1">
            <a:extLst>
              <a:ext uri="{FF2B5EF4-FFF2-40B4-BE49-F238E27FC236}">
                <a16:creationId xmlns:a16="http://schemas.microsoft.com/office/drawing/2014/main" id="{E22795C8-D26B-64E5-D518-86A44551420C}"/>
              </a:ext>
            </a:extLst>
          </p:cNvPr>
          <p:cNvSpPr txBox="1"/>
          <p:nvPr/>
        </p:nvSpPr>
        <p:spPr>
          <a:xfrm>
            <a:off x="4782206" y="4984927"/>
            <a:ext cx="2774732" cy="523220"/>
          </a:xfrm>
          <a:prstGeom prst="rect">
            <a:avLst/>
          </a:prstGeom>
          <a:noFill/>
        </p:spPr>
        <p:txBody>
          <a:bodyPr wrap="square" rtlCol="0">
            <a:spAutoFit/>
          </a:bodyPr>
          <a:lstStyle/>
          <a:p>
            <a:pPr algn="ct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15</a:t>
            </a:r>
            <a:r>
              <a:rPr lang="en-US" sz="2800" b="1" baseline="30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th</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May, 2023</a:t>
            </a:r>
          </a:p>
        </p:txBody>
      </p:sp>
      <p:pic>
        <p:nvPicPr>
          <p:cNvPr id="9" name="Picture 8">
            <a:extLst>
              <a:ext uri="{FF2B5EF4-FFF2-40B4-BE49-F238E27FC236}">
                <a16:creationId xmlns:a16="http://schemas.microsoft.com/office/drawing/2014/main" id="{36A81C96-3E93-15A5-CA6D-D59996BA943A}"/>
              </a:ext>
            </a:extLst>
          </p:cNvPr>
          <p:cNvPicPr>
            <a:picLocks noChangeAspect="1"/>
          </p:cNvPicPr>
          <p:nvPr/>
        </p:nvPicPr>
        <p:blipFill>
          <a:blip r:embed="rId2">
            <a:duotone>
              <a:srgbClr val="FF6D01">
                <a:shade val="45000"/>
                <a:satMod val="135000"/>
              </a:srgbClr>
              <a:prstClr val="white"/>
            </a:duotone>
            <a:alphaModFix amt="90000"/>
            <a:extLst>
              <a:ext uri="{28A0092B-C50C-407E-A947-70E740481C1C}">
                <a14:useLocalDpi xmlns:a14="http://schemas.microsoft.com/office/drawing/2010/main" val="0"/>
              </a:ext>
            </a:extLst>
          </a:blip>
          <a:stretch>
            <a:fillRect/>
          </a:stretch>
        </p:blipFill>
        <p:spPr>
          <a:xfrm>
            <a:off x="3281995" y="2016077"/>
            <a:ext cx="5628009" cy="1356147"/>
          </a:xfrm>
          <a:prstGeom prst="rect">
            <a:avLst/>
          </a:prstGeom>
        </p:spPr>
      </p:pic>
    </p:spTree>
    <p:extLst>
      <p:ext uri="{BB962C8B-B14F-4D97-AF65-F5344CB8AC3E}">
        <p14:creationId xmlns:p14="http://schemas.microsoft.com/office/powerpoint/2010/main" val="537686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77BF-9FDE-CC8B-C969-D0D128778AAF}"/>
              </a:ext>
            </a:extLst>
          </p:cNvPr>
          <p:cNvSpPr>
            <a:spLocks noGrp="1"/>
          </p:cNvSpPr>
          <p:nvPr>
            <p:ph type="ctrTitle"/>
          </p:nvPr>
        </p:nvSpPr>
        <p:spPr/>
        <p:txBody>
          <a:bodyPr/>
          <a:lstStyle/>
          <a:p>
            <a:r>
              <a:rPr lang="en-US" dirty="0"/>
              <a:t>INDUSTRY OVERVIEW</a:t>
            </a:r>
          </a:p>
        </p:txBody>
      </p:sp>
    </p:spTree>
    <p:extLst>
      <p:ext uri="{BB962C8B-B14F-4D97-AF65-F5344CB8AC3E}">
        <p14:creationId xmlns:p14="http://schemas.microsoft.com/office/powerpoint/2010/main" val="4209541230"/>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0D13-62C9-CCDD-6CED-5B9F88B94B17}"/>
              </a:ext>
            </a:extLst>
          </p:cNvPr>
          <p:cNvSpPr>
            <a:spLocks noGrp="1"/>
          </p:cNvSpPr>
          <p:nvPr>
            <p:ph type="title"/>
          </p:nvPr>
        </p:nvSpPr>
        <p:spPr/>
        <p:txBody>
          <a:bodyPr/>
          <a:lstStyle/>
          <a:p>
            <a:r>
              <a:rPr lang="en-US" dirty="0"/>
              <a:t>Cryptocurrency Market</a:t>
            </a:r>
          </a:p>
        </p:txBody>
      </p:sp>
      <p:cxnSp>
        <p:nvCxnSpPr>
          <p:cNvPr id="12" name="Straight Connector 11">
            <a:extLst>
              <a:ext uri="{FF2B5EF4-FFF2-40B4-BE49-F238E27FC236}">
                <a16:creationId xmlns:a16="http://schemas.microsoft.com/office/drawing/2014/main" id="{912971FA-3866-DC54-9D22-787FB253FE63}"/>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04D7141-7A7E-4BC8-7631-B02A269739C1}"/>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4" name="TextBox 13">
            <a:extLst>
              <a:ext uri="{FF2B5EF4-FFF2-40B4-BE49-F238E27FC236}">
                <a16:creationId xmlns:a16="http://schemas.microsoft.com/office/drawing/2014/main" id="{8C041146-9630-66ED-6F2F-1459A9F6C98E}"/>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bg2">
                    <a:lumMod val="90000"/>
                  </a:schemeClr>
                </a:solidFill>
              </a:rPr>
              <a:t> Overview</a:t>
            </a:r>
          </a:p>
        </p:txBody>
      </p:sp>
      <p:sp>
        <p:nvSpPr>
          <p:cNvPr id="15" name="Oval 14">
            <a:extLst>
              <a:ext uri="{FF2B5EF4-FFF2-40B4-BE49-F238E27FC236}">
                <a16:creationId xmlns:a16="http://schemas.microsoft.com/office/drawing/2014/main" id="{E1BB36CE-8057-E670-71ED-A203068E02CB}"/>
              </a:ext>
            </a:extLst>
          </p:cNvPr>
          <p:cNvSpPr/>
          <p:nvPr/>
        </p:nvSpPr>
        <p:spPr>
          <a:xfrm>
            <a:off x="509063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6" name="TextBox 15">
            <a:extLst>
              <a:ext uri="{FF2B5EF4-FFF2-40B4-BE49-F238E27FC236}">
                <a16:creationId xmlns:a16="http://schemas.microsoft.com/office/drawing/2014/main" id="{78760347-7A8A-D726-2806-4336A34BB6A2}"/>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accent1"/>
                </a:solidFill>
              </a:rPr>
              <a:t>  Overview</a:t>
            </a:r>
          </a:p>
        </p:txBody>
      </p:sp>
      <p:sp>
        <p:nvSpPr>
          <p:cNvPr id="17" name="Oval 16">
            <a:extLst>
              <a:ext uri="{FF2B5EF4-FFF2-40B4-BE49-F238E27FC236}">
                <a16:creationId xmlns:a16="http://schemas.microsoft.com/office/drawing/2014/main" id="{C804EC6B-A5D4-C50C-D977-21E46488E2D3}"/>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8" name="TextBox 17">
            <a:extLst>
              <a:ext uri="{FF2B5EF4-FFF2-40B4-BE49-F238E27FC236}">
                <a16:creationId xmlns:a16="http://schemas.microsoft.com/office/drawing/2014/main" id="{D8D2D6AC-F5D6-D835-2111-94E966CF4866}"/>
              </a:ext>
            </a:extLst>
          </p:cNvPr>
          <p:cNvSpPr txBox="1"/>
          <p:nvPr/>
        </p:nvSpPr>
        <p:spPr>
          <a:xfrm>
            <a:off x="6409631" y="658589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9" name="Oval 18">
            <a:extLst>
              <a:ext uri="{FF2B5EF4-FFF2-40B4-BE49-F238E27FC236}">
                <a16:creationId xmlns:a16="http://schemas.microsoft.com/office/drawing/2014/main" id="{54AF2E2C-1DBD-BFD7-16A8-FD8FCCC06276}"/>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0" name="TextBox 19">
            <a:extLst>
              <a:ext uri="{FF2B5EF4-FFF2-40B4-BE49-F238E27FC236}">
                <a16:creationId xmlns:a16="http://schemas.microsoft.com/office/drawing/2014/main" id="{DB253924-EF0B-D0F3-BFA8-A383F68EFA3F}"/>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6" name="TextBox 5">
            <a:extLst>
              <a:ext uri="{FF2B5EF4-FFF2-40B4-BE49-F238E27FC236}">
                <a16:creationId xmlns:a16="http://schemas.microsoft.com/office/drawing/2014/main" id="{FC6D3299-33F7-5023-792C-1B21FE717E85}"/>
              </a:ext>
            </a:extLst>
          </p:cNvPr>
          <p:cNvSpPr txBox="1"/>
          <p:nvPr/>
        </p:nvSpPr>
        <p:spPr>
          <a:xfrm>
            <a:off x="371475" y="929015"/>
            <a:ext cx="11493342"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Market Highlights</a:t>
            </a:r>
          </a:p>
        </p:txBody>
      </p:sp>
      <p:sp>
        <p:nvSpPr>
          <p:cNvPr id="7" name="TextBox 6">
            <a:extLst>
              <a:ext uri="{FF2B5EF4-FFF2-40B4-BE49-F238E27FC236}">
                <a16:creationId xmlns:a16="http://schemas.microsoft.com/office/drawing/2014/main" id="{42E65D54-D39D-29E3-2A6F-A463E85E59DC}"/>
              </a:ext>
            </a:extLst>
          </p:cNvPr>
          <p:cNvSpPr txBox="1"/>
          <p:nvPr/>
        </p:nvSpPr>
        <p:spPr>
          <a:xfrm>
            <a:off x="371475" y="1258949"/>
            <a:ext cx="11493342" cy="1446550"/>
          </a:xfrm>
          <a:prstGeom prst="rect">
            <a:avLst/>
          </a:prstGeom>
          <a:noFill/>
        </p:spPr>
        <p:txBody>
          <a:bodyPr wrap="square" rtlCol="0">
            <a:spAutoFit/>
          </a:bodyPr>
          <a:lstStyle/>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Cryptocurrency is a decentralized digital financial asset designed to be used over the Internet (Coinbase, 2023).</a:t>
            </a:r>
          </a:p>
          <a:p>
            <a:pPr algn="just"/>
            <a:endPar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They are digital money whose record and transfer of ownership are guaranteed by a cryptographic decentralized technology (</a:t>
            </a:r>
            <a:r>
              <a:rPr lang="en-GB" sz="11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Giudici</a:t>
            </a: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et al., 2019). </a:t>
            </a:r>
          </a:p>
          <a:p>
            <a:pPr algn="just"/>
            <a:endPar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first cryptocurrency (Bitcoin) was launched in 2008. It is the biggest and most popular coin in the market. </a:t>
            </a:r>
          </a:p>
          <a:p>
            <a:pPr algn="just"/>
            <a:endPar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crypto market capitalization is $1.21T (Coinbase, 2023) and Bitcoin, Ethereum, Bitcoin Cash and Litecoin are the top four most popular cryptocurrencies by Market Capitalization (Coinbase, 2023).</a:t>
            </a:r>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9" name="ChartObject">
            <a:extLst>
              <a:ext uri="{FF2B5EF4-FFF2-40B4-BE49-F238E27FC236}">
                <a16:creationId xmlns:a16="http://schemas.microsoft.com/office/drawing/2014/main" id="{0E6E1371-36D0-3CC1-B18C-3D2E26780835}"/>
              </a:ext>
            </a:extLst>
          </p:cNvPr>
          <p:cNvGraphicFramePr/>
          <p:nvPr>
            <p:extLst>
              <p:ext uri="{D42A27DB-BD31-4B8C-83A1-F6EECF244321}">
                <p14:modId xmlns:p14="http://schemas.microsoft.com/office/powerpoint/2010/main" val="316743627"/>
              </p:ext>
            </p:extLst>
          </p:nvPr>
        </p:nvGraphicFramePr>
        <p:xfrm>
          <a:off x="173141" y="3489258"/>
          <a:ext cx="11493342" cy="263969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27064AFE-1A05-D1FB-71FE-39DFD26DCCE4}"/>
              </a:ext>
            </a:extLst>
          </p:cNvPr>
          <p:cNvSpPr txBox="1"/>
          <p:nvPr/>
        </p:nvSpPr>
        <p:spPr>
          <a:xfrm>
            <a:off x="371475" y="2903116"/>
            <a:ext cx="11493342" cy="267960"/>
          </a:xfrm>
          <a:prstGeom prst="rect">
            <a:avLst/>
          </a:prstGeom>
          <a:solidFill>
            <a:schemeClr val="accent2"/>
          </a:solidFill>
        </p:spPr>
        <p:txBody>
          <a:bodyPr wrap="square" rtlCol="0">
            <a:spAutoFit/>
          </a:bodyPr>
          <a:lstStyle/>
          <a:p>
            <a:r>
              <a:rPr lang="en-GB"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Number of cryptocurrencies worldwide from 2013 to February 2023</a:t>
            </a:r>
          </a:p>
        </p:txBody>
      </p:sp>
    </p:spTree>
    <p:extLst>
      <p:ext uri="{BB962C8B-B14F-4D97-AF65-F5344CB8AC3E}">
        <p14:creationId xmlns:p14="http://schemas.microsoft.com/office/powerpoint/2010/main" val="362218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500" fill="hold"/>
                                        <p:tgtEl>
                                          <p:spTgt spid="6"/>
                                        </p:tgtEl>
                                        <p:attrNameLst>
                                          <p:attrName>ppt_w</p:attrName>
                                        </p:attrNameLst>
                                      </p:cBhvr>
                                      <p:tavLst>
                                        <p:tav tm="0">
                                          <p:val>
                                            <p:strVal val="#ppt_w*0.70"/>
                                          </p:val>
                                        </p:tav>
                                        <p:tav tm="100000">
                                          <p:val>
                                            <p:strVal val="#ppt_w"/>
                                          </p:val>
                                        </p:tav>
                                      </p:tavLst>
                                    </p:anim>
                                    <p:anim calcmode="lin" valueType="num">
                                      <p:cBhvr>
                                        <p:cTn id="8" dur="1500" fill="hold"/>
                                        <p:tgtEl>
                                          <p:spTgt spid="6"/>
                                        </p:tgtEl>
                                        <p:attrNameLst>
                                          <p:attrName>ppt_h</p:attrName>
                                        </p:attrNameLst>
                                      </p:cBhvr>
                                      <p:tavLst>
                                        <p:tav tm="0">
                                          <p:val>
                                            <p:strVal val="#ppt_h"/>
                                          </p:val>
                                        </p:tav>
                                        <p:tav tm="100000">
                                          <p:val>
                                            <p:strVal val="#ppt_h"/>
                                          </p:val>
                                        </p:tav>
                                      </p:tavLst>
                                    </p:anim>
                                    <p:animEffect transition="in" filter="fade">
                                      <p:cBhvr>
                                        <p:cTn id="9" dur="1500"/>
                                        <p:tgtEl>
                                          <p:spTgt spid="6"/>
                                        </p:tgtEl>
                                      </p:cBhvr>
                                    </p:animEffect>
                                  </p:childTnLst>
                                </p:cTn>
                              </p:par>
                            </p:childTnLst>
                          </p:cTn>
                        </p:par>
                        <p:par>
                          <p:cTn id="10" fill="hold">
                            <p:stCondLst>
                              <p:cond delay="1500"/>
                            </p:stCondLst>
                            <p:childTnLst>
                              <p:par>
                                <p:cTn id="11" presetID="55"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500" fill="hold"/>
                                        <p:tgtEl>
                                          <p:spTgt spid="7"/>
                                        </p:tgtEl>
                                        <p:attrNameLst>
                                          <p:attrName>ppt_w</p:attrName>
                                        </p:attrNameLst>
                                      </p:cBhvr>
                                      <p:tavLst>
                                        <p:tav tm="0">
                                          <p:val>
                                            <p:strVal val="#ppt_w*0.70"/>
                                          </p:val>
                                        </p:tav>
                                        <p:tav tm="100000">
                                          <p:val>
                                            <p:strVal val="#ppt_w"/>
                                          </p:val>
                                        </p:tav>
                                      </p:tavLst>
                                    </p:anim>
                                    <p:anim calcmode="lin" valueType="num">
                                      <p:cBhvr>
                                        <p:cTn id="14" dur="1500" fill="hold"/>
                                        <p:tgtEl>
                                          <p:spTgt spid="7"/>
                                        </p:tgtEl>
                                        <p:attrNameLst>
                                          <p:attrName>ppt_h</p:attrName>
                                        </p:attrNameLst>
                                      </p:cBhvr>
                                      <p:tavLst>
                                        <p:tav tm="0">
                                          <p:val>
                                            <p:strVal val="#ppt_h"/>
                                          </p:val>
                                        </p:tav>
                                        <p:tav tm="100000">
                                          <p:val>
                                            <p:strVal val="#ppt_h"/>
                                          </p:val>
                                        </p:tav>
                                      </p:tavLst>
                                    </p:anim>
                                    <p:animEffect transition="in" filter="fade">
                                      <p:cBhvr>
                                        <p:cTn id="15" dur="1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1500" fill="hold"/>
                                        <p:tgtEl>
                                          <p:spTgt spid="11"/>
                                        </p:tgtEl>
                                        <p:attrNameLst>
                                          <p:attrName>ppt_x</p:attrName>
                                        </p:attrNameLst>
                                      </p:cBhvr>
                                      <p:tavLst>
                                        <p:tav tm="0">
                                          <p:val>
                                            <p:strVal val="#ppt_x"/>
                                          </p:val>
                                        </p:tav>
                                        <p:tav tm="100000">
                                          <p:val>
                                            <p:strVal val="#ppt_x"/>
                                          </p:val>
                                        </p:tav>
                                      </p:tavLst>
                                    </p:anim>
                                    <p:anim calcmode="lin" valueType="num">
                                      <p:cBhvr additive="base">
                                        <p:cTn id="21" dur="1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ppt_x"/>
                                          </p:val>
                                        </p:tav>
                                        <p:tav tm="100000">
                                          <p:val>
                                            <p:strVal val="#ppt_x"/>
                                          </p:val>
                                        </p:tav>
                                      </p:tavLst>
                                    </p:anim>
                                    <p:anim calcmode="lin" valueType="num">
                                      <p:cBhvr additive="base">
                                        <p:cTn id="25"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Graphic spid="9" grpId="0">
        <p:bldAsOne/>
      </p:bldGraphic>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14DE-EE5A-541B-293A-5856DE3BAC9F}"/>
              </a:ext>
            </a:extLst>
          </p:cNvPr>
          <p:cNvSpPr>
            <a:spLocks noGrp="1"/>
          </p:cNvSpPr>
          <p:nvPr>
            <p:ph type="title"/>
          </p:nvPr>
        </p:nvSpPr>
        <p:spPr/>
        <p:txBody>
          <a:bodyPr/>
          <a:lstStyle/>
          <a:p>
            <a:r>
              <a:rPr lang="en-US" dirty="0"/>
              <a:t>Market Capitalization </a:t>
            </a:r>
          </a:p>
        </p:txBody>
      </p:sp>
      <p:sp>
        <p:nvSpPr>
          <p:cNvPr id="6" name="TextBox 5">
            <a:extLst>
              <a:ext uri="{FF2B5EF4-FFF2-40B4-BE49-F238E27FC236}">
                <a16:creationId xmlns:a16="http://schemas.microsoft.com/office/drawing/2014/main" id="{0F63D286-665C-24B2-EB29-A5534CDEC0AC}"/>
              </a:ext>
            </a:extLst>
          </p:cNvPr>
          <p:cNvSpPr txBox="1"/>
          <p:nvPr/>
        </p:nvSpPr>
        <p:spPr>
          <a:xfrm>
            <a:off x="371475" y="929015"/>
            <a:ext cx="5688013"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Crypto Market Cap</a:t>
            </a:r>
          </a:p>
        </p:txBody>
      </p:sp>
      <p:pic>
        <p:nvPicPr>
          <p:cNvPr id="8" name="Picture 7" descr="Chart, line chart&#10;&#10;Description automatically generated">
            <a:extLst>
              <a:ext uri="{FF2B5EF4-FFF2-40B4-BE49-F238E27FC236}">
                <a16:creationId xmlns:a16="http://schemas.microsoft.com/office/drawing/2014/main" id="{ABB6BDFD-1BC7-B39E-5EBD-FDC1FC6D0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1217940"/>
            <a:ext cx="5688013" cy="2186141"/>
          </a:xfrm>
          <a:prstGeom prst="rect">
            <a:avLst/>
          </a:prstGeom>
        </p:spPr>
      </p:pic>
      <p:cxnSp>
        <p:nvCxnSpPr>
          <p:cNvPr id="10" name="Straight Connector 9">
            <a:extLst>
              <a:ext uri="{FF2B5EF4-FFF2-40B4-BE49-F238E27FC236}">
                <a16:creationId xmlns:a16="http://schemas.microsoft.com/office/drawing/2014/main" id="{DBC4363F-D5F1-440D-4A8A-750B2D04699D}"/>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BBEE44C-C566-A5F3-1014-FBBFC0F74B70}"/>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2" name="TextBox 11">
            <a:extLst>
              <a:ext uri="{FF2B5EF4-FFF2-40B4-BE49-F238E27FC236}">
                <a16:creationId xmlns:a16="http://schemas.microsoft.com/office/drawing/2014/main" id="{FCFAF56A-DAB7-3E05-DEC8-0277C5839BAB}"/>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bg2">
                    <a:lumMod val="90000"/>
                  </a:schemeClr>
                </a:solidFill>
              </a:rPr>
              <a:t> Overview</a:t>
            </a:r>
          </a:p>
        </p:txBody>
      </p:sp>
      <p:sp>
        <p:nvSpPr>
          <p:cNvPr id="13" name="Oval 12">
            <a:extLst>
              <a:ext uri="{FF2B5EF4-FFF2-40B4-BE49-F238E27FC236}">
                <a16:creationId xmlns:a16="http://schemas.microsoft.com/office/drawing/2014/main" id="{FC0BF733-9588-2889-8DB1-293E3914C6B1}"/>
              </a:ext>
            </a:extLst>
          </p:cNvPr>
          <p:cNvSpPr/>
          <p:nvPr/>
        </p:nvSpPr>
        <p:spPr>
          <a:xfrm>
            <a:off x="509063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4" name="TextBox 13">
            <a:extLst>
              <a:ext uri="{FF2B5EF4-FFF2-40B4-BE49-F238E27FC236}">
                <a16:creationId xmlns:a16="http://schemas.microsoft.com/office/drawing/2014/main" id="{442860CF-CAFF-B7E2-4265-7E598256ACF7}"/>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accent1"/>
                </a:solidFill>
              </a:rPr>
              <a:t>  Overview</a:t>
            </a:r>
          </a:p>
        </p:txBody>
      </p:sp>
      <p:sp>
        <p:nvSpPr>
          <p:cNvPr id="15" name="Oval 14">
            <a:extLst>
              <a:ext uri="{FF2B5EF4-FFF2-40B4-BE49-F238E27FC236}">
                <a16:creationId xmlns:a16="http://schemas.microsoft.com/office/drawing/2014/main" id="{885DC3E3-D13E-8DBF-148A-A379A175575F}"/>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6" name="TextBox 15">
            <a:extLst>
              <a:ext uri="{FF2B5EF4-FFF2-40B4-BE49-F238E27FC236}">
                <a16:creationId xmlns:a16="http://schemas.microsoft.com/office/drawing/2014/main" id="{62CB16D6-4E59-3DFD-2619-26D69B0BA7F9}"/>
              </a:ext>
            </a:extLst>
          </p:cNvPr>
          <p:cNvSpPr txBox="1"/>
          <p:nvPr/>
        </p:nvSpPr>
        <p:spPr>
          <a:xfrm>
            <a:off x="6409631" y="658589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7" name="Oval 16">
            <a:extLst>
              <a:ext uri="{FF2B5EF4-FFF2-40B4-BE49-F238E27FC236}">
                <a16:creationId xmlns:a16="http://schemas.microsoft.com/office/drawing/2014/main" id="{E9D2213F-5F93-7D06-F2DE-E3FB41601FFC}"/>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8" name="TextBox 17">
            <a:extLst>
              <a:ext uri="{FF2B5EF4-FFF2-40B4-BE49-F238E27FC236}">
                <a16:creationId xmlns:a16="http://schemas.microsoft.com/office/drawing/2014/main" id="{8C139FFA-E409-3BCF-10B5-D5415B3329FE}"/>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19" name="TextBox 18">
            <a:extLst>
              <a:ext uri="{FF2B5EF4-FFF2-40B4-BE49-F238E27FC236}">
                <a16:creationId xmlns:a16="http://schemas.microsoft.com/office/drawing/2014/main" id="{300D1995-DB1E-A741-C003-170E29011EF6}"/>
              </a:ext>
            </a:extLst>
          </p:cNvPr>
          <p:cNvSpPr txBox="1"/>
          <p:nvPr/>
        </p:nvSpPr>
        <p:spPr>
          <a:xfrm>
            <a:off x="371475" y="3693006"/>
            <a:ext cx="5724525" cy="26796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Crypto Market highlight in 2022</a:t>
            </a:r>
          </a:p>
        </p:txBody>
      </p:sp>
      <p:sp>
        <p:nvSpPr>
          <p:cNvPr id="20" name="TextBox 19">
            <a:extLst>
              <a:ext uri="{FF2B5EF4-FFF2-40B4-BE49-F238E27FC236}">
                <a16:creationId xmlns:a16="http://schemas.microsoft.com/office/drawing/2014/main" id="{9DF68FBB-FCF8-D34B-1B72-00CA225673D8}"/>
              </a:ext>
            </a:extLst>
          </p:cNvPr>
          <p:cNvSpPr txBox="1"/>
          <p:nvPr/>
        </p:nvSpPr>
        <p:spPr>
          <a:xfrm>
            <a:off x="6653047" y="1423148"/>
            <a:ext cx="5167478" cy="1631216"/>
          </a:xfrm>
          <a:prstGeom prst="rect">
            <a:avLst/>
          </a:prstGeom>
          <a:noFill/>
        </p:spPr>
        <p:txBody>
          <a:bodyPr wrap="square" rtlCol="0">
            <a:spAutoFit/>
          </a:bodyPr>
          <a:lstStyle/>
          <a:p>
            <a:pPr algn="just"/>
            <a:r>
              <a:rPr lang="en-GB" sz="1000" dirty="0">
                <a:effectLst/>
                <a:latin typeface="Open Sans" panose="020B0606030504020204" pitchFamily="34" charset="0"/>
                <a:ea typeface="Open Sans" panose="020B0606030504020204" pitchFamily="34" charset="0"/>
                <a:cs typeface="Open Sans" panose="020B0606030504020204" pitchFamily="34" charset="0"/>
              </a:rPr>
              <a:t>The fall in the crypto market in 2022 ultimately affected the NFT market because the NFT market is a sub-segment of the crypto market.</a:t>
            </a:r>
          </a:p>
          <a:p>
            <a:pPr algn="just"/>
            <a:endParaRPr lang="en-GB" sz="1000" dirty="0">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latin typeface="Open Sans" panose="020B0606030504020204" pitchFamily="34" charset="0"/>
              <a:ea typeface="Open Sans" panose="020B0606030504020204" pitchFamily="34" charset="0"/>
              <a:cs typeface="Open Sans" panose="020B0606030504020204" pitchFamily="34" charset="0"/>
            </a:endParaRPr>
          </a:p>
          <a:p>
            <a:pPr algn="just"/>
            <a:r>
              <a:rPr lang="en-GB" sz="1000" dirty="0">
                <a:latin typeface="Open Sans" panose="020B0606030504020204" pitchFamily="34" charset="0"/>
                <a:ea typeface="Open Sans" panose="020B0606030504020204" pitchFamily="34" charset="0"/>
                <a:cs typeface="Open Sans" panose="020B0606030504020204" pitchFamily="34" charset="0"/>
              </a:rPr>
              <a:t>A decline</a:t>
            </a:r>
            <a:r>
              <a:rPr lang="en-GB" sz="1000" dirty="0">
                <a:effectLst/>
                <a:latin typeface="Open Sans" panose="020B0606030504020204" pitchFamily="34" charset="0"/>
                <a:ea typeface="Open Sans" panose="020B0606030504020204" pitchFamily="34" charset="0"/>
                <a:cs typeface="Open Sans" panose="020B0606030504020204" pitchFamily="34" charset="0"/>
              </a:rPr>
              <a:t> in Courtyard’s NFT sales from Q2 of 2022 towards the end of the year. </a:t>
            </a:r>
          </a:p>
          <a:p>
            <a:pPr algn="just"/>
            <a:endParaRPr lang="en-GB" sz="1000" dirty="0">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latin typeface="Open Sans" panose="020B0606030504020204" pitchFamily="34" charset="0"/>
              <a:ea typeface="Open Sans" panose="020B0606030504020204" pitchFamily="34" charset="0"/>
              <a:cs typeface="Open Sans" panose="020B0606030504020204" pitchFamily="34" charset="0"/>
            </a:endParaRPr>
          </a:p>
          <a:p>
            <a:pPr algn="just"/>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crypto market capitalization is $1.21T IN 2023</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BFEDA603-9218-DAEA-B99B-6CA9B8FD9FBD}"/>
              </a:ext>
            </a:extLst>
          </p:cNvPr>
          <p:cNvSpPr txBox="1"/>
          <p:nvPr/>
        </p:nvSpPr>
        <p:spPr>
          <a:xfrm>
            <a:off x="366220" y="4052377"/>
            <a:ext cx="5566870" cy="1785104"/>
          </a:xfrm>
          <a:prstGeom prst="rect">
            <a:avLst/>
          </a:prstGeom>
          <a:noFill/>
        </p:spPr>
        <p:txBody>
          <a:bodyPr wrap="square" rtlCol="0">
            <a:spAutoFit/>
          </a:bodyPr>
          <a:lstStyle/>
          <a:p>
            <a:pPr marL="171450" indent="-171450" algn="just">
              <a:buFont typeface="Arial" panose="020B0604020202020204" pitchFamily="34" charset="0"/>
              <a:buChar char="•"/>
            </a:pPr>
            <a:r>
              <a:rPr lang="en-GB" sz="1000" dirty="0">
                <a:effectLst/>
                <a:latin typeface="Open Sans" panose="020B0606030504020204" pitchFamily="34" charset="0"/>
                <a:ea typeface="Open Sans" panose="020B0606030504020204" pitchFamily="34" charset="0"/>
                <a:cs typeface="Open Sans" panose="020B0606030504020204" pitchFamily="34" charset="0"/>
              </a:rPr>
              <a:t>central banks all over the world started raising interest rates in an attempt to control  inflation  caused by Covid-19 and to boost economic growth </a:t>
            </a:r>
          </a:p>
          <a:p>
            <a:pPr marL="171450" indent="-171450" algn="just">
              <a:buFont typeface="Arial" panose="020B0604020202020204" pitchFamily="34" charset="0"/>
              <a:buChar char="•"/>
            </a:pPr>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effectLst/>
                <a:latin typeface="Open Sans" panose="020B0606030504020204" pitchFamily="34" charset="0"/>
                <a:ea typeface="Open Sans" panose="020B0606030504020204" pitchFamily="34" charset="0"/>
                <a:cs typeface="Open Sans" panose="020B0606030504020204" pitchFamily="34" charset="0"/>
              </a:rPr>
              <a:t>This Policy led the value of the U.S. stock market fell by more than 15%, bond market fell above 20%, and the cryptocurrency market fell by more than 50%.</a:t>
            </a:r>
          </a:p>
          <a:p>
            <a:pPr marL="171450" indent="-171450" algn="just">
              <a:buFont typeface="Arial" panose="020B0604020202020204" pitchFamily="34" charset="0"/>
              <a:buChar char="•"/>
            </a:pPr>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effectLst/>
                <a:latin typeface="Open Sans" panose="020B0606030504020204" pitchFamily="34" charset="0"/>
                <a:ea typeface="Open Sans" panose="020B0606030504020204" pitchFamily="34" charset="0"/>
                <a:cs typeface="Open Sans" panose="020B0606030504020204" pitchFamily="34" charset="0"/>
              </a:rPr>
              <a:t>By the end of the second quarter of 2022, the market cap of cryptocurrencies had dropped below $1 trillion </a:t>
            </a:r>
          </a:p>
          <a:p>
            <a:pPr marL="171450" indent="-171450" algn="just">
              <a:buFont typeface="Arial" panose="020B0604020202020204" pitchFamily="34" charset="0"/>
              <a:buChar char="•"/>
            </a:pPr>
            <a:endParaRPr lang="en-GB" sz="10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effectLst/>
                <a:latin typeface="Open Sans" panose="020B0606030504020204" pitchFamily="34" charset="0"/>
                <a:ea typeface="Open Sans" panose="020B0606030504020204" pitchFamily="34" charset="0"/>
                <a:cs typeface="Open Sans" panose="020B0606030504020204" pitchFamily="34" charset="0"/>
              </a:rPr>
              <a:t>In Nov FTX crashed causing a shock in the market. The market value of cryptocurrencies fell from $3 trillion at its height to about $800 billion.</a:t>
            </a:r>
          </a:p>
        </p:txBody>
      </p:sp>
      <p:sp>
        <p:nvSpPr>
          <p:cNvPr id="22" name="TextBox 21">
            <a:extLst>
              <a:ext uri="{FF2B5EF4-FFF2-40B4-BE49-F238E27FC236}">
                <a16:creationId xmlns:a16="http://schemas.microsoft.com/office/drawing/2014/main" id="{B6A3EEA4-4E1F-27F8-E62F-A0232D27F492}"/>
              </a:ext>
            </a:extLst>
          </p:cNvPr>
          <p:cNvSpPr txBox="1"/>
          <p:nvPr/>
        </p:nvSpPr>
        <p:spPr>
          <a:xfrm>
            <a:off x="366220" y="5972689"/>
            <a:ext cx="2316559" cy="246221"/>
          </a:xfrm>
          <a:prstGeom prst="rect">
            <a:avLst/>
          </a:prstGeom>
          <a:noFill/>
        </p:spPr>
        <p:txBody>
          <a:bodyPr wrap="square" rtlCol="0">
            <a:spAutoFit/>
          </a:bodyPr>
          <a:lstStyle/>
          <a:p>
            <a:r>
              <a:rPr lang="en-GB" sz="1000" i="1" dirty="0">
                <a:effectLst/>
                <a:latin typeface="Open Sans" panose="020B0606030504020204" pitchFamily="34" charset="0"/>
                <a:ea typeface="Open Sans" panose="020B0606030504020204" pitchFamily="34" charset="0"/>
                <a:cs typeface="Open Sans" panose="020B0606030504020204" pitchFamily="34" charset="0"/>
              </a:rPr>
              <a:t>(Wood, 2022)</a:t>
            </a:r>
            <a:endParaRPr lang="en-US" sz="1000" i="1" dirty="0"/>
          </a:p>
        </p:txBody>
      </p:sp>
      <p:sp>
        <p:nvSpPr>
          <p:cNvPr id="23" name="TextBox 22">
            <a:extLst>
              <a:ext uri="{FF2B5EF4-FFF2-40B4-BE49-F238E27FC236}">
                <a16:creationId xmlns:a16="http://schemas.microsoft.com/office/drawing/2014/main" id="{5C88E2B9-266D-3C09-83D0-08896E04259F}"/>
              </a:ext>
            </a:extLst>
          </p:cNvPr>
          <p:cNvSpPr txBox="1"/>
          <p:nvPr/>
        </p:nvSpPr>
        <p:spPr>
          <a:xfrm>
            <a:off x="6799420" y="3493559"/>
            <a:ext cx="5021105"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Impact On Courtyard</a:t>
            </a:r>
          </a:p>
        </p:txBody>
      </p:sp>
      <p:sp>
        <p:nvSpPr>
          <p:cNvPr id="24" name="TextBox 23">
            <a:extLst>
              <a:ext uri="{FF2B5EF4-FFF2-40B4-BE49-F238E27FC236}">
                <a16:creationId xmlns:a16="http://schemas.microsoft.com/office/drawing/2014/main" id="{CC09F643-EE13-8CE0-3337-AACD83C8B874}"/>
              </a:ext>
            </a:extLst>
          </p:cNvPr>
          <p:cNvSpPr txBox="1"/>
          <p:nvPr/>
        </p:nvSpPr>
        <p:spPr>
          <a:xfrm>
            <a:off x="6653048" y="922913"/>
            <a:ext cx="5167477" cy="26796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Crypto Market highlight in 2022</a:t>
            </a:r>
          </a:p>
        </p:txBody>
      </p:sp>
      <p:graphicFrame>
        <p:nvGraphicFramePr>
          <p:cNvPr id="25" name="Chart 24">
            <a:extLst>
              <a:ext uri="{FF2B5EF4-FFF2-40B4-BE49-F238E27FC236}">
                <a16:creationId xmlns:a16="http://schemas.microsoft.com/office/drawing/2014/main" id="{7E02242A-5E8E-0995-B739-20B835FEC7E1}"/>
              </a:ext>
            </a:extLst>
          </p:cNvPr>
          <p:cNvGraphicFramePr>
            <a:graphicFrameLocks/>
          </p:cNvGraphicFramePr>
          <p:nvPr>
            <p:extLst>
              <p:ext uri="{D42A27DB-BD31-4B8C-83A1-F6EECF244321}">
                <p14:modId xmlns:p14="http://schemas.microsoft.com/office/powerpoint/2010/main" val="970498584"/>
              </p:ext>
            </p:extLst>
          </p:nvPr>
        </p:nvGraphicFramePr>
        <p:xfrm>
          <a:off x="6487006" y="3697777"/>
          <a:ext cx="5093589" cy="21595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780502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500"/>
                                        <p:tgtEl>
                                          <p:spTgt spid="6"/>
                                        </p:tgtEl>
                                      </p:cBhvr>
                                    </p:animEffect>
                                  </p:childTnLst>
                                </p:cTn>
                              </p:par>
                            </p:childTnLst>
                          </p:cTn>
                        </p:par>
                        <p:par>
                          <p:cTn id="8" fill="hold">
                            <p:stCondLst>
                              <p:cond delay="1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1500" fill="hold"/>
                                        <p:tgtEl>
                                          <p:spTgt spid="19"/>
                                        </p:tgtEl>
                                        <p:attrNameLst>
                                          <p:attrName>ppt_x</p:attrName>
                                        </p:attrNameLst>
                                      </p:cBhvr>
                                      <p:tavLst>
                                        <p:tav tm="0">
                                          <p:val>
                                            <p:strVal val="0-#ppt_w/2"/>
                                          </p:val>
                                        </p:tav>
                                        <p:tav tm="100000">
                                          <p:val>
                                            <p:strVal val="#ppt_x"/>
                                          </p:val>
                                        </p:tav>
                                      </p:tavLst>
                                    </p:anim>
                                    <p:anim calcmode="lin" valueType="num">
                                      <p:cBhvr additive="base">
                                        <p:cTn id="17" dur="150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1500" fill="hold"/>
                                        <p:tgtEl>
                                          <p:spTgt spid="21"/>
                                        </p:tgtEl>
                                        <p:attrNameLst>
                                          <p:attrName>ppt_x</p:attrName>
                                        </p:attrNameLst>
                                      </p:cBhvr>
                                      <p:tavLst>
                                        <p:tav tm="0">
                                          <p:val>
                                            <p:strVal val="#ppt_x"/>
                                          </p:val>
                                        </p:tav>
                                        <p:tav tm="100000">
                                          <p:val>
                                            <p:strVal val="#ppt_x"/>
                                          </p:val>
                                        </p:tav>
                                      </p:tavLst>
                                    </p:anim>
                                    <p:anim calcmode="lin" valueType="num">
                                      <p:cBhvr additive="base">
                                        <p:cTn id="21"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dissolve">
                                      <p:cBhvr>
                                        <p:cTn id="26" dur="1500"/>
                                        <p:tgtEl>
                                          <p:spTgt spid="24"/>
                                        </p:tgtEl>
                                      </p:cBhvr>
                                    </p:animEffect>
                                  </p:childTnLst>
                                </p:cTn>
                              </p:par>
                            </p:childTnLst>
                          </p:cTn>
                        </p:par>
                        <p:par>
                          <p:cTn id="27" fill="hold">
                            <p:stCondLst>
                              <p:cond delay="1500"/>
                            </p:stCondLst>
                            <p:childTnLst>
                              <p:par>
                                <p:cTn id="28" presetID="55"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1500" fill="hold"/>
                                        <p:tgtEl>
                                          <p:spTgt spid="20"/>
                                        </p:tgtEl>
                                        <p:attrNameLst>
                                          <p:attrName>ppt_w</p:attrName>
                                        </p:attrNameLst>
                                      </p:cBhvr>
                                      <p:tavLst>
                                        <p:tav tm="0">
                                          <p:val>
                                            <p:strVal val="#ppt_w*0.70"/>
                                          </p:val>
                                        </p:tav>
                                        <p:tav tm="100000">
                                          <p:val>
                                            <p:strVal val="#ppt_w"/>
                                          </p:val>
                                        </p:tav>
                                      </p:tavLst>
                                    </p:anim>
                                    <p:anim calcmode="lin" valueType="num">
                                      <p:cBhvr>
                                        <p:cTn id="31" dur="1500" fill="hold"/>
                                        <p:tgtEl>
                                          <p:spTgt spid="20"/>
                                        </p:tgtEl>
                                        <p:attrNameLst>
                                          <p:attrName>ppt_h</p:attrName>
                                        </p:attrNameLst>
                                      </p:cBhvr>
                                      <p:tavLst>
                                        <p:tav tm="0">
                                          <p:val>
                                            <p:strVal val="#ppt_h"/>
                                          </p:val>
                                        </p:tav>
                                        <p:tav tm="100000">
                                          <p:val>
                                            <p:strVal val="#ppt_h"/>
                                          </p:val>
                                        </p:tav>
                                      </p:tavLst>
                                    </p:anim>
                                    <p:animEffect transition="in" filter="fade">
                                      <p:cBhvr>
                                        <p:cTn id="32" dur="1500"/>
                                        <p:tgtEl>
                                          <p:spTgt spid="20"/>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1500"/>
                                        <p:tgtEl>
                                          <p:spTgt spid="23"/>
                                        </p:tgtEl>
                                      </p:cBhvr>
                                    </p:animEffect>
                                  </p:childTnLst>
                                </p:cTn>
                              </p:par>
                            </p:childTnLst>
                          </p:cTn>
                        </p:par>
                        <p:par>
                          <p:cTn id="37" fill="hold">
                            <p:stCondLst>
                              <p:cond delay="4500"/>
                            </p:stCondLst>
                            <p:childTnLst>
                              <p:par>
                                <p:cTn id="38" presetID="5" presetClass="entr" presetSubtype="1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checkerboard(across)">
                                      <p:cBhvr>
                                        <p:cTn id="40"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20" grpId="0"/>
      <p:bldP spid="21" grpId="0"/>
      <p:bldP spid="23" grpId="0" animBg="1"/>
      <p:bldP spid="24" grpId="0" animBg="1"/>
      <p:bldGraphic spid="2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D5A9-61D2-413B-CB9D-F1379B353A11}"/>
              </a:ext>
            </a:extLst>
          </p:cNvPr>
          <p:cNvSpPr>
            <a:spLocks noGrp="1"/>
          </p:cNvSpPr>
          <p:nvPr>
            <p:ph type="title"/>
          </p:nvPr>
        </p:nvSpPr>
        <p:spPr/>
        <p:txBody>
          <a:bodyPr/>
          <a:lstStyle/>
          <a:p>
            <a:r>
              <a:rPr lang="en-US" dirty="0"/>
              <a:t>Non-Fungible Tokens (NFT) Market</a:t>
            </a:r>
          </a:p>
        </p:txBody>
      </p:sp>
      <p:cxnSp>
        <p:nvCxnSpPr>
          <p:cNvPr id="3" name="Straight Connector 2">
            <a:extLst>
              <a:ext uri="{FF2B5EF4-FFF2-40B4-BE49-F238E27FC236}">
                <a16:creationId xmlns:a16="http://schemas.microsoft.com/office/drawing/2014/main" id="{702C119F-FFBA-D59A-6DB4-92CE41D9C18E}"/>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97D8B2C-938D-9D48-423C-8D6897018E38}"/>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5" name="TextBox 4">
            <a:extLst>
              <a:ext uri="{FF2B5EF4-FFF2-40B4-BE49-F238E27FC236}">
                <a16:creationId xmlns:a16="http://schemas.microsoft.com/office/drawing/2014/main" id="{1123C9EB-07E0-0FDD-09AF-17322F43FBFA}"/>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bg2">
                    <a:lumMod val="90000"/>
                  </a:schemeClr>
                </a:solidFill>
              </a:rPr>
              <a:t> Overview</a:t>
            </a:r>
          </a:p>
        </p:txBody>
      </p:sp>
      <p:sp>
        <p:nvSpPr>
          <p:cNvPr id="6" name="Oval 5">
            <a:extLst>
              <a:ext uri="{FF2B5EF4-FFF2-40B4-BE49-F238E27FC236}">
                <a16:creationId xmlns:a16="http://schemas.microsoft.com/office/drawing/2014/main" id="{B40C65EC-CF4C-A388-E2F8-3767628BA0C7}"/>
              </a:ext>
            </a:extLst>
          </p:cNvPr>
          <p:cNvSpPr/>
          <p:nvPr/>
        </p:nvSpPr>
        <p:spPr>
          <a:xfrm>
            <a:off x="509063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7" name="TextBox 6">
            <a:extLst>
              <a:ext uri="{FF2B5EF4-FFF2-40B4-BE49-F238E27FC236}">
                <a16:creationId xmlns:a16="http://schemas.microsoft.com/office/drawing/2014/main" id="{DC51CAA4-62DC-34CC-22FD-C689E176A236}"/>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accent1"/>
                </a:solidFill>
              </a:rPr>
              <a:t>  Overview</a:t>
            </a:r>
          </a:p>
        </p:txBody>
      </p:sp>
      <p:sp>
        <p:nvSpPr>
          <p:cNvPr id="8" name="Oval 7">
            <a:extLst>
              <a:ext uri="{FF2B5EF4-FFF2-40B4-BE49-F238E27FC236}">
                <a16:creationId xmlns:a16="http://schemas.microsoft.com/office/drawing/2014/main" id="{EF742C21-289A-8CB4-D983-9EDCF084B69B}"/>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9" name="TextBox 8">
            <a:extLst>
              <a:ext uri="{FF2B5EF4-FFF2-40B4-BE49-F238E27FC236}">
                <a16:creationId xmlns:a16="http://schemas.microsoft.com/office/drawing/2014/main" id="{E73AB68D-52DC-F47F-432A-4F308D7D7227}"/>
              </a:ext>
            </a:extLst>
          </p:cNvPr>
          <p:cNvSpPr txBox="1"/>
          <p:nvPr/>
        </p:nvSpPr>
        <p:spPr>
          <a:xfrm>
            <a:off x="6409631" y="658468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0" name="Oval 9">
            <a:extLst>
              <a:ext uri="{FF2B5EF4-FFF2-40B4-BE49-F238E27FC236}">
                <a16:creationId xmlns:a16="http://schemas.microsoft.com/office/drawing/2014/main" id="{73984711-E09E-063B-70F7-A936E0EF2D0E}"/>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1" name="TextBox 10">
            <a:extLst>
              <a:ext uri="{FF2B5EF4-FFF2-40B4-BE49-F238E27FC236}">
                <a16:creationId xmlns:a16="http://schemas.microsoft.com/office/drawing/2014/main" id="{C728AAC5-F898-E554-F3AF-F8D123EB8783}"/>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12" name="TextBox 11">
            <a:extLst>
              <a:ext uri="{FF2B5EF4-FFF2-40B4-BE49-F238E27FC236}">
                <a16:creationId xmlns:a16="http://schemas.microsoft.com/office/drawing/2014/main" id="{48638514-C661-D9FF-14DB-AFB58498D099}"/>
              </a:ext>
            </a:extLst>
          </p:cNvPr>
          <p:cNvSpPr txBox="1"/>
          <p:nvPr/>
        </p:nvSpPr>
        <p:spPr>
          <a:xfrm>
            <a:off x="376146" y="929015"/>
            <a:ext cx="5476014"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Market Highlights</a:t>
            </a:r>
          </a:p>
        </p:txBody>
      </p:sp>
      <p:sp>
        <p:nvSpPr>
          <p:cNvPr id="15" name="TextBox 14">
            <a:extLst>
              <a:ext uri="{FF2B5EF4-FFF2-40B4-BE49-F238E27FC236}">
                <a16:creationId xmlns:a16="http://schemas.microsoft.com/office/drawing/2014/main" id="{755C45AC-05E5-3B02-31F3-693992E5A36E}"/>
              </a:ext>
            </a:extLst>
          </p:cNvPr>
          <p:cNvSpPr txBox="1"/>
          <p:nvPr/>
        </p:nvSpPr>
        <p:spPr>
          <a:xfrm>
            <a:off x="371475" y="1232143"/>
            <a:ext cx="5480685" cy="1323439"/>
          </a:xfrm>
          <a:prstGeom prst="rect">
            <a:avLst/>
          </a:prstGeom>
          <a:noFill/>
        </p:spPr>
        <p:txBody>
          <a:bodyPr wrap="square" rtlCol="0">
            <a:spAutoFit/>
          </a:bodyPr>
          <a:lstStyle/>
          <a:p>
            <a:pPr algn="just"/>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NFT is a unique identifier that represents ownership of real-world or digital assets such as art, music, collectibles, in-game items, and even real estate. These tokens are cryptographically secured in a blockchain such as Ethereum,</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endParaRPr lang="en-GB" sz="1000" b="0" i="0"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000" dirty="0">
              <a:latin typeface="Open Sans" panose="020B0606030504020204" pitchFamily="34" charset="0"/>
            </a:endParaRPr>
          </a:p>
          <a:p>
            <a:pPr algn="just"/>
            <a:r>
              <a:rPr lang="en-GB" sz="1000" b="0" i="0" u="none" strike="noStrike" dirty="0">
                <a:effectLst/>
                <a:latin typeface="Open Sans" panose="020B0606030504020204" pitchFamily="34" charset="0"/>
              </a:rPr>
              <a:t>When purchasing one of these using a cryptocurrency like Ethereum, you get a digital, blockchain-backed certificate of authenticity. Once digital files are uploaded as non-fungible tokens on blockchains, they can be offered for sale, since it would be always possible to distinguish the original file from its copies shared online.</a:t>
            </a:r>
            <a:endParaRPr lang="en-US" sz="1000" dirty="0"/>
          </a:p>
        </p:txBody>
      </p:sp>
      <p:graphicFrame>
        <p:nvGraphicFramePr>
          <p:cNvPr id="16" name="ChartObject">
            <a:extLst>
              <a:ext uri="{FF2B5EF4-FFF2-40B4-BE49-F238E27FC236}">
                <a16:creationId xmlns:a16="http://schemas.microsoft.com/office/drawing/2014/main" id="{E984E760-BF11-BA56-5A8C-4B9A20FA7AA2}"/>
              </a:ext>
            </a:extLst>
          </p:cNvPr>
          <p:cNvGraphicFramePr/>
          <p:nvPr>
            <p:extLst>
              <p:ext uri="{D42A27DB-BD31-4B8C-83A1-F6EECF244321}">
                <p14:modId xmlns:p14="http://schemas.microsoft.com/office/powerpoint/2010/main" val="155046011"/>
              </p:ext>
            </p:extLst>
          </p:nvPr>
        </p:nvGraphicFramePr>
        <p:xfrm>
          <a:off x="136554" y="3060296"/>
          <a:ext cx="5823655" cy="270449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95E94F03-B985-11B5-1E6B-76A8D9FCC404}"/>
              </a:ext>
            </a:extLst>
          </p:cNvPr>
          <p:cNvSpPr txBox="1"/>
          <p:nvPr/>
        </p:nvSpPr>
        <p:spPr>
          <a:xfrm>
            <a:off x="371475" y="2651168"/>
            <a:ext cx="4752619" cy="271554"/>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Market Capitalization</a:t>
            </a:r>
          </a:p>
        </p:txBody>
      </p:sp>
      <p:sp>
        <p:nvSpPr>
          <p:cNvPr id="22" name="TextBox 21">
            <a:extLst>
              <a:ext uri="{FF2B5EF4-FFF2-40B4-BE49-F238E27FC236}">
                <a16:creationId xmlns:a16="http://schemas.microsoft.com/office/drawing/2014/main" id="{E074FF25-E73D-835D-3E8D-A22620BAB0D4}"/>
              </a:ext>
            </a:extLst>
          </p:cNvPr>
          <p:cNvSpPr txBox="1"/>
          <p:nvPr/>
        </p:nvSpPr>
        <p:spPr>
          <a:xfrm>
            <a:off x="272345" y="5658079"/>
            <a:ext cx="2238704" cy="246221"/>
          </a:xfrm>
          <a:prstGeom prst="rect">
            <a:avLst/>
          </a:prstGeom>
          <a:noFill/>
        </p:spPr>
        <p:txBody>
          <a:bodyPr wrap="square" rtlCol="0">
            <a:spAutoFit/>
          </a:bodyPr>
          <a:lstStyle/>
          <a:p>
            <a:r>
              <a:rPr lang="en-US" sz="1000" b="1" i="1" dirty="0">
                <a:latin typeface="Open Sans" panose="020B0606030504020204" pitchFamily="34" charset="0"/>
                <a:ea typeface="Open Sans" panose="020B0606030504020204" pitchFamily="34" charset="0"/>
                <a:cs typeface="Open Sans" panose="020B0606030504020204" pitchFamily="34" charset="0"/>
              </a:rPr>
              <a:t>Source: Statista, 2022</a:t>
            </a:r>
          </a:p>
        </p:txBody>
      </p:sp>
      <p:sp>
        <p:nvSpPr>
          <p:cNvPr id="23" name="TextBox 22">
            <a:extLst>
              <a:ext uri="{FF2B5EF4-FFF2-40B4-BE49-F238E27FC236}">
                <a16:creationId xmlns:a16="http://schemas.microsoft.com/office/drawing/2014/main" id="{7678C391-79A8-0E53-1201-98F70C5B7719}"/>
              </a:ext>
            </a:extLst>
          </p:cNvPr>
          <p:cNvSpPr txBox="1"/>
          <p:nvPr/>
        </p:nvSpPr>
        <p:spPr>
          <a:xfrm>
            <a:off x="6799421" y="923740"/>
            <a:ext cx="5039577"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Market Highlights In 2022</a:t>
            </a:r>
          </a:p>
        </p:txBody>
      </p:sp>
      <p:sp>
        <p:nvSpPr>
          <p:cNvPr id="24" name="Rectangle 23">
            <a:extLst>
              <a:ext uri="{FF2B5EF4-FFF2-40B4-BE49-F238E27FC236}">
                <a16:creationId xmlns:a16="http://schemas.microsoft.com/office/drawing/2014/main" id="{DCB079A0-36A3-F24C-AAE1-57E0D94FDEAF}"/>
              </a:ext>
            </a:extLst>
          </p:cNvPr>
          <p:cNvSpPr/>
          <p:nvPr/>
        </p:nvSpPr>
        <p:spPr>
          <a:xfrm>
            <a:off x="6799421" y="1192445"/>
            <a:ext cx="5039577"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Quarter One Analysis</a:t>
            </a:r>
          </a:p>
        </p:txBody>
      </p:sp>
      <p:sp>
        <p:nvSpPr>
          <p:cNvPr id="25" name="Down Arrow 24">
            <a:extLst>
              <a:ext uri="{FF2B5EF4-FFF2-40B4-BE49-F238E27FC236}">
                <a16:creationId xmlns:a16="http://schemas.microsoft.com/office/drawing/2014/main" id="{AEFC2F0B-BD7A-D5AD-3858-A41499053441}"/>
              </a:ext>
            </a:extLst>
          </p:cNvPr>
          <p:cNvSpPr/>
          <p:nvPr/>
        </p:nvSpPr>
        <p:spPr>
          <a:xfrm>
            <a:off x="6799421" y="1843339"/>
            <a:ext cx="1509550" cy="151517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9CA9FED-2C7B-3DDE-7110-16E7CD6B9A77}"/>
              </a:ext>
            </a:extLst>
          </p:cNvPr>
          <p:cNvSpPr txBox="1"/>
          <p:nvPr/>
        </p:nvSpPr>
        <p:spPr>
          <a:xfrm>
            <a:off x="8656606" y="1882172"/>
            <a:ext cx="1199251" cy="646331"/>
          </a:xfrm>
          <a:prstGeom prst="rect">
            <a:avLst/>
          </a:prstGeom>
          <a:noFill/>
        </p:spPr>
        <p:txBody>
          <a:bodyPr wrap="square" rtlCol="0">
            <a:spAutoFit/>
          </a:bodyPr>
          <a:lstStyle/>
          <a:p>
            <a:r>
              <a:rPr lang="en-US"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50%</a:t>
            </a:r>
          </a:p>
        </p:txBody>
      </p:sp>
      <p:sp>
        <p:nvSpPr>
          <p:cNvPr id="27" name="TextBox 26">
            <a:extLst>
              <a:ext uri="{FF2B5EF4-FFF2-40B4-BE49-F238E27FC236}">
                <a16:creationId xmlns:a16="http://schemas.microsoft.com/office/drawing/2014/main" id="{B512E6F8-7AA5-7320-8A15-6CCFFBEB1C93}"/>
              </a:ext>
            </a:extLst>
          </p:cNvPr>
          <p:cNvSpPr txBox="1"/>
          <p:nvPr/>
        </p:nvSpPr>
        <p:spPr>
          <a:xfrm>
            <a:off x="8353335" y="2572542"/>
            <a:ext cx="3465548" cy="707886"/>
          </a:xfrm>
          <a:prstGeom prst="rect">
            <a:avLst/>
          </a:prstGeom>
          <a:noFill/>
        </p:spPr>
        <p:txBody>
          <a:bodyPr wrap="square" rtlCol="0">
            <a:spAutoFit/>
          </a:bodyPr>
          <a:lstStyle/>
          <a:p>
            <a:pPr algn="just"/>
            <a:r>
              <a:rPr lang="en-US" sz="1000" dirty="0">
                <a:latin typeface="Open Sans" panose="020B0606030504020204" pitchFamily="34" charset="0"/>
                <a:ea typeface="Open Sans" panose="020B0606030504020204" pitchFamily="34" charset="0"/>
                <a:cs typeface="Open Sans" panose="020B0606030504020204" pitchFamily="34" charset="0"/>
              </a:rPr>
              <a:t>The Reduction in Sales volume was due to the increase in NFT price in Q4 of 2021 and Q1 of 2022.  this resulted to a 31% decrease in the number of buyers in the same period </a:t>
            </a:r>
          </a:p>
        </p:txBody>
      </p:sp>
      <p:sp>
        <p:nvSpPr>
          <p:cNvPr id="28" name="Rectangle 27">
            <a:extLst>
              <a:ext uri="{FF2B5EF4-FFF2-40B4-BE49-F238E27FC236}">
                <a16:creationId xmlns:a16="http://schemas.microsoft.com/office/drawing/2014/main" id="{84CB664F-117B-BFB3-4613-88955AC7A4B0}"/>
              </a:ext>
            </a:extLst>
          </p:cNvPr>
          <p:cNvSpPr/>
          <p:nvPr/>
        </p:nvSpPr>
        <p:spPr>
          <a:xfrm>
            <a:off x="6799421" y="3440925"/>
            <a:ext cx="5039577"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Quarter Two Analysis</a:t>
            </a:r>
          </a:p>
        </p:txBody>
      </p:sp>
      <p:sp>
        <p:nvSpPr>
          <p:cNvPr id="29" name="TextBox 28">
            <a:extLst>
              <a:ext uri="{FF2B5EF4-FFF2-40B4-BE49-F238E27FC236}">
                <a16:creationId xmlns:a16="http://schemas.microsoft.com/office/drawing/2014/main" id="{612089E5-8B2A-9B97-AA26-BEB5FFD99838}"/>
              </a:ext>
            </a:extLst>
          </p:cNvPr>
          <p:cNvSpPr txBox="1"/>
          <p:nvPr/>
        </p:nvSpPr>
        <p:spPr>
          <a:xfrm>
            <a:off x="6327228" y="3977575"/>
            <a:ext cx="5251559" cy="369332"/>
          </a:xfrm>
          <a:prstGeom prst="rect">
            <a:avLst/>
          </a:prstGeom>
          <a:noFill/>
        </p:spPr>
        <p:txBody>
          <a:bodyPr wrap="square" rtlCol="0">
            <a:spAutoFit/>
          </a:bodyPr>
          <a:lstStyle/>
          <a:p>
            <a:r>
              <a:rPr lang="en-US" dirty="0">
                <a:solidFill>
                  <a:srgbClr val="FF0000"/>
                </a:solidFill>
              </a:rPr>
              <a:t>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25%     in traded Volume</a:t>
            </a:r>
          </a:p>
        </p:txBody>
      </p:sp>
      <p:sp>
        <p:nvSpPr>
          <p:cNvPr id="30" name="Down Arrow 29">
            <a:extLst>
              <a:ext uri="{FF2B5EF4-FFF2-40B4-BE49-F238E27FC236}">
                <a16:creationId xmlns:a16="http://schemas.microsoft.com/office/drawing/2014/main" id="{E23434C3-10B1-AC89-9BE5-1AE558E43D5B}"/>
              </a:ext>
            </a:extLst>
          </p:cNvPr>
          <p:cNvSpPr/>
          <p:nvPr/>
        </p:nvSpPr>
        <p:spPr>
          <a:xfrm>
            <a:off x="7268887" y="4017252"/>
            <a:ext cx="190206" cy="27298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26D3EEE-0042-A73D-24A4-6D20DAD2BE00}"/>
              </a:ext>
            </a:extLst>
          </p:cNvPr>
          <p:cNvSpPr txBox="1"/>
          <p:nvPr/>
        </p:nvSpPr>
        <p:spPr>
          <a:xfrm>
            <a:off x="6745679" y="4569930"/>
            <a:ext cx="5021103" cy="338554"/>
          </a:xfrm>
          <a:prstGeom prst="rect">
            <a:avLst/>
          </a:prstGeom>
          <a:noFill/>
        </p:spPr>
        <p:txBody>
          <a:bodyPr wrap="square" rtlCol="0">
            <a:spAutoFit/>
          </a:bodyPr>
          <a:lstStyle/>
          <a:p>
            <a:pPr algn="just"/>
            <a:r>
              <a:rPr lang="en-US" sz="1600" b="1" dirty="0">
                <a:latin typeface="Open Sans" panose="020B0606030504020204" pitchFamily="34" charset="0"/>
                <a:ea typeface="Open Sans" panose="020B0606030504020204" pitchFamily="34" charset="0"/>
                <a:cs typeface="Open Sans" panose="020B0606030504020204" pitchFamily="34" charset="0"/>
              </a:rPr>
              <a:t>Drop in Profit from $2.3B in Q1 to $460M in Q2</a:t>
            </a:r>
          </a:p>
        </p:txBody>
      </p:sp>
      <p:sp>
        <p:nvSpPr>
          <p:cNvPr id="32" name="TextBox 31">
            <a:extLst>
              <a:ext uri="{FF2B5EF4-FFF2-40B4-BE49-F238E27FC236}">
                <a16:creationId xmlns:a16="http://schemas.microsoft.com/office/drawing/2014/main" id="{2BE50D5F-3F48-8BBB-F43B-99E858C975FC}"/>
              </a:ext>
            </a:extLst>
          </p:cNvPr>
          <p:cNvSpPr txBox="1"/>
          <p:nvPr/>
        </p:nvSpPr>
        <p:spPr>
          <a:xfrm>
            <a:off x="6687485" y="5158620"/>
            <a:ext cx="5021103" cy="584775"/>
          </a:xfrm>
          <a:prstGeom prst="rect">
            <a:avLst/>
          </a:prstGeom>
          <a:noFill/>
        </p:spPr>
        <p:txBody>
          <a:bodyPr wrap="square" rtlCol="0">
            <a:spAutoFit/>
          </a:bodyPr>
          <a:lstStyle/>
          <a:p>
            <a:pPr algn="just"/>
            <a:r>
              <a:rPr lang="en-US" sz="1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46%     in profit at resale and total loss increase by 23%</a:t>
            </a:r>
          </a:p>
        </p:txBody>
      </p:sp>
      <p:sp>
        <p:nvSpPr>
          <p:cNvPr id="33" name="Down Arrow 32">
            <a:extLst>
              <a:ext uri="{FF2B5EF4-FFF2-40B4-BE49-F238E27FC236}">
                <a16:creationId xmlns:a16="http://schemas.microsoft.com/office/drawing/2014/main" id="{1D9F0097-9B05-A28F-1DCE-36C4125FF47B}"/>
              </a:ext>
            </a:extLst>
          </p:cNvPr>
          <p:cNvSpPr/>
          <p:nvPr/>
        </p:nvSpPr>
        <p:spPr>
          <a:xfrm>
            <a:off x="7268887" y="5178022"/>
            <a:ext cx="190206" cy="27298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476470"/>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0-#ppt_w/2"/>
                                          </p:val>
                                        </p:tav>
                                        <p:tav tm="100000">
                                          <p:val>
                                            <p:strVal val="#ppt_x"/>
                                          </p:val>
                                        </p:tav>
                                      </p:tavLst>
                                    </p:anim>
                                    <p:anim calcmode="lin" valueType="num">
                                      <p:cBhvr additive="base">
                                        <p:cTn id="12" dur="1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1500"/>
                                        <p:tgtEl>
                                          <p:spTgt spid="17"/>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1500" fill="hold"/>
                                        <p:tgtEl>
                                          <p:spTgt spid="16"/>
                                        </p:tgtEl>
                                        <p:attrNameLst>
                                          <p:attrName>ppt_x</p:attrName>
                                        </p:attrNameLst>
                                      </p:cBhvr>
                                      <p:tavLst>
                                        <p:tav tm="0">
                                          <p:val>
                                            <p:strVal val="#ppt_x"/>
                                          </p:val>
                                        </p:tav>
                                        <p:tav tm="100000">
                                          <p:val>
                                            <p:strVal val="#ppt_x"/>
                                          </p:val>
                                        </p:tav>
                                      </p:tavLst>
                                    </p:anim>
                                    <p:anim calcmode="lin" valueType="num">
                                      <p:cBhvr additive="base">
                                        <p:cTn id="2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1500" fill="hold"/>
                                        <p:tgtEl>
                                          <p:spTgt spid="23"/>
                                        </p:tgtEl>
                                        <p:attrNameLst>
                                          <p:attrName>ppt_x</p:attrName>
                                        </p:attrNameLst>
                                      </p:cBhvr>
                                      <p:tavLst>
                                        <p:tav tm="0">
                                          <p:val>
                                            <p:strVal val="1+#ppt_w/2"/>
                                          </p:val>
                                        </p:tav>
                                        <p:tav tm="100000">
                                          <p:val>
                                            <p:strVal val="#ppt_x"/>
                                          </p:val>
                                        </p:tav>
                                      </p:tavLst>
                                    </p:anim>
                                    <p:anim calcmode="lin" valueType="num">
                                      <p:cBhvr additive="base">
                                        <p:cTn id="27" dur="1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trips(downLeft)">
                                      <p:cBhvr>
                                        <p:cTn id="32" dur="1500"/>
                                        <p:tgtEl>
                                          <p:spTgt spid="24"/>
                                        </p:tgtEl>
                                      </p:cBhvr>
                                    </p:animEffect>
                                  </p:childTnLst>
                                </p:cTn>
                              </p:par>
                              <p:par>
                                <p:cTn id="33" presetID="2" presetClass="entr" presetSubtype="1"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500" fill="hold"/>
                                        <p:tgtEl>
                                          <p:spTgt spid="25"/>
                                        </p:tgtEl>
                                        <p:attrNameLst>
                                          <p:attrName>ppt_x</p:attrName>
                                        </p:attrNameLst>
                                      </p:cBhvr>
                                      <p:tavLst>
                                        <p:tav tm="0">
                                          <p:val>
                                            <p:strVal val="#ppt_x"/>
                                          </p:val>
                                        </p:tav>
                                        <p:tav tm="100000">
                                          <p:val>
                                            <p:strVal val="#ppt_x"/>
                                          </p:val>
                                        </p:tav>
                                      </p:tavLst>
                                    </p:anim>
                                    <p:anim calcmode="lin" valueType="num">
                                      <p:cBhvr additive="base">
                                        <p:cTn id="36" dur="1500" fill="hold"/>
                                        <p:tgtEl>
                                          <p:spTgt spid="25"/>
                                        </p:tgtEl>
                                        <p:attrNameLst>
                                          <p:attrName>ppt_y</p:attrName>
                                        </p:attrNameLst>
                                      </p:cBhvr>
                                      <p:tavLst>
                                        <p:tav tm="0">
                                          <p:val>
                                            <p:strVal val="0-#ppt_h/2"/>
                                          </p:val>
                                        </p:tav>
                                        <p:tav tm="100000">
                                          <p:val>
                                            <p:strVal val="#ppt_y"/>
                                          </p:val>
                                        </p:tav>
                                      </p:tavLst>
                                    </p:anim>
                                  </p:childTnLst>
                                </p:cTn>
                              </p:par>
                              <p:par>
                                <p:cTn id="37" presetID="55"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1500" fill="hold"/>
                                        <p:tgtEl>
                                          <p:spTgt spid="26"/>
                                        </p:tgtEl>
                                        <p:attrNameLst>
                                          <p:attrName>ppt_w</p:attrName>
                                        </p:attrNameLst>
                                      </p:cBhvr>
                                      <p:tavLst>
                                        <p:tav tm="0">
                                          <p:val>
                                            <p:strVal val="#ppt_w*0.70"/>
                                          </p:val>
                                        </p:tav>
                                        <p:tav tm="100000">
                                          <p:val>
                                            <p:strVal val="#ppt_w"/>
                                          </p:val>
                                        </p:tav>
                                      </p:tavLst>
                                    </p:anim>
                                    <p:anim calcmode="lin" valueType="num">
                                      <p:cBhvr>
                                        <p:cTn id="40" dur="1500" fill="hold"/>
                                        <p:tgtEl>
                                          <p:spTgt spid="26"/>
                                        </p:tgtEl>
                                        <p:attrNameLst>
                                          <p:attrName>ppt_h</p:attrName>
                                        </p:attrNameLst>
                                      </p:cBhvr>
                                      <p:tavLst>
                                        <p:tav tm="0">
                                          <p:val>
                                            <p:strVal val="#ppt_h"/>
                                          </p:val>
                                        </p:tav>
                                        <p:tav tm="100000">
                                          <p:val>
                                            <p:strVal val="#ppt_h"/>
                                          </p:val>
                                        </p:tav>
                                      </p:tavLst>
                                    </p:anim>
                                    <p:animEffect transition="in" filter="fade">
                                      <p:cBhvr>
                                        <p:cTn id="41" dur="1500"/>
                                        <p:tgtEl>
                                          <p:spTgt spid="26"/>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1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1500" fill="hold"/>
                                        <p:tgtEl>
                                          <p:spTgt spid="28"/>
                                        </p:tgtEl>
                                        <p:attrNameLst>
                                          <p:attrName>ppt_x</p:attrName>
                                        </p:attrNameLst>
                                      </p:cBhvr>
                                      <p:tavLst>
                                        <p:tav tm="0">
                                          <p:val>
                                            <p:strVal val="1+#ppt_w/2"/>
                                          </p:val>
                                        </p:tav>
                                        <p:tav tm="100000">
                                          <p:val>
                                            <p:strVal val="#ppt_x"/>
                                          </p:val>
                                        </p:tav>
                                      </p:tavLst>
                                    </p:anim>
                                    <p:anim calcmode="lin" valueType="num">
                                      <p:cBhvr additive="base">
                                        <p:cTn id="51" dur="1500" fill="hold"/>
                                        <p:tgtEl>
                                          <p:spTgt spid="28"/>
                                        </p:tgtEl>
                                        <p:attrNameLst>
                                          <p:attrName>ppt_y</p:attrName>
                                        </p:attrNameLst>
                                      </p:cBhvr>
                                      <p:tavLst>
                                        <p:tav tm="0">
                                          <p:val>
                                            <p:strVal val="#ppt_y"/>
                                          </p:val>
                                        </p:tav>
                                        <p:tav tm="100000">
                                          <p:val>
                                            <p:strVal val="#ppt_y"/>
                                          </p:val>
                                        </p:tav>
                                      </p:tavLst>
                                    </p:anim>
                                  </p:childTnLst>
                                </p:cTn>
                              </p:par>
                            </p:childTnLst>
                          </p:cTn>
                        </p:par>
                        <p:par>
                          <p:cTn id="52" fill="hold">
                            <p:stCondLst>
                              <p:cond delay="1500"/>
                            </p:stCondLst>
                            <p:childTnLst>
                              <p:par>
                                <p:cTn id="53" presetID="55"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1000" fill="hold"/>
                                        <p:tgtEl>
                                          <p:spTgt spid="30"/>
                                        </p:tgtEl>
                                        <p:attrNameLst>
                                          <p:attrName>ppt_w</p:attrName>
                                        </p:attrNameLst>
                                      </p:cBhvr>
                                      <p:tavLst>
                                        <p:tav tm="0">
                                          <p:val>
                                            <p:strVal val="#ppt_w*0.70"/>
                                          </p:val>
                                        </p:tav>
                                        <p:tav tm="100000">
                                          <p:val>
                                            <p:strVal val="#ppt_w"/>
                                          </p:val>
                                        </p:tav>
                                      </p:tavLst>
                                    </p:anim>
                                    <p:anim calcmode="lin" valueType="num">
                                      <p:cBhvr>
                                        <p:cTn id="56" dur="1000" fill="hold"/>
                                        <p:tgtEl>
                                          <p:spTgt spid="30"/>
                                        </p:tgtEl>
                                        <p:attrNameLst>
                                          <p:attrName>ppt_h</p:attrName>
                                        </p:attrNameLst>
                                      </p:cBhvr>
                                      <p:tavLst>
                                        <p:tav tm="0">
                                          <p:val>
                                            <p:strVal val="#ppt_h"/>
                                          </p:val>
                                        </p:tav>
                                        <p:tav tm="100000">
                                          <p:val>
                                            <p:strVal val="#ppt_h"/>
                                          </p:val>
                                        </p:tav>
                                      </p:tavLst>
                                    </p:anim>
                                    <p:animEffect transition="in" filter="fade">
                                      <p:cBhvr>
                                        <p:cTn id="57" dur="1000"/>
                                        <p:tgtEl>
                                          <p:spTgt spid="30"/>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p:cTn id="60" dur="1000" fill="hold"/>
                                        <p:tgtEl>
                                          <p:spTgt spid="31"/>
                                        </p:tgtEl>
                                        <p:attrNameLst>
                                          <p:attrName>ppt_w</p:attrName>
                                        </p:attrNameLst>
                                      </p:cBhvr>
                                      <p:tavLst>
                                        <p:tav tm="0">
                                          <p:val>
                                            <p:strVal val="#ppt_w*0.70"/>
                                          </p:val>
                                        </p:tav>
                                        <p:tav tm="100000">
                                          <p:val>
                                            <p:strVal val="#ppt_w"/>
                                          </p:val>
                                        </p:tav>
                                      </p:tavLst>
                                    </p:anim>
                                    <p:anim calcmode="lin" valueType="num">
                                      <p:cBhvr>
                                        <p:cTn id="61" dur="1000" fill="hold"/>
                                        <p:tgtEl>
                                          <p:spTgt spid="31"/>
                                        </p:tgtEl>
                                        <p:attrNameLst>
                                          <p:attrName>ppt_h</p:attrName>
                                        </p:attrNameLst>
                                      </p:cBhvr>
                                      <p:tavLst>
                                        <p:tav tm="0">
                                          <p:val>
                                            <p:strVal val="#ppt_h"/>
                                          </p:val>
                                        </p:tav>
                                        <p:tav tm="100000">
                                          <p:val>
                                            <p:strVal val="#ppt_h"/>
                                          </p:val>
                                        </p:tav>
                                      </p:tavLst>
                                    </p:anim>
                                    <p:animEffect transition="in" filter="fade">
                                      <p:cBhvr>
                                        <p:cTn id="62" dur="1000"/>
                                        <p:tgtEl>
                                          <p:spTgt spid="31"/>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p:cTn id="65" dur="1000" fill="hold"/>
                                        <p:tgtEl>
                                          <p:spTgt spid="32"/>
                                        </p:tgtEl>
                                        <p:attrNameLst>
                                          <p:attrName>ppt_w</p:attrName>
                                        </p:attrNameLst>
                                      </p:cBhvr>
                                      <p:tavLst>
                                        <p:tav tm="0">
                                          <p:val>
                                            <p:strVal val="#ppt_w*0.70"/>
                                          </p:val>
                                        </p:tav>
                                        <p:tav tm="100000">
                                          <p:val>
                                            <p:strVal val="#ppt_w"/>
                                          </p:val>
                                        </p:tav>
                                      </p:tavLst>
                                    </p:anim>
                                    <p:anim calcmode="lin" valueType="num">
                                      <p:cBhvr>
                                        <p:cTn id="66" dur="1000" fill="hold"/>
                                        <p:tgtEl>
                                          <p:spTgt spid="32"/>
                                        </p:tgtEl>
                                        <p:attrNameLst>
                                          <p:attrName>ppt_h</p:attrName>
                                        </p:attrNameLst>
                                      </p:cBhvr>
                                      <p:tavLst>
                                        <p:tav tm="0">
                                          <p:val>
                                            <p:strVal val="#ppt_h"/>
                                          </p:val>
                                        </p:tav>
                                        <p:tav tm="100000">
                                          <p:val>
                                            <p:strVal val="#ppt_h"/>
                                          </p:val>
                                        </p:tav>
                                      </p:tavLst>
                                    </p:anim>
                                    <p:animEffect transition="in" filter="fade">
                                      <p:cBhvr>
                                        <p:cTn id="67" dur="1000"/>
                                        <p:tgtEl>
                                          <p:spTgt spid="32"/>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 calcmode="lin" valueType="num">
                                      <p:cBhvr>
                                        <p:cTn id="70" dur="1000" fill="hold"/>
                                        <p:tgtEl>
                                          <p:spTgt spid="33"/>
                                        </p:tgtEl>
                                        <p:attrNameLst>
                                          <p:attrName>ppt_w</p:attrName>
                                        </p:attrNameLst>
                                      </p:cBhvr>
                                      <p:tavLst>
                                        <p:tav tm="0">
                                          <p:val>
                                            <p:strVal val="#ppt_w*0.70"/>
                                          </p:val>
                                        </p:tav>
                                        <p:tav tm="100000">
                                          <p:val>
                                            <p:strVal val="#ppt_w"/>
                                          </p:val>
                                        </p:tav>
                                      </p:tavLst>
                                    </p:anim>
                                    <p:anim calcmode="lin" valueType="num">
                                      <p:cBhvr>
                                        <p:cTn id="71" dur="1000" fill="hold"/>
                                        <p:tgtEl>
                                          <p:spTgt spid="33"/>
                                        </p:tgtEl>
                                        <p:attrNameLst>
                                          <p:attrName>ppt_h</p:attrName>
                                        </p:attrNameLst>
                                      </p:cBhvr>
                                      <p:tavLst>
                                        <p:tav tm="0">
                                          <p:val>
                                            <p:strVal val="#ppt_h"/>
                                          </p:val>
                                        </p:tav>
                                        <p:tav tm="100000">
                                          <p:val>
                                            <p:strVal val="#ppt_h"/>
                                          </p:val>
                                        </p:tav>
                                      </p:tavLst>
                                    </p:anim>
                                    <p:animEffect transition="in" filter="fade">
                                      <p:cBhvr>
                                        <p:cTn id="72" dur="1000"/>
                                        <p:tgtEl>
                                          <p:spTgt spid="33"/>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p:cTn id="75" dur="1000" fill="hold"/>
                                        <p:tgtEl>
                                          <p:spTgt spid="29"/>
                                        </p:tgtEl>
                                        <p:attrNameLst>
                                          <p:attrName>ppt_w</p:attrName>
                                        </p:attrNameLst>
                                      </p:cBhvr>
                                      <p:tavLst>
                                        <p:tav tm="0">
                                          <p:val>
                                            <p:strVal val="#ppt_w*0.70"/>
                                          </p:val>
                                        </p:tav>
                                        <p:tav tm="100000">
                                          <p:val>
                                            <p:strVal val="#ppt_w"/>
                                          </p:val>
                                        </p:tav>
                                      </p:tavLst>
                                    </p:anim>
                                    <p:anim calcmode="lin" valueType="num">
                                      <p:cBhvr>
                                        <p:cTn id="76" dur="1000" fill="hold"/>
                                        <p:tgtEl>
                                          <p:spTgt spid="29"/>
                                        </p:tgtEl>
                                        <p:attrNameLst>
                                          <p:attrName>ppt_h</p:attrName>
                                        </p:attrNameLst>
                                      </p:cBhvr>
                                      <p:tavLst>
                                        <p:tav tm="0">
                                          <p:val>
                                            <p:strVal val="#ppt_h"/>
                                          </p:val>
                                        </p:tav>
                                        <p:tav tm="100000">
                                          <p:val>
                                            <p:strVal val="#ppt_h"/>
                                          </p:val>
                                        </p:tav>
                                      </p:tavLst>
                                    </p:anim>
                                    <p:animEffect transition="in" filter="fade">
                                      <p:cBhvr>
                                        <p:cTn id="7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1"/>
      <p:bldGraphic spid="16" grpId="0">
        <p:bldAsOne/>
      </p:bldGraphic>
      <p:bldP spid="17" grpId="0" animBg="1"/>
      <p:bldP spid="23" grpId="0" animBg="1"/>
      <p:bldP spid="24" grpId="0" animBg="1"/>
      <p:bldP spid="25" grpId="0" animBg="1"/>
      <p:bldP spid="26" grpId="0"/>
      <p:bldP spid="27" grpId="0"/>
      <p:bldP spid="28" grpId="0" animBg="1"/>
      <p:bldP spid="29" grpId="0"/>
      <p:bldP spid="30" grpId="0" animBg="1"/>
      <p:bldP spid="31" grpId="0"/>
      <p:bldP spid="32" grpId="0"/>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D9A7-96A2-D9E0-3FB7-E24D9DC8D581}"/>
              </a:ext>
            </a:extLst>
          </p:cNvPr>
          <p:cNvSpPr>
            <a:spLocks noGrp="1"/>
          </p:cNvSpPr>
          <p:nvPr>
            <p:ph type="title"/>
          </p:nvPr>
        </p:nvSpPr>
        <p:spPr/>
        <p:txBody>
          <a:bodyPr/>
          <a:lstStyle/>
          <a:p>
            <a:r>
              <a:rPr lang="en-US" dirty="0"/>
              <a:t>NFT Market</a:t>
            </a:r>
          </a:p>
        </p:txBody>
      </p:sp>
      <p:sp>
        <p:nvSpPr>
          <p:cNvPr id="3" name="Rectangle 2">
            <a:extLst>
              <a:ext uri="{FF2B5EF4-FFF2-40B4-BE49-F238E27FC236}">
                <a16:creationId xmlns:a16="http://schemas.microsoft.com/office/drawing/2014/main" id="{4B060C56-7124-2AC9-AAE5-CFB118FE649F}"/>
              </a:ext>
            </a:extLst>
          </p:cNvPr>
          <p:cNvSpPr/>
          <p:nvPr/>
        </p:nvSpPr>
        <p:spPr>
          <a:xfrm>
            <a:off x="6780949" y="930575"/>
            <a:ext cx="50395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Courtyard Market Share </a:t>
            </a:r>
          </a:p>
        </p:txBody>
      </p:sp>
      <p:sp>
        <p:nvSpPr>
          <p:cNvPr id="4" name="Rectangle 3">
            <a:extLst>
              <a:ext uri="{FF2B5EF4-FFF2-40B4-BE49-F238E27FC236}">
                <a16:creationId xmlns:a16="http://schemas.microsoft.com/office/drawing/2014/main" id="{243F7782-043E-48B4-02B5-90775FCF7603}"/>
              </a:ext>
            </a:extLst>
          </p:cNvPr>
          <p:cNvSpPr/>
          <p:nvPr/>
        </p:nvSpPr>
        <p:spPr>
          <a:xfrm>
            <a:off x="371475" y="930575"/>
            <a:ext cx="5039577" cy="26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Quarter Three Analysis</a:t>
            </a:r>
          </a:p>
        </p:txBody>
      </p:sp>
      <p:sp>
        <p:nvSpPr>
          <p:cNvPr id="5" name="Down Arrow 4">
            <a:extLst>
              <a:ext uri="{FF2B5EF4-FFF2-40B4-BE49-F238E27FC236}">
                <a16:creationId xmlns:a16="http://schemas.microsoft.com/office/drawing/2014/main" id="{3341B344-C7EA-B447-2409-BCC7FD9EFDD8}"/>
              </a:ext>
            </a:extLst>
          </p:cNvPr>
          <p:cNvSpPr/>
          <p:nvPr/>
        </p:nvSpPr>
        <p:spPr>
          <a:xfrm>
            <a:off x="498469" y="1554305"/>
            <a:ext cx="1593090" cy="173543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C60F58-6361-9DCB-50B4-02E53650A58D}"/>
              </a:ext>
            </a:extLst>
          </p:cNvPr>
          <p:cNvSpPr txBox="1"/>
          <p:nvPr/>
        </p:nvSpPr>
        <p:spPr>
          <a:xfrm>
            <a:off x="2175641" y="1588490"/>
            <a:ext cx="1282264" cy="584775"/>
          </a:xfrm>
          <a:prstGeom prst="rect">
            <a:avLst/>
          </a:prstGeom>
          <a:noFill/>
        </p:spPr>
        <p:txBody>
          <a:bodyPr wrap="square" rtlCol="0">
            <a:spAutoFit/>
          </a:bodyPr>
          <a:lstStyle/>
          <a:p>
            <a:r>
              <a:rPr lang="en-US" sz="3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75%+</a:t>
            </a:r>
          </a:p>
        </p:txBody>
      </p:sp>
      <p:sp>
        <p:nvSpPr>
          <p:cNvPr id="7" name="TextBox 6">
            <a:extLst>
              <a:ext uri="{FF2B5EF4-FFF2-40B4-BE49-F238E27FC236}">
                <a16:creationId xmlns:a16="http://schemas.microsoft.com/office/drawing/2014/main" id="{97A82538-0A08-3D3B-9B33-2A49A71512EE}"/>
              </a:ext>
            </a:extLst>
          </p:cNvPr>
          <p:cNvSpPr txBox="1"/>
          <p:nvPr/>
        </p:nvSpPr>
        <p:spPr>
          <a:xfrm>
            <a:off x="2291255" y="2294623"/>
            <a:ext cx="3615559" cy="938719"/>
          </a:xfrm>
          <a:prstGeom prst="rect">
            <a:avLst/>
          </a:prstGeom>
          <a:noFill/>
        </p:spPr>
        <p:txBody>
          <a:bodyPr wrap="square" rtlCol="0">
            <a:spAutoFit/>
          </a:bodyPr>
          <a:lstStyle/>
          <a:p>
            <a:pPr algn="just"/>
            <a:r>
              <a:rPr lang="en-US" sz="11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Key Highlight</a:t>
            </a:r>
          </a:p>
          <a:p>
            <a:pPr algn="just"/>
            <a:endParaRPr lang="en-US"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A 75%+ Drop in trade Volume</a:t>
            </a:r>
          </a:p>
          <a:p>
            <a:pPr marL="171450" indent="-171450" algn="just">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Net Quarter Loss of $450M for the first time.</a:t>
            </a:r>
          </a:p>
          <a:p>
            <a:pPr marL="171450" indent="-171450" algn="just">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84% reduction in profit at resale during the period</a:t>
            </a:r>
          </a:p>
        </p:txBody>
      </p:sp>
      <p:cxnSp>
        <p:nvCxnSpPr>
          <p:cNvPr id="13" name="Straight Connector 12">
            <a:extLst>
              <a:ext uri="{FF2B5EF4-FFF2-40B4-BE49-F238E27FC236}">
                <a16:creationId xmlns:a16="http://schemas.microsoft.com/office/drawing/2014/main" id="{ACB42808-F892-787A-B0BC-B08A8DECBC92}"/>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B287755-285F-0CFB-3A01-23AC53688313}"/>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5" name="TextBox 14">
            <a:extLst>
              <a:ext uri="{FF2B5EF4-FFF2-40B4-BE49-F238E27FC236}">
                <a16:creationId xmlns:a16="http://schemas.microsoft.com/office/drawing/2014/main" id="{804E94A1-C50E-DDFB-8A31-F4A157363B37}"/>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bg2">
                    <a:lumMod val="90000"/>
                  </a:schemeClr>
                </a:solidFill>
              </a:rPr>
              <a:t> Overview</a:t>
            </a:r>
          </a:p>
        </p:txBody>
      </p:sp>
      <p:sp>
        <p:nvSpPr>
          <p:cNvPr id="16" name="Oval 15">
            <a:extLst>
              <a:ext uri="{FF2B5EF4-FFF2-40B4-BE49-F238E27FC236}">
                <a16:creationId xmlns:a16="http://schemas.microsoft.com/office/drawing/2014/main" id="{4D896248-4AAC-AB1F-585D-52D673D9A955}"/>
              </a:ext>
            </a:extLst>
          </p:cNvPr>
          <p:cNvSpPr/>
          <p:nvPr/>
        </p:nvSpPr>
        <p:spPr>
          <a:xfrm>
            <a:off x="509063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7" name="TextBox 16">
            <a:extLst>
              <a:ext uri="{FF2B5EF4-FFF2-40B4-BE49-F238E27FC236}">
                <a16:creationId xmlns:a16="http://schemas.microsoft.com/office/drawing/2014/main" id="{B284398A-55FD-1D8A-E75D-AC4A71611518}"/>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accent1"/>
                </a:solidFill>
              </a:rPr>
              <a:t>  Overview</a:t>
            </a:r>
          </a:p>
        </p:txBody>
      </p:sp>
      <p:sp>
        <p:nvSpPr>
          <p:cNvPr id="18" name="Oval 17">
            <a:extLst>
              <a:ext uri="{FF2B5EF4-FFF2-40B4-BE49-F238E27FC236}">
                <a16:creationId xmlns:a16="http://schemas.microsoft.com/office/drawing/2014/main" id="{5CCEFE65-F5A4-6F3E-C941-526F5B3699AF}"/>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9" name="TextBox 18">
            <a:extLst>
              <a:ext uri="{FF2B5EF4-FFF2-40B4-BE49-F238E27FC236}">
                <a16:creationId xmlns:a16="http://schemas.microsoft.com/office/drawing/2014/main" id="{505B0D21-41DA-D8E9-028B-0E415DB6C1C6}"/>
              </a:ext>
            </a:extLst>
          </p:cNvPr>
          <p:cNvSpPr txBox="1"/>
          <p:nvPr/>
        </p:nvSpPr>
        <p:spPr>
          <a:xfrm>
            <a:off x="6409631" y="658589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20" name="Oval 19">
            <a:extLst>
              <a:ext uri="{FF2B5EF4-FFF2-40B4-BE49-F238E27FC236}">
                <a16:creationId xmlns:a16="http://schemas.microsoft.com/office/drawing/2014/main" id="{399E0931-1ED2-989E-846F-D609B2C9EBFB}"/>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1" name="TextBox 20">
            <a:extLst>
              <a:ext uri="{FF2B5EF4-FFF2-40B4-BE49-F238E27FC236}">
                <a16:creationId xmlns:a16="http://schemas.microsoft.com/office/drawing/2014/main" id="{DC22235F-F279-6DFF-D056-6ED9975E93A8}"/>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graphicFrame>
        <p:nvGraphicFramePr>
          <p:cNvPr id="22" name="Chart 21">
            <a:extLst>
              <a:ext uri="{FF2B5EF4-FFF2-40B4-BE49-F238E27FC236}">
                <a16:creationId xmlns:a16="http://schemas.microsoft.com/office/drawing/2014/main" id="{01DF6632-8224-0873-872D-1FBCE0C729AC}"/>
              </a:ext>
            </a:extLst>
          </p:cNvPr>
          <p:cNvGraphicFramePr>
            <a:graphicFrameLocks/>
          </p:cNvGraphicFramePr>
          <p:nvPr>
            <p:extLst>
              <p:ext uri="{D42A27DB-BD31-4B8C-83A1-F6EECF244321}">
                <p14:modId xmlns:p14="http://schemas.microsoft.com/office/powerpoint/2010/main" val="2607929041"/>
              </p:ext>
            </p:extLst>
          </p:nvPr>
        </p:nvGraphicFramePr>
        <p:xfrm>
          <a:off x="6970135" y="1321631"/>
          <a:ext cx="5039576" cy="2070896"/>
        </p:xfrm>
        <a:graphic>
          <a:graphicData uri="http://schemas.openxmlformats.org/drawingml/2006/chart">
            <c:chart xmlns:c="http://schemas.openxmlformats.org/drawingml/2006/chart" xmlns:r="http://schemas.openxmlformats.org/officeDocument/2006/relationships" r:id="rId2"/>
          </a:graphicData>
        </a:graphic>
      </p:graphicFrame>
      <p:sp>
        <p:nvSpPr>
          <p:cNvPr id="23" name="Rectangle 22">
            <a:extLst>
              <a:ext uri="{FF2B5EF4-FFF2-40B4-BE49-F238E27FC236}">
                <a16:creationId xmlns:a16="http://schemas.microsoft.com/office/drawing/2014/main" id="{0335661A-B009-4BF5-9871-14E5CA5ABCEC}"/>
              </a:ext>
            </a:extLst>
          </p:cNvPr>
          <p:cNvSpPr/>
          <p:nvPr/>
        </p:nvSpPr>
        <p:spPr>
          <a:xfrm>
            <a:off x="389948" y="3435063"/>
            <a:ext cx="4588134"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Ethereum and Courtyard Trading Volume </a:t>
            </a:r>
          </a:p>
        </p:txBody>
      </p:sp>
      <p:graphicFrame>
        <p:nvGraphicFramePr>
          <p:cNvPr id="24" name="Chart 23">
            <a:extLst>
              <a:ext uri="{FF2B5EF4-FFF2-40B4-BE49-F238E27FC236}">
                <a16:creationId xmlns:a16="http://schemas.microsoft.com/office/drawing/2014/main" id="{ADC91A47-505C-BEEB-025C-0DD2F09660BC}"/>
              </a:ext>
            </a:extLst>
          </p:cNvPr>
          <p:cNvGraphicFramePr>
            <a:graphicFrameLocks/>
          </p:cNvGraphicFramePr>
          <p:nvPr>
            <p:extLst>
              <p:ext uri="{D42A27DB-BD31-4B8C-83A1-F6EECF244321}">
                <p14:modId xmlns:p14="http://schemas.microsoft.com/office/powerpoint/2010/main" val="4033851114"/>
              </p:ext>
            </p:extLst>
          </p:nvPr>
        </p:nvGraphicFramePr>
        <p:xfrm>
          <a:off x="331195" y="3857718"/>
          <a:ext cx="4971155" cy="1990477"/>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3001A270-4477-83AE-F9BE-E24D33438A0A}"/>
              </a:ext>
            </a:extLst>
          </p:cNvPr>
          <p:cNvSpPr txBox="1"/>
          <p:nvPr/>
        </p:nvSpPr>
        <p:spPr>
          <a:xfrm>
            <a:off x="6780949" y="4012876"/>
            <a:ext cx="5021103" cy="2123658"/>
          </a:xfrm>
          <a:prstGeom prst="rect">
            <a:avLst/>
          </a:prstGeom>
          <a:noFill/>
        </p:spPr>
        <p:txBody>
          <a:bodyPr wrap="square" rtlCol="0">
            <a:spAutoFit/>
          </a:bodyPr>
          <a:lstStyle/>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Terra UST Luna crashed in May</a:t>
            </a:r>
          </a:p>
          <a:p>
            <a:pPr marL="171450" indent="-171450" algn="just">
              <a:buFont typeface="Arial" panose="020B0604020202020204" pitchFamily="34" charset="0"/>
              <a:buChar char="•"/>
            </a:pPr>
            <a:endParaRPr lang="en-GB" sz="11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As a result of th</a:t>
            </a:r>
            <a:r>
              <a:rPr lang="en-GB" sz="11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e crash, Courtyard Sales revenue declined by 88% in June</a:t>
            </a: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endParaRPr lang="en-GB" sz="11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July Recorded the Lowest Sales with just $433 sold for the period </a:t>
            </a:r>
          </a:p>
          <a:p>
            <a:pPr marL="171450" indent="-171450" algn="just">
              <a:buFont typeface="Arial" panose="020B0604020202020204" pitchFamily="34" charset="0"/>
              <a:buChar char="•"/>
            </a:pPr>
            <a:endPar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FTX crash in November </a:t>
            </a:r>
          </a:p>
          <a:p>
            <a:pPr marL="171450" indent="-171450" algn="just">
              <a:buFont typeface="Arial" panose="020B0604020202020204" pitchFamily="34" charset="0"/>
              <a:buChar char="•"/>
            </a:pPr>
            <a:endParaRPr lang="en-GB" sz="11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Total sales revenue went from $3,844 in November to $934 in December leading to a 75% decrease in total sales revenue in that period. </a:t>
            </a:r>
            <a:endParaRPr lang="en-US" sz="11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A58E7E50-E5A1-B3AB-8702-AE15B14ABE44}"/>
              </a:ext>
            </a:extLst>
          </p:cNvPr>
          <p:cNvSpPr txBox="1"/>
          <p:nvPr/>
        </p:nvSpPr>
        <p:spPr>
          <a:xfrm>
            <a:off x="6780949" y="3520435"/>
            <a:ext cx="5021103" cy="261610"/>
          </a:xfrm>
          <a:prstGeom prst="rect">
            <a:avLst/>
          </a:prstGeom>
          <a:solidFill>
            <a:schemeClr val="accent1"/>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Impact on Courtyard Assets</a:t>
            </a:r>
            <a:endParaRPr lang="en-US" sz="1000" b="1" dirty="0">
              <a:solidFill>
                <a:schemeClr val="bg1"/>
              </a:solidFill>
              <a:latin typeface=""/>
            </a:endParaRPr>
          </a:p>
        </p:txBody>
      </p:sp>
    </p:spTree>
    <p:extLst>
      <p:ext uri="{BB962C8B-B14F-4D97-AF65-F5344CB8AC3E}">
        <p14:creationId xmlns:p14="http://schemas.microsoft.com/office/powerpoint/2010/main" val="13416289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anim calcmode="lin" valueType="num">
                                      <p:cBhvr>
                                        <p:cTn id="8" dur="1500" fill="hold"/>
                                        <p:tgtEl>
                                          <p:spTgt spid="4"/>
                                        </p:tgtEl>
                                        <p:attrNameLst>
                                          <p:attrName>ppt_x</p:attrName>
                                        </p:attrNameLst>
                                      </p:cBhvr>
                                      <p:tavLst>
                                        <p:tav tm="0">
                                          <p:val>
                                            <p:strVal val="#ppt_x"/>
                                          </p:val>
                                        </p:tav>
                                        <p:tav tm="100000">
                                          <p:val>
                                            <p:strVal val="#ppt_x"/>
                                          </p:val>
                                        </p:tav>
                                      </p:tavLst>
                                    </p:anim>
                                    <p:anim calcmode="lin" valueType="num">
                                      <p:cBhvr>
                                        <p:cTn id="9" dur="1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9"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1500"/>
                                        <p:tgtEl>
                                          <p:spTgt spid="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500"/>
                                        <p:tgtEl>
                                          <p:spTgt spid="6"/>
                                        </p:tgtEl>
                                      </p:cBhvr>
                                    </p:animEffect>
                                  </p:childTnLst>
                                </p:cTn>
                              </p:par>
                            </p:childTnLst>
                          </p:cTn>
                        </p:par>
                        <p:par>
                          <p:cTn id="17" fill="hold">
                            <p:stCondLst>
                              <p:cond delay="3000"/>
                            </p:stCondLst>
                            <p:childTnLst>
                              <p:par>
                                <p:cTn id="18" presetID="16" presetClass="entr" presetSubtype="2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1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500" fill="hold"/>
                                        <p:tgtEl>
                                          <p:spTgt spid="23"/>
                                        </p:tgtEl>
                                        <p:attrNameLst>
                                          <p:attrName>ppt_x</p:attrName>
                                        </p:attrNameLst>
                                      </p:cBhvr>
                                      <p:tavLst>
                                        <p:tav tm="0">
                                          <p:val>
                                            <p:strVal val="0-#ppt_w/2"/>
                                          </p:val>
                                        </p:tav>
                                        <p:tav tm="100000">
                                          <p:val>
                                            <p:strVal val="#ppt_x"/>
                                          </p:val>
                                        </p:tav>
                                      </p:tavLst>
                                    </p:anim>
                                    <p:anim calcmode="lin" valueType="num">
                                      <p:cBhvr additive="base">
                                        <p:cTn id="26" dur="1500" fill="hold"/>
                                        <p:tgtEl>
                                          <p:spTgt spid="23"/>
                                        </p:tgtEl>
                                        <p:attrNameLst>
                                          <p:attrName>ppt_y</p:attrName>
                                        </p:attrNameLst>
                                      </p:cBhvr>
                                      <p:tavLst>
                                        <p:tav tm="0">
                                          <p:val>
                                            <p:strVal val="#ppt_y"/>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500" fill="hold"/>
                                        <p:tgtEl>
                                          <p:spTgt spid="24"/>
                                        </p:tgtEl>
                                        <p:attrNameLst>
                                          <p:attrName>ppt_x</p:attrName>
                                        </p:attrNameLst>
                                      </p:cBhvr>
                                      <p:tavLst>
                                        <p:tav tm="0">
                                          <p:val>
                                            <p:strVal val="#ppt_x"/>
                                          </p:val>
                                        </p:tav>
                                        <p:tav tm="100000">
                                          <p:val>
                                            <p:strVal val="#ppt_x"/>
                                          </p:val>
                                        </p:tav>
                                      </p:tavLst>
                                    </p:anim>
                                    <p:anim calcmode="lin" valueType="num">
                                      <p:cBhvr additive="base">
                                        <p:cTn id="30" dur="1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1500" fill="hold"/>
                                        <p:tgtEl>
                                          <p:spTgt spid="3"/>
                                        </p:tgtEl>
                                        <p:attrNameLst>
                                          <p:attrName>ppt_x</p:attrName>
                                        </p:attrNameLst>
                                      </p:cBhvr>
                                      <p:tavLst>
                                        <p:tav tm="0">
                                          <p:val>
                                            <p:strVal val="#ppt_x"/>
                                          </p:val>
                                        </p:tav>
                                        <p:tav tm="100000">
                                          <p:val>
                                            <p:strVal val="#ppt_x"/>
                                          </p:val>
                                        </p:tav>
                                      </p:tavLst>
                                    </p:anim>
                                    <p:anim calcmode="lin" valueType="num">
                                      <p:cBhvr additive="base">
                                        <p:cTn id="36" dur="1500" fill="hold"/>
                                        <p:tgtEl>
                                          <p:spTgt spid="3"/>
                                        </p:tgtEl>
                                        <p:attrNameLst>
                                          <p:attrName>ppt_y</p:attrName>
                                        </p:attrNameLst>
                                      </p:cBhvr>
                                      <p:tavLst>
                                        <p:tav tm="0">
                                          <p:val>
                                            <p:strVal val="0-#ppt_h/2"/>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1500" fill="hold"/>
                                        <p:tgtEl>
                                          <p:spTgt spid="22"/>
                                        </p:tgtEl>
                                        <p:attrNameLst>
                                          <p:attrName>ppt_x</p:attrName>
                                        </p:attrNameLst>
                                      </p:cBhvr>
                                      <p:tavLst>
                                        <p:tav tm="0">
                                          <p:val>
                                            <p:strVal val="1+#ppt_w/2"/>
                                          </p:val>
                                        </p:tav>
                                        <p:tav tm="100000">
                                          <p:val>
                                            <p:strVal val="#ppt_x"/>
                                          </p:val>
                                        </p:tav>
                                      </p:tavLst>
                                    </p:anim>
                                    <p:anim calcmode="lin" valueType="num">
                                      <p:cBhvr additive="base">
                                        <p:cTn id="40" dur="1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1500" fill="hold"/>
                                        <p:tgtEl>
                                          <p:spTgt spid="27"/>
                                        </p:tgtEl>
                                        <p:attrNameLst>
                                          <p:attrName>ppt_x</p:attrName>
                                        </p:attrNameLst>
                                      </p:cBhvr>
                                      <p:tavLst>
                                        <p:tav tm="0">
                                          <p:val>
                                            <p:strVal val="#ppt_x"/>
                                          </p:val>
                                        </p:tav>
                                        <p:tav tm="100000">
                                          <p:val>
                                            <p:strVal val="#ppt_x"/>
                                          </p:val>
                                        </p:tav>
                                      </p:tavLst>
                                    </p:anim>
                                    <p:anim calcmode="lin" valueType="num">
                                      <p:cBhvr additive="base">
                                        <p:cTn id="46" dur="1500" fill="hold"/>
                                        <p:tgtEl>
                                          <p:spTgt spid="27"/>
                                        </p:tgtEl>
                                        <p:attrNameLst>
                                          <p:attrName>ppt_y</p:attrName>
                                        </p:attrNameLst>
                                      </p:cBhvr>
                                      <p:tavLst>
                                        <p:tav tm="0">
                                          <p:val>
                                            <p:strVal val="0-#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1500" fill="hold"/>
                                        <p:tgtEl>
                                          <p:spTgt spid="26"/>
                                        </p:tgtEl>
                                        <p:attrNameLst>
                                          <p:attrName>ppt_x</p:attrName>
                                        </p:attrNameLst>
                                      </p:cBhvr>
                                      <p:tavLst>
                                        <p:tav tm="0">
                                          <p:val>
                                            <p:strVal val="#ppt_x"/>
                                          </p:val>
                                        </p:tav>
                                        <p:tav tm="100000">
                                          <p:val>
                                            <p:strVal val="#ppt_x"/>
                                          </p:val>
                                        </p:tav>
                                      </p:tavLst>
                                    </p:anim>
                                    <p:anim calcmode="lin" valueType="num">
                                      <p:cBhvr additive="base">
                                        <p:cTn id="50" dur="1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Graphic spid="22" grpId="0">
        <p:bldAsOne/>
      </p:bldGraphic>
      <p:bldP spid="23" grpId="0" animBg="1"/>
      <p:bldGraphic spid="24" grpId="0">
        <p:bldAsOne/>
      </p:bldGraphic>
      <p:bldP spid="26"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492E-D98A-84BA-B7F4-E599E3C16B66}"/>
              </a:ext>
            </a:extLst>
          </p:cNvPr>
          <p:cNvSpPr>
            <a:spLocks noGrp="1"/>
          </p:cNvSpPr>
          <p:nvPr>
            <p:ph type="ctrTitle"/>
          </p:nvPr>
        </p:nvSpPr>
        <p:spPr>
          <a:xfrm>
            <a:off x="1381246" y="3050435"/>
            <a:ext cx="9429509" cy="757130"/>
          </a:xfrm>
        </p:spPr>
        <p:txBody>
          <a:bodyPr/>
          <a:lstStyle/>
          <a:p>
            <a:r>
              <a:rPr lang="en-US" dirty="0"/>
              <a:t>RECOMMENDATION</a:t>
            </a:r>
          </a:p>
        </p:txBody>
      </p:sp>
    </p:spTree>
    <p:extLst>
      <p:ext uri="{BB962C8B-B14F-4D97-AF65-F5344CB8AC3E}">
        <p14:creationId xmlns:p14="http://schemas.microsoft.com/office/powerpoint/2010/main" val="332722961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F8B9-DA0F-5AD1-CC98-F07112F9E5D9}"/>
              </a:ext>
            </a:extLst>
          </p:cNvPr>
          <p:cNvSpPr>
            <a:spLocks noGrp="1"/>
          </p:cNvSpPr>
          <p:nvPr>
            <p:ph type="title"/>
          </p:nvPr>
        </p:nvSpPr>
        <p:spPr/>
        <p:txBody>
          <a:bodyPr/>
          <a:lstStyle/>
          <a:p>
            <a:r>
              <a:rPr lang="en-US" dirty="0"/>
              <a:t>Recommendations</a:t>
            </a:r>
          </a:p>
        </p:txBody>
      </p:sp>
      <p:sp>
        <p:nvSpPr>
          <p:cNvPr id="3" name="TextBox 2">
            <a:extLst>
              <a:ext uri="{FF2B5EF4-FFF2-40B4-BE49-F238E27FC236}">
                <a16:creationId xmlns:a16="http://schemas.microsoft.com/office/drawing/2014/main" id="{1B7218B1-816A-FE86-1A58-331310E2C4EC}"/>
              </a:ext>
            </a:extLst>
          </p:cNvPr>
          <p:cNvSpPr txBox="1"/>
          <p:nvPr/>
        </p:nvSpPr>
        <p:spPr>
          <a:xfrm>
            <a:off x="3084622" y="6611778"/>
            <a:ext cx="1828800" cy="246221"/>
          </a:xfrm>
          <a:prstGeom prst="rect">
            <a:avLst/>
          </a:prstGeom>
          <a:noFill/>
        </p:spPr>
        <p:txBody>
          <a:bodyPr wrap="square" rtlCol="0">
            <a:spAutoFit/>
          </a:bodyPr>
          <a:lstStyle/>
          <a:p>
            <a:r>
              <a:rPr lang="en-US" sz="1000" dirty="0">
                <a:solidFill>
                  <a:schemeClr val="bg2">
                    <a:lumMod val="90000"/>
                  </a:schemeClr>
                </a:solidFill>
              </a:rPr>
              <a:t>Company Overview</a:t>
            </a:r>
          </a:p>
        </p:txBody>
      </p:sp>
      <p:cxnSp>
        <p:nvCxnSpPr>
          <p:cNvPr id="4" name="Straight Connector 3">
            <a:extLst>
              <a:ext uri="{FF2B5EF4-FFF2-40B4-BE49-F238E27FC236}">
                <a16:creationId xmlns:a16="http://schemas.microsoft.com/office/drawing/2014/main" id="{A510DFA2-1608-6A17-306D-4CF7FE5B1DB2}"/>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591F1920-AE41-1EB2-9369-37FBE02D2C5D}"/>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6" name="Oval 5">
            <a:extLst>
              <a:ext uri="{FF2B5EF4-FFF2-40B4-BE49-F238E27FC236}">
                <a16:creationId xmlns:a16="http://schemas.microsoft.com/office/drawing/2014/main" id="{361F28DA-8106-BCF8-1250-45E680519901}"/>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7" name="TextBox 6">
            <a:extLst>
              <a:ext uri="{FF2B5EF4-FFF2-40B4-BE49-F238E27FC236}">
                <a16:creationId xmlns:a16="http://schemas.microsoft.com/office/drawing/2014/main" id="{86C16265-24E8-F7A7-719A-5DCE9CDE5E4A}"/>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8" name="Oval 7">
            <a:extLst>
              <a:ext uri="{FF2B5EF4-FFF2-40B4-BE49-F238E27FC236}">
                <a16:creationId xmlns:a16="http://schemas.microsoft.com/office/drawing/2014/main" id="{C66BA6B8-3B97-B3D2-3AD1-8CC061CCE94C}"/>
              </a:ext>
            </a:extLst>
          </p:cNvPr>
          <p:cNvSpPr/>
          <p:nvPr/>
        </p:nvSpPr>
        <p:spPr>
          <a:xfrm>
            <a:off x="679942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9" name="TextBox 8">
            <a:extLst>
              <a:ext uri="{FF2B5EF4-FFF2-40B4-BE49-F238E27FC236}">
                <a16:creationId xmlns:a16="http://schemas.microsoft.com/office/drawing/2014/main" id="{A60A33E5-52E7-3E12-129F-7894FFDB7C3F}"/>
              </a:ext>
            </a:extLst>
          </p:cNvPr>
          <p:cNvSpPr txBox="1"/>
          <p:nvPr/>
        </p:nvSpPr>
        <p:spPr>
          <a:xfrm>
            <a:off x="635591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Recommendations </a:t>
            </a:r>
          </a:p>
        </p:txBody>
      </p:sp>
      <p:sp>
        <p:nvSpPr>
          <p:cNvPr id="10" name="Oval 9">
            <a:extLst>
              <a:ext uri="{FF2B5EF4-FFF2-40B4-BE49-F238E27FC236}">
                <a16:creationId xmlns:a16="http://schemas.microsoft.com/office/drawing/2014/main" id="{AE00A2AD-7AEB-7DC7-AA09-AA81F3FABE18}"/>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1" name="TextBox 10">
            <a:extLst>
              <a:ext uri="{FF2B5EF4-FFF2-40B4-BE49-F238E27FC236}">
                <a16:creationId xmlns:a16="http://schemas.microsoft.com/office/drawing/2014/main" id="{1CD22FF1-2646-C82A-C2F0-2E0D22E5C7CB}"/>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12" name="TextBox 11">
            <a:extLst>
              <a:ext uri="{FF2B5EF4-FFF2-40B4-BE49-F238E27FC236}">
                <a16:creationId xmlns:a16="http://schemas.microsoft.com/office/drawing/2014/main" id="{B8D63483-7B70-B0DE-56F2-BAC42DF4E28C}"/>
              </a:ext>
            </a:extLst>
          </p:cNvPr>
          <p:cNvSpPr txBox="1"/>
          <p:nvPr/>
        </p:nvSpPr>
        <p:spPr>
          <a:xfrm>
            <a:off x="371474" y="929015"/>
            <a:ext cx="5069205"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NFT Market Review</a:t>
            </a:r>
          </a:p>
        </p:txBody>
      </p:sp>
      <p:sp>
        <p:nvSpPr>
          <p:cNvPr id="13" name="TextBox 12">
            <a:extLst>
              <a:ext uri="{FF2B5EF4-FFF2-40B4-BE49-F238E27FC236}">
                <a16:creationId xmlns:a16="http://schemas.microsoft.com/office/drawing/2014/main" id="{962B0FEC-FD34-35BB-6434-5D57E7A3C247}"/>
              </a:ext>
            </a:extLst>
          </p:cNvPr>
          <p:cNvSpPr txBox="1"/>
          <p:nvPr/>
        </p:nvSpPr>
        <p:spPr>
          <a:xfrm>
            <a:off x="371475" y="1217940"/>
            <a:ext cx="5724525" cy="2246769"/>
          </a:xfrm>
          <a:prstGeom prst="rect">
            <a:avLst/>
          </a:prstGeom>
          <a:noFill/>
        </p:spPr>
        <p:txBody>
          <a:bodyPr wrap="square" rtlCol="0">
            <a:spAutoFit/>
          </a:bodyPr>
          <a:lstStyle/>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market for NFTs has grown exponentially in Digital art, music, and other digital assets. These assets are becoming increasingly popular on the market for non-fungible tokens.</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endParaRPr lang="en-GB" sz="10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market has also witnessed an increase in celebrity and athlete NFTs, as well as the emergence of NFT-based gaming and virtual real estate. </a:t>
            </a:r>
          </a:p>
          <a:p>
            <a:pPr marL="171450" indent="-171450" algn="just">
              <a:buFont typeface="Arial" panose="020B0604020202020204" pitchFamily="34" charset="0"/>
              <a:buChar char="•"/>
            </a:pPr>
            <a:endParaRPr lang="en-GB"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Increased Adoption of Blockchain Technology for verification of digital asset ownership and authenticity.</a:t>
            </a:r>
          </a:p>
          <a:p>
            <a:pPr marL="171450" indent="-171450" algn="just">
              <a:buFont typeface="Arial" panose="020B0604020202020204" pitchFamily="34" charset="0"/>
              <a:buChar char="•"/>
            </a:pPr>
            <a:endParaRPr lang="en-GB"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covid-19 pandemic has led to an increase in online activity thereby generating demand for digital assets.  </a:t>
            </a:r>
          </a:p>
          <a:p>
            <a:pPr marL="171450" indent="-171450" algn="just">
              <a:buFont typeface="Arial" panose="020B0604020202020204" pitchFamily="34" charset="0"/>
              <a:buChar char="•"/>
            </a:pPr>
            <a:endParaRPr lang="en-GB"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Rise of decentralised finance (</a:t>
            </a:r>
            <a:r>
              <a:rPr lang="en-GB" sz="10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DeFi</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and crypto investing has increased interest in </a:t>
            </a:r>
            <a:r>
              <a:rPr lang="en-GB" sz="1000" dirty="0">
                <a:solidFill>
                  <a:srgbClr val="000000"/>
                </a:solidFill>
                <a:latin typeface="Open Sans" panose="020B0606030504020204" pitchFamily="34" charset="0"/>
                <a:ea typeface="Open Sans" panose="020B0606030504020204" pitchFamily="34" charset="0"/>
                <a:cs typeface="Open Sans" panose="020B0606030504020204" pitchFamily="34" charset="0"/>
              </a:rPr>
              <a:t>N</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FTs  as prospective investment opportunities </a:t>
            </a:r>
          </a:p>
        </p:txBody>
      </p:sp>
      <p:sp>
        <p:nvSpPr>
          <p:cNvPr id="14" name="Rectangle 13">
            <a:extLst>
              <a:ext uri="{FF2B5EF4-FFF2-40B4-BE49-F238E27FC236}">
                <a16:creationId xmlns:a16="http://schemas.microsoft.com/office/drawing/2014/main" id="{2200475B-3B4B-436E-DBD3-98E6C9B6A6D3}"/>
              </a:ext>
            </a:extLst>
          </p:cNvPr>
          <p:cNvSpPr/>
          <p:nvPr/>
        </p:nvSpPr>
        <p:spPr>
          <a:xfrm>
            <a:off x="6751322" y="930575"/>
            <a:ext cx="50554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Users</a:t>
            </a:r>
          </a:p>
        </p:txBody>
      </p:sp>
      <p:sp>
        <p:nvSpPr>
          <p:cNvPr id="17" name="TextBox 16">
            <a:extLst>
              <a:ext uri="{FF2B5EF4-FFF2-40B4-BE49-F238E27FC236}">
                <a16:creationId xmlns:a16="http://schemas.microsoft.com/office/drawing/2014/main" id="{8273233F-53D7-BCE6-CA2C-318DA2752719}"/>
              </a:ext>
            </a:extLst>
          </p:cNvPr>
          <p:cNvSpPr txBox="1"/>
          <p:nvPr/>
        </p:nvSpPr>
        <p:spPr>
          <a:xfrm>
            <a:off x="6282429" y="1202097"/>
            <a:ext cx="5653249" cy="253916"/>
          </a:xfrm>
          <a:prstGeom prst="rect">
            <a:avLst/>
          </a:prstGeom>
          <a:noFill/>
        </p:spPr>
        <p:txBody>
          <a:bodyPr wrap="square" rtlCol="0">
            <a:spAutoFit/>
          </a:bodyPr>
          <a:lstStyle/>
          <a:p>
            <a:pPr algn="just"/>
            <a:r>
              <a:rPr lang="en-GB" sz="1000" b="1" dirty="0">
                <a:solidFill>
                  <a:srgbClr val="0F2741"/>
                </a:solidFill>
                <a:latin typeface="Open Sans" panose="020B0606030504020204" pitchFamily="34" charset="0"/>
                <a:ea typeface="Open Sans" panose="020B0606030504020204" pitchFamily="34" charset="0"/>
                <a:cs typeface="Open Sans" panose="020B0606030504020204" pitchFamily="34" charset="0"/>
              </a:rPr>
              <a:t>Percentage of adults who own an NFT in selected countries worldwide as of Sept  2022</a:t>
            </a:r>
          </a:p>
        </p:txBody>
      </p:sp>
      <p:graphicFrame>
        <p:nvGraphicFramePr>
          <p:cNvPr id="18" name="Chart 17">
            <a:extLst>
              <a:ext uri="{FF2B5EF4-FFF2-40B4-BE49-F238E27FC236}">
                <a16:creationId xmlns:a16="http://schemas.microsoft.com/office/drawing/2014/main" id="{F6D98E06-C2C7-050C-C4BA-C4FD836B0EDC}"/>
              </a:ext>
            </a:extLst>
          </p:cNvPr>
          <p:cNvGraphicFramePr>
            <a:graphicFrameLocks/>
          </p:cNvGraphicFramePr>
          <p:nvPr>
            <p:extLst>
              <p:ext uri="{D42A27DB-BD31-4B8C-83A1-F6EECF244321}">
                <p14:modId xmlns:p14="http://schemas.microsoft.com/office/powerpoint/2010/main" val="3497045501"/>
              </p:ext>
            </p:extLst>
          </p:nvPr>
        </p:nvGraphicFramePr>
        <p:xfrm>
          <a:off x="6367582" y="1422829"/>
          <a:ext cx="5724525" cy="2211060"/>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2F9FF3FF-7A03-E515-3F3D-6A1DDA6EE877}"/>
              </a:ext>
            </a:extLst>
          </p:cNvPr>
          <p:cNvSpPr txBox="1"/>
          <p:nvPr/>
        </p:nvSpPr>
        <p:spPr>
          <a:xfrm>
            <a:off x="477075" y="3928998"/>
            <a:ext cx="2897243" cy="1842684"/>
          </a:xfrm>
          <a:prstGeom prst="rect">
            <a:avLst/>
          </a:prstGeom>
          <a:noFill/>
        </p:spPr>
        <p:txBody>
          <a:bodyPr wrap="square" rtlCol="0">
            <a:spAutoFit/>
          </a:bodyPr>
          <a:lstStyle/>
          <a:p>
            <a:pPr algn="just">
              <a:lnSpc>
                <a:spcPct val="150000"/>
              </a:lnSpc>
            </a:pPr>
            <a:r>
              <a:rPr lang="en-US" sz="1100" dirty="0">
                <a:solidFill>
                  <a:srgbClr val="002060"/>
                </a:solidFill>
                <a:effectLst/>
                <a:latin typeface="Open Sans" panose="020B0606030504020204" pitchFamily="34" charset="0"/>
                <a:ea typeface="Open Sans" panose="020B0606030504020204" pitchFamily="34" charset="0"/>
                <a:cs typeface="Open Sans" panose="020B0606030504020204" pitchFamily="34" charset="0"/>
              </a:rPr>
              <a:t>Courtyard can leverage the exponential growth in the market and its adoption of blockchain by expanding its offerings to include the untapped connected collectible market in Asia</a:t>
            </a:r>
            <a:r>
              <a:rPr lang="en-GB" sz="1100" dirty="0">
                <a:solidFill>
                  <a:srgbClr val="002060"/>
                </a:solidFill>
                <a:latin typeface="Open Sans" panose="020B0606030504020204" pitchFamily="34" charset="0"/>
                <a:ea typeface="Open Sans" panose="020B0606030504020204" pitchFamily="34" charset="0"/>
                <a:cs typeface="Open Sans" panose="020B0606030504020204" pitchFamily="34" charset="0"/>
              </a:rPr>
              <a:t>. This opportunity will increase its market share and profitability if leveraged.</a:t>
            </a:r>
            <a:endParaRPr lang="en-US" sz="11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6293B66B-DC19-4DF3-B15A-3230FEDC36E1}"/>
              </a:ext>
            </a:extLst>
          </p:cNvPr>
          <p:cNvSpPr txBox="1"/>
          <p:nvPr/>
        </p:nvSpPr>
        <p:spPr>
          <a:xfrm>
            <a:off x="10355822" y="5949950"/>
            <a:ext cx="2238704" cy="246221"/>
          </a:xfrm>
          <a:prstGeom prst="rect">
            <a:avLst/>
          </a:prstGeom>
          <a:noFill/>
        </p:spPr>
        <p:txBody>
          <a:bodyPr wrap="square" rtlCol="0">
            <a:spAutoFit/>
          </a:bodyPr>
          <a:lstStyle/>
          <a:p>
            <a:r>
              <a:rPr lang="en-US" sz="1000" b="1" i="1" dirty="0">
                <a:latin typeface="Open Sans" panose="020B0606030504020204" pitchFamily="34" charset="0"/>
                <a:ea typeface="Open Sans" panose="020B0606030504020204" pitchFamily="34" charset="0"/>
                <a:cs typeface="Open Sans" panose="020B0606030504020204" pitchFamily="34" charset="0"/>
              </a:rPr>
              <a:t>Source: Statista, 2022</a:t>
            </a:r>
          </a:p>
        </p:txBody>
      </p:sp>
      <p:sp>
        <p:nvSpPr>
          <p:cNvPr id="22" name="Rectangle 21">
            <a:extLst>
              <a:ext uri="{FF2B5EF4-FFF2-40B4-BE49-F238E27FC236}">
                <a16:creationId xmlns:a16="http://schemas.microsoft.com/office/drawing/2014/main" id="{8D257E1A-4FD8-7D2D-2BDD-F7CC5C69DDB4}"/>
              </a:ext>
            </a:extLst>
          </p:cNvPr>
          <p:cNvSpPr/>
          <p:nvPr/>
        </p:nvSpPr>
        <p:spPr>
          <a:xfrm>
            <a:off x="6765049" y="3557901"/>
            <a:ext cx="50554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Untapped Opportunities </a:t>
            </a:r>
          </a:p>
        </p:txBody>
      </p:sp>
      <p:graphicFrame>
        <p:nvGraphicFramePr>
          <p:cNvPr id="23" name="Chart 22">
            <a:extLst>
              <a:ext uri="{FF2B5EF4-FFF2-40B4-BE49-F238E27FC236}">
                <a16:creationId xmlns:a16="http://schemas.microsoft.com/office/drawing/2014/main" id="{77FB2CE8-401A-6E0E-DE66-80EC841D2068}"/>
              </a:ext>
            </a:extLst>
          </p:cNvPr>
          <p:cNvGraphicFramePr>
            <a:graphicFrameLocks/>
          </p:cNvGraphicFramePr>
          <p:nvPr>
            <p:extLst>
              <p:ext uri="{D42A27DB-BD31-4B8C-83A1-F6EECF244321}">
                <p14:modId xmlns:p14="http://schemas.microsoft.com/office/powerpoint/2010/main" val="3839001729"/>
              </p:ext>
            </p:extLst>
          </p:nvPr>
        </p:nvGraphicFramePr>
        <p:xfrm>
          <a:off x="6751322" y="3909373"/>
          <a:ext cx="5016554" cy="2031325"/>
        </p:xfrm>
        <a:graphic>
          <a:graphicData uri="http://schemas.openxmlformats.org/drawingml/2006/chart">
            <c:chart xmlns:c="http://schemas.openxmlformats.org/drawingml/2006/chart" xmlns:r="http://schemas.openxmlformats.org/officeDocument/2006/relationships" r:id="rId3"/>
          </a:graphicData>
        </a:graphic>
      </p:graphicFrame>
      <p:pic>
        <p:nvPicPr>
          <p:cNvPr id="25" name="Picture 24">
            <a:extLst>
              <a:ext uri="{FF2B5EF4-FFF2-40B4-BE49-F238E27FC236}">
                <a16:creationId xmlns:a16="http://schemas.microsoft.com/office/drawing/2014/main" id="{C41CD3F1-E7BC-074F-DFBA-D2A67E823920}"/>
              </a:ext>
            </a:extLst>
          </p:cNvPr>
          <p:cNvPicPr>
            <a:picLocks noChangeAspect="1"/>
          </p:cNvPicPr>
          <p:nvPr/>
        </p:nvPicPr>
        <p:blipFill>
          <a:blip r:embed="rId4"/>
          <a:stretch>
            <a:fillRect/>
          </a:stretch>
        </p:blipFill>
        <p:spPr>
          <a:xfrm>
            <a:off x="3374318" y="3928999"/>
            <a:ext cx="3432628" cy="1960211"/>
          </a:xfrm>
          <a:prstGeom prst="rect">
            <a:avLst/>
          </a:prstGeom>
        </p:spPr>
      </p:pic>
      <p:sp>
        <p:nvSpPr>
          <p:cNvPr id="26" name="Rectangle 25">
            <a:extLst>
              <a:ext uri="{FF2B5EF4-FFF2-40B4-BE49-F238E27FC236}">
                <a16:creationId xmlns:a16="http://schemas.microsoft.com/office/drawing/2014/main" id="{25148E32-9DAA-9F5C-F9F3-EDB339A4322C}"/>
              </a:ext>
            </a:extLst>
          </p:cNvPr>
          <p:cNvSpPr/>
          <p:nvPr/>
        </p:nvSpPr>
        <p:spPr>
          <a:xfrm>
            <a:off x="385203" y="3448664"/>
            <a:ext cx="50554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Untapped Market</a:t>
            </a:r>
          </a:p>
        </p:txBody>
      </p:sp>
    </p:spTree>
    <p:extLst>
      <p:ext uri="{BB962C8B-B14F-4D97-AF65-F5344CB8AC3E}">
        <p14:creationId xmlns:p14="http://schemas.microsoft.com/office/powerpoint/2010/main" val="2481236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edge">
                                      <p:cBhvr>
                                        <p:cTn id="17" dur="1500"/>
                                        <p:tgtEl>
                                          <p:spTgt spid="14"/>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1500"/>
                                        <p:tgtEl>
                                          <p:spTgt spid="17"/>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edge">
                                      <p:cBhvr>
                                        <p:cTn id="24" dur="1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1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heel(1)">
                                      <p:cBhvr>
                                        <p:cTn id="34" dur="1500"/>
                                        <p:tgtEl>
                                          <p:spTgt spid="25"/>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1500" fill="hold"/>
                                        <p:tgtEl>
                                          <p:spTgt spid="19"/>
                                        </p:tgtEl>
                                        <p:attrNameLst>
                                          <p:attrName>ppt_w</p:attrName>
                                        </p:attrNameLst>
                                      </p:cBhvr>
                                      <p:tavLst>
                                        <p:tav tm="0">
                                          <p:val>
                                            <p:strVal val="#ppt_w*0.70"/>
                                          </p:val>
                                        </p:tav>
                                        <p:tav tm="100000">
                                          <p:val>
                                            <p:strVal val="#ppt_w"/>
                                          </p:val>
                                        </p:tav>
                                      </p:tavLst>
                                    </p:anim>
                                    <p:anim calcmode="lin" valueType="num">
                                      <p:cBhvr>
                                        <p:cTn id="38" dur="1500" fill="hold"/>
                                        <p:tgtEl>
                                          <p:spTgt spid="19"/>
                                        </p:tgtEl>
                                        <p:attrNameLst>
                                          <p:attrName>ppt_h</p:attrName>
                                        </p:attrNameLst>
                                      </p:cBhvr>
                                      <p:tavLst>
                                        <p:tav tm="0">
                                          <p:val>
                                            <p:strVal val="#ppt_h"/>
                                          </p:val>
                                        </p:tav>
                                        <p:tav tm="100000">
                                          <p:val>
                                            <p:strVal val="#ppt_h"/>
                                          </p:val>
                                        </p:tav>
                                      </p:tavLst>
                                    </p:anim>
                                    <p:animEffect transition="in" filter="fade">
                                      <p:cBhvr>
                                        <p:cTn id="39" dur="1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1500" fill="hold"/>
                                        <p:tgtEl>
                                          <p:spTgt spid="22"/>
                                        </p:tgtEl>
                                        <p:attrNameLst>
                                          <p:attrName>ppt_x</p:attrName>
                                        </p:attrNameLst>
                                      </p:cBhvr>
                                      <p:tavLst>
                                        <p:tav tm="0">
                                          <p:val>
                                            <p:strVal val="1+#ppt_w/2"/>
                                          </p:val>
                                        </p:tav>
                                        <p:tav tm="100000">
                                          <p:val>
                                            <p:strVal val="#ppt_x"/>
                                          </p:val>
                                        </p:tav>
                                      </p:tavLst>
                                    </p:anim>
                                    <p:anim calcmode="lin" valueType="num">
                                      <p:cBhvr additive="base">
                                        <p:cTn id="45" dur="1500" fill="hold"/>
                                        <p:tgtEl>
                                          <p:spTgt spid="22"/>
                                        </p:tgtEl>
                                        <p:attrNameLst>
                                          <p:attrName>ppt_y</p:attrName>
                                        </p:attrNameLst>
                                      </p:cBhvr>
                                      <p:tavLst>
                                        <p:tav tm="0">
                                          <p:val>
                                            <p:strVal val="#ppt_y"/>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1500" fill="hold"/>
                                        <p:tgtEl>
                                          <p:spTgt spid="23"/>
                                        </p:tgtEl>
                                        <p:attrNameLst>
                                          <p:attrName>ppt_x</p:attrName>
                                        </p:attrNameLst>
                                      </p:cBhvr>
                                      <p:tavLst>
                                        <p:tav tm="0">
                                          <p:val>
                                            <p:strVal val="#ppt_x"/>
                                          </p:val>
                                        </p:tav>
                                        <p:tav tm="100000">
                                          <p:val>
                                            <p:strVal val="#ppt_x"/>
                                          </p:val>
                                        </p:tav>
                                      </p:tavLst>
                                    </p:anim>
                                    <p:anim calcmode="lin" valueType="num">
                                      <p:cBhvr additive="base">
                                        <p:cTn id="49" dur="1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7" grpId="0"/>
      <p:bldGraphic spid="18" grpId="0">
        <p:bldAsOne/>
      </p:bldGraphic>
      <p:bldP spid="19" grpId="0"/>
      <p:bldP spid="22" grpId="0" animBg="1"/>
      <p:bldGraphic spid="23" grpId="0">
        <p:bldAsOne/>
      </p:bldGraphic>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9B51-0BEF-E8A9-05AA-9C1CB8CEB28B}"/>
              </a:ext>
            </a:extLst>
          </p:cNvPr>
          <p:cNvSpPr>
            <a:spLocks noGrp="1"/>
          </p:cNvSpPr>
          <p:nvPr>
            <p:ph type="title"/>
          </p:nvPr>
        </p:nvSpPr>
        <p:spPr/>
        <p:txBody>
          <a:bodyPr/>
          <a:lstStyle/>
          <a:p>
            <a:r>
              <a:rPr lang="en-US" dirty="0"/>
              <a:t>Recommendations</a:t>
            </a:r>
          </a:p>
        </p:txBody>
      </p:sp>
      <p:sp>
        <p:nvSpPr>
          <p:cNvPr id="5" name="TextBox 4">
            <a:extLst>
              <a:ext uri="{FF2B5EF4-FFF2-40B4-BE49-F238E27FC236}">
                <a16:creationId xmlns:a16="http://schemas.microsoft.com/office/drawing/2014/main" id="{B47126D3-FBC9-4BA3-0579-9D1A6A7E87B5}"/>
              </a:ext>
            </a:extLst>
          </p:cNvPr>
          <p:cNvSpPr txBox="1"/>
          <p:nvPr/>
        </p:nvSpPr>
        <p:spPr>
          <a:xfrm>
            <a:off x="3084622" y="6611778"/>
            <a:ext cx="1828800" cy="246221"/>
          </a:xfrm>
          <a:prstGeom prst="rect">
            <a:avLst/>
          </a:prstGeom>
          <a:noFill/>
        </p:spPr>
        <p:txBody>
          <a:bodyPr wrap="square" rtlCol="0">
            <a:spAutoFit/>
          </a:bodyPr>
          <a:lstStyle/>
          <a:p>
            <a:r>
              <a:rPr lang="en-US" sz="1000" dirty="0">
                <a:solidFill>
                  <a:schemeClr val="bg2">
                    <a:lumMod val="90000"/>
                  </a:schemeClr>
                </a:solidFill>
              </a:rPr>
              <a:t>Company Overview</a:t>
            </a:r>
          </a:p>
        </p:txBody>
      </p:sp>
      <p:cxnSp>
        <p:nvCxnSpPr>
          <p:cNvPr id="11" name="Straight Connector 10">
            <a:extLst>
              <a:ext uri="{FF2B5EF4-FFF2-40B4-BE49-F238E27FC236}">
                <a16:creationId xmlns:a16="http://schemas.microsoft.com/office/drawing/2014/main" id="{EEE5A5FA-0DA9-B97D-9979-F9A56ED6F7DE}"/>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5BB3730-EC43-02DD-A633-CB92125D786C}"/>
              </a:ext>
            </a:extLst>
          </p:cNvPr>
          <p:cNvSpPr/>
          <p:nvPr/>
        </p:nvSpPr>
        <p:spPr>
          <a:xfrm>
            <a:off x="354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4" name="Oval 13">
            <a:extLst>
              <a:ext uri="{FF2B5EF4-FFF2-40B4-BE49-F238E27FC236}">
                <a16:creationId xmlns:a16="http://schemas.microsoft.com/office/drawing/2014/main" id="{DC328228-5EE8-3429-D5EB-26BC9BD84E6B}"/>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5" name="TextBox 14">
            <a:extLst>
              <a:ext uri="{FF2B5EF4-FFF2-40B4-BE49-F238E27FC236}">
                <a16:creationId xmlns:a16="http://schemas.microsoft.com/office/drawing/2014/main" id="{5B816561-16CE-EBD2-5477-ED36DD8C442E}"/>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16" name="Oval 15">
            <a:extLst>
              <a:ext uri="{FF2B5EF4-FFF2-40B4-BE49-F238E27FC236}">
                <a16:creationId xmlns:a16="http://schemas.microsoft.com/office/drawing/2014/main" id="{B5FD37A4-81D2-F128-8E61-C414ADFC931C}"/>
              </a:ext>
            </a:extLst>
          </p:cNvPr>
          <p:cNvSpPr/>
          <p:nvPr/>
        </p:nvSpPr>
        <p:spPr>
          <a:xfrm>
            <a:off x="6799422"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7" name="TextBox 16">
            <a:extLst>
              <a:ext uri="{FF2B5EF4-FFF2-40B4-BE49-F238E27FC236}">
                <a16:creationId xmlns:a16="http://schemas.microsoft.com/office/drawing/2014/main" id="{CB712D3A-978D-F93E-8C25-484993B065E7}"/>
              </a:ext>
            </a:extLst>
          </p:cNvPr>
          <p:cNvSpPr txBox="1"/>
          <p:nvPr/>
        </p:nvSpPr>
        <p:spPr>
          <a:xfrm>
            <a:off x="6364180" y="661955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8" name="Oval 17">
            <a:extLst>
              <a:ext uri="{FF2B5EF4-FFF2-40B4-BE49-F238E27FC236}">
                <a16:creationId xmlns:a16="http://schemas.microsoft.com/office/drawing/2014/main" id="{A1EFE227-5EE7-8EC9-44FA-DAF514D92315}"/>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9" name="TextBox 18">
            <a:extLst>
              <a:ext uri="{FF2B5EF4-FFF2-40B4-BE49-F238E27FC236}">
                <a16:creationId xmlns:a16="http://schemas.microsoft.com/office/drawing/2014/main" id="{971E0C32-B15E-AD6F-0230-C523B91E200A}"/>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3" name="TextBox 2">
            <a:extLst>
              <a:ext uri="{FF2B5EF4-FFF2-40B4-BE49-F238E27FC236}">
                <a16:creationId xmlns:a16="http://schemas.microsoft.com/office/drawing/2014/main" id="{543EAD22-5205-460C-488E-5CF477C09AA6}"/>
              </a:ext>
            </a:extLst>
          </p:cNvPr>
          <p:cNvSpPr txBox="1"/>
          <p:nvPr/>
        </p:nvSpPr>
        <p:spPr>
          <a:xfrm>
            <a:off x="371474" y="3931862"/>
            <a:ext cx="11503096" cy="1292662"/>
          </a:xfrm>
          <a:prstGeom prst="rect">
            <a:avLst/>
          </a:prstGeom>
          <a:noFill/>
        </p:spPr>
        <p:txBody>
          <a:bodyPr wrap="square" rtlCol="0">
            <a:spAutoFit/>
          </a:bodyPr>
          <a:lstStyle/>
          <a:p>
            <a:pPr marL="171450" indent="-171450" algn="just">
              <a:buFont typeface="Arial" panose="020B0604020202020204" pitchFamily="34" charset="0"/>
              <a:buChar char="•"/>
            </a:pPr>
            <a:r>
              <a:rPr lang="en-US" sz="1000" dirty="0">
                <a:effectLst/>
                <a:latin typeface="Open Sans" panose="020B0606030504020204" pitchFamily="34" charset="0"/>
                <a:ea typeface="Open Sans" panose="020B0606030504020204" pitchFamily="34" charset="0"/>
                <a:cs typeface="Open Sans" panose="020B0606030504020204" pitchFamily="34" charset="0"/>
              </a:rPr>
              <a:t>Courtyard can introduce the initiative of physically backed NFT to other brands by offering to convert their physical assets like football players, and residential and commercial real estate into collectibles. </a:t>
            </a:r>
          </a:p>
          <a:p>
            <a:pPr algn="just"/>
            <a:endParaRPr lang="en-US" sz="1000" dirty="0">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000" dirty="0">
                <a:latin typeface="Open Sans" panose="020B0606030504020204" pitchFamily="34" charset="0"/>
                <a:ea typeface="Open Sans" panose="020B0606030504020204" pitchFamily="34" charset="0"/>
                <a:cs typeface="Open Sans" panose="020B0606030504020204" pitchFamily="34" charset="0"/>
              </a:rPr>
              <a:t>In the future</a:t>
            </a:r>
            <a:r>
              <a:rPr lang="en-US" sz="1000" dirty="0">
                <a:effectLst/>
                <a:latin typeface="Open Sans" panose="020B0606030504020204" pitchFamily="34" charset="0"/>
                <a:ea typeface="Open Sans" panose="020B0606030504020204" pitchFamily="34" charset="0"/>
                <a:cs typeface="Open Sans" panose="020B0606030504020204" pitchFamily="34" charset="0"/>
              </a:rPr>
              <a:t> NFT will be used to symbolize ownership of tangible assets like real estate and football players This gives Courtyard a competitive advantage if its technology could be leveraged to tap into this opportunity.</a:t>
            </a:r>
            <a:endParaRPr lang="en-GB" sz="10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4" name="TextBox 3">
            <a:extLst>
              <a:ext uri="{FF2B5EF4-FFF2-40B4-BE49-F238E27FC236}">
                <a16:creationId xmlns:a16="http://schemas.microsoft.com/office/drawing/2014/main" id="{EDCFFE0A-5A2D-6301-A15C-A72AF1802EB0}"/>
              </a:ext>
            </a:extLst>
          </p:cNvPr>
          <p:cNvSpPr txBox="1"/>
          <p:nvPr/>
        </p:nvSpPr>
        <p:spPr>
          <a:xfrm>
            <a:off x="640848" y="2658363"/>
            <a:ext cx="5011310" cy="246221"/>
          </a:xfrm>
          <a:prstGeom prst="rect">
            <a:avLst/>
          </a:prstGeom>
          <a:noFill/>
        </p:spPr>
        <p:txBody>
          <a:bodyPr wrap="square" rtlCol="0">
            <a:spAutoFit/>
          </a:bodyPr>
          <a:lstStyle/>
          <a:p>
            <a:pPr algn="just"/>
            <a:r>
              <a:rPr lang="en-US" sz="1000" dirty="0">
                <a:effectLst/>
                <a:latin typeface="Open Sans" panose="020B0606030504020204" pitchFamily="34" charset="0"/>
                <a:ea typeface="Open Sans" panose="020B0606030504020204" pitchFamily="34" charset="0"/>
                <a:cs typeface="Open Sans" panose="020B0606030504020204" pitchFamily="34" charset="0"/>
              </a:rPr>
              <a:t>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936833EF-C1A3-083D-F4CE-E045C61EE6D9}"/>
              </a:ext>
            </a:extLst>
          </p:cNvPr>
          <p:cNvSpPr txBox="1"/>
          <p:nvPr/>
        </p:nvSpPr>
        <p:spPr>
          <a:xfrm>
            <a:off x="371474" y="929015"/>
            <a:ext cx="11449051" cy="26796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NFT Market Outlook</a:t>
            </a:r>
          </a:p>
        </p:txBody>
      </p:sp>
      <p:sp>
        <p:nvSpPr>
          <p:cNvPr id="7" name="TextBox 6">
            <a:extLst>
              <a:ext uri="{FF2B5EF4-FFF2-40B4-BE49-F238E27FC236}">
                <a16:creationId xmlns:a16="http://schemas.microsoft.com/office/drawing/2014/main" id="{3C67F6D9-7657-E532-C2C5-92B4D93C62CA}"/>
              </a:ext>
            </a:extLst>
          </p:cNvPr>
          <p:cNvSpPr txBox="1"/>
          <p:nvPr/>
        </p:nvSpPr>
        <p:spPr>
          <a:xfrm>
            <a:off x="371475" y="1217940"/>
            <a:ext cx="11449050" cy="2062103"/>
          </a:xfrm>
          <a:prstGeom prst="rect">
            <a:avLst/>
          </a:prstGeom>
          <a:noFill/>
        </p:spPr>
        <p:txBody>
          <a:bodyPr wrap="square" rtlCol="0">
            <a:spAutoFit/>
          </a:bodyPr>
          <a:lstStyle/>
          <a:p>
            <a:pPr marL="171450" indent="-171450" algn="just">
              <a:buFont typeface="Arial" panose="020B0604020202020204" pitchFamily="34" charset="0"/>
              <a:buChar char="•"/>
            </a:pP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NFT market is expected to continue growing in the coming years</a:t>
            </a:r>
            <a:r>
              <a:rPr lang="en-US" sz="1100" dirty="0">
                <a:effectLst/>
                <a:latin typeface="Open Sans" panose="020B0606030504020204" pitchFamily="34" charset="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100" dirty="0">
                <a:effectLst/>
                <a:latin typeface="Open Sans" panose="020B0606030504020204" pitchFamily="34" charset="0"/>
                <a:ea typeface="Open Sans" panose="020B0606030504020204" pitchFamily="34" charset="0"/>
                <a:cs typeface="Open Sans" panose="020B0606030504020204" pitchFamily="34" charset="0"/>
              </a:rPr>
              <a:t>This growth will be driven by increasing mainstream adoption, as more individuals become aware of NFTs and their potential applications, and the emergence of new use cases for the technology. </a:t>
            </a:r>
          </a:p>
          <a:p>
            <a:pPr marL="171450" indent="-171450" algn="just">
              <a:buFont typeface="Arial" panose="020B0604020202020204" pitchFamily="34" charset="0"/>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US" sz="1100" dirty="0">
                <a:effectLst/>
                <a:latin typeface="Open Sans" panose="020B0606030504020204" pitchFamily="34" charset="0"/>
                <a:ea typeface="Open Sans" panose="020B0606030504020204" pitchFamily="34" charset="0"/>
                <a:cs typeface="Open Sans" panose="020B0606030504020204" pitchFamily="34" charset="0"/>
              </a:rPr>
              <a:t>However, risks and difficulties are associated with the market, such as environmental impact concerns and the possibility of speculative surges forming. As a result, the market will likely experience both ups and downs as it matures and develops in the future. </a:t>
            </a:r>
          </a:p>
          <a:p>
            <a:pPr algn="just"/>
            <a:endParaRPr lang="en-US" sz="1100" dirty="0">
              <a:latin typeface="Open Sans" panose="020B0606030504020204" pitchFamily="34" charset="0"/>
              <a:ea typeface="Open Sans" panose="020B0606030504020204" pitchFamily="34" charset="0"/>
              <a:cs typeface="Open Sans" panose="020B0606030504020204" pitchFamily="34" charset="0"/>
            </a:endParaRPr>
          </a:p>
          <a:p>
            <a:pPr algn="just"/>
            <a:endParaRPr lang="en-US" sz="11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8" name="Rectangle 7">
            <a:extLst>
              <a:ext uri="{FF2B5EF4-FFF2-40B4-BE49-F238E27FC236}">
                <a16:creationId xmlns:a16="http://schemas.microsoft.com/office/drawing/2014/main" id="{5E27C2BD-FF65-6174-2CE8-5788C7915ED6}"/>
              </a:ext>
            </a:extLst>
          </p:cNvPr>
          <p:cNvSpPr/>
          <p:nvPr/>
        </p:nvSpPr>
        <p:spPr>
          <a:xfrm>
            <a:off x="371475" y="3429000"/>
            <a:ext cx="11449050"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Recommendation 2</a:t>
            </a:r>
          </a:p>
        </p:txBody>
      </p:sp>
      <p:sp>
        <p:nvSpPr>
          <p:cNvPr id="9" name="TextBox 8">
            <a:extLst>
              <a:ext uri="{FF2B5EF4-FFF2-40B4-BE49-F238E27FC236}">
                <a16:creationId xmlns:a16="http://schemas.microsoft.com/office/drawing/2014/main" id="{C6528344-AA07-7636-020C-15C5F870E5C5}"/>
              </a:ext>
            </a:extLst>
          </p:cNvPr>
          <p:cNvSpPr txBox="1"/>
          <p:nvPr/>
        </p:nvSpPr>
        <p:spPr>
          <a:xfrm>
            <a:off x="371474" y="5953146"/>
            <a:ext cx="2060028" cy="246221"/>
          </a:xfrm>
          <a:prstGeom prst="rect">
            <a:avLst/>
          </a:prstGeom>
          <a:noFill/>
        </p:spPr>
        <p:txBody>
          <a:bodyPr wrap="square" rtlCol="0">
            <a:spAutoFit/>
          </a:bodyPr>
          <a:lstStyle/>
          <a:p>
            <a:r>
              <a:rPr lang="en-US" sz="1000" dirty="0">
                <a:effectLst/>
                <a:latin typeface="Open Sans" panose="020B0606030504020204" pitchFamily="34" charset="0"/>
                <a:ea typeface="Open Sans" panose="020B0606030504020204" pitchFamily="34" charset="0"/>
                <a:cs typeface="Open Sans" panose="020B0606030504020204" pitchFamily="34" charset="0"/>
              </a:rPr>
              <a:t>(Natalee, 2023).</a:t>
            </a:r>
            <a:endParaRPr lang="en-US" sz="1000" dirty="0"/>
          </a:p>
        </p:txBody>
      </p:sp>
    </p:spTree>
    <p:extLst>
      <p:ext uri="{BB962C8B-B14F-4D97-AF65-F5344CB8AC3E}">
        <p14:creationId xmlns:p14="http://schemas.microsoft.com/office/powerpoint/2010/main" val="13625469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5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1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500"/>
                                        <p:tgtEl>
                                          <p:spTgt spid="8"/>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500" fill="hold"/>
                                        <p:tgtEl>
                                          <p:spTgt spid="3"/>
                                        </p:tgtEl>
                                        <p:attrNameLst>
                                          <p:attrName>ppt_x</p:attrName>
                                        </p:attrNameLst>
                                      </p:cBhvr>
                                      <p:tavLst>
                                        <p:tav tm="0">
                                          <p:val>
                                            <p:strVal val="#ppt_x"/>
                                          </p:val>
                                        </p:tav>
                                        <p:tav tm="100000">
                                          <p:val>
                                            <p:strVal val="#ppt_x"/>
                                          </p:val>
                                        </p:tav>
                                      </p:tavLst>
                                    </p:anim>
                                    <p:anim calcmode="lin" valueType="num">
                                      <p:cBhvr additive="base">
                                        <p:cTn id="19" dur="1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2AFF-BE92-21D9-A7DA-7E66C8C4B2F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801623538"/>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0C4C-7B87-350A-2466-99F5D7B6E50A}"/>
              </a:ext>
            </a:extLst>
          </p:cNvPr>
          <p:cNvSpPr>
            <a:spLocks noGrp="1"/>
          </p:cNvSpPr>
          <p:nvPr>
            <p:ph type="ctrTitle"/>
          </p:nvPr>
        </p:nvSpPr>
        <p:spPr/>
        <p:txBody>
          <a:bodyPr/>
          <a:lstStyle/>
          <a:p>
            <a:r>
              <a:rPr lang="en-US" dirty="0"/>
              <a:t>APPENDICES</a:t>
            </a:r>
          </a:p>
        </p:txBody>
      </p:sp>
    </p:spTree>
    <p:extLst>
      <p:ext uri="{BB962C8B-B14F-4D97-AF65-F5344CB8AC3E}">
        <p14:creationId xmlns:p14="http://schemas.microsoft.com/office/powerpoint/2010/main" val="37896817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7208-3626-E9B3-8F5E-91BB09D68EF4}"/>
              </a:ext>
            </a:extLst>
          </p:cNvPr>
          <p:cNvSpPr>
            <a:spLocks noGrp="1"/>
          </p:cNvSpPr>
          <p:nvPr>
            <p:ph type="title"/>
          </p:nvPr>
        </p:nvSpPr>
        <p:spPr/>
        <p:txBody>
          <a:bodyPr/>
          <a:lstStyle/>
          <a:p>
            <a:r>
              <a:rPr lang="en-US" dirty="0"/>
              <a:t>Table of Content</a:t>
            </a:r>
          </a:p>
        </p:txBody>
      </p:sp>
      <p:graphicFrame>
        <p:nvGraphicFramePr>
          <p:cNvPr id="3" name="Table 2">
            <a:extLst>
              <a:ext uri="{FF2B5EF4-FFF2-40B4-BE49-F238E27FC236}">
                <a16:creationId xmlns:a16="http://schemas.microsoft.com/office/drawing/2014/main" id="{9558521B-D791-13E6-8804-8124D39E2219}"/>
              </a:ext>
            </a:extLst>
          </p:cNvPr>
          <p:cNvGraphicFramePr>
            <a:graphicFrameLocks noGrp="1"/>
          </p:cNvGraphicFramePr>
          <p:nvPr>
            <p:extLst>
              <p:ext uri="{D42A27DB-BD31-4B8C-83A1-F6EECF244321}">
                <p14:modId xmlns:p14="http://schemas.microsoft.com/office/powerpoint/2010/main" val="1853667117"/>
              </p:ext>
            </p:extLst>
          </p:nvPr>
        </p:nvGraphicFramePr>
        <p:xfrm>
          <a:off x="2009488" y="1196976"/>
          <a:ext cx="8100000" cy="4037172"/>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910759630"/>
                    </a:ext>
                  </a:extLst>
                </a:gridCol>
                <a:gridCol w="2880000">
                  <a:extLst>
                    <a:ext uri="{9D8B030D-6E8A-4147-A177-3AD203B41FA5}">
                      <a16:colId xmlns:a16="http://schemas.microsoft.com/office/drawing/2014/main" val="2453107909"/>
                    </a:ext>
                  </a:extLst>
                </a:gridCol>
                <a:gridCol w="360000">
                  <a:extLst>
                    <a:ext uri="{9D8B030D-6E8A-4147-A177-3AD203B41FA5}">
                      <a16:colId xmlns:a16="http://schemas.microsoft.com/office/drawing/2014/main" val="2030432741"/>
                    </a:ext>
                  </a:extLst>
                </a:gridCol>
                <a:gridCol w="900000">
                  <a:extLst>
                    <a:ext uri="{9D8B030D-6E8A-4147-A177-3AD203B41FA5}">
                      <a16:colId xmlns:a16="http://schemas.microsoft.com/office/drawing/2014/main" val="1515875004"/>
                    </a:ext>
                  </a:extLst>
                </a:gridCol>
                <a:gridCol w="360000">
                  <a:extLst>
                    <a:ext uri="{9D8B030D-6E8A-4147-A177-3AD203B41FA5}">
                      <a16:colId xmlns:a16="http://schemas.microsoft.com/office/drawing/2014/main" val="2807868526"/>
                    </a:ext>
                  </a:extLst>
                </a:gridCol>
                <a:gridCol w="2880000">
                  <a:extLst>
                    <a:ext uri="{9D8B030D-6E8A-4147-A177-3AD203B41FA5}">
                      <a16:colId xmlns:a16="http://schemas.microsoft.com/office/drawing/2014/main" val="1630085988"/>
                    </a:ext>
                  </a:extLst>
                </a:gridCol>
                <a:gridCol w="360000">
                  <a:extLst>
                    <a:ext uri="{9D8B030D-6E8A-4147-A177-3AD203B41FA5}">
                      <a16:colId xmlns:a16="http://schemas.microsoft.com/office/drawing/2014/main" val="1109543629"/>
                    </a:ext>
                  </a:extLst>
                </a:gridCol>
              </a:tblGrid>
              <a:tr h="419758">
                <a:tc gridSpan="2">
                  <a:txBody>
                    <a:bodyPr/>
                    <a:lstStyle/>
                    <a:p>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Company Overview</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rPr>
                        <a:t>15</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81029133"/>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Company Overview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NFT Market Review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0721846"/>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Research 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Recommendation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1578610"/>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Business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1095363"/>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Company Review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0862478"/>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OpenSea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4978823"/>
                  </a:ext>
                </a:extLst>
              </a:tr>
              <a:tr h="350449">
                <a:tc gridSpan="2">
                  <a:txBody>
                    <a:bodyPr/>
                    <a:lstStyle/>
                    <a:p>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Industry Overview</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10</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endParaRPr lang="en-CA" sz="1100" dirty="0">
                        <a:solidFill>
                          <a:schemeClr val="bg1"/>
                        </a:solidFill>
                      </a:endParaRP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1609142"/>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Cryptocurrency Market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1398340"/>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Market Capitalization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0311589"/>
                  </a:ext>
                </a:extLst>
              </a:tr>
              <a:tr h="463373">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latin typeface="Open Sans" panose="020B0606030504020204" pitchFamily="34" charset="0"/>
                          <a:ea typeface="Open Sans" panose="020B0606030504020204" pitchFamily="34" charset="0"/>
                          <a:cs typeface="Open Sans" panose="020B0606030504020204" pitchFamily="34" charset="0"/>
                        </a:rPr>
                        <a:t>NFT Market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latin typeface="Open Sans" panose="020B0606030504020204" pitchFamily="34" charset="0"/>
                          <a:ea typeface="Open Sans" panose="020B0606030504020204" pitchFamily="34" charset="0"/>
                          <a:cs typeface="Open Sans" panose="020B0606030504020204" pitchFamily="34" charset="0"/>
                        </a:rPr>
                        <a:t>13</a:t>
                      </a:r>
                    </a:p>
                    <a:p>
                      <a:pPr algn="r"/>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CA"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Appendices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solidFill>
                            <a:schemeClr val="bg1"/>
                          </a:solidFill>
                        </a:rPr>
                        <a:t>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078617238"/>
                  </a:ext>
                </a:extLst>
              </a:tr>
              <a:tr h="350449">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1641944"/>
                  </a:ext>
                </a:extLst>
              </a:tr>
            </a:tbl>
          </a:graphicData>
        </a:graphic>
      </p:graphicFrame>
    </p:spTree>
    <p:extLst>
      <p:ext uri="{BB962C8B-B14F-4D97-AF65-F5344CB8AC3E}">
        <p14:creationId xmlns:p14="http://schemas.microsoft.com/office/powerpoint/2010/main" val="957285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DFED-91E9-A925-8C1A-F3ABC5AA1C8E}"/>
              </a:ext>
            </a:extLst>
          </p:cNvPr>
          <p:cNvSpPr>
            <a:spLocks noGrp="1"/>
          </p:cNvSpPr>
          <p:nvPr>
            <p:ph type="title"/>
          </p:nvPr>
        </p:nvSpPr>
        <p:spPr/>
        <p:txBody>
          <a:bodyPr/>
          <a:lstStyle/>
          <a:p>
            <a:r>
              <a:rPr lang="en-US" dirty="0"/>
              <a:t>Appendices</a:t>
            </a:r>
          </a:p>
        </p:txBody>
      </p:sp>
      <p:sp>
        <p:nvSpPr>
          <p:cNvPr id="4" name="TextBox 3">
            <a:extLst>
              <a:ext uri="{FF2B5EF4-FFF2-40B4-BE49-F238E27FC236}">
                <a16:creationId xmlns:a16="http://schemas.microsoft.com/office/drawing/2014/main" id="{B35C07D9-C56E-7FCF-9D4B-B846981E14DC}"/>
              </a:ext>
            </a:extLst>
          </p:cNvPr>
          <p:cNvSpPr txBox="1"/>
          <p:nvPr/>
        </p:nvSpPr>
        <p:spPr>
          <a:xfrm>
            <a:off x="278524" y="892969"/>
            <a:ext cx="4892566" cy="319190"/>
          </a:xfrm>
          <a:prstGeom prst="rect">
            <a:avLst/>
          </a:prstGeom>
          <a:solidFill>
            <a:schemeClr val="accent2"/>
          </a:solidFill>
        </p:spPr>
        <p:txBody>
          <a:bodyPr wrap="square">
            <a:spAutoFit/>
          </a:bodyPr>
          <a:lstStyle/>
          <a:p>
            <a:pPr lvl="0" algn="just">
              <a:lnSpc>
                <a:spcPct val="150000"/>
              </a:lnSpc>
              <a:spcBef>
                <a:spcPts val="600"/>
              </a:spcBef>
              <a:spcAft>
                <a:spcPts val="600"/>
              </a:spcAft>
            </a:pPr>
            <a:r>
              <a:rPr lang="en-GB"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Otherdeed</a:t>
            </a: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for </a:t>
            </a:r>
            <a:r>
              <a:rPr lang="en-GB" sz="1100" b="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Otherside</a:t>
            </a: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Data</a:t>
            </a:r>
            <a:endParaRPr lang="en-GB" sz="105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54367613-5FE6-DB18-50A2-138D622AD700}"/>
              </a:ext>
            </a:extLst>
          </p:cNvPr>
          <p:cNvPicPr>
            <a:picLocks noChangeAspect="1"/>
          </p:cNvPicPr>
          <p:nvPr/>
        </p:nvPicPr>
        <p:blipFill>
          <a:blip r:embed="rId2"/>
          <a:stretch>
            <a:fillRect/>
          </a:stretch>
        </p:blipFill>
        <p:spPr>
          <a:xfrm>
            <a:off x="401004" y="1196975"/>
            <a:ext cx="4799614" cy="2109883"/>
          </a:xfrm>
          <a:prstGeom prst="rect">
            <a:avLst/>
          </a:prstGeom>
        </p:spPr>
      </p:pic>
      <p:sp>
        <p:nvSpPr>
          <p:cNvPr id="9" name="TextBox 8">
            <a:extLst>
              <a:ext uri="{FF2B5EF4-FFF2-40B4-BE49-F238E27FC236}">
                <a16:creationId xmlns:a16="http://schemas.microsoft.com/office/drawing/2014/main" id="{3C53CA33-F1A2-3724-D8DF-3032A36BDE3F}"/>
              </a:ext>
            </a:extLst>
          </p:cNvPr>
          <p:cNvSpPr txBox="1"/>
          <p:nvPr/>
        </p:nvSpPr>
        <p:spPr>
          <a:xfrm>
            <a:off x="371475" y="3429000"/>
            <a:ext cx="4799615" cy="264624"/>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Bored Ape Yacht Club (BAYC)</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a:extLst>
              <a:ext uri="{FF2B5EF4-FFF2-40B4-BE49-F238E27FC236}">
                <a16:creationId xmlns:a16="http://schemas.microsoft.com/office/drawing/2014/main" id="{FF008767-C565-28D0-DF7C-5DB255F7AE52}"/>
              </a:ext>
            </a:extLst>
          </p:cNvPr>
          <p:cNvPicPr>
            <a:picLocks noChangeAspect="1"/>
          </p:cNvPicPr>
          <p:nvPr/>
        </p:nvPicPr>
        <p:blipFill>
          <a:blip r:embed="rId3"/>
          <a:stretch>
            <a:fillRect/>
          </a:stretch>
        </p:blipFill>
        <p:spPr>
          <a:xfrm>
            <a:off x="401005" y="3717582"/>
            <a:ext cx="4799614" cy="2257467"/>
          </a:xfrm>
          <a:prstGeom prst="rect">
            <a:avLst/>
          </a:prstGeom>
        </p:spPr>
      </p:pic>
      <p:pic>
        <p:nvPicPr>
          <p:cNvPr id="11" name="Picture 10">
            <a:extLst>
              <a:ext uri="{FF2B5EF4-FFF2-40B4-BE49-F238E27FC236}">
                <a16:creationId xmlns:a16="http://schemas.microsoft.com/office/drawing/2014/main" id="{F9E7C79D-D9B6-B980-DB8D-08D588F6B4D3}"/>
              </a:ext>
            </a:extLst>
          </p:cNvPr>
          <p:cNvPicPr>
            <a:picLocks noChangeAspect="1"/>
          </p:cNvPicPr>
          <p:nvPr/>
        </p:nvPicPr>
        <p:blipFill>
          <a:blip r:embed="rId4"/>
          <a:stretch>
            <a:fillRect/>
          </a:stretch>
        </p:blipFill>
        <p:spPr>
          <a:xfrm>
            <a:off x="6705597" y="1268940"/>
            <a:ext cx="5085397" cy="2109882"/>
          </a:xfrm>
          <a:prstGeom prst="rect">
            <a:avLst/>
          </a:prstGeom>
        </p:spPr>
      </p:pic>
      <p:sp>
        <p:nvSpPr>
          <p:cNvPr id="13" name="TextBox 12">
            <a:extLst>
              <a:ext uri="{FF2B5EF4-FFF2-40B4-BE49-F238E27FC236}">
                <a16:creationId xmlns:a16="http://schemas.microsoft.com/office/drawing/2014/main" id="{8C1DFF87-D946-A1B6-ABFD-C3E96E14BDD4}"/>
              </a:ext>
            </a:extLst>
          </p:cNvPr>
          <p:cNvSpPr txBox="1"/>
          <p:nvPr/>
        </p:nvSpPr>
        <p:spPr>
          <a:xfrm>
            <a:off x="6705599" y="894873"/>
            <a:ext cx="5114925" cy="264496"/>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Mutant Ape Yacht Club (MAYC)</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a:extLst>
              <a:ext uri="{FF2B5EF4-FFF2-40B4-BE49-F238E27FC236}">
                <a16:creationId xmlns:a16="http://schemas.microsoft.com/office/drawing/2014/main" id="{56574F56-F1C1-6605-E31A-CBF279280E88}"/>
              </a:ext>
            </a:extLst>
          </p:cNvPr>
          <p:cNvPicPr>
            <a:picLocks noChangeAspect="1"/>
          </p:cNvPicPr>
          <p:nvPr/>
        </p:nvPicPr>
        <p:blipFill>
          <a:blip r:embed="rId5"/>
          <a:stretch>
            <a:fillRect/>
          </a:stretch>
        </p:blipFill>
        <p:spPr>
          <a:xfrm>
            <a:off x="6612646" y="3739713"/>
            <a:ext cx="5207878" cy="2257467"/>
          </a:xfrm>
          <a:prstGeom prst="rect">
            <a:avLst/>
          </a:prstGeom>
        </p:spPr>
      </p:pic>
      <p:sp>
        <p:nvSpPr>
          <p:cNvPr id="16" name="TextBox 15">
            <a:extLst>
              <a:ext uri="{FF2B5EF4-FFF2-40B4-BE49-F238E27FC236}">
                <a16:creationId xmlns:a16="http://schemas.microsoft.com/office/drawing/2014/main" id="{9D0A9488-3266-6DC4-166F-0D56ECCFD892}"/>
              </a:ext>
            </a:extLst>
          </p:cNvPr>
          <p:cNvSpPr txBox="1"/>
          <p:nvPr/>
        </p:nvSpPr>
        <p:spPr>
          <a:xfrm>
            <a:off x="6705598" y="3442999"/>
            <a:ext cx="5085397" cy="264624"/>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AZUKI</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63085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2788-BD3F-A572-B880-77AD72624324}"/>
              </a:ext>
            </a:extLst>
          </p:cNvPr>
          <p:cNvSpPr>
            <a:spLocks noGrp="1"/>
          </p:cNvSpPr>
          <p:nvPr>
            <p:ph type="title"/>
          </p:nvPr>
        </p:nvSpPr>
        <p:spPr>
          <a:xfrm>
            <a:off x="371475" y="372519"/>
            <a:ext cx="10515600" cy="535531"/>
          </a:xfrm>
        </p:spPr>
        <p:txBody>
          <a:bodyPr/>
          <a:lstStyle/>
          <a:p>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Appendices</a:t>
            </a:r>
          </a:p>
        </p:txBody>
      </p:sp>
      <p:pic>
        <p:nvPicPr>
          <p:cNvPr id="3" name="Picture 2">
            <a:extLst>
              <a:ext uri="{FF2B5EF4-FFF2-40B4-BE49-F238E27FC236}">
                <a16:creationId xmlns:a16="http://schemas.microsoft.com/office/drawing/2014/main" id="{16D89C40-5B98-E18C-39A7-6EDE9611707F}"/>
              </a:ext>
            </a:extLst>
          </p:cNvPr>
          <p:cNvPicPr>
            <a:picLocks noChangeAspect="1"/>
          </p:cNvPicPr>
          <p:nvPr/>
        </p:nvPicPr>
        <p:blipFill>
          <a:blip r:embed="rId2"/>
          <a:stretch>
            <a:fillRect/>
          </a:stretch>
        </p:blipFill>
        <p:spPr>
          <a:xfrm>
            <a:off x="371475" y="1196975"/>
            <a:ext cx="4919860" cy="2069111"/>
          </a:xfrm>
          <a:prstGeom prst="rect">
            <a:avLst/>
          </a:prstGeom>
        </p:spPr>
      </p:pic>
      <p:sp>
        <p:nvSpPr>
          <p:cNvPr id="5" name="TextBox 4">
            <a:extLst>
              <a:ext uri="{FF2B5EF4-FFF2-40B4-BE49-F238E27FC236}">
                <a16:creationId xmlns:a16="http://schemas.microsoft.com/office/drawing/2014/main" id="{C538D075-807F-AB51-C6E9-602A15716C5B}"/>
              </a:ext>
            </a:extLst>
          </p:cNvPr>
          <p:cNvSpPr txBox="1"/>
          <p:nvPr/>
        </p:nvSpPr>
        <p:spPr>
          <a:xfrm>
            <a:off x="371475" y="908050"/>
            <a:ext cx="4919861" cy="264624"/>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Clone X-X Takashi Murakami</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EB6F6703-D920-BEE7-C729-57C8480BB372}"/>
              </a:ext>
            </a:extLst>
          </p:cNvPr>
          <p:cNvPicPr>
            <a:picLocks noChangeAspect="1"/>
          </p:cNvPicPr>
          <p:nvPr/>
        </p:nvPicPr>
        <p:blipFill>
          <a:blip r:embed="rId3"/>
          <a:stretch>
            <a:fillRect/>
          </a:stretch>
        </p:blipFill>
        <p:spPr>
          <a:xfrm>
            <a:off x="6763405" y="1339142"/>
            <a:ext cx="4985801" cy="2059200"/>
          </a:xfrm>
          <a:prstGeom prst="rect">
            <a:avLst/>
          </a:prstGeom>
        </p:spPr>
      </p:pic>
      <p:sp>
        <p:nvSpPr>
          <p:cNvPr id="8" name="TextBox 7">
            <a:extLst>
              <a:ext uri="{FF2B5EF4-FFF2-40B4-BE49-F238E27FC236}">
                <a16:creationId xmlns:a16="http://schemas.microsoft.com/office/drawing/2014/main" id="{1EAE0E1F-910E-7761-80A5-1383588BE96E}"/>
              </a:ext>
            </a:extLst>
          </p:cNvPr>
          <p:cNvSpPr txBox="1"/>
          <p:nvPr/>
        </p:nvSpPr>
        <p:spPr>
          <a:xfrm>
            <a:off x="6763404" y="932351"/>
            <a:ext cx="5057121" cy="264624"/>
          </a:xfrm>
          <a:prstGeom prst="rect">
            <a:avLst/>
          </a:prstGeom>
          <a:solidFill>
            <a:schemeClr val="accent2"/>
          </a:solidFill>
        </p:spPr>
        <p:txBody>
          <a:bodyPr wrap="square">
            <a:spAutoFit/>
          </a:bodyPr>
          <a:lstStyle/>
          <a:p>
            <a:pPr lvl="0" algn="just">
              <a:lnSpc>
                <a:spcPct val="107000"/>
              </a:lnSpc>
              <a:spcAft>
                <a:spcPts val="8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Most Traded Courtyard Asset in 2022</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DCFDEF56-6825-1B99-AD43-A562B921BA20}"/>
              </a:ext>
            </a:extLst>
          </p:cNvPr>
          <p:cNvPicPr>
            <a:picLocks noChangeAspect="1"/>
          </p:cNvPicPr>
          <p:nvPr/>
        </p:nvPicPr>
        <p:blipFill>
          <a:blip r:embed="rId4"/>
          <a:stretch>
            <a:fillRect/>
          </a:stretch>
        </p:blipFill>
        <p:spPr>
          <a:xfrm>
            <a:off x="371476" y="3830932"/>
            <a:ext cx="4919860" cy="2023330"/>
          </a:xfrm>
          <a:prstGeom prst="rect">
            <a:avLst/>
          </a:prstGeom>
        </p:spPr>
      </p:pic>
      <p:sp>
        <p:nvSpPr>
          <p:cNvPr id="11" name="TextBox 10">
            <a:extLst>
              <a:ext uri="{FF2B5EF4-FFF2-40B4-BE49-F238E27FC236}">
                <a16:creationId xmlns:a16="http://schemas.microsoft.com/office/drawing/2014/main" id="{E21F07DF-95BD-2A2F-D94F-08B0F668EE97}"/>
              </a:ext>
            </a:extLst>
          </p:cNvPr>
          <p:cNvSpPr txBox="1"/>
          <p:nvPr/>
        </p:nvSpPr>
        <p:spPr>
          <a:xfrm>
            <a:off x="371476" y="3429000"/>
            <a:ext cx="4919860" cy="319190"/>
          </a:xfrm>
          <a:prstGeom prst="rect">
            <a:avLst/>
          </a:prstGeom>
          <a:solidFill>
            <a:schemeClr val="accent2"/>
          </a:solidFill>
        </p:spPr>
        <p:txBody>
          <a:bodyPr wrap="square">
            <a:spAutoFit/>
          </a:bodyPr>
          <a:lstStyle/>
          <a:p>
            <a:pPr lvl="0" algn="just">
              <a:lnSpc>
                <a:spcPct val="150000"/>
              </a:lnSpc>
              <a:spcBef>
                <a:spcPts val="600"/>
              </a:spcBef>
              <a:spcAft>
                <a:spcPts val="600"/>
              </a:spcAft>
            </a:pPr>
            <a:r>
              <a:rPr lang="en-GB" sz="1100" b="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Courtyard Asset performance </a:t>
            </a:r>
            <a:endPar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1713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88C2-8D66-8C16-769E-536575DD88DD}"/>
              </a:ext>
            </a:extLst>
          </p:cNvPr>
          <p:cNvSpPr>
            <a:spLocks noGrp="1"/>
          </p:cNvSpPr>
          <p:nvPr>
            <p:ph type="ctrTitle"/>
          </p:nvPr>
        </p:nvSpPr>
        <p:spPr/>
        <p:txBody>
          <a:bodyPr/>
          <a:lstStyle/>
          <a:p>
            <a:r>
              <a:rPr lang="en-US" dirty="0"/>
              <a:t>COMPANY OVERVIEW</a:t>
            </a:r>
          </a:p>
        </p:txBody>
      </p:sp>
    </p:spTree>
    <p:extLst>
      <p:ext uri="{BB962C8B-B14F-4D97-AF65-F5344CB8AC3E}">
        <p14:creationId xmlns:p14="http://schemas.microsoft.com/office/powerpoint/2010/main" val="84073606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65AA-5F2B-7026-46B7-8ADE6BE972F5}"/>
              </a:ext>
            </a:extLst>
          </p:cNvPr>
          <p:cNvSpPr>
            <a:spLocks noGrp="1"/>
          </p:cNvSpPr>
          <p:nvPr>
            <p:ph type="title"/>
          </p:nvPr>
        </p:nvSpPr>
        <p:spPr>
          <a:xfrm>
            <a:off x="396567" y="340479"/>
            <a:ext cx="10515600" cy="535531"/>
          </a:xfrm>
        </p:spPr>
        <p:txBody>
          <a:bodyPr/>
          <a:lstStyle/>
          <a:p>
            <a:r>
              <a:rPr lang="en-US" dirty="0"/>
              <a:t>Company Overview</a:t>
            </a:r>
          </a:p>
        </p:txBody>
      </p:sp>
      <p:cxnSp>
        <p:nvCxnSpPr>
          <p:cNvPr id="4" name="Straight Connector 3">
            <a:extLst>
              <a:ext uri="{FF2B5EF4-FFF2-40B4-BE49-F238E27FC236}">
                <a16:creationId xmlns:a16="http://schemas.microsoft.com/office/drawing/2014/main" id="{1BD31A5C-B7A2-11F7-A4F2-CDEE52C89593}"/>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408A1D2-0141-A369-67D0-CBB67F6BB1EC}"/>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0" name="TextBox 9">
            <a:extLst>
              <a:ext uri="{FF2B5EF4-FFF2-40B4-BE49-F238E27FC236}">
                <a16:creationId xmlns:a16="http://schemas.microsoft.com/office/drawing/2014/main" id="{9F2101BF-68DD-3303-0EE6-845B037B296C}"/>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7" name="Oval 6">
            <a:extLst>
              <a:ext uri="{FF2B5EF4-FFF2-40B4-BE49-F238E27FC236}">
                <a16:creationId xmlns:a16="http://schemas.microsoft.com/office/drawing/2014/main" id="{5083C3CE-7AA6-E094-E110-4C4A65080DC4}"/>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1" name="TextBox 10">
            <a:extLst>
              <a:ext uri="{FF2B5EF4-FFF2-40B4-BE49-F238E27FC236}">
                <a16:creationId xmlns:a16="http://schemas.microsoft.com/office/drawing/2014/main" id="{C2E4B818-1043-7903-3CB9-17E52A4B05C0}"/>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8" name="Oval 7">
            <a:extLst>
              <a:ext uri="{FF2B5EF4-FFF2-40B4-BE49-F238E27FC236}">
                <a16:creationId xmlns:a16="http://schemas.microsoft.com/office/drawing/2014/main" id="{75311209-116F-8918-9DA1-A1CD5EBDA321}"/>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2" name="TextBox 11">
            <a:extLst>
              <a:ext uri="{FF2B5EF4-FFF2-40B4-BE49-F238E27FC236}">
                <a16:creationId xmlns:a16="http://schemas.microsoft.com/office/drawing/2014/main" id="{13620BE9-E99B-6301-0C0A-8007AF4C46A3}"/>
              </a:ext>
            </a:extLst>
          </p:cNvPr>
          <p:cNvSpPr txBox="1"/>
          <p:nvPr/>
        </p:nvSpPr>
        <p:spPr>
          <a:xfrm>
            <a:off x="640017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9" name="Oval 8">
            <a:extLst>
              <a:ext uri="{FF2B5EF4-FFF2-40B4-BE49-F238E27FC236}">
                <a16:creationId xmlns:a16="http://schemas.microsoft.com/office/drawing/2014/main" id="{220B177A-B1E8-892B-2804-3834D5CBC66A}"/>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3" name="TextBox 12">
            <a:extLst>
              <a:ext uri="{FF2B5EF4-FFF2-40B4-BE49-F238E27FC236}">
                <a16:creationId xmlns:a16="http://schemas.microsoft.com/office/drawing/2014/main" id="{76A36BCC-3AF5-971F-C84B-5F5A9FFF82DA}"/>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29" name="TextBox 28">
            <a:extLst>
              <a:ext uri="{FF2B5EF4-FFF2-40B4-BE49-F238E27FC236}">
                <a16:creationId xmlns:a16="http://schemas.microsoft.com/office/drawing/2014/main" id="{FAF78C7B-2B26-E2F5-7E6C-C8BB45C9CD3C}"/>
              </a:ext>
            </a:extLst>
          </p:cNvPr>
          <p:cNvSpPr txBox="1"/>
          <p:nvPr/>
        </p:nvSpPr>
        <p:spPr>
          <a:xfrm>
            <a:off x="376146" y="929015"/>
            <a:ext cx="5719854"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Company Highlights</a:t>
            </a:r>
          </a:p>
        </p:txBody>
      </p:sp>
      <p:sp>
        <p:nvSpPr>
          <p:cNvPr id="33" name="TextBox 32">
            <a:extLst>
              <a:ext uri="{FF2B5EF4-FFF2-40B4-BE49-F238E27FC236}">
                <a16:creationId xmlns:a16="http://schemas.microsoft.com/office/drawing/2014/main" id="{74E499ED-EF5D-18F6-CC12-972ECBC1CB5B}"/>
              </a:ext>
            </a:extLst>
          </p:cNvPr>
          <p:cNvSpPr txBox="1"/>
          <p:nvPr/>
        </p:nvSpPr>
        <p:spPr>
          <a:xfrm>
            <a:off x="349830" y="1147125"/>
            <a:ext cx="5724525" cy="3308598"/>
          </a:xfrm>
          <a:prstGeom prst="rect">
            <a:avLst/>
          </a:prstGeom>
          <a:noFill/>
        </p:spPr>
        <p:txBody>
          <a:bodyPr wrap="square" rtlCol="0">
            <a:spAutoFit/>
          </a:bodyPr>
          <a:lstStyle/>
          <a:p>
            <a:pPr marL="285750" indent="-285750" algn="just">
              <a:buFont typeface="Arial" panose="020B0604020202020204" pitchFamily="34" charset="0"/>
              <a:buChar char="•"/>
            </a:pPr>
            <a:r>
              <a:rPr lang="en-US" sz="1100" dirty="0">
                <a:latin typeface="Open Sans" panose="020B0606030504020204" pitchFamily="34" charset="0"/>
                <a:ea typeface="Open Sans" panose="020B0606030504020204" pitchFamily="34" charset="0"/>
                <a:cs typeface="Open Sans" panose="020B0606030504020204" pitchFamily="34" charset="0"/>
              </a:rPr>
              <a:t>Courtyard is a platform that provides liquidity to collectible assets via physically backed NFTs. It stores physical collectables in secured vaults, creates 3D representations, and mints them on the blockchain as a connected collectable.</a:t>
            </a:r>
          </a:p>
          <a:p>
            <a:pPr algn="just"/>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Courtyard was founded in 2021 in the United States </a:t>
            </a:r>
            <a:r>
              <a:rPr lang="en-GB" sz="1100" dirty="0">
                <a:effectLst/>
                <a:latin typeface="Open Sans" panose="020B0606030504020204" pitchFamily="34" charset="0"/>
                <a:ea typeface="Open Sans" panose="020B0606030504020204" pitchFamily="34" charset="0"/>
                <a:cs typeface="Open Sans" panose="020B0606030504020204" pitchFamily="34" charset="0"/>
              </a:rPr>
              <a:t>with the goal of becoming the most trusted platform for tokenizing and trading physically-backed NFTs</a:t>
            </a: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p>
          <a:p>
            <a:pPr algn="just"/>
            <a:endPar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Users of NFTs can hold their valuable collectibles as NFTs, trade their NFTs on any suitable marketplace, such as OpenSea, or burn their NFTs to reclaim the asset. When customers redeem their NFTs, courtyard ships the product to them via the Brinks worldwide infrastructure.</a:t>
            </a:r>
          </a:p>
          <a:p>
            <a:pPr marL="285750" indent="-285750" algn="just">
              <a:buFont typeface="Arial" panose="020B0604020202020204" pitchFamily="34" charset="0"/>
              <a:buChar char="•"/>
            </a:pPr>
            <a:endPar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GB" sz="1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Mission: </a:t>
            </a:r>
            <a:r>
              <a:rPr lang="en-GB" sz="1100" dirty="0">
                <a:effectLst/>
                <a:latin typeface="Open Sans" panose="020B0606030504020204" pitchFamily="34" charset="0"/>
                <a:ea typeface="Open Sans" panose="020B0606030504020204" pitchFamily="34" charset="0"/>
                <a:cs typeface="Open Sans" panose="020B0606030504020204" pitchFamily="34" charset="0"/>
              </a:rPr>
              <a:t>Courtyard's mission is to build a framework to facilitate the trading of physical assets via the blockchain. </a:t>
            </a:r>
          </a:p>
          <a:p>
            <a:pPr marL="285750" indent="-285750" algn="just">
              <a:buFont typeface="Arial" panose="020B0604020202020204" pitchFamily="34" charset="0"/>
              <a:buChar char="•"/>
            </a:pPr>
            <a:endPar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BB4B4C5A-B5E5-9A81-19C3-8ED111F8B339}"/>
              </a:ext>
            </a:extLst>
          </p:cNvPr>
          <p:cNvSpPr txBox="1"/>
          <p:nvPr/>
        </p:nvSpPr>
        <p:spPr>
          <a:xfrm>
            <a:off x="7140523" y="921707"/>
            <a:ext cx="4680001"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Business Partners</a:t>
            </a:r>
          </a:p>
        </p:txBody>
      </p:sp>
      <p:sp>
        <p:nvSpPr>
          <p:cNvPr id="36" name="TextBox 35">
            <a:extLst>
              <a:ext uri="{FF2B5EF4-FFF2-40B4-BE49-F238E27FC236}">
                <a16:creationId xmlns:a16="http://schemas.microsoft.com/office/drawing/2014/main" id="{E2B63773-1C25-C7AF-507C-7D69B25DAC3C}"/>
              </a:ext>
            </a:extLst>
          </p:cNvPr>
          <p:cNvSpPr txBox="1"/>
          <p:nvPr/>
        </p:nvSpPr>
        <p:spPr>
          <a:xfrm>
            <a:off x="7140524" y="3440112"/>
            <a:ext cx="4663550"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Problem Statement </a:t>
            </a:r>
          </a:p>
        </p:txBody>
      </p:sp>
      <p:sp>
        <p:nvSpPr>
          <p:cNvPr id="45" name="TextBox 44">
            <a:extLst>
              <a:ext uri="{FF2B5EF4-FFF2-40B4-BE49-F238E27FC236}">
                <a16:creationId xmlns:a16="http://schemas.microsoft.com/office/drawing/2014/main" id="{94C0F661-239F-10FE-56F8-12456B675B67}"/>
              </a:ext>
            </a:extLst>
          </p:cNvPr>
          <p:cNvSpPr txBox="1"/>
          <p:nvPr/>
        </p:nvSpPr>
        <p:spPr>
          <a:xfrm>
            <a:off x="371475" y="3562050"/>
            <a:ext cx="5702880"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Product Categories </a:t>
            </a:r>
          </a:p>
        </p:txBody>
      </p:sp>
      <p:pic>
        <p:nvPicPr>
          <p:cNvPr id="47" name="Picture 46" descr="Graphical user interface, website&#10;&#10;Description automatically generated">
            <a:extLst>
              <a:ext uri="{FF2B5EF4-FFF2-40B4-BE49-F238E27FC236}">
                <a16:creationId xmlns:a16="http://schemas.microsoft.com/office/drawing/2014/main" id="{25E34C8D-B55D-A7A2-38AE-E041A9C1F41D}"/>
              </a:ext>
            </a:extLst>
          </p:cNvPr>
          <p:cNvPicPr>
            <a:picLocks noChangeAspect="1"/>
          </p:cNvPicPr>
          <p:nvPr/>
        </p:nvPicPr>
        <p:blipFill>
          <a:blip r:embed="rId2"/>
          <a:stretch>
            <a:fillRect/>
          </a:stretch>
        </p:blipFill>
        <p:spPr>
          <a:xfrm>
            <a:off x="396567" y="3837060"/>
            <a:ext cx="5679011" cy="2132784"/>
          </a:xfrm>
          <a:prstGeom prst="rect">
            <a:avLst/>
          </a:prstGeom>
        </p:spPr>
      </p:pic>
      <p:sp>
        <p:nvSpPr>
          <p:cNvPr id="3" name="TextBox 2">
            <a:extLst>
              <a:ext uri="{FF2B5EF4-FFF2-40B4-BE49-F238E27FC236}">
                <a16:creationId xmlns:a16="http://schemas.microsoft.com/office/drawing/2014/main" id="{476121E7-45B0-AE0F-B177-F31B45097AFD}"/>
              </a:ext>
            </a:extLst>
          </p:cNvPr>
          <p:cNvSpPr txBox="1"/>
          <p:nvPr/>
        </p:nvSpPr>
        <p:spPr>
          <a:xfrm>
            <a:off x="7088843" y="2087338"/>
            <a:ext cx="1861486" cy="769441"/>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Cherry Venture</a:t>
            </a:r>
          </a:p>
          <a:p>
            <a:endParaRPr lang="en-US" sz="2800" dirty="0"/>
          </a:p>
        </p:txBody>
      </p:sp>
      <p:sp>
        <p:nvSpPr>
          <p:cNvPr id="5" name="TextBox 4">
            <a:extLst>
              <a:ext uri="{FF2B5EF4-FFF2-40B4-BE49-F238E27FC236}">
                <a16:creationId xmlns:a16="http://schemas.microsoft.com/office/drawing/2014/main" id="{B70EB43E-F5F0-81D3-1420-1444BC46B721}"/>
              </a:ext>
            </a:extLst>
          </p:cNvPr>
          <p:cNvSpPr txBox="1"/>
          <p:nvPr/>
        </p:nvSpPr>
        <p:spPr>
          <a:xfrm>
            <a:off x="7051422" y="1384328"/>
            <a:ext cx="1145628" cy="369332"/>
          </a:xfrm>
          <a:prstGeom prst="rect">
            <a:avLst/>
          </a:prstGeom>
          <a:noFill/>
        </p:spPr>
        <p:txBody>
          <a:bodyPr wrap="squar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Brinks </a:t>
            </a:r>
          </a:p>
        </p:txBody>
      </p:sp>
      <p:sp>
        <p:nvSpPr>
          <p:cNvPr id="14" name="TextBox 13">
            <a:extLst>
              <a:ext uri="{FF2B5EF4-FFF2-40B4-BE49-F238E27FC236}">
                <a16:creationId xmlns:a16="http://schemas.microsoft.com/office/drawing/2014/main" id="{73E680AD-9633-B89F-4070-107DD290081B}"/>
              </a:ext>
            </a:extLst>
          </p:cNvPr>
          <p:cNvSpPr txBox="1"/>
          <p:nvPr/>
        </p:nvSpPr>
        <p:spPr>
          <a:xfrm>
            <a:off x="9843948" y="1359735"/>
            <a:ext cx="1692165" cy="369332"/>
          </a:xfrm>
          <a:prstGeom prst="rect">
            <a:avLst/>
          </a:prstGeom>
          <a:noFill/>
        </p:spPr>
        <p:txBody>
          <a:bodyPr wrap="squar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Y Combinator</a:t>
            </a:r>
          </a:p>
        </p:txBody>
      </p:sp>
      <p:sp>
        <p:nvSpPr>
          <p:cNvPr id="15" name="TextBox 14">
            <a:extLst>
              <a:ext uri="{FF2B5EF4-FFF2-40B4-BE49-F238E27FC236}">
                <a16:creationId xmlns:a16="http://schemas.microsoft.com/office/drawing/2014/main" id="{9FAC505B-5257-2539-6453-D16022D71649}"/>
              </a:ext>
            </a:extLst>
          </p:cNvPr>
          <p:cNvSpPr txBox="1"/>
          <p:nvPr/>
        </p:nvSpPr>
        <p:spPr>
          <a:xfrm>
            <a:off x="10292005" y="1916274"/>
            <a:ext cx="1177159" cy="646331"/>
          </a:xfrm>
          <a:prstGeom prst="rect">
            <a:avLst/>
          </a:prstGeom>
          <a:noFill/>
        </p:spPr>
        <p:txBody>
          <a:bodyPr wrap="square" rtlCol="0">
            <a:spAutoFit/>
          </a:bodyPr>
          <a:lstStyle/>
          <a:p>
            <a:r>
              <a:rPr lang="en-US" sz="1800" dirty="0" err="1">
                <a:latin typeface="Open Sans" panose="020B0606030504020204" pitchFamily="34" charset="0"/>
                <a:ea typeface="Open Sans" panose="020B0606030504020204" pitchFamily="34" charset="0"/>
                <a:cs typeface="Open Sans" panose="020B0606030504020204" pitchFamily="34" charset="0"/>
              </a:rPr>
              <a:t>Opensea</a:t>
            </a:r>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16" name="TextBox 15">
            <a:extLst>
              <a:ext uri="{FF2B5EF4-FFF2-40B4-BE49-F238E27FC236}">
                <a16:creationId xmlns:a16="http://schemas.microsoft.com/office/drawing/2014/main" id="{DE22D498-944F-8C91-F160-3924DA7949AD}"/>
              </a:ext>
            </a:extLst>
          </p:cNvPr>
          <p:cNvSpPr txBox="1"/>
          <p:nvPr/>
        </p:nvSpPr>
        <p:spPr>
          <a:xfrm>
            <a:off x="10018736" y="2787081"/>
            <a:ext cx="1450428" cy="646331"/>
          </a:xfrm>
          <a:prstGeom prst="rect">
            <a:avLst/>
          </a:prstGeom>
          <a:noFill/>
        </p:spPr>
        <p:txBody>
          <a:bodyPr wrap="square" rtlCol="0">
            <a:spAutoFit/>
          </a:bodyPr>
          <a:lstStyle/>
          <a:p>
            <a:r>
              <a:rPr lang="en-US" sz="1800" dirty="0" err="1">
                <a:latin typeface="Open Sans" panose="020B0606030504020204" pitchFamily="34" charset="0"/>
                <a:ea typeface="Open Sans" panose="020B0606030504020204" pitchFamily="34" charset="0"/>
                <a:cs typeface="Open Sans" panose="020B0606030504020204" pitchFamily="34" charset="0"/>
              </a:rPr>
              <a:t>Vaynerfund</a:t>
            </a:r>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17" name="TextBox 16">
            <a:extLst>
              <a:ext uri="{FF2B5EF4-FFF2-40B4-BE49-F238E27FC236}">
                <a16:creationId xmlns:a16="http://schemas.microsoft.com/office/drawing/2014/main" id="{9F52C02D-0596-9742-F15A-DCE66DFD37E8}"/>
              </a:ext>
            </a:extLst>
          </p:cNvPr>
          <p:cNvSpPr txBox="1"/>
          <p:nvPr/>
        </p:nvSpPr>
        <p:spPr>
          <a:xfrm>
            <a:off x="7051422" y="2837632"/>
            <a:ext cx="3166236" cy="646331"/>
          </a:xfrm>
          <a:prstGeom prst="rect">
            <a:avLst/>
          </a:prstGeom>
          <a:noFill/>
        </p:spPr>
        <p:txBody>
          <a:bodyPr wrap="squar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New Enterprise Associate </a:t>
            </a:r>
          </a:p>
          <a:p>
            <a:endParaRPr lang="en-US" dirty="0"/>
          </a:p>
        </p:txBody>
      </p:sp>
      <p:sp>
        <p:nvSpPr>
          <p:cNvPr id="20" name="TextBox 19">
            <a:extLst>
              <a:ext uri="{FF2B5EF4-FFF2-40B4-BE49-F238E27FC236}">
                <a16:creationId xmlns:a16="http://schemas.microsoft.com/office/drawing/2014/main" id="{04337260-3851-F2D3-5557-B51F611DD0D2}"/>
              </a:ext>
            </a:extLst>
          </p:cNvPr>
          <p:cNvSpPr txBox="1"/>
          <p:nvPr/>
        </p:nvSpPr>
        <p:spPr>
          <a:xfrm>
            <a:off x="4361793" y="5717628"/>
            <a:ext cx="184731" cy="369332"/>
          </a:xfrm>
          <a:prstGeom prst="rect">
            <a:avLst/>
          </a:prstGeom>
          <a:noFill/>
        </p:spPr>
        <p:txBody>
          <a:bodyPr wrap="none" rtlCol="0">
            <a:spAutoFit/>
          </a:bodyPr>
          <a:lstStyle/>
          <a:p>
            <a:endParaRPr lang="en-US" dirty="0"/>
          </a:p>
        </p:txBody>
      </p:sp>
      <p:sp>
        <p:nvSpPr>
          <p:cNvPr id="21" name="TextBox 20">
            <a:extLst>
              <a:ext uri="{FF2B5EF4-FFF2-40B4-BE49-F238E27FC236}">
                <a16:creationId xmlns:a16="http://schemas.microsoft.com/office/drawing/2014/main" id="{DD1430BF-6417-F8BF-0673-BEDD060F571F}"/>
              </a:ext>
            </a:extLst>
          </p:cNvPr>
          <p:cNvSpPr txBox="1"/>
          <p:nvPr/>
        </p:nvSpPr>
        <p:spPr>
          <a:xfrm>
            <a:off x="7051421" y="3837059"/>
            <a:ext cx="4755363" cy="2231380"/>
          </a:xfrm>
          <a:prstGeom prst="rect">
            <a:avLst/>
          </a:prstGeom>
          <a:noFill/>
        </p:spPr>
        <p:txBody>
          <a:bodyPr wrap="square" rtlCol="0">
            <a:spAutoFit/>
          </a:bodyPr>
          <a:lstStyle/>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An examination of the Courtyard Product Drop of physically backed Pokémon card NFTs, as well as a timeline of transactions and redemptions from the first drop in the year 2022.</a:t>
            </a:r>
          </a:p>
          <a:p>
            <a:pPr marL="171450" indent="-171450" algn="just">
              <a:buFont typeface="Arial" panose="020B0604020202020204" pitchFamily="34" charset="0"/>
              <a:buChar char="•"/>
            </a:pPr>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 </a:t>
            </a:r>
            <a:r>
              <a:rPr lang="en-GB" sz="1100" dirty="0">
                <a:latin typeface="Open Sans" panose="020B0606030504020204" pitchFamily="34" charset="0"/>
                <a:ea typeface="Open Sans" panose="020B0606030504020204" pitchFamily="34" charset="0"/>
                <a:cs typeface="Open Sans" panose="020B0606030504020204" pitchFamily="34" charset="0"/>
              </a:rPr>
              <a:t>A</a:t>
            </a:r>
            <a:r>
              <a:rPr lang="en-GB" sz="1100" dirty="0">
                <a:effectLst/>
                <a:latin typeface="Open Sans" panose="020B0606030504020204" pitchFamily="34" charset="0"/>
                <a:ea typeface="Open Sans" panose="020B0606030504020204" pitchFamily="34" charset="0"/>
                <a:cs typeface="Open Sans" panose="020B0606030504020204" pitchFamily="34" charset="0"/>
              </a:rPr>
              <a:t>n examination of the broad market trends for NFTs, the trading volume and value in the most well-known NFT marketplaces, and how the asset prices and trading volume of Courtyard relate to the market over this period.</a:t>
            </a:r>
          </a:p>
          <a:p>
            <a:endParaRPr lang="en-US" dirty="0"/>
          </a:p>
        </p:txBody>
      </p:sp>
    </p:spTree>
    <p:extLst>
      <p:ext uri="{BB962C8B-B14F-4D97-AF65-F5344CB8AC3E}">
        <p14:creationId xmlns:p14="http://schemas.microsoft.com/office/powerpoint/2010/main" val="73794795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ppt_x"/>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1000" fill="hold"/>
                                        <p:tgtEl>
                                          <p:spTgt spid="45"/>
                                        </p:tgtEl>
                                        <p:attrNameLst>
                                          <p:attrName>ppt_x</p:attrName>
                                        </p:attrNameLst>
                                      </p:cBhvr>
                                      <p:tavLst>
                                        <p:tav tm="0">
                                          <p:val>
                                            <p:strVal val="0-#ppt_w/2"/>
                                          </p:val>
                                        </p:tav>
                                        <p:tav tm="100000">
                                          <p:val>
                                            <p:strVal val="#ppt_x"/>
                                          </p:val>
                                        </p:tav>
                                      </p:tavLst>
                                    </p:anim>
                                    <p:anim calcmode="lin" valueType="num">
                                      <p:cBhvr additive="base">
                                        <p:cTn id="18" dur="1000" fill="hold"/>
                                        <p:tgtEl>
                                          <p:spTgt spid="4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1000" fill="hold"/>
                                        <p:tgtEl>
                                          <p:spTgt spid="47"/>
                                        </p:tgtEl>
                                        <p:attrNameLst>
                                          <p:attrName>ppt_x</p:attrName>
                                        </p:attrNameLst>
                                      </p:cBhvr>
                                      <p:tavLst>
                                        <p:tav tm="0">
                                          <p:val>
                                            <p:strVal val="#ppt_x"/>
                                          </p:val>
                                        </p:tav>
                                        <p:tav tm="100000">
                                          <p:val>
                                            <p:strVal val="#ppt_x"/>
                                          </p:val>
                                        </p:tav>
                                      </p:tavLst>
                                    </p:anim>
                                    <p:anim calcmode="lin" valueType="num">
                                      <p:cBhvr additive="base">
                                        <p:cTn id="23" dur="10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arn(inVertical)">
                                      <p:cBhvr>
                                        <p:cTn id="28" dur="1000"/>
                                        <p:tgtEl>
                                          <p:spTgt spid="34"/>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strVal val="#ppt_w*0.70"/>
                                          </p:val>
                                        </p:tav>
                                        <p:tav tm="100000">
                                          <p:val>
                                            <p:strVal val="#ppt_w"/>
                                          </p:val>
                                        </p:tav>
                                      </p:tavLst>
                                    </p:anim>
                                    <p:anim calcmode="lin" valueType="num">
                                      <p:cBhvr>
                                        <p:cTn id="32" dur="1000" fill="hold"/>
                                        <p:tgtEl>
                                          <p:spTgt spid="3"/>
                                        </p:tgtEl>
                                        <p:attrNameLst>
                                          <p:attrName>ppt_h</p:attrName>
                                        </p:attrNameLst>
                                      </p:cBhvr>
                                      <p:tavLst>
                                        <p:tav tm="0">
                                          <p:val>
                                            <p:strVal val="#ppt_h"/>
                                          </p:val>
                                        </p:tav>
                                        <p:tav tm="100000">
                                          <p:val>
                                            <p:strVal val="#ppt_h"/>
                                          </p:val>
                                        </p:tav>
                                      </p:tavLst>
                                    </p:anim>
                                    <p:animEffect transition="in" filter="fade">
                                      <p:cBhvr>
                                        <p:cTn id="33" dur="1000"/>
                                        <p:tgtEl>
                                          <p:spTgt spid="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strVal val="#ppt_w*0.70"/>
                                          </p:val>
                                        </p:tav>
                                        <p:tav tm="100000">
                                          <p:val>
                                            <p:strVal val="#ppt_w"/>
                                          </p:val>
                                        </p:tav>
                                      </p:tavLst>
                                    </p:anim>
                                    <p:anim calcmode="lin" valueType="num">
                                      <p:cBhvr>
                                        <p:cTn id="37" dur="1000" fill="hold"/>
                                        <p:tgtEl>
                                          <p:spTgt spid="5"/>
                                        </p:tgtEl>
                                        <p:attrNameLst>
                                          <p:attrName>ppt_h</p:attrName>
                                        </p:attrNameLst>
                                      </p:cBhvr>
                                      <p:tavLst>
                                        <p:tav tm="0">
                                          <p:val>
                                            <p:strVal val="#ppt_h"/>
                                          </p:val>
                                        </p:tav>
                                        <p:tav tm="100000">
                                          <p:val>
                                            <p:strVal val="#ppt_h"/>
                                          </p:val>
                                        </p:tav>
                                      </p:tavLst>
                                    </p:anim>
                                    <p:animEffect transition="in" filter="fade">
                                      <p:cBhvr>
                                        <p:cTn id="38" dur="1000"/>
                                        <p:tgtEl>
                                          <p:spTgt spid="5"/>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1000" fill="hold"/>
                                        <p:tgtEl>
                                          <p:spTgt spid="14"/>
                                        </p:tgtEl>
                                        <p:attrNameLst>
                                          <p:attrName>ppt_w</p:attrName>
                                        </p:attrNameLst>
                                      </p:cBhvr>
                                      <p:tavLst>
                                        <p:tav tm="0">
                                          <p:val>
                                            <p:strVal val="#ppt_w*0.70"/>
                                          </p:val>
                                        </p:tav>
                                        <p:tav tm="100000">
                                          <p:val>
                                            <p:strVal val="#ppt_w"/>
                                          </p:val>
                                        </p:tav>
                                      </p:tavLst>
                                    </p:anim>
                                    <p:anim calcmode="lin" valueType="num">
                                      <p:cBhvr>
                                        <p:cTn id="42" dur="1000" fill="hold"/>
                                        <p:tgtEl>
                                          <p:spTgt spid="14"/>
                                        </p:tgtEl>
                                        <p:attrNameLst>
                                          <p:attrName>ppt_h</p:attrName>
                                        </p:attrNameLst>
                                      </p:cBhvr>
                                      <p:tavLst>
                                        <p:tav tm="0">
                                          <p:val>
                                            <p:strVal val="#ppt_h"/>
                                          </p:val>
                                        </p:tav>
                                        <p:tav tm="100000">
                                          <p:val>
                                            <p:strVal val="#ppt_h"/>
                                          </p:val>
                                        </p:tav>
                                      </p:tavLst>
                                    </p:anim>
                                    <p:animEffect transition="in" filter="fade">
                                      <p:cBhvr>
                                        <p:cTn id="43" dur="1000"/>
                                        <p:tgtEl>
                                          <p:spTgt spid="14"/>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strVal val="#ppt_w*0.70"/>
                                          </p:val>
                                        </p:tav>
                                        <p:tav tm="100000">
                                          <p:val>
                                            <p:strVal val="#ppt_w"/>
                                          </p:val>
                                        </p:tav>
                                      </p:tavLst>
                                    </p:anim>
                                    <p:anim calcmode="lin" valueType="num">
                                      <p:cBhvr>
                                        <p:cTn id="47" dur="1000" fill="hold"/>
                                        <p:tgtEl>
                                          <p:spTgt spid="15"/>
                                        </p:tgtEl>
                                        <p:attrNameLst>
                                          <p:attrName>ppt_h</p:attrName>
                                        </p:attrNameLst>
                                      </p:cBhvr>
                                      <p:tavLst>
                                        <p:tav tm="0">
                                          <p:val>
                                            <p:strVal val="#ppt_h"/>
                                          </p:val>
                                        </p:tav>
                                        <p:tav tm="100000">
                                          <p:val>
                                            <p:strVal val="#ppt_h"/>
                                          </p:val>
                                        </p:tav>
                                      </p:tavLst>
                                    </p:anim>
                                    <p:animEffect transition="in" filter="fade">
                                      <p:cBhvr>
                                        <p:cTn id="48" dur="1000"/>
                                        <p:tgtEl>
                                          <p:spTgt spid="15"/>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1000" fill="hold"/>
                                        <p:tgtEl>
                                          <p:spTgt spid="16"/>
                                        </p:tgtEl>
                                        <p:attrNameLst>
                                          <p:attrName>ppt_w</p:attrName>
                                        </p:attrNameLst>
                                      </p:cBhvr>
                                      <p:tavLst>
                                        <p:tav tm="0">
                                          <p:val>
                                            <p:strVal val="#ppt_w*0.70"/>
                                          </p:val>
                                        </p:tav>
                                        <p:tav tm="100000">
                                          <p:val>
                                            <p:strVal val="#ppt_w"/>
                                          </p:val>
                                        </p:tav>
                                      </p:tavLst>
                                    </p:anim>
                                    <p:anim calcmode="lin" valueType="num">
                                      <p:cBhvr>
                                        <p:cTn id="52" dur="1000" fill="hold"/>
                                        <p:tgtEl>
                                          <p:spTgt spid="16"/>
                                        </p:tgtEl>
                                        <p:attrNameLst>
                                          <p:attrName>ppt_h</p:attrName>
                                        </p:attrNameLst>
                                      </p:cBhvr>
                                      <p:tavLst>
                                        <p:tav tm="0">
                                          <p:val>
                                            <p:strVal val="#ppt_h"/>
                                          </p:val>
                                        </p:tav>
                                        <p:tav tm="100000">
                                          <p:val>
                                            <p:strVal val="#ppt_h"/>
                                          </p:val>
                                        </p:tav>
                                      </p:tavLst>
                                    </p:anim>
                                    <p:animEffect transition="in" filter="fade">
                                      <p:cBhvr>
                                        <p:cTn id="53" dur="1000"/>
                                        <p:tgtEl>
                                          <p:spTgt spid="16"/>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1000" fill="hold"/>
                                        <p:tgtEl>
                                          <p:spTgt spid="17"/>
                                        </p:tgtEl>
                                        <p:attrNameLst>
                                          <p:attrName>ppt_w</p:attrName>
                                        </p:attrNameLst>
                                      </p:cBhvr>
                                      <p:tavLst>
                                        <p:tav tm="0">
                                          <p:val>
                                            <p:strVal val="#ppt_w*0.70"/>
                                          </p:val>
                                        </p:tav>
                                        <p:tav tm="100000">
                                          <p:val>
                                            <p:strVal val="#ppt_w"/>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animEffect transition="in" filter="fade">
                                      <p:cBhvr>
                                        <p:cTn id="58" dur="10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1+#ppt_w/2"/>
                                          </p:val>
                                        </p:tav>
                                        <p:tav tm="100000">
                                          <p:val>
                                            <p:strVal val="#ppt_x"/>
                                          </p:val>
                                        </p:tav>
                                      </p:tavLst>
                                    </p:anim>
                                    <p:anim calcmode="lin" valueType="num">
                                      <p:cBhvr additive="base">
                                        <p:cTn id="64" dur="1000" fill="hold"/>
                                        <p:tgtEl>
                                          <p:spTgt spid="36"/>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0" presetClass="entr" presetSubtype="0"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edge">
                                      <p:cBhvr>
                                        <p:cTn id="6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p:bldP spid="34" grpId="0" animBg="1"/>
      <p:bldP spid="36" grpId="0" animBg="1"/>
      <p:bldP spid="45" grpId="0" animBg="1"/>
      <p:bldP spid="3" grpId="0"/>
      <p:bldP spid="5" grpId="0"/>
      <p:bldP spid="14" grpId="0"/>
      <p:bldP spid="15" grpId="0"/>
      <p:bldP spid="16" grpId="0"/>
      <p:bldP spid="17"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D1A3-2EC0-6110-B18E-B48860779B68}"/>
              </a:ext>
            </a:extLst>
          </p:cNvPr>
          <p:cNvSpPr>
            <a:spLocks noGrp="1"/>
          </p:cNvSpPr>
          <p:nvPr>
            <p:ph type="title"/>
          </p:nvPr>
        </p:nvSpPr>
        <p:spPr/>
        <p:txBody>
          <a:bodyPr/>
          <a:lstStyle/>
          <a:p>
            <a:r>
              <a:rPr lang="en-US" dirty="0"/>
              <a:t>Research Method</a:t>
            </a:r>
          </a:p>
        </p:txBody>
      </p:sp>
      <p:sp>
        <p:nvSpPr>
          <p:cNvPr id="5" name="TextBox 4">
            <a:extLst>
              <a:ext uri="{FF2B5EF4-FFF2-40B4-BE49-F238E27FC236}">
                <a16:creationId xmlns:a16="http://schemas.microsoft.com/office/drawing/2014/main" id="{E66E82D4-3897-84BF-7F58-7825D84DFEEA}"/>
              </a:ext>
            </a:extLst>
          </p:cNvPr>
          <p:cNvSpPr txBox="1"/>
          <p:nvPr/>
        </p:nvSpPr>
        <p:spPr>
          <a:xfrm>
            <a:off x="371473" y="1196975"/>
            <a:ext cx="11449051"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 Collection Method</a:t>
            </a:r>
          </a:p>
        </p:txBody>
      </p:sp>
      <p:cxnSp>
        <p:nvCxnSpPr>
          <p:cNvPr id="6" name="Straight Connector 5">
            <a:extLst>
              <a:ext uri="{FF2B5EF4-FFF2-40B4-BE49-F238E27FC236}">
                <a16:creationId xmlns:a16="http://schemas.microsoft.com/office/drawing/2014/main" id="{535D92BE-1B09-E801-D426-333F20035797}"/>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5D16D10E-D41F-09AA-E0AD-951A242A273C}"/>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8" name="TextBox 7">
            <a:extLst>
              <a:ext uri="{FF2B5EF4-FFF2-40B4-BE49-F238E27FC236}">
                <a16:creationId xmlns:a16="http://schemas.microsoft.com/office/drawing/2014/main" id="{1586E91E-0615-8609-CDF6-762AE0B5AE57}"/>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9" name="Oval 8">
            <a:extLst>
              <a:ext uri="{FF2B5EF4-FFF2-40B4-BE49-F238E27FC236}">
                <a16:creationId xmlns:a16="http://schemas.microsoft.com/office/drawing/2014/main" id="{A22CF578-5F19-FECF-52D5-06D55D898B0D}"/>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0" name="TextBox 9">
            <a:extLst>
              <a:ext uri="{FF2B5EF4-FFF2-40B4-BE49-F238E27FC236}">
                <a16:creationId xmlns:a16="http://schemas.microsoft.com/office/drawing/2014/main" id="{0A585F91-E0FC-DE9E-1D57-5EA61E7EC929}"/>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11" name="Oval 10">
            <a:extLst>
              <a:ext uri="{FF2B5EF4-FFF2-40B4-BE49-F238E27FC236}">
                <a16:creationId xmlns:a16="http://schemas.microsoft.com/office/drawing/2014/main" id="{FC6ACB13-814F-0973-ADB6-8002ECA95E29}"/>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2" name="TextBox 11">
            <a:extLst>
              <a:ext uri="{FF2B5EF4-FFF2-40B4-BE49-F238E27FC236}">
                <a16:creationId xmlns:a16="http://schemas.microsoft.com/office/drawing/2014/main" id="{F21BDCED-BB69-37D1-48FD-5704EFABEFA7}"/>
              </a:ext>
            </a:extLst>
          </p:cNvPr>
          <p:cNvSpPr txBox="1"/>
          <p:nvPr/>
        </p:nvSpPr>
        <p:spPr>
          <a:xfrm>
            <a:off x="6409631" y="660691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3" name="Oval 12">
            <a:extLst>
              <a:ext uri="{FF2B5EF4-FFF2-40B4-BE49-F238E27FC236}">
                <a16:creationId xmlns:a16="http://schemas.microsoft.com/office/drawing/2014/main" id="{E0A65546-E676-B751-8DF3-7B433764D3E2}"/>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14" name="TextBox 13">
            <a:extLst>
              <a:ext uri="{FF2B5EF4-FFF2-40B4-BE49-F238E27FC236}">
                <a16:creationId xmlns:a16="http://schemas.microsoft.com/office/drawing/2014/main" id="{7C569209-EEB4-9CF3-F146-E61A585274D0}"/>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17" name="Rectangle 16">
            <a:extLst>
              <a:ext uri="{FF2B5EF4-FFF2-40B4-BE49-F238E27FC236}">
                <a16:creationId xmlns:a16="http://schemas.microsoft.com/office/drawing/2014/main" id="{8957813A-DC41-A443-B222-95FD750BFD1F}"/>
              </a:ext>
            </a:extLst>
          </p:cNvPr>
          <p:cNvSpPr/>
          <p:nvPr/>
        </p:nvSpPr>
        <p:spPr>
          <a:xfrm>
            <a:off x="1287353" y="2226125"/>
            <a:ext cx="2711669" cy="4525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Primary Data</a:t>
            </a:r>
          </a:p>
        </p:txBody>
      </p:sp>
      <p:sp>
        <p:nvSpPr>
          <p:cNvPr id="18" name="Rectangle 17">
            <a:extLst>
              <a:ext uri="{FF2B5EF4-FFF2-40B4-BE49-F238E27FC236}">
                <a16:creationId xmlns:a16="http://schemas.microsoft.com/office/drawing/2014/main" id="{71C1A6DA-B8AF-0895-4EE9-D47B6BC93CEA}"/>
              </a:ext>
            </a:extLst>
          </p:cNvPr>
          <p:cNvSpPr/>
          <p:nvPr/>
        </p:nvSpPr>
        <p:spPr>
          <a:xfrm>
            <a:off x="6925422" y="2224682"/>
            <a:ext cx="271166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Secondary Data</a:t>
            </a:r>
          </a:p>
        </p:txBody>
      </p:sp>
      <p:sp>
        <p:nvSpPr>
          <p:cNvPr id="19" name="TextBox 18">
            <a:extLst>
              <a:ext uri="{FF2B5EF4-FFF2-40B4-BE49-F238E27FC236}">
                <a16:creationId xmlns:a16="http://schemas.microsoft.com/office/drawing/2014/main" id="{2A128C94-0F39-20E5-F8D7-691542E64D56}"/>
              </a:ext>
            </a:extLst>
          </p:cNvPr>
          <p:cNvSpPr txBox="1"/>
          <p:nvPr/>
        </p:nvSpPr>
        <p:spPr>
          <a:xfrm>
            <a:off x="369860" y="3447980"/>
            <a:ext cx="11449051"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 Approach </a:t>
            </a:r>
          </a:p>
        </p:txBody>
      </p:sp>
      <p:sp>
        <p:nvSpPr>
          <p:cNvPr id="20" name="Rectangle 19">
            <a:extLst>
              <a:ext uri="{FF2B5EF4-FFF2-40B4-BE49-F238E27FC236}">
                <a16:creationId xmlns:a16="http://schemas.microsoft.com/office/drawing/2014/main" id="{86AA97F5-3096-B2F4-C6E0-464EDDD6C583}"/>
              </a:ext>
            </a:extLst>
          </p:cNvPr>
          <p:cNvSpPr/>
          <p:nvPr/>
        </p:nvSpPr>
        <p:spPr>
          <a:xfrm>
            <a:off x="4666528" y="4767954"/>
            <a:ext cx="3453656" cy="6814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Quantitative Approach</a:t>
            </a:r>
          </a:p>
        </p:txBody>
      </p:sp>
    </p:spTree>
    <p:extLst>
      <p:ext uri="{BB962C8B-B14F-4D97-AF65-F5344CB8AC3E}">
        <p14:creationId xmlns:p14="http://schemas.microsoft.com/office/powerpoint/2010/main" val="9576421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1000"/>
                                        <p:tgtEl>
                                          <p:spTgt spid="17"/>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strips(downLeft)">
                                      <p:cBhvr>
                                        <p:cTn id="14" dur="10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0-#ppt_w/2"/>
                                          </p:val>
                                        </p:tav>
                                        <p:tav tm="100000">
                                          <p:val>
                                            <p:strVal val="#ppt_x"/>
                                          </p:val>
                                        </p:tav>
                                      </p:tavLst>
                                    </p:anim>
                                    <p:anim calcmode="lin" valueType="num">
                                      <p:cBhvr additive="base">
                                        <p:cTn id="20" dur="10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1000" fill="hold"/>
                                        <p:tgtEl>
                                          <p:spTgt spid="20"/>
                                        </p:tgtEl>
                                        <p:attrNameLst>
                                          <p:attrName>ppt_x</p:attrName>
                                        </p:attrNameLst>
                                      </p:cBhvr>
                                      <p:tavLst>
                                        <p:tav tm="0">
                                          <p:val>
                                            <p:strVal val="#ppt_x"/>
                                          </p:val>
                                        </p:tav>
                                        <p:tav tm="100000">
                                          <p:val>
                                            <p:strVal val="#ppt_x"/>
                                          </p:val>
                                        </p:tav>
                                      </p:tavLst>
                                    </p:anim>
                                    <p:anim calcmode="lin" valueType="num">
                                      <p:cBhvr additive="base">
                                        <p:cTn id="25"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EBC1-2776-CCFF-815E-06463F3935DF}"/>
              </a:ext>
            </a:extLst>
          </p:cNvPr>
          <p:cNvSpPr>
            <a:spLocks noGrp="1"/>
          </p:cNvSpPr>
          <p:nvPr>
            <p:ph type="title"/>
          </p:nvPr>
        </p:nvSpPr>
        <p:spPr/>
        <p:txBody>
          <a:bodyPr/>
          <a:lstStyle/>
          <a:p>
            <a:r>
              <a:rPr lang="en-US" dirty="0"/>
              <a:t>Business Model </a:t>
            </a:r>
          </a:p>
        </p:txBody>
      </p:sp>
      <p:cxnSp>
        <p:nvCxnSpPr>
          <p:cNvPr id="23" name="Straight Connector 22">
            <a:extLst>
              <a:ext uri="{FF2B5EF4-FFF2-40B4-BE49-F238E27FC236}">
                <a16:creationId xmlns:a16="http://schemas.microsoft.com/office/drawing/2014/main" id="{651F7B70-96F2-4162-0EDB-DEA1B339F258}"/>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6C2CEE4-05FC-9230-75A1-85326A5676D9}"/>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25" name="TextBox 24">
            <a:extLst>
              <a:ext uri="{FF2B5EF4-FFF2-40B4-BE49-F238E27FC236}">
                <a16:creationId xmlns:a16="http://schemas.microsoft.com/office/drawing/2014/main" id="{0D75A6E4-2834-9048-C87C-8FAB163519AC}"/>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26" name="Oval 25">
            <a:extLst>
              <a:ext uri="{FF2B5EF4-FFF2-40B4-BE49-F238E27FC236}">
                <a16:creationId xmlns:a16="http://schemas.microsoft.com/office/drawing/2014/main" id="{01028D54-7E77-CA5F-69CA-A978645529B8}"/>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27" name="TextBox 26">
            <a:extLst>
              <a:ext uri="{FF2B5EF4-FFF2-40B4-BE49-F238E27FC236}">
                <a16:creationId xmlns:a16="http://schemas.microsoft.com/office/drawing/2014/main" id="{702D6C50-0A6A-8C56-0478-20CA12FC5D57}"/>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28" name="Oval 27">
            <a:extLst>
              <a:ext uri="{FF2B5EF4-FFF2-40B4-BE49-F238E27FC236}">
                <a16:creationId xmlns:a16="http://schemas.microsoft.com/office/drawing/2014/main" id="{9F54905B-5A3F-3062-F215-D0428B7805D3}"/>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29" name="TextBox 28">
            <a:extLst>
              <a:ext uri="{FF2B5EF4-FFF2-40B4-BE49-F238E27FC236}">
                <a16:creationId xmlns:a16="http://schemas.microsoft.com/office/drawing/2014/main" id="{E2D6BDD0-EE0C-799D-CA05-57F0128F51D8}"/>
              </a:ext>
            </a:extLst>
          </p:cNvPr>
          <p:cNvSpPr txBox="1"/>
          <p:nvPr/>
        </p:nvSpPr>
        <p:spPr>
          <a:xfrm>
            <a:off x="6400177" y="660203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30" name="Oval 29">
            <a:extLst>
              <a:ext uri="{FF2B5EF4-FFF2-40B4-BE49-F238E27FC236}">
                <a16:creationId xmlns:a16="http://schemas.microsoft.com/office/drawing/2014/main" id="{418514C1-8250-E4D2-98C2-DD6B8C34ACDA}"/>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31" name="TextBox 30">
            <a:extLst>
              <a:ext uri="{FF2B5EF4-FFF2-40B4-BE49-F238E27FC236}">
                <a16:creationId xmlns:a16="http://schemas.microsoft.com/office/drawing/2014/main" id="{3D822ECC-0C37-43F8-BC61-D7280A5092F0}"/>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33" name="TextBox 32">
            <a:extLst>
              <a:ext uri="{FF2B5EF4-FFF2-40B4-BE49-F238E27FC236}">
                <a16:creationId xmlns:a16="http://schemas.microsoft.com/office/drawing/2014/main" id="{05F3E217-4482-DC16-F687-AC23D1CBD2EC}"/>
              </a:ext>
            </a:extLst>
          </p:cNvPr>
          <p:cNvSpPr txBox="1"/>
          <p:nvPr/>
        </p:nvSpPr>
        <p:spPr>
          <a:xfrm>
            <a:off x="376145" y="1226125"/>
            <a:ext cx="11444379"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VALUE CHAIN</a:t>
            </a:r>
          </a:p>
        </p:txBody>
      </p:sp>
      <p:sp>
        <p:nvSpPr>
          <p:cNvPr id="34" name="Content Placeholder 3">
            <a:extLst>
              <a:ext uri="{FF2B5EF4-FFF2-40B4-BE49-F238E27FC236}">
                <a16:creationId xmlns:a16="http://schemas.microsoft.com/office/drawing/2014/main" id="{385648B1-E373-BE96-EC98-DB075C469CBE}"/>
              </a:ext>
            </a:extLst>
          </p:cNvPr>
          <p:cNvSpPr txBox="1">
            <a:spLocks/>
          </p:cNvSpPr>
          <p:nvPr/>
        </p:nvSpPr>
        <p:spPr>
          <a:xfrm>
            <a:off x="6446936" y="1670047"/>
            <a:ext cx="5373585" cy="70469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050" b="1" dirty="0">
                <a:latin typeface="Open Sans" panose="020B0606030504020204" pitchFamily="34" charset="0"/>
                <a:ea typeface="Open Sans" panose="020B0606030504020204" pitchFamily="34" charset="0"/>
                <a:cs typeface="Open Sans" panose="020B0606030504020204" pitchFamily="34" charset="0"/>
              </a:rPr>
              <a:t>IDEATION</a:t>
            </a:r>
            <a:r>
              <a:rPr lang="en-CA" sz="1050" dirty="0">
                <a:latin typeface="Open Sans" panose="020B0606030504020204" pitchFamily="34" charset="0"/>
                <a:ea typeface="Open Sans" panose="020B0606030504020204" pitchFamily="34" charset="0"/>
                <a:cs typeface="Open Sans" panose="020B0606030504020204" pitchFamily="34" charset="0"/>
              </a:rPr>
              <a:t>:  Define project scope, timeline and deliverables, identify target demographics, develop released strategy, marketing strategy brainstorm, and product concept pitch.</a:t>
            </a:r>
          </a:p>
          <a:p>
            <a:pPr marL="0" indent="0">
              <a:buNone/>
            </a:pPr>
            <a:endParaRPr lang="en-CA" sz="1000" dirty="0"/>
          </a:p>
        </p:txBody>
      </p:sp>
      <p:sp>
        <p:nvSpPr>
          <p:cNvPr id="40" name="TextBox 39">
            <a:extLst>
              <a:ext uri="{FF2B5EF4-FFF2-40B4-BE49-F238E27FC236}">
                <a16:creationId xmlns:a16="http://schemas.microsoft.com/office/drawing/2014/main" id="{60C8150A-9CDC-8DDD-026A-5B716451654C}"/>
              </a:ext>
            </a:extLst>
          </p:cNvPr>
          <p:cNvSpPr txBox="1"/>
          <p:nvPr/>
        </p:nvSpPr>
        <p:spPr>
          <a:xfrm>
            <a:off x="7245971" y="-728652"/>
            <a:ext cx="1547679" cy="369332"/>
          </a:xfrm>
          <a:prstGeom prst="rect">
            <a:avLst/>
          </a:prstGeom>
          <a:solidFill>
            <a:schemeClr val="bg2"/>
          </a:solidFill>
        </p:spPr>
        <p:txBody>
          <a:bodyPr wrap="square" rtlCol="0">
            <a:spAutoFit/>
          </a:bodyPr>
          <a:lstStyle/>
          <a:p>
            <a:r>
              <a:rPr lang="en-US" dirty="0"/>
              <a:t>IDEATION</a:t>
            </a:r>
          </a:p>
        </p:txBody>
      </p:sp>
      <p:grpSp>
        <p:nvGrpSpPr>
          <p:cNvPr id="4" name="Group 3">
            <a:extLst>
              <a:ext uri="{FF2B5EF4-FFF2-40B4-BE49-F238E27FC236}">
                <a16:creationId xmlns:a16="http://schemas.microsoft.com/office/drawing/2014/main" id="{D5A28C8E-297C-DAB2-FB5C-79FCAA2D0992}"/>
              </a:ext>
            </a:extLst>
          </p:cNvPr>
          <p:cNvGrpSpPr/>
          <p:nvPr/>
        </p:nvGrpSpPr>
        <p:grpSpPr>
          <a:xfrm>
            <a:off x="335713" y="1499151"/>
            <a:ext cx="5706114" cy="3650696"/>
            <a:chOff x="335713" y="1499151"/>
            <a:chExt cx="5706114" cy="3650696"/>
          </a:xfrm>
        </p:grpSpPr>
        <p:pic>
          <p:nvPicPr>
            <p:cNvPr id="32" name="Picture 31">
              <a:extLst>
                <a:ext uri="{FF2B5EF4-FFF2-40B4-BE49-F238E27FC236}">
                  <a16:creationId xmlns:a16="http://schemas.microsoft.com/office/drawing/2014/main" id="{13DBA7FB-84E0-0FD4-3352-00AE58CFC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5713" y="1499151"/>
              <a:ext cx="5671214" cy="3650696"/>
            </a:xfrm>
            <a:prstGeom prst="rect">
              <a:avLst/>
            </a:prstGeom>
          </p:spPr>
        </p:pic>
        <p:sp>
          <p:nvSpPr>
            <p:cNvPr id="38" name="TextBox 37">
              <a:extLst>
                <a:ext uri="{FF2B5EF4-FFF2-40B4-BE49-F238E27FC236}">
                  <a16:creationId xmlns:a16="http://schemas.microsoft.com/office/drawing/2014/main" id="{A7C4909B-0387-0031-5398-A60E949E880B}"/>
                </a:ext>
              </a:extLst>
            </p:cNvPr>
            <p:cNvSpPr txBox="1"/>
            <p:nvPr/>
          </p:nvSpPr>
          <p:spPr>
            <a:xfrm>
              <a:off x="3543558" y="1625309"/>
              <a:ext cx="1583560" cy="369332"/>
            </a:xfrm>
            <a:prstGeom prst="rect">
              <a:avLst/>
            </a:prstGeom>
            <a:solidFill>
              <a:schemeClr val="bg2"/>
            </a:solidFill>
          </p:spPr>
          <p:txBody>
            <a:bodyPr wrap="square" rtlCol="0">
              <a:spAutoFit/>
            </a:bodyPr>
            <a:lstStyle/>
            <a:p>
              <a:r>
                <a:rPr lang="en-US" dirty="0"/>
                <a:t>IDEATION</a:t>
              </a:r>
            </a:p>
          </p:txBody>
        </p:sp>
        <p:sp>
          <p:nvSpPr>
            <p:cNvPr id="39" name="TextBox 38">
              <a:extLst>
                <a:ext uri="{FF2B5EF4-FFF2-40B4-BE49-F238E27FC236}">
                  <a16:creationId xmlns:a16="http://schemas.microsoft.com/office/drawing/2014/main" id="{D5E3E360-6FAA-DB10-0DE0-D8E31C2BAFE7}"/>
                </a:ext>
              </a:extLst>
            </p:cNvPr>
            <p:cNvSpPr txBox="1"/>
            <p:nvPr/>
          </p:nvSpPr>
          <p:spPr>
            <a:xfrm>
              <a:off x="4139436" y="4026840"/>
              <a:ext cx="1902391" cy="369332"/>
            </a:xfrm>
            <a:prstGeom prst="rect">
              <a:avLst/>
            </a:prstGeom>
            <a:solidFill>
              <a:schemeClr val="bg2"/>
            </a:solidFill>
          </p:spPr>
          <p:txBody>
            <a:bodyPr wrap="square" rtlCol="0">
              <a:spAutoFit/>
            </a:bodyPr>
            <a:lstStyle/>
            <a:p>
              <a:r>
                <a:rPr lang="en-US" dirty="0"/>
                <a:t>IMPLEMENTATION</a:t>
              </a:r>
            </a:p>
          </p:txBody>
        </p:sp>
        <p:sp>
          <p:nvSpPr>
            <p:cNvPr id="41" name="TextBox 40">
              <a:extLst>
                <a:ext uri="{FF2B5EF4-FFF2-40B4-BE49-F238E27FC236}">
                  <a16:creationId xmlns:a16="http://schemas.microsoft.com/office/drawing/2014/main" id="{6E30E9CD-9295-3908-1E55-E0EC0BCA4ADD}"/>
                </a:ext>
              </a:extLst>
            </p:cNvPr>
            <p:cNvSpPr txBox="1"/>
            <p:nvPr/>
          </p:nvSpPr>
          <p:spPr>
            <a:xfrm>
              <a:off x="1160720" y="4563854"/>
              <a:ext cx="1578490" cy="369332"/>
            </a:xfrm>
            <a:prstGeom prst="rect">
              <a:avLst/>
            </a:prstGeom>
            <a:solidFill>
              <a:schemeClr val="bg2"/>
            </a:solidFill>
          </p:spPr>
          <p:txBody>
            <a:bodyPr wrap="square" rtlCol="0">
              <a:spAutoFit/>
            </a:bodyPr>
            <a:lstStyle/>
            <a:p>
              <a:r>
                <a:rPr lang="en-US" dirty="0"/>
                <a:t>LAUNCH</a:t>
              </a:r>
            </a:p>
          </p:txBody>
        </p:sp>
        <p:sp>
          <p:nvSpPr>
            <p:cNvPr id="42" name="TextBox 41">
              <a:extLst>
                <a:ext uri="{FF2B5EF4-FFF2-40B4-BE49-F238E27FC236}">
                  <a16:creationId xmlns:a16="http://schemas.microsoft.com/office/drawing/2014/main" id="{B234CCEF-A82B-A1E1-E892-6133575FF5E9}"/>
                </a:ext>
              </a:extLst>
            </p:cNvPr>
            <p:cNvSpPr txBox="1"/>
            <p:nvPr/>
          </p:nvSpPr>
          <p:spPr>
            <a:xfrm>
              <a:off x="445047" y="2461827"/>
              <a:ext cx="1578490" cy="369332"/>
            </a:xfrm>
            <a:prstGeom prst="rect">
              <a:avLst/>
            </a:prstGeom>
            <a:solidFill>
              <a:schemeClr val="bg2"/>
            </a:solidFill>
          </p:spPr>
          <p:txBody>
            <a:bodyPr wrap="square" rtlCol="0">
              <a:spAutoFit/>
            </a:bodyPr>
            <a:lstStyle/>
            <a:p>
              <a:r>
                <a:rPr lang="en-US" dirty="0"/>
                <a:t>SUPPORT</a:t>
              </a:r>
            </a:p>
          </p:txBody>
        </p:sp>
      </p:grpSp>
      <p:sp>
        <p:nvSpPr>
          <p:cNvPr id="43" name="Content Placeholder 3">
            <a:extLst>
              <a:ext uri="{FF2B5EF4-FFF2-40B4-BE49-F238E27FC236}">
                <a16:creationId xmlns:a16="http://schemas.microsoft.com/office/drawing/2014/main" id="{F5BFE292-FFDA-D854-F467-0D9AE677D656}"/>
              </a:ext>
            </a:extLst>
          </p:cNvPr>
          <p:cNvSpPr txBox="1">
            <a:spLocks/>
          </p:cNvSpPr>
          <p:nvPr/>
        </p:nvSpPr>
        <p:spPr>
          <a:xfrm>
            <a:off x="6446938" y="3859159"/>
            <a:ext cx="5373585" cy="70469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CA" sz="1100" b="1" dirty="0">
                <a:latin typeface="Open Sans" panose="020B0606030504020204" pitchFamily="34" charset="0"/>
                <a:ea typeface="Open Sans" panose="020B0606030504020204" pitchFamily="34" charset="0"/>
                <a:cs typeface="Open Sans" panose="020B0606030504020204" pitchFamily="34" charset="0"/>
              </a:rPr>
              <a:t>LAUNCH</a:t>
            </a:r>
            <a:r>
              <a:rPr lang="en-CA" sz="1100" dirty="0">
                <a:latin typeface="Open Sans" panose="020B0606030504020204" pitchFamily="34" charset="0"/>
                <a:ea typeface="Open Sans" panose="020B0606030504020204" pitchFamily="34" charset="0"/>
                <a:cs typeface="Open Sans" panose="020B0606030504020204" pitchFamily="34" charset="0"/>
              </a:rPr>
              <a:t>: </a:t>
            </a:r>
            <a:r>
              <a:rPr lang="en-GB" sz="11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Partnerships activations, Live engineering support during minting, Coordinating with NFT marketplaces for launch and verification/handle reservation, Reveal scheduling (if applicable)</a:t>
            </a:r>
          </a:p>
          <a:p>
            <a:pPr marL="0" indent="0">
              <a:buNone/>
            </a:pPr>
            <a:endParaRPr lang="en-CA" sz="1000" dirty="0"/>
          </a:p>
          <a:p>
            <a:pPr marL="0" indent="0">
              <a:buNone/>
            </a:pPr>
            <a:endParaRPr lang="en-CA" sz="1000" dirty="0"/>
          </a:p>
        </p:txBody>
      </p:sp>
      <p:sp>
        <p:nvSpPr>
          <p:cNvPr id="44" name="Content Placeholder 3">
            <a:extLst>
              <a:ext uri="{FF2B5EF4-FFF2-40B4-BE49-F238E27FC236}">
                <a16:creationId xmlns:a16="http://schemas.microsoft.com/office/drawing/2014/main" id="{B79E2F7A-1798-FB8C-75C4-CD02D69AE065}"/>
              </a:ext>
            </a:extLst>
          </p:cNvPr>
          <p:cNvSpPr txBox="1">
            <a:spLocks/>
          </p:cNvSpPr>
          <p:nvPr/>
        </p:nvSpPr>
        <p:spPr>
          <a:xfrm>
            <a:off x="6446937" y="5161263"/>
            <a:ext cx="5373585" cy="70469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sz="11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SUPPORT</a:t>
            </a:r>
            <a:r>
              <a:rPr lang="en-GB" sz="11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Physical inventory management, Metadata updates, Redemption support, KYC integration ,Automated royalties support including sales and royalties reporting for tax </a:t>
            </a:r>
            <a:r>
              <a:rPr lang="en-GB" sz="11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purposesInsurance</a:t>
            </a:r>
            <a:r>
              <a:rPr lang="en-GB" sz="11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management</a:t>
            </a:r>
          </a:p>
        </p:txBody>
      </p:sp>
      <p:sp>
        <p:nvSpPr>
          <p:cNvPr id="3" name="Content Placeholder 3">
            <a:extLst>
              <a:ext uri="{FF2B5EF4-FFF2-40B4-BE49-F238E27FC236}">
                <a16:creationId xmlns:a16="http://schemas.microsoft.com/office/drawing/2014/main" id="{D0D37B42-8C39-41AB-7020-94C9C8A43D3E}"/>
              </a:ext>
            </a:extLst>
          </p:cNvPr>
          <p:cNvSpPr txBox="1">
            <a:spLocks/>
          </p:cNvSpPr>
          <p:nvPr/>
        </p:nvSpPr>
        <p:spPr>
          <a:xfrm>
            <a:off x="6446940" y="2646493"/>
            <a:ext cx="5373585" cy="70469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CA" sz="1100" b="1" dirty="0">
                <a:latin typeface="Open Sans" panose="020B0606030504020204" pitchFamily="34" charset="0"/>
                <a:ea typeface="Open Sans" panose="020B0606030504020204" pitchFamily="34" charset="0"/>
                <a:cs typeface="Open Sans" panose="020B0606030504020204" pitchFamily="34" charset="0"/>
              </a:rPr>
              <a:t>IMPLEMENTATION</a:t>
            </a:r>
            <a:r>
              <a:rPr lang="en-CA" sz="1100" dirty="0">
                <a:latin typeface="Open Sans" panose="020B0606030504020204" pitchFamily="34" charset="0"/>
                <a:ea typeface="Open Sans" panose="020B0606030504020204" pitchFamily="34" charset="0"/>
                <a:cs typeface="Open Sans" panose="020B0606030504020204" pitchFamily="34" charset="0"/>
              </a:rPr>
              <a:t>: </a:t>
            </a:r>
            <a:r>
              <a:rPr lang="en-GB" sz="1100" i="0" dirty="0">
                <a:effectLst/>
                <a:latin typeface="Open Sans" panose="020B0606030504020204" pitchFamily="34" charset="0"/>
                <a:ea typeface="Open Sans" panose="020B0606030504020204" pitchFamily="34" charset="0"/>
                <a:cs typeface="Open Sans" panose="020B0606030504020204" pitchFamily="34" charset="0"/>
              </a:rPr>
              <a:t>Store, secure, and take inventory of physical product Smart contract implementation and deployment Integration support Custom frontend design and implementation including rendering 3D models and creating promo videos</a:t>
            </a:r>
          </a:p>
          <a:p>
            <a:pPr marL="0" indent="0">
              <a:buNone/>
            </a:pPr>
            <a:endParaRPr lang="en-CA" sz="1000" dirty="0"/>
          </a:p>
          <a:p>
            <a:pPr marL="0" indent="0">
              <a:buNone/>
            </a:pPr>
            <a:endParaRPr lang="en-CA" sz="1000" dirty="0"/>
          </a:p>
        </p:txBody>
      </p:sp>
    </p:spTree>
    <p:extLst>
      <p:ext uri="{BB962C8B-B14F-4D97-AF65-F5344CB8AC3E}">
        <p14:creationId xmlns:p14="http://schemas.microsoft.com/office/powerpoint/2010/main" val="3179905375"/>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10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edge">
                                      <p:cBhvr>
                                        <p:cTn id="28" dur="10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strips(downLeft)">
                                      <p:cBhvr>
                                        <p:cTn id="33"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43" grpId="0" animBg="1"/>
      <p:bldP spid="44"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EBC1-2776-CCFF-815E-06463F3935DF}"/>
              </a:ext>
            </a:extLst>
          </p:cNvPr>
          <p:cNvSpPr>
            <a:spLocks noGrp="1"/>
          </p:cNvSpPr>
          <p:nvPr>
            <p:ph type="title"/>
          </p:nvPr>
        </p:nvSpPr>
        <p:spPr/>
        <p:txBody>
          <a:bodyPr/>
          <a:lstStyle/>
          <a:p>
            <a:r>
              <a:rPr lang="en-US" dirty="0"/>
              <a:t>Company Review</a:t>
            </a:r>
          </a:p>
        </p:txBody>
      </p:sp>
      <p:cxnSp>
        <p:nvCxnSpPr>
          <p:cNvPr id="12" name="Straight Connector 11">
            <a:extLst>
              <a:ext uri="{FF2B5EF4-FFF2-40B4-BE49-F238E27FC236}">
                <a16:creationId xmlns:a16="http://schemas.microsoft.com/office/drawing/2014/main" id="{CA0D2CD2-2318-B4D2-E3AD-EE0E651E8E99}"/>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FF77707-162D-908D-2097-1F4E2C26BAB8}"/>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4" name="TextBox 13">
            <a:extLst>
              <a:ext uri="{FF2B5EF4-FFF2-40B4-BE49-F238E27FC236}">
                <a16:creationId xmlns:a16="http://schemas.microsoft.com/office/drawing/2014/main" id="{FFAA3A76-03C6-7846-591C-177C94543D6B}"/>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15" name="Oval 14">
            <a:extLst>
              <a:ext uri="{FF2B5EF4-FFF2-40B4-BE49-F238E27FC236}">
                <a16:creationId xmlns:a16="http://schemas.microsoft.com/office/drawing/2014/main" id="{9374C715-9297-E1D0-8A95-9A97DC08BA55}"/>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6" name="TextBox 15">
            <a:extLst>
              <a:ext uri="{FF2B5EF4-FFF2-40B4-BE49-F238E27FC236}">
                <a16:creationId xmlns:a16="http://schemas.microsoft.com/office/drawing/2014/main" id="{7A3C797F-F682-9A7D-DFDC-AD0F0F7A969B}"/>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17" name="Oval 16">
            <a:extLst>
              <a:ext uri="{FF2B5EF4-FFF2-40B4-BE49-F238E27FC236}">
                <a16:creationId xmlns:a16="http://schemas.microsoft.com/office/drawing/2014/main" id="{C9C54366-B03C-3513-8747-765170FC10EE}"/>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8" name="TextBox 17">
            <a:extLst>
              <a:ext uri="{FF2B5EF4-FFF2-40B4-BE49-F238E27FC236}">
                <a16:creationId xmlns:a16="http://schemas.microsoft.com/office/drawing/2014/main" id="{870CEE63-F155-3E42-457D-A438754D7A71}"/>
              </a:ext>
            </a:extLst>
          </p:cNvPr>
          <p:cNvSpPr txBox="1"/>
          <p:nvPr/>
        </p:nvSpPr>
        <p:spPr>
          <a:xfrm>
            <a:off x="6409631" y="660416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9" name="Oval 18">
            <a:extLst>
              <a:ext uri="{FF2B5EF4-FFF2-40B4-BE49-F238E27FC236}">
                <a16:creationId xmlns:a16="http://schemas.microsoft.com/office/drawing/2014/main" id="{291C5BC5-3C24-C2CD-6226-5DD2DA002678}"/>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0" name="TextBox 19">
            <a:extLst>
              <a:ext uri="{FF2B5EF4-FFF2-40B4-BE49-F238E27FC236}">
                <a16:creationId xmlns:a16="http://schemas.microsoft.com/office/drawing/2014/main" id="{99BA2336-3130-6DB0-4C6F-5A2387B0893D}"/>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
        <p:nvSpPr>
          <p:cNvPr id="5" name="TextBox 4">
            <a:extLst>
              <a:ext uri="{FF2B5EF4-FFF2-40B4-BE49-F238E27FC236}">
                <a16:creationId xmlns:a16="http://schemas.microsoft.com/office/drawing/2014/main" id="{87BF480D-725F-7DA0-44FE-398F4B8053FD}"/>
              </a:ext>
            </a:extLst>
          </p:cNvPr>
          <p:cNvSpPr txBox="1"/>
          <p:nvPr/>
        </p:nvSpPr>
        <p:spPr>
          <a:xfrm>
            <a:off x="378261" y="935365"/>
            <a:ext cx="11442264"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Pokémon Cards  </a:t>
            </a:r>
          </a:p>
        </p:txBody>
      </p:sp>
      <p:sp>
        <p:nvSpPr>
          <p:cNvPr id="6" name="TextBox 5">
            <a:extLst>
              <a:ext uri="{FF2B5EF4-FFF2-40B4-BE49-F238E27FC236}">
                <a16:creationId xmlns:a16="http://schemas.microsoft.com/office/drawing/2014/main" id="{69FFCA2B-2836-C7BB-F929-C4F1B688A639}"/>
              </a:ext>
            </a:extLst>
          </p:cNvPr>
          <p:cNvSpPr txBox="1"/>
          <p:nvPr/>
        </p:nvSpPr>
        <p:spPr>
          <a:xfrm>
            <a:off x="378261" y="1210632"/>
            <a:ext cx="11442264"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Sealed  Cards</a:t>
            </a:r>
          </a:p>
        </p:txBody>
      </p:sp>
      <p:sp>
        <p:nvSpPr>
          <p:cNvPr id="7" name="TextBox 6">
            <a:extLst>
              <a:ext uri="{FF2B5EF4-FFF2-40B4-BE49-F238E27FC236}">
                <a16:creationId xmlns:a16="http://schemas.microsoft.com/office/drawing/2014/main" id="{BBC97E43-CB52-F561-09AD-A344AC6B2657}"/>
              </a:ext>
            </a:extLst>
          </p:cNvPr>
          <p:cNvSpPr txBox="1"/>
          <p:nvPr/>
        </p:nvSpPr>
        <p:spPr>
          <a:xfrm>
            <a:off x="371475" y="3441091"/>
            <a:ext cx="5016432"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Unsealed  Cards</a:t>
            </a:r>
          </a:p>
        </p:txBody>
      </p:sp>
      <p:sp>
        <p:nvSpPr>
          <p:cNvPr id="11" name="Down Arrow 10">
            <a:extLst>
              <a:ext uri="{FF2B5EF4-FFF2-40B4-BE49-F238E27FC236}">
                <a16:creationId xmlns:a16="http://schemas.microsoft.com/office/drawing/2014/main" id="{86C2437A-0C4C-5368-CDA9-672CDAE45CB7}"/>
              </a:ext>
            </a:extLst>
          </p:cNvPr>
          <p:cNvSpPr/>
          <p:nvPr/>
        </p:nvSpPr>
        <p:spPr>
          <a:xfrm>
            <a:off x="6184022" y="1747510"/>
            <a:ext cx="1509550" cy="151517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AFC377C6-C770-8015-4029-31B07DEF9CDE}"/>
              </a:ext>
            </a:extLst>
          </p:cNvPr>
          <p:cNvGraphicFramePr>
            <a:graphicFrameLocks/>
          </p:cNvGraphicFramePr>
          <p:nvPr>
            <p:extLst>
              <p:ext uri="{D42A27DB-BD31-4B8C-83A1-F6EECF244321}">
                <p14:modId xmlns:p14="http://schemas.microsoft.com/office/powerpoint/2010/main" val="1748299624"/>
              </p:ext>
            </p:extLst>
          </p:nvPr>
        </p:nvGraphicFramePr>
        <p:xfrm>
          <a:off x="220022" y="1498064"/>
          <a:ext cx="5722500" cy="21064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a:extLst>
              <a:ext uri="{FF2B5EF4-FFF2-40B4-BE49-F238E27FC236}">
                <a16:creationId xmlns:a16="http://schemas.microsoft.com/office/drawing/2014/main" id="{08ABFAFB-2567-FC49-8FAA-D81C70C20B16}"/>
              </a:ext>
            </a:extLst>
          </p:cNvPr>
          <p:cNvGraphicFramePr>
            <a:graphicFrameLocks/>
          </p:cNvGraphicFramePr>
          <p:nvPr>
            <p:extLst>
              <p:ext uri="{D42A27DB-BD31-4B8C-83A1-F6EECF244321}">
                <p14:modId xmlns:p14="http://schemas.microsoft.com/office/powerpoint/2010/main" val="739546145"/>
              </p:ext>
            </p:extLst>
          </p:nvPr>
        </p:nvGraphicFramePr>
        <p:xfrm>
          <a:off x="453272" y="3728523"/>
          <a:ext cx="5495583" cy="2520756"/>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5762C5C8-EC4C-B715-2431-7A379BAE1A42}"/>
              </a:ext>
            </a:extLst>
          </p:cNvPr>
          <p:cNvSpPr txBox="1"/>
          <p:nvPr/>
        </p:nvSpPr>
        <p:spPr>
          <a:xfrm>
            <a:off x="6799422" y="3860822"/>
            <a:ext cx="4746553" cy="261610"/>
          </a:xfrm>
          <a:prstGeom prst="rect">
            <a:avLst/>
          </a:prstGeom>
          <a:noFill/>
        </p:spPr>
        <p:txBody>
          <a:bodyPr wrap="square" rtlCol="0">
            <a:spAutoFit/>
          </a:bodyPr>
          <a:lstStyle/>
          <a:p>
            <a:r>
              <a:rPr lang="en-US" sz="1100" dirty="0">
                <a:latin typeface="Open Sans" panose="020B0606030504020204" pitchFamily="34" charset="0"/>
                <a:ea typeface="Open Sans" panose="020B0606030504020204" pitchFamily="34" charset="0"/>
                <a:cs typeface="Open Sans" panose="020B0606030504020204" pitchFamily="34" charset="0"/>
              </a:rPr>
              <a:t>March accounted for 68% of the total sale.</a:t>
            </a:r>
          </a:p>
        </p:txBody>
      </p:sp>
      <p:sp>
        <p:nvSpPr>
          <p:cNvPr id="27" name="TextBox 26">
            <a:extLst>
              <a:ext uri="{FF2B5EF4-FFF2-40B4-BE49-F238E27FC236}">
                <a16:creationId xmlns:a16="http://schemas.microsoft.com/office/drawing/2014/main" id="{6B0B6D59-C2D8-4FAE-C5E0-7F7696027280}"/>
              </a:ext>
            </a:extLst>
          </p:cNvPr>
          <p:cNvSpPr txBox="1"/>
          <p:nvPr/>
        </p:nvSpPr>
        <p:spPr>
          <a:xfrm>
            <a:off x="6799422" y="4441155"/>
            <a:ext cx="3993931" cy="430887"/>
          </a:xfrm>
          <a:prstGeom prst="rect">
            <a:avLst/>
          </a:prstGeom>
          <a:noFill/>
        </p:spPr>
        <p:txBody>
          <a:bodyPr wrap="square" rtlCol="0">
            <a:spAutoFit/>
          </a:bodyPr>
          <a:lstStyle/>
          <a:p>
            <a:r>
              <a:rPr lang="en-US" sz="1100" dirty="0">
                <a:latin typeface="Open Sans" panose="020B0606030504020204" pitchFamily="34" charset="0"/>
                <a:ea typeface="Open Sans" panose="020B0606030504020204" pitchFamily="34" charset="0"/>
                <a:cs typeface="Open Sans" panose="020B0606030504020204" pitchFamily="34" charset="0"/>
              </a:rPr>
              <a:t>June and December recorded the least sale with 0.2% and 0.4%</a:t>
            </a:r>
          </a:p>
        </p:txBody>
      </p:sp>
      <p:sp>
        <p:nvSpPr>
          <p:cNvPr id="28" name="TextBox 27">
            <a:extLst>
              <a:ext uri="{FF2B5EF4-FFF2-40B4-BE49-F238E27FC236}">
                <a16:creationId xmlns:a16="http://schemas.microsoft.com/office/drawing/2014/main" id="{AE989AB2-B228-4777-1A19-83A4FCE0891D}"/>
              </a:ext>
            </a:extLst>
          </p:cNvPr>
          <p:cNvSpPr txBox="1"/>
          <p:nvPr/>
        </p:nvSpPr>
        <p:spPr>
          <a:xfrm>
            <a:off x="6799422" y="5226443"/>
            <a:ext cx="4425626" cy="430887"/>
          </a:xfrm>
          <a:prstGeom prst="rect">
            <a:avLst/>
          </a:prstGeom>
          <a:noFill/>
        </p:spPr>
        <p:txBody>
          <a:bodyPr wrap="square" rtlCol="0">
            <a:spAutoFit/>
          </a:bodyPr>
          <a:lstStyle/>
          <a:p>
            <a:r>
              <a:rPr lang="en-US" sz="1100" dirty="0">
                <a:latin typeface="Open Sans" panose="020B0606030504020204" pitchFamily="34" charset="0"/>
                <a:ea typeface="Open Sans" panose="020B0606030504020204" pitchFamily="34" charset="0"/>
                <a:cs typeface="Open Sans" panose="020B0606030504020204" pitchFamily="34" charset="0"/>
              </a:rPr>
              <a:t>The decrease in sale with May and December is due to the crash in the crypto market</a:t>
            </a:r>
          </a:p>
        </p:txBody>
      </p:sp>
      <p:sp>
        <p:nvSpPr>
          <p:cNvPr id="29" name="TextBox 28">
            <a:extLst>
              <a:ext uri="{FF2B5EF4-FFF2-40B4-BE49-F238E27FC236}">
                <a16:creationId xmlns:a16="http://schemas.microsoft.com/office/drawing/2014/main" id="{E98F13C7-8EA1-6562-20B0-8835D1DD4CE4}"/>
              </a:ext>
            </a:extLst>
          </p:cNvPr>
          <p:cNvSpPr txBox="1"/>
          <p:nvPr/>
        </p:nvSpPr>
        <p:spPr>
          <a:xfrm>
            <a:off x="6699688" y="3447920"/>
            <a:ext cx="5016432"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Point</a:t>
            </a:r>
          </a:p>
        </p:txBody>
      </p:sp>
      <p:sp>
        <p:nvSpPr>
          <p:cNvPr id="40" name="TextBox 39">
            <a:extLst>
              <a:ext uri="{FF2B5EF4-FFF2-40B4-BE49-F238E27FC236}">
                <a16:creationId xmlns:a16="http://schemas.microsoft.com/office/drawing/2014/main" id="{04241140-3197-35C8-F326-DEAD1A28B1EE}"/>
              </a:ext>
            </a:extLst>
          </p:cNvPr>
          <p:cNvSpPr txBox="1"/>
          <p:nvPr/>
        </p:nvSpPr>
        <p:spPr>
          <a:xfrm>
            <a:off x="7888446" y="1836725"/>
            <a:ext cx="1566664" cy="584775"/>
          </a:xfrm>
          <a:prstGeom prst="rect">
            <a:avLst/>
          </a:prstGeom>
          <a:noFill/>
        </p:spPr>
        <p:txBody>
          <a:bodyPr wrap="square" rtlCol="0">
            <a:spAutoFit/>
          </a:bodyPr>
          <a:lstStyle/>
          <a:p>
            <a:r>
              <a:rPr lang="en-US" sz="3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70%+</a:t>
            </a:r>
          </a:p>
        </p:txBody>
      </p:sp>
      <p:sp>
        <p:nvSpPr>
          <p:cNvPr id="41" name="TextBox 40">
            <a:extLst>
              <a:ext uri="{FF2B5EF4-FFF2-40B4-BE49-F238E27FC236}">
                <a16:creationId xmlns:a16="http://schemas.microsoft.com/office/drawing/2014/main" id="{228F7646-26E8-E073-546C-1837F7A9EDA8}"/>
              </a:ext>
            </a:extLst>
          </p:cNvPr>
          <p:cNvSpPr txBox="1"/>
          <p:nvPr/>
        </p:nvSpPr>
        <p:spPr>
          <a:xfrm>
            <a:off x="9207904" y="1697912"/>
            <a:ext cx="2070537" cy="1334853"/>
          </a:xfrm>
          <a:prstGeom prst="rect">
            <a:avLst/>
          </a:prstGeom>
          <a:noFill/>
        </p:spPr>
        <p:txBody>
          <a:bodyPr wrap="square" rtlCol="0">
            <a:spAutoFit/>
          </a:bodyPr>
          <a:lstStyle/>
          <a:p>
            <a:pPr algn="just">
              <a:lnSpc>
                <a:spcPct val="150000"/>
              </a:lnSpc>
            </a:pPr>
            <a:r>
              <a:rPr lang="en-US" sz="1100" dirty="0">
                <a:latin typeface="Open Sans" panose="020B0606030504020204" pitchFamily="34" charset="0"/>
                <a:ea typeface="Open Sans" panose="020B0606030504020204" pitchFamily="34" charset="0"/>
                <a:cs typeface="Open Sans" panose="020B0606030504020204" pitchFamily="34" charset="0"/>
              </a:rPr>
              <a:t>The Reduction in sales of sealed Pokémon cards was caused by the crash in the crypto and NFT market in Q2 and Q3 of 2022</a:t>
            </a:r>
          </a:p>
        </p:txBody>
      </p:sp>
    </p:spTree>
    <p:extLst>
      <p:ext uri="{BB962C8B-B14F-4D97-AF65-F5344CB8AC3E}">
        <p14:creationId xmlns:p14="http://schemas.microsoft.com/office/powerpoint/2010/main" val="2559497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55"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1000" fill="hold"/>
                                        <p:tgtEl>
                                          <p:spTgt spid="24"/>
                                        </p:tgtEl>
                                        <p:attrNameLst>
                                          <p:attrName>ppt_w</p:attrName>
                                        </p:attrNameLst>
                                      </p:cBhvr>
                                      <p:tavLst>
                                        <p:tav tm="0">
                                          <p:val>
                                            <p:strVal val="#ppt_w*0.70"/>
                                          </p:val>
                                        </p:tav>
                                        <p:tav tm="100000">
                                          <p:val>
                                            <p:strVal val="#ppt_w"/>
                                          </p:val>
                                        </p:tav>
                                      </p:tavLst>
                                    </p:anim>
                                    <p:anim calcmode="lin" valueType="num">
                                      <p:cBhvr>
                                        <p:cTn id="18" dur="1000" fill="hold"/>
                                        <p:tgtEl>
                                          <p:spTgt spid="24"/>
                                        </p:tgtEl>
                                        <p:attrNameLst>
                                          <p:attrName>ppt_h</p:attrName>
                                        </p:attrNameLst>
                                      </p:cBhvr>
                                      <p:tavLst>
                                        <p:tav tm="0">
                                          <p:val>
                                            <p:strVal val="#ppt_h"/>
                                          </p:val>
                                        </p:tav>
                                        <p:tav tm="100000">
                                          <p:val>
                                            <p:strVal val="#ppt_h"/>
                                          </p:val>
                                        </p:tav>
                                      </p:tavLst>
                                    </p:anim>
                                    <p:animEffect transition="in" filter="fade">
                                      <p:cBhvr>
                                        <p:cTn id="19" dur="1000"/>
                                        <p:tgtEl>
                                          <p:spTgt spid="24"/>
                                        </p:tgtEl>
                                      </p:cBhvr>
                                    </p:animEffect>
                                  </p:childTnLst>
                                </p:cTn>
                              </p:par>
                            </p:childTnLst>
                          </p:cTn>
                        </p:par>
                        <p:par>
                          <p:cTn id="20" fill="hold">
                            <p:stCondLst>
                              <p:cond delay="3000"/>
                            </p:stCondLst>
                            <p:childTnLst>
                              <p:par>
                                <p:cTn id="21" presetID="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1000" fill="hold"/>
                                        <p:tgtEl>
                                          <p:spTgt spid="11"/>
                                        </p:tgtEl>
                                        <p:attrNameLst>
                                          <p:attrName>ppt_x</p:attrName>
                                        </p:attrNameLst>
                                      </p:cBhvr>
                                      <p:tavLst>
                                        <p:tav tm="0">
                                          <p:val>
                                            <p:strVal val="#ppt_x"/>
                                          </p:val>
                                        </p:tav>
                                        <p:tav tm="100000">
                                          <p:val>
                                            <p:strVal val="#ppt_x"/>
                                          </p:val>
                                        </p:tav>
                                      </p:tavLst>
                                    </p:anim>
                                    <p:anim calcmode="lin" valueType="num">
                                      <p:cBhvr additive="base">
                                        <p:cTn id="24" dur="1000" fill="hold"/>
                                        <p:tgtEl>
                                          <p:spTgt spid="11"/>
                                        </p:tgtEl>
                                        <p:attrNameLst>
                                          <p:attrName>ppt_y</p:attrName>
                                        </p:attrNameLst>
                                      </p:cBhvr>
                                      <p:tavLst>
                                        <p:tav tm="0">
                                          <p:val>
                                            <p:strVal val="0-#ppt_h/2"/>
                                          </p:val>
                                        </p:tav>
                                        <p:tav tm="100000">
                                          <p:val>
                                            <p:strVal val="#ppt_y"/>
                                          </p:val>
                                        </p:tav>
                                      </p:tavLst>
                                    </p:anim>
                                  </p:childTnLst>
                                </p:cTn>
                              </p:par>
                              <p:par>
                                <p:cTn id="25" presetID="6" presetClass="entr" presetSubtype="16"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circle(in)">
                                      <p:cBhvr>
                                        <p:cTn id="27" dur="1000"/>
                                        <p:tgtEl>
                                          <p:spTgt spid="40"/>
                                        </p:tgtEl>
                                      </p:cBhvr>
                                    </p:animEffect>
                                  </p:childTnLst>
                                </p:cTn>
                              </p:par>
                            </p:childTnLst>
                          </p:cTn>
                        </p:par>
                        <p:par>
                          <p:cTn id="28" fill="hold">
                            <p:stCondLst>
                              <p:cond delay="4000"/>
                            </p:stCondLst>
                            <p:childTnLst>
                              <p:par>
                                <p:cTn id="29" presetID="16" presetClass="entr" presetSubtype="21"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1000"/>
                                        <p:tgtEl>
                                          <p:spTgt spid="4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inVertical)">
                                      <p:cBhvr>
                                        <p:cTn id="36" dur="1000"/>
                                        <p:tgtEl>
                                          <p:spTgt spid="7"/>
                                        </p:tgtEl>
                                      </p:cBhvr>
                                    </p:animEffect>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1000" fill="hold"/>
                                        <p:tgtEl>
                                          <p:spTgt spid="25"/>
                                        </p:tgtEl>
                                        <p:attrNameLst>
                                          <p:attrName>ppt_w</p:attrName>
                                        </p:attrNameLst>
                                      </p:cBhvr>
                                      <p:tavLst>
                                        <p:tav tm="0">
                                          <p:val>
                                            <p:fltVal val="0"/>
                                          </p:val>
                                        </p:tav>
                                        <p:tav tm="100000">
                                          <p:val>
                                            <p:strVal val="#ppt_w"/>
                                          </p:val>
                                        </p:tav>
                                      </p:tavLst>
                                    </p:anim>
                                    <p:anim calcmode="lin" valueType="num">
                                      <p:cBhvr>
                                        <p:cTn id="41" dur="1000" fill="hold"/>
                                        <p:tgtEl>
                                          <p:spTgt spid="25"/>
                                        </p:tgtEl>
                                        <p:attrNameLst>
                                          <p:attrName>ppt_h</p:attrName>
                                        </p:attrNameLst>
                                      </p:cBhvr>
                                      <p:tavLst>
                                        <p:tav tm="0">
                                          <p:val>
                                            <p:fltVal val="0"/>
                                          </p:val>
                                        </p:tav>
                                        <p:tav tm="100000">
                                          <p:val>
                                            <p:strVal val="#ppt_h"/>
                                          </p:val>
                                        </p:tav>
                                      </p:tavLst>
                                    </p:anim>
                                    <p:animEffect transition="in" filter="fade">
                                      <p:cBhvr>
                                        <p:cTn id="42" dur="1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1000"/>
                                        <p:tgtEl>
                                          <p:spTgt spid="2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dissolve">
                                      <p:cBhvr>
                                        <p:cTn id="50" dur="1000"/>
                                        <p:tgtEl>
                                          <p:spTgt spid="2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dissolve">
                                      <p:cBhvr>
                                        <p:cTn id="53" dur="1000"/>
                                        <p:tgtEl>
                                          <p:spTgt spid="2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dissolve">
                                      <p:cBhvr>
                                        <p:cTn id="5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Graphic spid="24" grpId="0">
        <p:bldAsOne/>
      </p:bldGraphic>
      <p:bldGraphic spid="25" grpId="0">
        <p:bldAsOne/>
      </p:bldGraphic>
      <p:bldP spid="26" grpId="0"/>
      <p:bldP spid="27" grpId="0"/>
      <p:bldP spid="28" grpId="0"/>
      <p:bldP spid="29" grpId="0" animBg="1"/>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9346-F36F-7399-C328-726A66D3EBB3}"/>
              </a:ext>
            </a:extLst>
          </p:cNvPr>
          <p:cNvSpPr>
            <a:spLocks noGrp="1"/>
          </p:cNvSpPr>
          <p:nvPr>
            <p:ph type="title"/>
          </p:nvPr>
        </p:nvSpPr>
        <p:spPr/>
        <p:txBody>
          <a:bodyPr/>
          <a:lstStyle/>
          <a:p>
            <a:r>
              <a:rPr lang="en-US" dirty="0"/>
              <a:t>OpenSea Analysis </a:t>
            </a:r>
          </a:p>
        </p:txBody>
      </p:sp>
      <p:sp>
        <p:nvSpPr>
          <p:cNvPr id="3" name="TextBox 2">
            <a:extLst>
              <a:ext uri="{FF2B5EF4-FFF2-40B4-BE49-F238E27FC236}">
                <a16:creationId xmlns:a16="http://schemas.microsoft.com/office/drawing/2014/main" id="{68A11624-EF4B-8AB4-D6E5-F956A08138DB}"/>
              </a:ext>
            </a:extLst>
          </p:cNvPr>
          <p:cNvSpPr txBox="1"/>
          <p:nvPr/>
        </p:nvSpPr>
        <p:spPr>
          <a:xfrm>
            <a:off x="376146" y="935365"/>
            <a:ext cx="5719854"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 Highlight</a:t>
            </a:r>
          </a:p>
        </p:txBody>
      </p:sp>
      <p:sp>
        <p:nvSpPr>
          <p:cNvPr id="4" name="TextBox 3">
            <a:extLst>
              <a:ext uri="{FF2B5EF4-FFF2-40B4-BE49-F238E27FC236}">
                <a16:creationId xmlns:a16="http://schemas.microsoft.com/office/drawing/2014/main" id="{C0DDB043-7D02-1DBC-1364-2729AABAF49B}"/>
              </a:ext>
            </a:extLst>
          </p:cNvPr>
          <p:cNvSpPr txBox="1"/>
          <p:nvPr/>
        </p:nvSpPr>
        <p:spPr>
          <a:xfrm>
            <a:off x="371475" y="1345324"/>
            <a:ext cx="5719854" cy="938719"/>
          </a:xfrm>
          <a:prstGeom prst="rect">
            <a:avLst/>
          </a:prstGeom>
          <a:noFill/>
        </p:spPr>
        <p:txBody>
          <a:bodyPr wrap="square" rtlCol="0">
            <a:spAutoFit/>
          </a:bodyPr>
          <a:lstStyle/>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OpenSea is the largest decentralized marketplace for buying and selling NFTs on the Ethereum blockchain</a:t>
            </a:r>
            <a:r>
              <a:rPr lang="en-GB" sz="1100" dirty="0">
                <a:effectLst/>
                <a:latin typeface="Open Sans" panose="020B0606030504020204" pitchFamily="34" charset="0"/>
                <a:ea typeface="Open Sans" panose="020B0606030504020204" pitchFamily="34" charset="0"/>
                <a:cs typeface="Open Sans" panose="020B0606030504020204" pitchFamily="34" charset="0"/>
              </a:rPr>
              <a:t> </a:t>
            </a:r>
          </a:p>
          <a:p>
            <a:pPr algn="just"/>
            <a:endParaRPr lang="en-GB" sz="1100" dirty="0">
              <a:latin typeface="Open Sans" panose="020B0606030504020204" pitchFamily="34" charset="0"/>
              <a:ea typeface="Open Sans" panose="020B0606030504020204" pitchFamily="34" charset="0"/>
              <a:cs typeface="Open Sans" panose="020B0606030504020204" pitchFamily="34" charset="0"/>
            </a:endParaRPr>
          </a:p>
          <a:p>
            <a:pPr algn="just"/>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It has 20 collections which are categorized into gamin, membership PFPs, domain name, music, sports collectables and virtual world photography</a:t>
            </a:r>
            <a:r>
              <a:rPr lang="en-GB" sz="110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5A8AB76E-C057-B2C7-370C-48B930AACEB6}"/>
              </a:ext>
            </a:extLst>
          </p:cNvPr>
          <p:cNvSpPr txBox="1"/>
          <p:nvPr/>
        </p:nvSpPr>
        <p:spPr>
          <a:xfrm>
            <a:off x="371475" y="2394304"/>
            <a:ext cx="5719854" cy="261610"/>
          </a:xfrm>
          <a:prstGeom prst="rect">
            <a:avLst/>
          </a:prstGeom>
          <a:solidFill>
            <a:schemeClr val="accent1"/>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Most Traded Asset on OpenSea</a:t>
            </a:r>
          </a:p>
        </p:txBody>
      </p:sp>
      <p:sp>
        <p:nvSpPr>
          <p:cNvPr id="6" name="TextBox 5">
            <a:extLst>
              <a:ext uri="{FF2B5EF4-FFF2-40B4-BE49-F238E27FC236}">
                <a16:creationId xmlns:a16="http://schemas.microsoft.com/office/drawing/2014/main" id="{B22889A4-C7C4-11AE-9B21-475890DB1E60}"/>
              </a:ext>
            </a:extLst>
          </p:cNvPr>
          <p:cNvSpPr txBox="1"/>
          <p:nvPr/>
        </p:nvSpPr>
        <p:spPr>
          <a:xfrm>
            <a:off x="371475" y="2655915"/>
            <a:ext cx="3849013" cy="261610"/>
          </a:xfrm>
          <a:prstGeom prst="rect">
            <a:avLst/>
          </a:prstGeom>
          <a:solidFill>
            <a:schemeClr val="accent2"/>
          </a:solidFill>
        </p:spPr>
        <p:txBody>
          <a:bodyPr wrap="square" rtlCol="0">
            <a:spAutoFit/>
          </a:bodyPr>
          <a:lstStyle/>
          <a:p>
            <a:r>
              <a:rPr lang="en-US" sz="1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Otherdeed for Otherside</a:t>
            </a:r>
          </a:p>
        </p:txBody>
      </p:sp>
      <p:graphicFrame>
        <p:nvGraphicFramePr>
          <p:cNvPr id="8" name="Chart 7">
            <a:extLst>
              <a:ext uri="{FF2B5EF4-FFF2-40B4-BE49-F238E27FC236}">
                <a16:creationId xmlns:a16="http://schemas.microsoft.com/office/drawing/2014/main" id="{A436C82E-CA71-8187-EA84-9C05DB00E402}"/>
              </a:ext>
            </a:extLst>
          </p:cNvPr>
          <p:cNvGraphicFramePr>
            <a:graphicFrameLocks/>
          </p:cNvGraphicFramePr>
          <p:nvPr>
            <p:extLst>
              <p:ext uri="{D42A27DB-BD31-4B8C-83A1-F6EECF244321}">
                <p14:modId xmlns:p14="http://schemas.microsoft.com/office/powerpoint/2010/main" val="3571506278"/>
              </p:ext>
            </p:extLst>
          </p:nvPr>
        </p:nvGraphicFramePr>
        <p:xfrm>
          <a:off x="366653" y="2917525"/>
          <a:ext cx="5641802" cy="2817689"/>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BE54A7AF-3DF6-BE75-DFFC-EB698198E7DF}"/>
              </a:ext>
            </a:extLst>
          </p:cNvPr>
          <p:cNvSpPr txBox="1"/>
          <p:nvPr/>
        </p:nvSpPr>
        <p:spPr>
          <a:xfrm>
            <a:off x="283780" y="5735214"/>
            <a:ext cx="5807549" cy="577081"/>
          </a:xfrm>
          <a:prstGeom prst="rect">
            <a:avLst/>
          </a:prstGeom>
          <a:noFill/>
        </p:spPr>
        <p:txBody>
          <a:bodyPr wrap="square" rtlCol="0">
            <a:spAutoFit/>
          </a:bodyPr>
          <a:lstStyle/>
          <a:p>
            <a:pPr algn="just"/>
            <a:r>
              <a:rPr lang="en-GB" sz="105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Otherdeed</a:t>
            </a:r>
            <a:r>
              <a:rPr lang="en-GB" sz="105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is the most traded NFT on OpenSea during the time period under consideration with an average price of 14.65 ETH  and a total volume of 580,899 transactions. In February 2023, it also saw its largest sales volume of 39,386 ETH. </a:t>
            </a:r>
            <a:endParaRPr lang="en-US" sz="105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91B0930B-5224-AEFD-B5B9-2F09C53B35D3}"/>
              </a:ext>
            </a:extLst>
          </p:cNvPr>
          <p:cNvSpPr txBox="1"/>
          <p:nvPr/>
        </p:nvSpPr>
        <p:spPr>
          <a:xfrm>
            <a:off x="7683063" y="947899"/>
            <a:ext cx="4132792" cy="261610"/>
          </a:xfrm>
          <a:prstGeom prst="rect">
            <a:avLst/>
          </a:prstGeom>
          <a:solidFill>
            <a:schemeClr val="accent2"/>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Bored Ape Yacht Club</a:t>
            </a:r>
            <a:r>
              <a:rPr lang="en-GB" sz="1100" b="1" i="0" u="none" strike="noStrike" baseline="0" dirty="0">
                <a:solidFill>
                  <a:schemeClr val="bg1"/>
                </a:solidFill>
                <a:latin typeface=""/>
              </a:rPr>
              <a:t> </a:t>
            </a:r>
            <a:endParaRPr lang="en-US" sz="1000" b="1" dirty="0">
              <a:solidFill>
                <a:schemeClr val="bg1"/>
              </a:solidFill>
              <a:latin typeface=""/>
            </a:endParaRPr>
          </a:p>
        </p:txBody>
      </p:sp>
      <p:graphicFrame>
        <p:nvGraphicFramePr>
          <p:cNvPr id="12" name="Chart 11">
            <a:extLst>
              <a:ext uri="{FF2B5EF4-FFF2-40B4-BE49-F238E27FC236}">
                <a16:creationId xmlns:a16="http://schemas.microsoft.com/office/drawing/2014/main" id="{D8E679D6-A439-8B43-A24E-8E132A1C3FEB}"/>
              </a:ext>
            </a:extLst>
          </p:cNvPr>
          <p:cNvGraphicFramePr>
            <a:graphicFrameLocks/>
          </p:cNvGraphicFramePr>
          <p:nvPr>
            <p:extLst>
              <p:ext uri="{D42A27DB-BD31-4B8C-83A1-F6EECF244321}">
                <p14:modId xmlns:p14="http://schemas.microsoft.com/office/powerpoint/2010/main" val="103056920"/>
              </p:ext>
            </p:extLst>
          </p:nvPr>
        </p:nvGraphicFramePr>
        <p:xfrm>
          <a:off x="6947311" y="1196975"/>
          <a:ext cx="4868543" cy="212429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13BEABCA-B03E-5C2A-0BED-08FC1C67E769}"/>
              </a:ext>
            </a:extLst>
          </p:cNvPr>
          <p:cNvSpPr txBox="1"/>
          <p:nvPr/>
        </p:nvSpPr>
        <p:spPr>
          <a:xfrm>
            <a:off x="6360957" y="3262559"/>
            <a:ext cx="5472277" cy="400110"/>
          </a:xfrm>
          <a:prstGeom prst="rect">
            <a:avLst/>
          </a:prstGeom>
          <a:noFill/>
        </p:spPr>
        <p:txBody>
          <a:bodyPr wrap="square" rtlCol="0">
            <a:spAutoFit/>
          </a:bodyPr>
          <a:lstStyle/>
          <a:p>
            <a:pPr algn="just"/>
            <a:r>
              <a:rPr lang="en-US" sz="1000" dirty="0">
                <a:latin typeface="Open Sans" panose="020B0606030504020204" pitchFamily="34" charset="0"/>
                <a:ea typeface="Open Sans" panose="020B0606030504020204" pitchFamily="34" charset="0"/>
                <a:cs typeface="Open Sans" panose="020B0606030504020204" pitchFamily="34" charset="0"/>
              </a:rPr>
              <a:t>BAYC </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is a collection of 10,000 unique NFTs. BAYC is the second most traded NFT with a total volume of 498,644 ETH and a total number of sales records of 6,055 ETH volume.</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9C6E9B68-D8AB-A3CE-6E0E-A903B489C90C}"/>
              </a:ext>
            </a:extLst>
          </p:cNvPr>
          <p:cNvSpPr txBox="1"/>
          <p:nvPr/>
        </p:nvSpPr>
        <p:spPr>
          <a:xfrm>
            <a:off x="7683064" y="3662669"/>
            <a:ext cx="4132790" cy="261610"/>
          </a:xfrm>
          <a:prstGeom prst="rect">
            <a:avLst/>
          </a:prstGeom>
          <a:solidFill>
            <a:schemeClr val="accent2"/>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Azuki</a:t>
            </a:r>
            <a:endParaRPr lang="en-US" sz="1000" b="1" dirty="0">
              <a:solidFill>
                <a:schemeClr val="bg1"/>
              </a:solidFill>
              <a:latin typeface=""/>
            </a:endParaRPr>
          </a:p>
        </p:txBody>
      </p:sp>
      <p:graphicFrame>
        <p:nvGraphicFramePr>
          <p:cNvPr id="15" name="Chart 14">
            <a:extLst>
              <a:ext uri="{FF2B5EF4-FFF2-40B4-BE49-F238E27FC236}">
                <a16:creationId xmlns:a16="http://schemas.microsoft.com/office/drawing/2014/main" id="{B5EFA7CE-954B-C09D-8CEC-76D99D858884}"/>
              </a:ext>
            </a:extLst>
          </p:cNvPr>
          <p:cNvGraphicFramePr>
            <a:graphicFrameLocks/>
          </p:cNvGraphicFramePr>
          <p:nvPr>
            <p:extLst>
              <p:ext uri="{D42A27DB-BD31-4B8C-83A1-F6EECF244321}">
                <p14:modId xmlns:p14="http://schemas.microsoft.com/office/powerpoint/2010/main" val="1913605119"/>
              </p:ext>
            </p:extLst>
          </p:nvPr>
        </p:nvGraphicFramePr>
        <p:xfrm>
          <a:off x="7024373" y="3830133"/>
          <a:ext cx="4773922" cy="191201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48E311EA-BD84-A089-796C-D0E100FFA80A}"/>
              </a:ext>
            </a:extLst>
          </p:cNvPr>
          <p:cNvSpPr txBox="1"/>
          <p:nvPr/>
        </p:nvSpPr>
        <p:spPr>
          <a:xfrm>
            <a:off x="6174202" y="5651323"/>
            <a:ext cx="5624093" cy="769441"/>
          </a:xfrm>
          <a:prstGeom prst="rect">
            <a:avLst/>
          </a:prstGeom>
          <a:noFill/>
        </p:spPr>
        <p:txBody>
          <a:bodyPr wrap="square" rtlCol="0">
            <a:spAutoFit/>
          </a:bodyPr>
          <a:lstStyle/>
          <a:p>
            <a:pPr algn="just"/>
            <a:r>
              <a:rPr lang="en-GB"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Azuki</a:t>
            </a:r>
            <a:r>
              <a:rPr lang="en-GB"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is a collection of hand-drawn NFT characters released in January 2022 with 10,000 collections and categorized under PFPFs collections. The total number of trades of AZUKI from April 2022 to March 2023 is 20,474 ETH and February recorded the highest sales of 4,863 ETH.</a:t>
            </a:r>
            <a:r>
              <a:rPr lang="en-GB" sz="110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18" name="Straight Connector 17">
            <a:extLst>
              <a:ext uri="{FF2B5EF4-FFF2-40B4-BE49-F238E27FC236}">
                <a16:creationId xmlns:a16="http://schemas.microsoft.com/office/drawing/2014/main" id="{7FB76338-80C7-D5EC-4ECA-4EA5FFF85C80}"/>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F59A6DB-698C-22E8-B1D0-AD3BE546C2E2}"/>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20" name="TextBox 19">
            <a:extLst>
              <a:ext uri="{FF2B5EF4-FFF2-40B4-BE49-F238E27FC236}">
                <a16:creationId xmlns:a16="http://schemas.microsoft.com/office/drawing/2014/main" id="{0F6C48A7-F72A-2C9E-6524-C667AA7DDE46}"/>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21" name="Oval 20">
            <a:extLst>
              <a:ext uri="{FF2B5EF4-FFF2-40B4-BE49-F238E27FC236}">
                <a16:creationId xmlns:a16="http://schemas.microsoft.com/office/drawing/2014/main" id="{3F821006-66FC-7A26-492F-155C48D6D1B5}"/>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22" name="TextBox 21">
            <a:extLst>
              <a:ext uri="{FF2B5EF4-FFF2-40B4-BE49-F238E27FC236}">
                <a16:creationId xmlns:a16="http://schemas.microsoft.com/office/drawing/2014/main" id="{639CC135-7B51-BB0F-A1F5-4BE7ADA512E4}"/>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23" name="Oval 22">
            <a:extLst>
              <a:ext uri="{FF2B5EF4-FFF2-40B4-BE49-F238E27FC236}">
                <a16:creationId xmlns:a16="http://schemas.microsoft.com/office/drawing/2014/main" id="{B7FFD086-A218-BD3C-F01E-0B5CAE45ED2D}"/>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24" name="TextBox 23">
            <a:extLst>
              <a:ext uri="{FF2B5EF4-FFF2-40B4-BE49-F238E27FC236}">
                <a16:creationId xmlns:a16="http://schemas.microsoft.com/office/drawing/2014/main" id="{67A654AB-55B4-F4EC-82F2-A4229E266992}"/>
              </a:ext>
            </a:extLst>
          </p:cNvPr>
          <p:cNvSpPr txBox="1"/>
          <p:nvPr/>
        </p:nvSpPr>
        <p:spPr>
          <a:xfrm>
            <a:off x="640017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25" name="Oval 24">
            <a:extLst>
              <a:ext uri="{FF2B5EF4-FFF2-40B4-BE49-F238E27FC236}">
                <a16:creationId xmlns:a16="http://schemas.microsoft.com/office/drawing/2014/main" id="{01953032-97C7-0C30-6A5C-61DF3CB80548}"/>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6" name="TextBox 25">
            <a:extLst>
              <a:ext uri="{FF2B5EF4-FFF2-40B4-BE49-F238E27FC236}">
                <a16:creationId xmlns:a16="http://schemas.microsoft.com/office/drawing/2014/main" id="{BEC0500C-C676-D7DA-16FE-313C94A68C87}"/>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spTree>
    <p:extLst>
      <p:ext uri="{BB962C8B-B14F-4D97-AF65-F5344CB8AC3E}">
        <p14:creationId xmlns:p14="http://schemas.microsoft.com/office/powerpoint/2010/main" val="411989361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strVal val="#ppt_w*0.70"/>
                                          </p:val>
                                        </p:tav>
                                        <p:tav tm="100000">
                                          <p:val>
                                            <p:strVal val="#ppt_w"/>
                                          </p:val>
                                        </p:tav>
                                      </p:tavLst>
                                    </p:anim>
                                    <p:anim calcmode="lin" valueType="num">
                                      <p:cBhvr>
                                        <p:cTn id="8" dur="1500" fill="hold"/>
                                        <p:tgtEl>
                                          <p:spTgt spid="3"/>
                                        </p:tgtEl>
                                        <p:attrNameLst>
                                          <p:attrName>ppt_h</p:attrName>
                                        </p:attrNameLst>
                                      </p:cBhvr>
                                      <p:tavLst>
                                        <p:tav tm="0">
                                          <p:val>
                                            <p:strVal val="#ppt_h"/>
                                          </p:val>
                                        </p:tav>
                                        <p:tav tm="100000">
                                          <p:val>
                                            <p:strVal val="#ppt_h"/>
                                          </p:val>
                                        </p:tav>
                                      </p:tavLst>
                                    </p:anim>
                                    <p:animEffect transition="in" filter="fade">
                                      <p:cBhvr>
                                        <p:cTn id="9" dur="1500"/>
                                        <p:tgtEl>
                                          <p:spTgt spid="3"/>
                                        </p:tgtEl>
                                      </p:cBhvr>
                                    </p:animEffect>
                                  </p:childTnLst>
                                </p:cTn>
                              </p:par>
                            </p:childTnLst>
                          </p:cTn>
                        </p:par>
                        <p:par>
                          <p:cTn id="10" fill="hold">
                            <p:stCondLst>
                              <p:cond delay="1500"/>
                            </p:stCondLst>
                            <p:childTnLst>
                              <p:par>
                                <p:cTn id="11" presetID="55"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500" fill="hold"/>
                                        <p:tgtEl>
                                          <p:spTgt spid="4"/>
                                        </p:tgtEl>
                                        <p:attrNameLst>
                                          <p:attrName>ppt_w</p:attrName>
                                        </p:attrNameLst>
                                      </p:cBhvr>
                                      <p:tavLst>
                                        <p:tav tm="0">
                                          <p:val>
                                            <p:strVal val="#ppt_w*0.70"/>
                                          </p:val>
                                        </p:tav>
                                        <p:tav tm="100000">
                                          <p:val>
                                            <p:strVal val="#ppt_w"/>
                                          </p:val>
                                        </p:tav>
                                      </p:tavLst>
                                    </p:anim>
                                    <p:anim calcmode="lin" valueType="num">
                                      <p:cBhvr>
                                        <p:cTn id="14" dur="1500" fill="hold"/>
                                        <p:tgtEl>
                                          <p:spTgt spid="4"/>
                                        </p:tgtEl>
                                        <p:attrNameLst>
                                          <p:attrName>ppt_h</p:attrName>
                                        </p:attrNameLst>
                                      </p:cBhvr>
                                      <p:tavLst>
                                        <p:tav tm="0">
                                          <p:val>
                                            <p:strVal val="#ppt_h"/>
                                          </p:val>
                                        </p:tav>
                                        <p:tav tm="100000">
                                          <p:val>
                                            <p:strVal val="#ppt_h"/>
                                          </p:val>
                                        </p:tav>
                                      </p:tavLst>
                                    </p:anim>
                                    <p:animEffect transition="in" filter="fade">
                                      <p:cBhvr>
                                        <p:cTn id="15" dur="1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500" fill="hold"/>
                                        <p:tgtEl>
                                          <p:spTgt spid="5"/>
                                        </p:tgtEl>
                                        <p:attrNameLst>
                                          <p:attrName>ppt_w</p:attrName>
                                        </p:attrNameLst>
                                      </p:cBhvr>
                                      <p:tavLst>
                                        <p:tav tm="0">
                                          <p:val>
                                            <p:strVal val="#ppt_w*0.70"/>
                                          </p:val>
                                        </p:tav>
                                        <p:tav tm="100000">
                                          <p:val>
                                            <p:strVal val="#ppt_w"/>
                                          </p:val>
                                        </p:tav>
                                      </p:tavLst>
                                    </p:anim>
                                    <p:anim calcmode="lin" valueType="num">
                                      <p:cBhvr>
                                        <p:cTn id="21" dur="1500" fill="hold"/>
                                        <p:tgtEl>
                                          <p:spTgt spid="5"/>
                                        </p:tgtEl>
                                        <p:attrNameLst>
                                          <p:attrName>ppt_h</p:attrName>
                                        </p:attrNameLst>
                                      </p:cBhvr>
                                      <p:tavLst>
                                        <p:tav tm="0">
                                          <p:val>
                                            <p:strVal val="#ppt_h"/>
                                          </p:val>
                                        </p:tav>
                                        <p:tav tm="100000">
                                          <p:val>
                                            <p:strVal val="#ppt_h"/>
                                          </p:val>
                                        </p:tav>
                                      </p:tavLst>
                                    </p:anim>
                                    <p:animEffect transition="in" filter="fade">
                                      <p:cBhvr>
                                        <p:cTn id="22" dur="1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ppt_x"/>
                                          </p:val>
                                        </p:tav>
                                        <p:tav tm="100000">
                                          <p:val>
                                            <p:strVal val="#ppt_x"/>
                                          </p:val>
                                        </p:tav>
                                      </p:tavLst>
                                    </p:anim>
                                    <p:anim calcmode="lin" valueType="num">
                                      <p:cBhvr additive="base">
                                        <p:cTn id="28" dur="1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500" fill="hold"/>
                                        <p:tgtEl>
                                          <p:spTgt spid="8"/>
                                        </p:tgtEl>
                                        <p:attrNameLst>
                                          <p:attrName>ppt_x</p:attrName>
                                        </p:attrNameLst>
                                      </p:cBhvr>
                                      <p:tavLst>
                                        <p:tav tm="0">
                                          <p:val>
                                            <p:strVal val="#ppt_x"/>
                                          </p:val>
                                        </p:tav>
                                        <p:tav tm="100000">
                                          <p:val>
                                            <p:strVal val="#ppt_x"/>
                                          </p:val>
                                        </p:tav>
                                      </p:tavLst>
                                    </p:anim>
                                    <p:anim calcmode="lin" valueType="num">
                                      <p:cBhvr additive="base">
                                        <p:cTn id="32" dur="1500" fill="hold"/>
                                        <p:tgtEl>
                                          <p:spTgt spid="8"/>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9"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1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1500" fill="hold"/>
                                        <p:tgtEl>
                                          <p:spTgt spid="11"/>
                                        </p:tgtEl>
                                        <p:attrNameLst>
                                          <p:attrName>ppt_x</p:attrName>
                                        </p:attrNameLst>
                                      </p:cBhvr>
                                      <p:tavLst>
                                        <p:tav tm="0">
                                          <p:val>
                                            <p:strVal val="#ppt_x"/>
                                          </p:val>
                                        </p:tav>
                                        <p:tav tm="100000">
                                          <p:val>
                                            <p:strVal val="#ppt_x"/>
                                          </p:val>
                                        </p:tav>
                                      </p:tavLst>
                                    </p:anim>
                                    <p:anim calcmode="lin" valueType="num">
                                      <p:cBhvr additive="base">
                                        <p:cTn id="42" dur="1500" fill="hold"/>
                                        <p:tgtEl>
                                          <p:spTgt spid="11"/>
                                        </p:tgtEl>
                                        <p:attrNameLst>
                                          <p:attrName>ppt_y</p:attrName>
                                        </p:attrNameLst>
                                      </p:cBhvr>
                                      <p:tavLst>
                                        <p:tav tm="0">
                                          <p:val>
                                            <p:strVal val="0-#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1500" fill="hold"/>
                                        <p:tgtEl>
                                          <p:spTgt spid="12"/>
                                        </p:tgtEl>
                                        <p:attrNameLst>
                                          <p:attrName>ppt_x</p:attrName>
                                        </p:attrNameLst>
                                      </p:cBhvr>
                                      <p:tavLst>
                                        <p:tav tm="0">
                                          <p:val>
                                            <p:strVal val="#ppt_x"/>
                                          </p:val>
                                        </p:tav>
                                        <p:tav tm="100000">
                                          <p:val>
                                            <p:strVal val="#ppt_x"/>
                                          </p:val>
                                        </p:tav>
                                      </p:tavLst>
                                    </p:anim>
                                    <p:anim calcmode="lin" valueType="num">
                                      <p:cBhvr additive="base">
                                        <p:cTn id="46" dur="1500" fill="hold"/>
                                        <p:tgtEl>
                                          <p:spTgt spid="12"/>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9"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dissolve">
                                      <p:cBhvr>
                                        <p:cTn id="50" dur="1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1500"/>
                                        <p:tgtEl>
                                          <p:spTgt spid="14"/>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checkerboard(across)">
                                      <p:cBhvr>
                                        <p:cTn id="58" dur="1500"/>
                                        <p:tgtEl>
                                          <p:spTgt spid="15"/>
                                        </p:tgtEl>
                                      </p:cBhvr>
                                    </p:animEffect>
                                  </p:childTnLst>
                                </p:cTn>
                              </p:par>
                            </p:childTnLst>
                          </p:cTn>
                        </p:par>
                        <p:par>
                          <p:cTn id="59" fill="hold">
                            <p:stCondLst>
                              <p:cond delay="1500"/>
                            </p:stCondLst>
                            <p:childTnLst>
                              <p:par>
                                <p:cTn id="60" presetID="3" presetClass="entr" presetSubtype="1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Graphic spid="8" grpId="0">
        <p:bldAsOne/>
      </p:bldGraphic>
      <p:bldP spid="10" grpId="0"/>
      <p:bldP spid="11" grpId="0" animBg="1"/>
      <p:bldGraphic spid="12" grpId="0">
        <p:bldAsOne/>
      </p:bldGraphic>
      <p:bldP spid="13" grpId="0"/>
      <p:bldP spid="14" grpId="0" animBg="1"/>
      <p:bldGraphic spid="15" grpId="0">
        <p:bldAsOne/>
      </p:bldGraphic>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D266-CD8E-FB63-100E-66503CC4F2C3}"/>
              </a:ext>
            </a:extLst>
          </p:cNvPr>
          <p:cNvSpPr>
            <a:spLocks noGrp="1"/>
          </p:cNvSpPr>
          <p:nvPr>
            <p:ph type="title"/>
          </p:nvPr>
        </p:nvSpPr>
        <p:spPr/>
        <p:txBody>
          <a:bodyPr/>
          <a:lstStyle/>
          <a:p>
            <a:r>
              <a:rPr lang="en-US" dirty="0"/>
              <a:t>OpenSea Analysis </a:t>
            </a:r>
          </a:p>
        </p:txBody>
      </p:sp>
      <p:sp>
        <p:nvSpPr>
          <p:cNvPr id="3" name="TextBox 2">
            <a:extLst>
              <a:ext uri="{FF2B5EF4-FFF2-40B4-BE49-F238E27FC236}">
                <a16:creationId xmlns:a16="http://schemas.microsoft.com/office/drawing/2014/main" id="{F2BD146D-9A96-B868-CA4B-EE8471776B6F}"/>
              </a:ext>
            </a:extLst>
          </p:cNvPr>
          <p:cNvSpPr txBox="1"/>
          <p:nvPr/>
        </p:nvSpPr>
        <p:spPr>
          <a:xfrm>
            <a:off x="371475" y="935365"/>
            <a:ext cx="5688014" cy="261610"/>
          </a:xfrm>
          <a:prstGeom prst="rect">
            <a:avLst/>
          </a:prstGeom>
          <a:solidFill>
            <a:schemeClr val="accent1"/>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Clone X-X Takashi </a:t>
            </a:r>
            <a:r>
              <a:rPr lang="en-GB" sz="1100" b="1" i="0" u="none" strike="noStrike" baseline="0" dirty="0" err="1">
                <a:solidFill>
                  <a:schemeClr val="bg1"/>
                </a:solidFill>
                <a:effectLst/>
                <a:latin typeface=""/>
              </a:rPr>
              <a:t>Murakeami</a:t>
            </a:r>
            <a:endParaRPr lang="en-US" sz="1000" b="1" dirty="0">
              <a:solidFill>
                <a:schemeClr val="bg1"/>
              </a:solidFill>
              <a:latin typeface=""/>
            </a:endParaRPr>
          </a:p>
        </p:txBody>
      </p:sp>
      <p:sp>
        <p:nvSpPr>
          <p:cNvPr id="5" name="TextBox 4">
            <a:extLst>
              <a:ext uri="{FF2B5EF4-FFF2-40B4-BE49-F238E27FC236}">
                <a16:creationId xmlns:a16="http://schemas.microsoft.com/office/drawing/2014/main" id="{5819D950-FC64-0162-2A19-753DB100ECE6}"/>
              </a:ext>
            </a:extLst>
          </p:cNvPr>
          <p:cNvSpPr txBox="1"/>
          <p:nvPr/>
        </p:nvSpPr>
        <p:spPr>
          <a:xfrm>
            <a:off x="294291" y="1196975"/>
            <a:ext cx="5875282" cy="553998"/>
          </a:xfrm>
          <a:prstGeom prst="rect">
            <a:avLst/>
          </a:prstGeom>
          <a:noFill/>
        </p:spPr>
        <p:txBody>
          <a:bodyPr wrap="square" rtlCol="0">
            <a:spAutoFit/>
          </a:bodyPr>
          <a:lstStyle/>
          <a:p>
            <a:pPr algn="just"/>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Clone X-X Takashi </a:t>
            </a:r>
            <a:r>
              <a:rPr lang="en-GB" sz="10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Murakeami</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is a collection between the contemporary artist Takashi Murakami and the NFT platform Clone X. The collection currently records a total of 385,364 ETH volume.</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It recorded a total sales volume of 30,102 ETH in the last year and 9,956 ETH only in February 2023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6" name="Chart 5">
            <a:extLst>
              <a:ext uri="{FF2B5EF4-FFF2-40B4-BE49-F238E27FC236}">
                <a16:creationId xmlns:a16="http://schemas.microsoft.com/office/drawing/2014/main" id="{97AC79C2-BFB4-B2E2-B390-520BAF8FD026}"/>
              </a:ext>
            </a:extLst>
          </p:cNvPr>
          <p:cNvGraphicFramePr>
            <a:graphicFrameLocks/>
          </p:cNvGraphicFramePr>
          <p:nvPr>
            <p:extLst>
              <p:ext uri="{D42A27DB-BD31-4B8C-83A1-F6EECF244321}">
                <p14:modId xmlns:p14="http://schemas.microsoft.com/office/powerpoint/2010/main" val="2685562668"/>
              </p:ext>
            </p:extLst>
          </p:nvPr>
        </p:nvGraphicFramePr>
        <p:xfrm>
          <a:off x="369669" y="1806859"/>
          <a:ext cx="5724525" cy="209496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25C5427-1BFB-F546-7F5B-AF3D3CD5E79D}"/>
              </a:ext>
            </a:extLst>
          </p:cNvPr>
          <p:cNvSpPr txBox="1"/>
          <p:nvPr/>
        </p:nvSpPr>
        <p:spPr>
          <a:xfrm>
            <a:off x="371475" y="3957706"/>
            <a:ext cx="5688013" cy="261610"/>
          </a:xfrm>
          <a:prstGeom prst="rect">
            <a:avLst/>
          </a:prstGeom>
          <a:solidFill>
            <a:schemeClr val="accent2"/>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Clone X-X Takashi </a:t>
            </a:r>
            <a:r>
              <a:rPr lang="en-GB" sz="1100" b="1" i="0" u="none" strike="noStrike" baseline="0" dirty="0" err="1">
                <a:solidFill>
                  <a:schemeClr val="bg1"/>
                </a:solidFill>
                <a:effectLst/>
                <a:latin typeface=""/>
              </a:rPr>
              <a:t>Murakeami</a:t>
            </a:r>
            <a:endParaRPr lang="en-US" sz="1000" b="1" dirty="0">
              <a:solidFill>
                <a:schemeClr val="bg1"/>
              </a:solidFill>
              <a:latin typeface=""/>
            </a:endParaRPr>
          </a:p>
        </p:txBody>
      </p:sp>
      <p:graphicFrame>
        <p:nvGraphicFramePr>
          <p:cNvPr id="9" name="Chart 8">
            <a:extLst>
              <a:ext uri="{FF2B5EF4-FFF2-40B4-BE49-F238E27FC236}">
                <a16:creationId xmlns:a16="http://schemas.microsoft.com/office/drawing/2014/main" id="{8877DD94-F1A8-3A50-2B76-4D2DFDC69E9F}"/>
              </a:ext>
            </a:extLst>
          </p:cNvPr>
          <p:cNvGraphicFramePr>
            <a:graphicFrameLocks/>
          </p:cNvGraphicFramePr>
          <p:nvPr>
            <p:extLst>
              <p:ext uri="{D42A27DB-BD31-4B8C-83A1-F6EECF244321}">
                <p14:modId xmlns:p14="http://schemas.microsoft.com/office/powerpoint/2010/main" val="1286512474"/>
              </p:ext>
            </p:extLst>
          </p:nvPr>
        </p:nvGraphicFramePr>
        <p:xfrm>
          <a:off x="369669" y="4219316"/>
          <a:ext cx="5724524" cy="182415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1038D895-C33B-71CE-DE27-16657B1F4C65}"/>
              </a:ext>
            </a:extLst>
          </p:cNvPr>
          <p:cNvSpPr txBox="1"/>
          <p:nvPr/>
        </p:nvSpPr>
        <p:spPr>
          <a:xfrm>
            <a:off x="294291" y="6022467"/>
            <a:ext cx="5799902" cy="400110"/>
          </a:xfrm>
          <a:prstGeom prst="rect">
            <a:avLst/>
          </a:prstGeom>
          <a:noFill/>
        </p:spPr>
        <p:txBody>
          <a:bodyPr wrap="square" rtlCol="0">
            <a:spAutoFit/>
          </a:bodyPr>
          <a:lstStyle/>
          <a:p>
            <a:r>
              <a:rPr lang="en-GB" sz="1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MAYC is a group of 20,000 distinct NFTs that depict cartoon apes with various mutations and accessories.</a:t>
            </a:r>
            <a:r>
              <a:rPr lang="en-GB" sz="1000" dirty="0">
                <a:effectLst/>
                <a:latin typeface="Open Sans" panose="020B0606030504020204" pitchFamily="34" charset="0"/>
                <a:ea typeface="Open Sans" panose="020B0606030504020204" pitchFamily="34" charset="0"/>
                <a:cs typeface="Open Sans" panose="020B0606030504020204" pitchFamily="34" charset="0"/>
              </a:rPr>
              <a:t>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E2792448-771B-0F1B-56BF-8138D2E4BEB9}"/>
              </a:ext>
            </a:extLst>
          </p:cNvPr>
          <p:cNvSpPr txBox="1"/>
          <p:nvPr/>
        </p:nvSpPr>
        <p:spPr>
          <a:xfrm>
            <a:off x="7231117" y="921707"/>
            <a:ext cx="4589409" cy="261610"/>
          </a:xfrm>
          <a:prstGeom prst="rect">
            <a:avLst/>
          </a:prstGeom>
          <a:solidFill>
            <a:schemeClr val="accent2"/>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Courtyard Asset Performance</a:t>
            </a:r>
            <a:endParaRPr lang="en-US" sz="1000" b="1" dirty="0">
              <a:solidFill>
                <a:schemeClr val="bg1"/>
              </a:solidFill>
              <a:latin typeface=""/>
            </a:endParaRPr>
          </a:p>
        </p:txBody>
      </p:sp>
      <p:cxnSp>
        <p:nvCxnSpPr>
          <p:cNvPr id="12" name="Straight Connector 11">
            <a:extLst>
              <a:ext uri="{FF2B5EF4-FFF2-40B4-BE49-F238E27FC236}">
                <a16:creationId xmlns:a16="http://schemas.microsoft.com/office/drawing/2014/main" id="{DB54D7AB-2EBE-B4D3-B23A-8C75A2CD1720}"/>
              </a:ext>
            </a:extLst>
          </p:cNvPr>
          <p:cNvCxnSpPr>
            <a:cxnSpLocks/>
          </p:cNvCxnSpPr>
          <p:nvPr/>
        </p:nvCxnSpPr>
        <p:spPr>
          <a:xfrm>
            <a:off x="3756000" y="6497353"/>
            <a:ext cx="4680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C4190FC-3BC1-54D5-540C-3F392D81FCB3}"/>
              </a:ext>
            </a:extLst>
          </p:cNvPr>
          <p:cNvSpPr/>
          <p:nvPr/>
        </p:nvSpPr>
        <p:spPr>
          <a:xfrm>
            <a:off x="3548977" y="6359779"/>
            <a:ext cx="252000" cy="252000"/>
          </a:xfrm>
          <a:prstGeom prst="ellipse">
            <a:avLst/>
          </a:prstGeom>
          <a:solidFill>
            <a:schemeClr val="accent1"/>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t>
            </a:r>
          </a:p>
        </p:txBody>
      </p:sp>
      <p:sp>
        <p:nvSpPr>
          <p:cNvPr id="14" name="TextBox 13">
            <a:extLst>
              <a:ext uri="{FF2B5EF4-FFF2-40B4-BE49-F238E27FC236}">
                <a16:creationId xmlns:a16="http://schemas.microsoft.com/office/drawing/2014/main" id="{AFB91C9B-FF7B-227D-1BF6-2F85D29FAD95}"/>
              </a:ext>
            </a:extLst>
          </p:cNvPr>
          <p:cNvSpPr txBox="1"/>
          <p:nvPr/>
        </p:nvSpPr>
        <p:spPr>
          <a:xfrm>
            <a:off x="3084622" y="6611778"/>
            <a:ext cx="1828800" cy="230832"/>
          </a:xfrm>
          <a:prstGeom prst="rect">
            <a:avLst/>
          </a:prstGeom>
          <a:noFill/>
        </p:spPr>
        <p:txBody>
          <a:bodyPr wrap="square" rtlCol="0">
            <a:spAutoFit/>
          </a:bodyPr>
          <a:lstStyle/>
          <a:p>
            <a:r>
              <a:rPr lang="en-US"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Company </a:t>
            </a:r>
            <a:r>
              <a:rPr lang="en-US" sz="900" dirty="0">
                <a:solidFill>
                  <a:schemeClr val="accent1"/>
                </a:solidFill>
              </a:rPr>
              <a:t> Overview</a:t>
            </a:r>
          </a:p>
        </p:txBody>
      </p:sp>
      <p:sp>
        <p:nvSpPr>
          <p:cNvPr id="15" name="Oval 14">
            <a:extLst>
              <a:ext uri="{FF2B5EF4-FFF2-40B4-BE49-F238E27FC236}">
                <a16:creationId xmlns:a16="http://schemas.microsoft.com/office/drawing/2014/main" id="{68C553A0-E764-85C5-8CB4-1A15B8BD38D3}"/>
              </a:ext>
            </a:extLst>
          </p:cNvPr>
          <p:cNvSpPr/>
          <p:nvPr/>
        </p:nvSpPr>
        <p:spPr>
          <a:xfrm>
            <a:off x="509063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2</a:t>
            </a:r>
          </a:p>
        </p:txBody>
      </p:sp>
      <p:sp>
        <p:nvSpPr>
          <p:cNvPr id="16" name="TextBox 15">
            <a:extLst>
              <a:ext uri="{FF2B5EF4-FFF2-40B4-BE49-F238E27FC236}">
                <a16:creationId xmlns:a16="http://schemas.microsoft.com/office/drawing/2014/main" id="{416960BC-CD15-AAB6-740C-79E6F501D53E}"/>
              </a:ext>
            </a:extLst>
          </p:cNvPr>
          <p:cNvSpPr txBox="1"/>
          <p:nvPr/>
        </p:nvSpPr>
        <p:spPr>
          <a:xfrm>
            <a:off x="465820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Industry</a:t>
            </a:r>
            <a:r>
              <a:rPr lang="en-US" sz="900" dirty="0">
                <a:solidFill>
                  <a:schemeClr val="bg2">
                    <a:lumMod val="90000"/>
                  </a:schemeClr>
                </a:solidFill>
              </a:rPr>
              <a:t>  Overview</a:t>
            </a:r>
          </a:p>
        </p:txBody>
      </p:sp>
      <p:sp>
        <p:nvSpPr>
          <p:cNvPr id="17" name="Oval 16">
            <a:extLst>
              <a:ext uri="{FF2B5EF4-FFF2-40B4-BE49-F238E27FC236}">
                <a16:creationId xmlns:a16="http://schemas.microsoft.com/office/drawing/2014/main" id="{C90B5287-B4CE-F2DA-270A-83486DF43FDE}"/>
              </a:ext>
            </a:extLst>
          </p:cNvPr>
          <p:cNvSpPr/>
          <p:nvPr/>
        </p:nvSpPr>
        <p:spPr>
          <a:xfrm>
            <a:off x="6799422"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3</a:t>
            </a:r>
          </a:p>
        </p:txBody>
      </p:sp>
      <p:sp>
        <p:nvSpPr>
          <p:cNvPr id="18" name="TextBox 17">
            <a:extLst>
              <a:ext uri="{FF2B5EF4-FFF2-40B4-BE49-F238E27FC236}">
                <a16:creationId xmlns:a16="http://schemas.microsoft.com/office/drawing/2014/main" id="{9E228E85-7AD7-A71F-3FDE-43F56F34837F}"/>
              </a:ext>
            </a:extLst>
          </p:cNvPr>
          <p:cNvSpPr txBox="1"/>
          <p:nvPr/>
        </p:nvSpPr>
        <p:spPr>
          <a:xfrm>
            <a:off x="6400177"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Recommendation</a:t>
            </a:r>
          </a:p>
        </p:txBody>
      </p:sp>
      <p:sp>
        <p:nvSpPr>
          <p:cNvPr id="19" name="Oval 18">
            <a:extLst>
              <a:ext uri="{FF2B5EF4-FFF2-40B4-BE49-F238E27FC236}">
                <a16:creationId xmlns:a16="http://schemas.microsoft.com/office/drawing/2014/main" id="{A58DF87E-D4D6-1B97-3D42-F77639C03DFB}"/>
              </a:ext>
            </a:extLst>
          </p:cNvPr>
          <p:cNvSpPr/>
          <p:nvPr/>
        </p:nvSpPr>
        <p:spPr>
          <a:xfrm>
            <a:off x="8228977" y="6359779"/>
            <a:ext cx="252000" cy="252000"/>
          </a:xfrm>
          <a:prstGeom prst="ellipse">
            <a:avLst/>
          </a:prstGeom>
          <a:solidFill>
            <a:schemeClr val="bg2">
              <a:lumMod val="90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4</a:t>
            </a:r>
          </a:p>
        </p:txBody>
      </p:sp>
      <p:sp>
        <p:nvSpPr>
          <p:cNvPr id="20" name="TextBox 19">
            <a:extLst>
              <a:ext uri="{FF2B5EF4-FFF2-40B4-BE49-F238E27FC236}">
                <a16:creationId xmlns:a16="http://schemas.microsoft.com/office/drawing/2014/main" id="{1CE80570-73BD-EBAF-787B-375808AF41AB}"/>
              </a:ext>
            </a:extLst>
          </p:cNvPr>
          <p:cNvSpPr txBox="1"/>
          <p:nvPr/>
        </p:nvSpPr>
        <p:spPr>
          <a:xfrm>
            <a:off x="7888446" y="6611778"/>
            <a:ext cx="1828800" cy="230832"/>
          </a:xfrm>
          <a:prstGeom prst="rect">
            <a:avLst/>
          </a:prstGeom>
          <a:noFill/>
        </p:spPr>
        <p:txBody>
          <a:bodyPr wrap="square" rtlCol="0">
            <a:spAutoFit/>
          </a:bodyPr>
          <a:lstStyle/>
          <a:p>
            <a:r>
              <a:rPr lang="en-US" sz="900" dirty="0">
                <a:solidFill>
                  <a:schemeClr val="bg2">
                    <a:lumMod val="90000"/>
                  </a:schemeClr>
                </a:solidFill>
                <a:latin typeface="Open Sans" panose="020B0606030504020204" pitchFamily="34" charset="0"/>
                <a:ea typeface="Open Sans" panose="020B0606030504020204" pitchFamily="34" charset="0"/>
                <a:cs typeface="Open Sans" panose="020B0606030504020204" pitchFamily="34" charset="0"/>
              </a:rPr>
              <a:t>Team Overview</a:t>
            </a:r>
          </a:p>
        </p:txBody>
      </p:sp>
      <p:graphicFrame>
        <p:nvGraphicFramePr>
          <p:cNvPr id="21" name="Chart 20">
            <a:extLst>
              <a:ext uri="{FF2B5EF4-FFF2-40B4-BE49-F238E27FC236}">
                <a16:creationId xmlns:a16="http://schemas.microsoft.com/office/drawing/2014/main" id="{4BD9023C-F33B-584A-F046-995626AB168B}"/>
              </a:ext>
            </a:extLst>
          </p:cNvPr>
          <p:cNvGraphicFramePr>
            <a:graphicFrameLocks/>
          </p:cNvGraphicFramePr>
          <p:nvPr>
            <p:extLst>
              <p:ext uri="{D42A27DB-BD31-4B8C-83A1-F6EECF244321}">
                <p14:modId xmlns:p14="http://schemas.microsoft.com/office/powerpoint/2010/main" val="4210908996"/>
              </p:ext>
            </p:extLst>
          </p:nvPr>
        </p:nvGraphicFramePr>
        <p:xfrm>
          <a:off x="6632028" y="1269491"/>
          <a:ext cx="5093589" cy="2159509"/>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D6F25A14-3111-E1A7-EEE3-D62D75F907C1}"/>
              </a:ext>
            </a:extLst>
          </p:cNvPr>
          <p:cNvSpPr txBox="1"/>
          <p:nvPr/>
        </p:nvSpPr>
        <p:spPr>
          <a:xfrm>
            <a:off x="6851657" y="4036476"/>
            <a:ext cx="5021103" cy="2123658"/>
          </a:xfrm>
          <a:prstGeom prst="rect">
            <a:avLst/>
          </a:prstGeom>
          <a:noFill/>
        </p:spPr>
        <p:txBody>
          <a:bodyPr wrap="square" rtlCol="0">
            <a:spAutoFit/>
          </a:bodyPr>
          <a:lstStyle/>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Terra UST Luna crashed in May</a:t>
            </a:r>
          </a:p>
          <a:p>
            <a:pPr marL="171450" indent="-171450" algn="just">
              <a:buFont typeface="Arial" panose="020B0604020202020204" pitchFamily="34" charset="0"/>
              <a:buChar char="•"/>
            </a:pPr>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As a result of th</a:t>
            </a:r>
            <a:r>
              <a:rPr lang="en-GB" sz="1100" dirty="0">
                <a:latin typeface="Open Sans" panose="020B0606030504020204" pitchFamily="34" charset="0"/>
                <a:ea typeface="Open Sans" panose="020B0606030504020204" pitchFamily="34" charset="0"/>
                <a:cs typeface="Open Sans" panose="020B0606030504020204" pitchFamily="34" charset="0"/>
              </a:rPr>
              <a:t>e crash, Courtyard Sales revenue declined by 88% in June</a:t>
            </a:r>
            <a:r>
              <a:rPr lang="en-GB" sz="1100" dirty="0">
                <a:effectLst/>
                <a:latin typeface="Open Sans" panose="020B0606030504020204" pitchFamily="34" charset="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July Recorded the Lowest Sales with just $433 sold for the period </a:t>
            </a:r>
          </a:p>
          <a:p>
            <a:pPr marL="171450" indent="-171450" algn="just">
              <a:buFont typeface="Arial" panose="020B0604020202020204" pitchFamily="34" charset="0"/>
              <a:buChar char="•"/>
            </a:pPr>
            <a:endParaRPr lang="en-GB" sz="1100" dirty="0">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FTX crash in November </a:t>
            </a:r>
          </a:p>
          <a:p>
            <a:pPr marL="171450" indent="-171450" algn="just">
              <a:buFont typeface="Arial" panose="020B0604020202020204" pitchFamily="34" charset="0"/>
              <a:buChar char="•"/>
            </a:pPr>
            <a:endParaRPr lang="en-GB" sz="1100" dirty="0">
              <a:latin typeface="Open Sans" panose="020B0606030504020204" pitchFamily="34" charset="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n-GB" sz="1100" dirty="0">
                <a:effectLst/>
                <a:latin typeface="Open Sans" panose="020B0606030504020204" pitchFamily="34" charset="0"/>
                <a:ea typeface="Open Sans" panose="020B0606030504020204" pitchFamily="34" charset="0"/>
                <a:cs typeface="Open Sans" panose="020B0606030504020204" pitchFamily="34" charset="0"/>
              </a:rPr>
              <a:t>Total sales revenue went from $3,844 in November to $934 in December leading to a 75% decrease in total sales revenue in that period. </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454AC992-DDC3-2D37-E69A-401C8F7F7371}"/>
              </a:ext>
            </a:extLst>
          </p:cNvPr>
          <p:cNvSpPr txBox="1"/>
          <p:nvPr/>
        </p:nvSpPr>
        <p:spPr>
          <a:xfrm>
            <a:off x="7231116" y="3619034"/>
            <a:ext cx="4589409" cy="261610"/>
          </a:xfrm>
          <a:prstGeom prst="rect">
            <a:avLst/>
          </a:prstGeom>
          <a:solidFill>
            <a:schemeClr val="accent1"/>
          </a:solidFill>
        </p:spPr>
        <p:txBody>
          <a:bodyPr wrap="square" rtlCol="0">
            <a:spAutoFit/>
          </a:bodyPr>
          <a:lstStyle/>
          <a:p>
            <a:pPr rtl="0">
              <a:defRPr sz="1400" b="0" i="0" u="none" strike="noStrike" kern="1200" spc="0" baseline="0">
                <a:solidFill>
                  <a:prstClr val="black">
                    <a:lumMod val="65000"/>
                    <a:lumOff val="35000"/>
                  </a:prstClr>
                </a:solidFill>
                <a:latin typeface="+mn-lt"/>
                <a:ea typeface="+mn-ea"/>
                <a:cs typeface="+mn-cs"/>
              </a:defRPr>
            </a:pPr>
            <a:r>
              <a:rPr lang="en-GB" sz="1100" b="1" i="0" u="none" strike="noStrike" baseline="0" dirty="0">
                <a:solidFill>
                  <a:schemeClr val="bg1"/>
                </a:solidFill>
                <a:effectLst/>
                <a:latin typeface=""/>
              </a:rPr>
              <a:t>Impact on Courtyard Assets</a:t>
            </a:r>
            <a:endParaRPr lang="en-US" sz="1000" b="1" dirty="0">
              <a:solidFill>
                <a:schemeClr val="bg1"/>
              </a:solidFill>
              <a:latin typeface=""/>
            </a:endParaRPr>
          </a:p>
        </p:txBody>
      </p:sp>
    </p:spTree>
    <p:extLst>
      <p:ext uri="{BB962C8B-B14F-4D97-AF65-F5344CB8AC3E}">
        <p14:creationId xmlns:p14="http://schemas.microsoft.com/office/powerpoint/2010/main" val="29934064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childTnLst>
                                </p:cTn>
                              </p:par>
                            </p:childTnLst>
                          </p:cTn>
                        </p:par>
                        <p:par>
                          <p:cTn id="12" fill="hold">
                            <p:stCondLst>
                              <p:cond delay="3000"/>
                            </p:stCondLst>
                            <p:childTnLst>
                              <p:par>
                                <p:cTn id="13" presetID="55"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strVal val="#ppt_w*0.70"/>
                                          </p:val>
                                        </p:tav>
                                        <p:tav tm="100000">
                                          <p:val>
                                            <p:strVal val="#ppt_w"/>
                                          </p:val>
                                        </p:tav>
                                      </p:tavLst>
                                    </p:anim>
                                    <p:anim calcmode="lin" valueType="num">
                                      <p:cBhvr>
                                        <p:cTn id="16" dur="1500" fill="hold"/>
                                        <p:tgtEl>
                                          <p:spTgt spid="6"/>
                                        </p:tgtEl>
                                        <p:attrNameLst>
                                          <p:attrName>ppt_h</p:attrName>
                                        </p:attrNameLst>
                                      </p:cBhvr>
                                      <p:tavLst>
                                        <p:tav tm="0">
                                          <p:val>
                                            <p:strVal val="#ppt_h"/>
                                          </p:val>
                                        </p:tav>
                                        <p:tav tm="100000">
                                          <p:val>
                                            <p:strVal val="#ppt_h"/>
                                          </p:val>
                                        </p:tav>
                                      </p:tavLst>
                                    </p:anim>
                                    <p:animEffect transition="in" filter="fade">
                                      <p:cBhvr>
                                        <p:cTn id="17" dur="1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0-#ppt_w/2"/>
                                          </p:val>
                                        </p:tav>
                                        <p:tav tm="100000">
                                          <p:val>
                                            <p:strVal val="#ppt_x"/>
                                          </p:val>
                                        </p:tav>
                                      </p:tavLst>
                                    </p:anim>
                                    <p:anim calcmode="lin" valueType="num">
                                      <p:cBhvr additive="base">
                                        <p:cTn id="23" dur="1500" fill="hold"/>
                                        <p:tgtEl>
                                          <p:spTgt spid="7"/>
                                        </p:tgtEl>
                                        <p:attrNameLst>
                                          <p:attrName>ppt_y</p:attrName>
                                        </p:attrNameLst>
                                      </p:cBhvr>
                                      <p:tavLst>
                                        <p:tav tm="0">
                                          <p:val>
                                            <p:strVal val="#ppt_y"/>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1500" fill="hold"/>
                                        <p:tgtEl>
                                          <p:spTgt spid="9"/>
                                        </p:tgtEl>
                                        <p:attrNameLst>
                                          <p:attrName>ppt_x</p:attrName>
                                        </p:attrNameLst>
                                      </p:cBhvr>
                                      <p:tavLst>
                                        <p:tav tm="0">
                                          <p:val>
                                            <p:strVal val="#ppt_x"/>
                                          </p:val>
                                        </p:tav>
                                        <p:tav tm="100000">
                                          <p:val>
                                            <p:strVal val="#ppt_x"/>
                                          </p:val>
                                        </p:tav>
                                      </p:tavLst>
                                    </p:anim>
                                    <p:anim calcmode="lin" valueType="num">
                                      <p:cBhvr additive="base">
                                        <p:cTn id="27" dur="1500" fill="hold"/>
                                        <p:tgtEl>
                                          <p:spTgt spid="9"/>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1500" fill="hold"/>
                                        <p:tgtEl>
                                          <p:spTgt spid="11"/>
                                        </p:tgtEl>
                                        <p:attrNameLst>
                                          <p:attrName>ppt_x</p:attrName>
                                        </p:attrNameLst>
                                      </p:cBhvr>
                                      <p:tavLst>
                                        <p:tav tm="0">
                                          <p:val>
                                            <p:strVal val="#ppt_x"/>
                                          </p:val>
                                        </p:tav>
                                        <p:tav tm="100000">
                                          <p:val>
                                            <p:strVal val="#ppt_x"/>
                                          </p:val>
                                        </p:tav>
                                      </p:tavLst>
                                    </p:anim>
                                    <p:anim calcmode="lin" valueType="num">
                                      <p:cBhvr additive="base">
                                        <p:cTn id="37" dur="1500" fill="hold"/>
                                        <p:tgtEl>
                                          <p:spTgt spid="11"/>
                                        </p:tgtEl>
                                        <p:attrNameLst>
                                          <p:attrName>ppt_y</p:attrName>
                                        </p:attrNameLst>
                                      </p:cBhvr>
                                      <p:tavLst>
                                        <p:tav tm="0">
                                          <p:val>
                                            <p:strVal val="0-#ppt_h/2"/>
                                          </p:val>
                                        </p:tav>
                                        <p:tav tm="100000">
                                          <p:val>
                                            <p:strVal val="#ppt_y"/>
                                          </p:val>
                                        </p:tav>
                                      </p:tavLst>
                                    </p:anim>
                                  </p:childTnLst>
                                </p:cTn>
                              </p:par>
                            </p:childTnLst>
                          </p:cTn>
                        </p:par>
                        <p:par>
                          <p:cTn id="38" fill="hold">
                            <p:stCondLst>
                              <p:cond delay="1500"/>
                            </p:stCondLst>
                            <p:childTnLst>
                              <p:par>
                                <p:cTn id="39" presetID="2" presetClass="entr" presetSubtype="2"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1500" fill="hold"/>
                                        <p:tgtEl>
                                          <p:spTgt spid="21"/>
                                        </p:tgtEl>
                                        <p:attrNameLst>
                                          <p:attrName>ppt_x</p:attrName>
                                        </p:attrNameLst>
                                      </p:cBhvr>
                                      <p:tavLst>
                                        <p:tav tm="0">
                                          <p:val>
                                            <p:strVal val="1+#ppt_w/2"/>
                                          </p:val>
                                        </p:tav>
                                        <p:tav tm="100000">
                                          <p:val>
                                            <p:strVal val="#ppt_x"/>
                                          </p:val>
                                        </p:tav>
                                      </p:tavLst>
                                    </p:anim>
                                    <p:anim calcmode="lin" valueType="num">
                                      <p:cBhvr additive="base">
                                        <p:cTn id="42" dur="150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 presetClass="entr" presetSubtype="1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1500"/>
                                        <p:tgtEl>
                                          <p:spTgt spid="2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randombar(horizontal)">
                                      <p:cBhvr>
                                        <p:cTn id="49"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Graphic spid="6" grpId="0">
        <p:bldAsOne/>
      </p:bldGraphic>
      <p:bldP spid="7" grpId="0" animBg="1"/>
      <p:bldGraphic spid="9" grpId="0">
        <p:bldAsOne/>
      </p:bldGraphic>
      <p:bldP spid="10" grpId="0"/>
      <p:bldP spid="11" grpId="0" animBg="1"/>
      <p:bldGraphic spid="21" grpId="0">
        <p:bldAsOne/>
      </p:bldGraphic>
      <p:bldP spid="22" grpId="0"/>
      <p:bldP spid="23" grpId="0" animBg="1"/>
    </p:bldLst>
  </p:timing>
</p:sld>
</file>

<file path=ppt/theme/theme1.xml><?xml version="1.0" encoding="utf-8"?>
<a:theme xmlns:a="http://schemas.openxmlformats.org/drawingml/2006/main" name="Office Theme">
  <a:themeElements>
    <a:clrScheme name="Custom 2">
      <a:dk1>
        <a:srgbClr val="000000"/>
      </a:dk1>
      <a:lt1>
        <a:srgbClr val="FFFFFF"/>
      </a:lt1>
      <a:dk2>
        <a:srgbClr val="132E69"/>
      </a:dk2>
      <a:lt2>
        <a:srgbClr val="E7E6E6"/>
      </a:lt2>
      <a:accent1>
        <a:srgbClr val="132E57"/>
      </a:accent1>
      <a:accent2>
        <a:srgbClr val="FA6130"/>
      </a:accent2>
      <a:accent3>
        <a:srgbClr val="F579A5"/>
      </a:accent3>
      <a:accent4>
        <a:srgbClr val="E6E7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38062</TotalTime>
  <Words>2001</Words>
  <Application>Microsoft Macintosh PowerPoint</Application>
  <PresentationFormat>Widescreen</PresentationFormat>
  <Paragraphs>335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Open Sans</vt:lpstr>
      <vt:lpstr>Times New Roman</vt:lpstr>
      <vt:lpstr>Office Theme</vt:lpstr>
      <vt:lpstr>  BUSINESS ANALYSIS</vt:lpstr>
      <vt:lpstr>Table of Content</vt:lpstr>
      <vt:lpstr>COMPANY OVERVIEW</vt:lpstr>
      <vt:lpstr>Company Overview</vt:lpstr>
      <vt:lpstr>Research Method</vt:lpstr>
      <vt:lpstr>Business Model </vt:lpstr>
      <vt:lpstr>Company Review</vt:lpstr>
      <vt:lpstr>OpenSea Analysis </vt:lpstr>
      <vt:lpstr>OpenSea Analysis </vt:lpstr>
      <vt:lpstr>INDUSTRY OVERVIEW</vt:lpstr>
      <vt:lpstr>Cryptocurrency Market</vt:lpstr>
      <vt:lpstr>Market Capitalization </vt:lpstr>
      <vt:lpstr>Non-Fungible Tokens (NFT) Market</vt:lpstr>
      <vt:lpstr>NFT Market</vt:lpstr>
      <vt:lpstr>RECOMMENDATION</vt:lpstr>
      <vt:lpstr>Recommendations</vt:lpstr>
      <vt:lpstr>Recommendations</vt:lpstr>
      <vt:lpstr>THANK YOU</vt:lpstr>
      <vt:lpstr>APPENDICES</vt:lpstr>
      <vt:lpstr>Appendices</vt:lpstr>
      <vt:lpstr>Appendices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Enofe Harrison Obamwonyi</dc:creator>
  <cp:lastModifiedBy>Enofe Harrison Obamwonyi</cp:lastModifiedBy>
  <cp:revision>24</cp:revision>
  <dcterms:created xsi:type="dcterms:W3CDTF">2023-04-11T14:54:02Z</dcterms:created>
  <dcterms:modified xsi:type="dcterms:W3CDTF">2024-07-20T07:39:54Z</dcterms:modified>
</cp:coreProperties>
</file>