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3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3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8" r:id="rId17"/>
    <p:sldId id="320" r:id="rId18"/>
    <p:sldId id="319" r:id="rId19"/>
    <p:sldId id="314" r:id="rId20"/>
    <p:sldId id="321" r:id="rId21"/>
    <p:sldId id="325" r:id="rId22"/>
    <p:sldId id="324" r:id="rId23"/>
    <p:sldId id="326" r:id="rId24"/>
    <p:sldId id="327" r:id="rId25"/>
    <p:sldId id="323" r:id="rId26"/>
    <p:sldId id="328" r:id="rId27"/>
    <p:sldId id="322" r:id="rId28"/>
    <p:sldId id="329" r:id="rId29"/>
    <p:sldId id="315" r:id="rId30"/>
    <p:sldId id="330" r:id="rId31"/>
    <p:sldId id="331" r:id="rId32"/>
    <p:sldId id="333" r:id="rId33"/>
    <p:sldId id="332" r:id="rId34"/>
    <p:sldId id="336" r:id="rId35"/>
    <p:sldId id="334" r:id="rId36"/>
    <p:sldId id="335" r:id="rId37"/>
    <p:sldId id="337" r:id="rId38"/>
    <p:sldId id="316" r:id="rId39"/>
    <p:sldId id="338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27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8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4010" algn="l"/>
          <a:tab pos="1604010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2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6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8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tags" Target="../tags/tag15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0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tags" Target="../tags/tag15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62.xml"/><Relationship Id="rId4" Type="http://schemas.openxmlformats.org/officeDocument/2006/relationships/image" Target="../media/image11.jpe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tags" Target="../tags/tag16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4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tags" Target="../tags/tag163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6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tags" Target="../tags/tag16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8.xml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1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5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6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7.xml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8.xml"/><Relationship Id="rId2" Type="http://schemas.openxmlformats.org/officeDocument/2006/relationships/image" Target="../media/image21.jpeg"/><Relationship Id="rId1" Type="http://schemas.openxmlformats.org/officeDocument/2006/relationships/hyperlink" Target="https://vjudge.net/contest/537872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0.xml"/><Relationship Id="rId2" Type="http://schemas.openxmlformats.org/officeDocument/2006/relationships/image" Target="../media/image22.GIF"/><Relationship Id="rId1" Type="http://schemas.openxmlformats.org/officeDocument/2006/relationships/tags" Target="../tags/tag1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5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tags" Target="../tags/tag13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6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0.xml"/><Relationship Id="rId2" Type="http://schemas.openxmlformats.org/officeDocument/2006/relationships/image" Target="../media/image6.png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2.xml"/><Relationship Id="rId2" Type="http://schemas.openxmlformats.org/officeDocument/2006/relationships/image" Target="../media/image6.png"/><Relationship Id="rId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>
                <a:solidFill>
                  <a:schemeClr val="accent1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单调队列优化</a:t>
            </a:r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ea typeface="仿宋" panose="02010609060101010101" charset="-122"/>
                <a:cs typeface="Consolas" panose="020B0609020204030204" charset="0"/>
              </a:rPr>
              <a:t> dp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ea typeface="仿宋" panose="02010609060101010101" charset="-122"/>
              <a:cs typeface="Consolas" panose="020B060902020403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77615" y="3895680"/>
            <a:ext cx="9799200" cy="1472400"/>
          </a:xfrm>
        </p:spPr>
        <p:txBody>
          <a:bodyPr/>
          <a:lstStyle/>
          <a:p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                          black_trees 2023.01.11</a:t>
            </a:r>
            <a:endParaRPr lang="en-US" altLang="zh-CN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可以使用一个单调队列来维护这个决策集合。</a:t>
            </a: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可以使用一个单调队列来维护这个决策集合。</a:t>
            </a: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因为决策集合上下界的变化对应了单调队列的时效性。</a:t>
            </a:r>
            <a:endParaRPr lang="zh-CN" altLang="en-US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可以使用一个单调队列来维护这个决策集合。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因为决策集合上下界的变化对应了单调队列的时效性。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而我们的需求是在决策集合里找到一个最大的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dp[j]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转移过来。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那么实现就比较简单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了。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每次决策之前排除冗余状态，然后从单调队列的队头转移过来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即可。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Cirno		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为了方便理解，放一段</a:t>
            </a:r>
            <a:r>
              <a:rPr lang="zh-CN" altLang="en-US"/>
              <a:t>代码：</a:t>
            </a:r>
            <a:endParaRPr lang="zh-CN" altLang="en-US"/>
          </a:p>
          <a:p>
            <a:endParaRPr lang="zh-CN" altLang="en-US"/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for(int i = l; i &lt;= n; ++i) { 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while(h &lt;= t &amp;&amp; q[h] &lt;= (i - r - 1)) h++;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while(h &lt;= t &amp;&amp; dp[q[t]] &lt; dp[i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l]) t--;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q[++t] = i - l;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dp[i] = dp[q[h]] + a[i];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if(i + r &gt; n) ans = max(dp[i], ans); 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2286000" lvl="5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做一个小总结：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当你看到决策集合随自变量的变化而单调变化的时候，可以利用单调队列优化掉枚举上一个位置的转移。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也就是把内层的转移复杂度从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O(n)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优化到了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O(1)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655"/>
          </a:xfrm>
        </p:spPr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做一个小总结：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当你看到决策集合随自变量的变化而单调变化的时候，可以利用单调队列优化掉枚举上一个位置的转移。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也就是把内层的转移复杂度从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O(n)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优化到了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O(1)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并且这种题的方程一般来说都长成这样：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其中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L(i), R(i)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是关于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的一次函数，用于限制决策集合的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val(i, j)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是用于计算贡献的，关于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i,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的一个多项式，一般来说，我们需要将其拆分成只与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有关的一部分和只与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有关的一部分。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前一部分在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固定时是常数，后一部分一般就和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dp(j)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一起用单调队列优化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掉。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69080" y="4228465"/>
            <a:ext cx="4053840" cy="611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给你一个序列 a，你需要选择 m 个元素，使得连续的 k 个元素都至少有一个被选中。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你需要最大化选出来的所有数的和。 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≤ m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k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n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e3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, 1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a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e9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这个就是今天上午的模拟赛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T4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（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别问，问就是我组的题（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思考时间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: 3min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（可能有人上午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都没看过（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暴力应该很好打。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设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dp(i, j)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表示，考虑前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个位置，当前选了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个数，能获得的最大价值。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因为连续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k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个元素必须要选一个的限制，所以我们考虑限制枚举的范围。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暴力应该很好打。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设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dp(i, j)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表示，考虑前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个位置，当前选了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个数，能获得的最大价值。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因为连续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k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个元素必须要选一个的限制，所以我们考虑限制枚举的范围。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得到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方程：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a[i]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提出来是为了分离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相关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项。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71265" y="4534535"/>
            <a:ext cx="4650105" cy="505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单调队列</a:t>
            </a:r>
            <a:endParaRPr lang="zh-CN" altLang="en-US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不会还有人不知道吧（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如果没有就跳过这部分了。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我们思考一下，这个东西的决策集合是怎么变化的。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这里有两个变量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i,j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，所以我们并不能直接考虑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变化时决策集合怎么变化。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950" y="708025"/>
            <a:ext cx="4650105" cy="505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我们思考一下，这个东西的决策集合是怎么变化的。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这里有两个变量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i,j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，所以我们并不能直接考虑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变化时决策集合怎么变化。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要做的是，假设外层变量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不变，考虑内层变量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单调变化时决策集合怎么变化。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950" y="708025"/>
            <a:ext cx="4650105" cy="505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我们思考一下，这个东西的决策集合是怎么变化的。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这里有两个变量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i,j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，所以我们并不能直接考虑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变化时决策集合怎么变化。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要做的是，假设外层变量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不变，考虑内层变量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单调变化时决策集合怎么变化。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好像不太对？为什么呢？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950" y="708025"/>
            <a:ext cx="4650105" cy="505460"/>
          </a:xfrm>
          <a:prstGeom prst="rect">
            <a:avLst/>
          </a:prstGeom>
        </p:spPr>
      </p:pic>
      <p:pic>
        <p:nvPicPr>
          <p:cNvPr id="5" name="图片 4" descr="QQ图片202301101629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215" y="4584065"/>
            <a:ext cx="1767840" cy="16656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注意到这里决策集合的上下界变化是和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相关的。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所以我们应该考虑固定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，也就是对于每个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维护一个单调队列。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然后考虑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变化时决策集合怎么变化，发现这时就是一个滑动窗口的形式了。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950" y="708025"/>
            <a:ext cx="4650105" cy="505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注意到这里决策集合的上下界变化是和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相关的。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所以我们应该考虑固定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，也就是对于每个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维护一个单调队列。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然后考虑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变化时决策集合怎么变化，发现这时就是一个滑动窗口的形式了。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形式化的说法是，对于每一个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，开一个单调队列维护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然后每次转移在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- 1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的单调队列里找最大值即可。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于是我们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就可以愉快的通过本题了。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950" y="708025"/>
            <a:ext cx="4650105" cy="505460"/>
          </a:xfrm>
          <a:prstGeom prst="rect">
            <a:avLst/>
          </a:prstGeom>
        </p:spPr>
      </p:pic>
      <p:pic>
        <p:nvPicPr>
          <p:cNvPr id="5" name="图片 4" descr="CodeCogsEq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6435" y="3429000"/>
            <a:ext cx="2705100" cy="5048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小总结：有多个变量的时候要考虑固定某些变量，让某些变量单调变化，再观察决策集合的</a:t>
            </a:r>
            <a:r>
              <a:rPr lang="zh-CN" altLang="en-US"/>
              <a:t>变化。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当你发现按套路来时，决策集合的变化很奇怪该怎么</a:t>
            </a:r>
            <a:r>
              <a:rPr lang="zh-CN" altLang="en-US"/>
              <a:t>办？</a:t>
            </a:r>
            <a:endParaRPr lang="zh-CN" altLang="en-US"/>
          </a:p>
          <a:p>
            <a:r>
              <a:rPr lang="zh-CN" altLang="en-US"/>
              <a:t>可以试着考虑换一下固定的顺序，或者研究一下</a:t>
            </a:r>
            <a:r>
              <a:rPr lang="zh-CN" altLang="en-US"/>
              <a:t>方程。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Reunion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小总结：有多个变量的时候要考虑固定某些变量，让某些变量单调变化，再观察决策集合的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变化。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当你发现按套路来时，决策集合的变化很奇怪该怎么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办？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可以试着考虑换一下固定的顺序，或者研究一下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方程。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否则它大概率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就是数据结构优化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或者斜率优化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了，这里我们不展开。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也许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以后我还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会来讲（咕咕咕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QQ图片20230110163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8185" y="4276725"/>
            <a:ext cx="2037080" cy="2274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有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n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块木板从左到右排成一行，有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m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个工匠对它们进行粉刷，每块木板只能被粉刷一次。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第 i 个工匠可以选择不粉刷，也可以选择粉刷包括 S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[i]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这一块木板，且长度不超过 L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[i]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的一段木板，并获得 L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[i]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× p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[i]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的报酬。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问可以获得的最大报酬是多少。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≤ n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16000,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m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100。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思考时间：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5min</a:t>
            </a:r>
            <a:endParaRPr lang="en-US" altLang="zh-CN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建议拿草稿纸推一下，不要干坐着，否则会像我一样听课啥都没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听懂（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</a:rPr>
              <a:t>这个就不用多说了，相信各位已经理解了（</a:t>
            </a:r>
            <a:endParaRPr lang="zh-CN" altLang="en-US">
              <a:latin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</a:rPr>
              <a:t>不然就再思考一会（</a:t>
            </a:r>
            <a:endParaRPr lang="zh-CN" altLang="en-US">
              <a:latin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首先肯定要对工匠</a:t>
            </a:r>
            <a:r>
              <a:rPr lang="zh-CN" altLang="en-US"/>
              <a:t>排序。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有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n+1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块石头，每块石头上有一个数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a[i]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，第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0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块石头的权值为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如果你当前处于第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块石头上，下一步可以跳到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[i+L, i+R]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的任意一块石头上。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当你处于一块石头上时，你会获得那一块石头的权值。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你初始在第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0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块石头上，只要你跳过第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n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块石头，游戏就结束。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问能获得的最大权值是多少？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1 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 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n 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≤ 2e5, -1e3 ≤ a[i] ≤ 1e3, 1 ≤ L ≤ R ≤ n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思考时间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: 3min</a:t>
            </a:r>
            <a:endParaRPr lang="en-US" altLang="zh-CN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首先肯定要对工匠排序。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然后我们考虑设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dp[i, j]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表示考虑前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个工匠，粉刷前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块木板的最大报酬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方程？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考虑分两种情况转移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块木板空着不粉刷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-&gt; dp[i][j] = dp[i - 1][j]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块木板由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来粉刷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枚举上一个人粉刷到的位置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考虑分两种情况转移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块木板空着不粉刷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-&gt; dp[i][j] = dp[i - 1][j]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第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块木板由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来粉刷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枚举上一个人粉刷到的位置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k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，那么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[k+1, j]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就是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粉刷。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 descr="CodeCogsEq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54885" y="3930015"/>
            <a:ext cx="7675245" cy="629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先分离</a:t>
            </a:r>
            <a:r>
              <a:rPr lang="zh-CN" altLang="en-US"/>
              <a:t>变量：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CodeCogsEq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3435" y="3300095"/>
            <a:ext cx="10565765" cy="792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Fence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我们按照套路固定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j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，让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单调变化，然后发现决策集合可以拿单调队列维护。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于是对于每一个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维护一个单调队列，里面维护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然后转移类似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Reunion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，从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 - 1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的单调队列转移过来即可。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CodeCogsEqn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36360" y="2068195"/>
            <a:ext cx="4208780" cy="477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Practi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相信你已经学会了单调队列优化</a:t>
            </a:r>
            <a:r>
              <a:rPr lang="en-US" altLang="zh-CN"/>
              <a:t> dp </a:t>
            </a:r>
            <a:r>
              <a:rPr lang="zh-CN" altLang="en-US"/>
              <a:t>了！</a:t>
            </a:r>
            <a:endParaRPr lang="zh-CN" altLang="en-US"/>
          </a:p>
          <a:p>
            <a:r>
              <a:rPr lang="zh-CN" altLang="en-US"/>
              <a:t>接下来我们来一点</a:t>
            </a:r>
            <a:r>
              <a:rPr lang="zh-CN" altLang="en-US"/>
              <a:t>练习题：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课后习题：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  <a:hlinkClick r:id="rId1" action="ppaction://hlinkfile"/>
              </a:rPr>
              <a:t>https://vjudge.net/contest/537872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 </a:t>
            </a:r>
            <a:endParaRPr lang="en-US" altLang="zh-CN">
              <a:solidFill>
                <a:schemeClr val="dk1"/>
              </a:solidFill>
              <a:sym typeface="+mn-ea"/>
            </a:endParaRPr>
          </a:p>
          <a:p>
            <a:r>
              <a:rPr lang="zh-CN" altLang="en-US">
                <a:solidFill>
                  <a:schemeClr val="dk1"/>
                </a:solidFill>
                <a:sym typeface="+mn-ea"/>
              </a:rPr>
              <a:t>密码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CwoI2022</a:t>
            </a:r>
            <a:endParaRPr lang="en-US" altLang="zh-CN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/>
          </a:p>
        </p:txBody>
      </p:sp>
      <p:pic>
        <p:nvPicPr>
          <p:cNvPr id="4" name="图片 3" descr="v2-163d07a2b7b353ff4925afb4a17100bb_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95" y="0"/>
            <a:ext cx="3105150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Question answering time!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有什么不懂的可以提出，否则我就跑路回去开摆了（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尽管问，最好能把我问倒（</a:t>
            </a:r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</a:rPr>
              <a:t>对了，模拟赛的附加问题如果有人做出来可以找我要小礼物（</a:t>
            </a:r>
            <a:endParaRPr lang="zh-CN" altLang="en-US">
              <a:solidFill>
                <a:schemeClr val="dk1"/>
              </a:solidFill>
            </a:endParaRPr>
          </a:p>
          <a:p>
            <a:endParaRPr lang="zh-CN" altLang="en-US">
              <a:solidFill>
                <a:schemeClr val="dk1"/>
              </a:solidFill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遇到问题了可以来怒斥（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bushi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）问一问我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: +q 1020061231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，请标注年级和名字（。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ppt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怎么不能用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LaTeX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，好麻烦（）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 descr="QQ图片20230110082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70" y="4839970"/>
            <a:ext cx="2114550" cy="1409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E N D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题外话：我做这玩意儿花了一个下午（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：我感觉这个东西比我原来写的单调队列比较好多了（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：写的时候尽量说清楚细节了，免得后辈像我一样听课听的模模糊糊（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：我本来只是出了一套题，结果因为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T4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放了单调队列优化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dp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所以要来讲（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：模拟赛又垫底了，我该怎么办？？？？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：我打算趁这次机会出去吃饭改善伙食（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7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：关注我的博客谢谢喵（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https://hylwxqwq.github.io/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题外话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114514: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我做的时候并不知道我会讲出什么答辩，所以我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ppt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写的详细了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一点（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</a:rPr>
              <a:t>暴力怎么做？</a:t>
            </a:r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考虑枚举上一个位置？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设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dp[i]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表示走到位置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i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能获得的最大权值？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内容占位符 5" descr="CodeCogsEqn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48455" y="3099435"/>
            <a:ext cx="3895725" cy="6584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复杂度是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n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方的，显然过不了。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怎么优化？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你可以请出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zjk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来帮你的代码进行常数优化，让它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 n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方过十万（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QQ截图202301101620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815" y="1313815"/>
            <a:ext cx="2047875" cy="2695575"/>
          </a:xfrm>
          <a:prstGeom prst="rect">
            <a:avLst/>
          </a:prstGeom>
        </p:spPr>
      </p:pic>
      <p:pic>
        <p:nvPicPr>
          <p:cNvPr id="5" name="图片 4" descr="QQ截图20230110162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90" y="4563745"/>
            <a:ext cx="2152650" cy="1685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</a:rPr>
              <a:t>注意到其实我们每次转移的时候的决策集合是类似这样的：</a:t>
            </a:r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</a:endParaRPr>
          </a:p>
        </p:txBody>
      </p:sp>
      <p:pic>
        <p:nvPicPr>
          <p:cNvPr id="5" name="图片 4" descr="WUw2S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85" y="2160905"/>
            <a:ext cx="7141845" cy="2536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en-US" altLang="zh-CN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Cirno</a:t>
            </a:r>
            <a:endParaRPr lang="en-US" altLang="zh-CN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</a:rPr>
              <a:t>注意到其实我们每次转移的时候的决策集合是类似这样的：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i </a:t>
            </a:r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增加一个单位的时候，这个决策集合也向前平移了一个单位。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也就是说，每一个决策只会进入决策集合一次。</a:t>
            </a:r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dk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 descr="WUw2S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85" y="2160905"/>
            <a:ext cx="7141845" cy="2536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182.xml><?xml version="1.0" encoding="utf-8"?>
<p:tagLst xmlns:p="http://schemas.openxmlformats.org/presentationml/2006/main">
  <p:tag name="KSO_WPP_MARK_KEY" val="5c15dbd0-8a28-44c2-a720-d7ef43ed8e4b"/>
  <p:tag name="COMMONDATA" val="eyJoZGlkIjoiMDA5YzYxMjFlYTIxODYxNWFlMjNkZjQ1Mzc3MWM0ODQ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空白演示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F1423"/>
      </a:dk1>
      <a:lt1>
        <a:srgbClr val="000000"/>
      </a:lt1>
      <a:dk2>
        <a:srgbClr val="FFFFFF"/>
      </a:dk2>
      <a:lt2>
        <a:srgbClr val="FFFFFF"/>
      </a:lt2>
      <a:accent1>
        <a:srgbClr val="0F1423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3603</Words>
  <Application>WPS 演示</Application>
  <PresentationFormat>宽屏</PresentationFormat>
  <Paragraphs>300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142" baseType="lpstr">
      <vt:lpstr>Arial</vt:lpstr>
      <vt:lpstr>宋体</vt:lpstr>
      <vt:lpstr>Wingdings</vt:lpstr>
      <vt:lpstr>Wingdings</vt:lpstr>
      <vt:lpstr>仿宋</vt:lpstr>
      <vt:lpstr>Consolas</vt:lpstr>
      <vt:lpstr>微软雅黑</vt:lpstr>
      <vt:lpstr>Arial Unicode MS</vt:lpstr>
      <vt:lpstr>Calibri</vt:lpstr>
      <vt:lpstr>华文琥珀</vt:lpstr>
      <vt:lpstr>方正中等线简体</vt:lpstr>
      <vt:lpstr>方正准圆简体</vt:lpstr>
      <vt:lpstr>方正古隶繁体</vt:lpstr>
      <vt:lpstr>方正大黑简体</vt:lpstr>
      <vt:lpstr>方正姚体繁体</vt:lpstr>
      <vt:lpstr>方正小标宋简体</vt:lpstr>
      <vt:lpstr>方正平和繁体</vt:lpstr>
      <vt:lpstr>方正楷体简体</vt:lpstr>
      <vt:lpstr>方正水柱繁体</vt:lpstr>
      <vt:lpstr>方正细圆繁体</vt:lpstr>
      <vt:lpstr>方正细黑一繁体</vt:lpstr>
      <vt:lpstr>方正舒体</vt:lpstr>
      <vt:lpstr>方正行楷简体</vt:lpstr>
      <vt:lpstr>方正隶书简体</vt:lpstr>
      <vt:lpstr>方正隶变简体</vt:lpstr>
      <vt:lpstr>等线</vt:lpstr>
      <vt:lpstr>Meiryo UI</vt:lpstr>
      <vt:lpstr>MS Gothic</vt:lpstr>
      <vt:lpstr>Yu Gothic</vt:lpstr>
      <vt:lpstr>Algerian</vt:lpstr>
      <vt:lpstr>Bahnschrift SemiBold</vt:lpstr>
      <vt:lpstr>Bernard MT Condensed</vt:lpstr>
      <vt:lpstr>Bradley Hand ITC</vt:lpstr>
      <vt:lpstr>Britannic Bold</vt:lpstr>
      <vt:lpstr>Cambria Math</vt:lpstr>
      <vt:lpstr>Calisto MT</vt:lpstr>
      <vt:lpstr>Century Gothic</vt:lpstr>
      <vt:lpstr>Century Schoolbook</vt:lpstr>
      <vt:lpstr>Cooper Black</vt:lpstr>
      <vt:lpstr>Constantia</vt:lpstr>
      <vt:lpstr>Copperplate Gothic Bold</vt:lpstr>
      <vt:lpstr>Curlz MT</vt:lpstr>
      <vt:lpstr>Ebrima</vt:lpstr>
      <vt:lpstr>Elephant</vt:lpstr>
      <vt:lpstr>Felix Titling</vt:lpstr>
      <vt:lpstr>Eras Medium ITC</vt:lpstr>
      <vt:lpstr>Eras Demi ITC</vt:lpstr>
      <vt:lpstr>Eras Light ITC</vt:lpstr>
      <vt:lpstr>Forte</vt:lpstr>
      <vt:lpstr>Franklin Gothic Medium</vt:lpstr>
      <vt:lpstr>Franklin Gothic Medium Cond</vt:lpstr>
      <vt:lpstr>Garamond</vt:lpstr>
      <vt:lpstr>Georgia</vt:lpstr>
      <vt:lpstr>Haettenschweiler</vt:lpstr>
      <vt:lpstr>Goudy Old Style</vt:lpstr>
      <vt:lpstr>Impact</vt:lpstr>
      <vt:lpstr>HoloLens MDL2 Assets</vt:lpstr>
      <vt:lpstr>High Tower Text</vt:lpstr>
      <vt:lpstr>Juice ITC</vt:lpstr>
      <vt:lpstr>Marlett</vt:lpstr>
      <vt:lpstr>Mistral</vt:lpstr>
      <vt:lpstr>Parchment</vt:lpstr>
      <vt:lpstr>Rockwell Condensed</vt:lpstr>
      <vt:lpstr>Segoe UI Black</vt:lpstr>
      <vt:lpstr>Times New Roman</vt:lpstr>
      <vt:lpstr>Trebuchet MS</vt:lpstr>
      <vt:lpstr>Segoe UI Symbol</vt:lpstr>
      <vt:lpstr>Segoe UI Semilight</vt:lpstr>
      <vt:lpstr>Segoe UI Historic</vt:lpstr>
      <vt:lpstr>Segoe UI Emoji</vt:lpstr>
      <vt:lpstr>Viner Hand ITC</vt:lpstr>
      <vt:lpstr>Vivaldi</vt:lpstr>
      <vt:lpstr>Wide Latin</vt:lpstr>
      <vt:lpstr>Wingdings 2</vt:lpstr>
      <vt:lpstr>Wingdings 3</vt:lpstr>
      <vt:lpstr>Tw Cen MT</vt:lpstr>
      <vt:lpstr>Tempus Sans ITC</vt:lpstr>
      <vt:lpstr>Tahoma</vt:lpstr>
      <vt:lpstr>Symbol</vt:lpstr>
      <vt:lpstr>Segoe UI Semibold</vt:lpstr>
      <vt:lpstr>Perpetua Titling MT</vt:lpstr>
      <vt:lpstr>OCR A Extended</vt:lpstr>
      <vt:lpstr>Magneto</vt:lpstr>
      <vt:lpstr>Lucida Calligraphy</vt:lpstr>
      <vt:lpstr>Kristen ITC</vt:lpstr>
      <vt:lpstr>Lucida Fax</vt:lpstr>
      <vt:lpstr>方正北魏楷书简体</vt:lpstr>
      <vt:lpstr>方正平黑繁体</vt:lpstr>
      <vt:lpstr>方正彩云繁体</vt:lpstr>
      <vt:lpstr>方正楷体繁体</vt:lpstr>
      <vt:lpstr>Microsoft JhengHei UI</vt:lpstr>
      <vt:lpstr>Microsoft YaHei UI</vt:lpstr>
      <vt:lpstr>Microsoft YaHei UI Light</vt:lpstr>
      <vt:lpstr>MingLiU-ExtB</vt:lpstr>
      <vt:lpstr>MingLiU_HKSCS-ExtB</vt:lpstr>
      <vt:lpstr>Agency FB</vt:lpstr>
      <vt:lpstr>Berlin Sans FB</vt:lpstr>
      <vt:lpstr>Blackadder ITC</vt:lpstr>
      <vt:lpstr>Bodoni MT Poster Compressed</vt:lpstr>
      <vt:lpstr>Californian FB</vt:lpstr>
      <vt:lpstr>华文中宋</vt:lpstr>
      <vt:lpstr>Office 主题​​</vt:lpstr>
      <vt:lpstr>1_Office 主题​​</vt:lpstr>
      <vt:lpstr>Equation.KSEE3</vt:lpstr>
      <vt:lpstr>Equation.KSEE3</vt:lpstr>
      <vt:lpstr>单调队列优化 dp</vt:lpstr>
      <vt:lpstr>单调队列</vt:lpstr>
      <vt:lpstr>Cirno</vt:lpstr>
      <vt:lpstr>Cirno</vt:lpstr>
      <vt:lpstr>Cirno</vt:lpstr>
      <vt:lpstr>Cirno</vt:lpstr>
      <vt:lpstr>Cirno</vt:lpstr>
      <vt:lpstr>Cirno</vt:lpstr>
      <vt:lpstr>Cirno</vt:lpstr>
      <vt:lpstr>Cirno</vt:lpstr>
      <vt:lpstr>Cirno</vt:lpstr>
      <vt:lpstr>Cirno</vt:lpstr>
      <vt:lpstr>PowerPoint 演示文稿</vt:lpstr>
      <vt:lpstr>PowerPoint 演示文稿</vt:lpstr>
      <vt:lpstr>Cirno</vt:lpstr>
      <vt:lpstr>PowerPoint 演示文稿</vt:lpstr>
      <vt:lpstr>Reunion</vt:lpstr>
      <vt:lpstr>PowerPoint 演示文稿</vt:lpstr>
      <vt:lpstr>Reunion</vt:lpstr>
      <vt:lpstr>Reunion</vt:lpstr>
      <vt:lpstr>Reunion</vt:lpstr>
      <vt:lpstr>Reunion</vt:lpstr>
      <vt:lpstr>Reunion</vt:lpstr>
      <vt:lpstr>Reunion</vt:lpstr>
      <vt:lpstr>Reunion</vt:lpstr>
      <vt:lpstr>Reunion</vt:lpstr>
      <vt:lpstr>Fence</vt:lpstr>
      <vt:lpstr>PowerPoint 演示文稿</vt:lpstr>
      <vt:lpstr>PowerPoint 演示文稿</vt:lpstr>
      <vt:lpstr>Fence</vt:lpstr>
      <vt:lpstr>Fence</vt:lpstr>
      <vt:lpstr>Fence</vt:lpstr>
      <vt:lpstr>Fence</vt:lpstr>
      <vt:lpstr>Fence</vt:lpstr>
      <vt:lpstr>PowerPoint 演示文稿</vt:lpstr>
      <vt:lpstr>Question answering time!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Enonya</cp:lastModifiedBy>
  <cp:revision>275</cp:revision>
  <dcterms:created xsi:type="dcterms:W3CDTF">2019-06-19T02:08:00Z</dcterms:created>
  <dcterms:modified xsi:type="dcterms:W3CDTF">2023-01-10T09:20:47Z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4A6811AD06C1439580419B35D6E3ED1C</vt:lpwstr>
  </property>
</Properties>
</file>