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AA6"/>
    <a:srgbClr val="00803B"/>
    <a:srgbClr val="32B824"/>
    <a:srgbClr val="FFFFFF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91" d="100"/>
          <a:sy n="9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18.06.2025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A5D-2E1E-4122-8255-844A0375AB5C}" type="datetimeFigureOut">
              <a:rPr lang="ru-RU" smtClean="0"/>
              <a:pPr/>
              <a:t>18.06.2025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10515600" cy="42745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3532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18.06.2025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18.06.2025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Итоговое КМ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Работу выполнила студентка ИТ-5-2024</a:t>
            </a:r>
          </a:p>
          <a:p>
            <a:r>
              <a:rPr lang="ru-RU" dirty="0">
                <a:solidFill>
                  <a:schemeClr val="bg1"/>
                </a:solidFill>
              </a:rPr>
              <a:t>Носкова Алёна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2240160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3D869-7360-8E65-9865-91EA3E45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A52C10-88FB-6C88-F82B-2FF5C9EBFA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51661"/>
            <a:ext cx="5032108" cy="4186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 файле даны n целых чисел, и здесь же указан путь их размещения в бинарном дереве виде двоичного кода (коды не повторяются). Построить двоичное дерево целых чисел, в котором путь по дереву определяется указанным двоичным кодом в этом листе (1 – переход к правому потомку левому потомку). В корень автоматически заносится значение 0.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AA7F6A4-D40F-B209-2A59-6F9DF745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607" y="1947303"/>
            <a:ext cx="5788479" cy="597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9B2887B-3863-8D0F-47AE-9749DBC12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389456"/>
              </p:ext>
            </p:extLst>
          </p:nvPr>
        </p:nvGraphicFramePr>
        <p:xfrm>
          <a:off x="6096000" y="2640163"/>
          <a:ext cx="1543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70">
                  <a:extLst>
                    <a:ext uri="{9D8B030D-6E8A-4147-A177-3AD203B41FA5}">
                      <a16:colId xmlns:a16="http://schemas.microsoft.com/office/drawing/2014/main" val="528768792"/>
                    </a:ext>
                  </a:extLst>
                </a:gridCol>
                <a:gridCol w="771570">
                  <a:extLst>
                    <a:ext uri="{9D8B030D-6E8A-4147-A177-3AD203B41FA5}">
                      <a16:colId xmlns:a16="http://schemas.microsoft.com/office/drawing/2014/main" val="129417443"/>
                    </a:ext>
                  </a:extLst>
                </a:gridCol>
              </a:tblGrid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903531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84018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11110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25673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1257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8394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1941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36958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62755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68681"/>
                  </a:ext>
                </a:extLst>
              </a:tr>
            </a:tbl>
          </a:graphicData>
        </a:graphic>
      </p:graphicFrame>
      <p:pic>
        <p:nvPicPr>
          <p:cNvPr id="8" name="Picture 1624">
            <a:extLst>
              <a:ext uri="{FF2B5EF4-FFF2-40B4-BE49-F238E27FC236}">
                <a16:creationId xmlns:a16="http://schemas.microsoft.com/office/drawing/2014/main" id="{9C50DD2E-5FB2-9EED-0701-7C94AC4099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96310" y="3106252"/>
            <a:ext cx="4246731" cy="24144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6F5650-65FF-4E3A-5DE1-F8FC512F40F1}"/>
              </a:ext>
            </a:extLst>
          </p:cNvPr>
          <p:cNvSpPr txBox="1"/>
          <p:nvPr/>
        </p:nvSpPr>
        <p:spPr>
          <a:xfrm>
            <a:off x="6096000" y="1851660"/>
            <a:ext cx="5788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Например, для исходных данных должно быть построено такое дерево:</a:t>
            </a:r>
          </a:p>
        </p:txBody>
      </p:sp>
    </p:spTree>
    <p:extLst>
      <p:ext uri="{BB962C8B-B14F-4D97-AF65-F5344CB8AC3E}">
        <p14:creationId xmlns:p14="http://schemas.microsoft.com/office/powerpoint/2010/main" val="37494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DDC9D-BB04-16D5-BAA8-CB1A292F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решения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6521E746-41A5-D9CC-E469-FFD8CFC4CEFB}"/>
              </a:ext>
            </a:extLst>
          </p:cNvPr>
          <p:cNvGrpSpPr/>
          <p:nvPr/>
        </p:nvGrpSpPr>
        <p:grpSpPr>
          <a:xfrm>
            <a:off x="4300934" y="2025813"/>
            <a:ext cx="3357454" cy="4467062"/>
            <a:chOff x="4417270" y="1851432"/>
            <a:chExt cx="3357454" cy="4467062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A877E26D-4CB6-4AF7-0466-0136CDC6423F}"/>
                </a:ext>
              </a:extLst>
            </p:cNvPr>
            <p:cNvSpPr/>
            <p:nvPr/>
          </p:nvSpPr>
          <p:spPr>
            <a:xfrm>
              <a:off x="5331090" y="1851432"/>
              <a:ext cx="1529817" cy="474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Начало</a:t>
              </a: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D79CBB33-731E-9B28-871A-707D95602A7C}"/>
                </a:ext>
              </a:extLst>
            </p:cNvPr>
            <p:cNvSpPr/>
            <p:nvPr/>
          </p:nvSpPr>
          <p:spPr>
            <a:xfrm>
              <a:off x="4417270" y="2637001"/>
              <a:ext cx="3357454" cy="474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Считывание данных из файла</a:t>
              </a: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2061791-FB15-F57E-BE65-86990E37EE9E}"/>
                </a:ext>
              </a:extLst>
            </p:cNvPr>
            <p:cNvSpPr/>
            <p:nvPr/>
          </p:nvSpPr>
          <p:spPr>
            <a:xfrm>
              <a:off x="4769185" y="3422570"/>
              <a:ext cx="2653623" cy="5392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Построение дерева</a:t>
              </a: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A4FB723-0C71-1859-48F7-ADD92B52F182}"/>
                </a:ext>
              </a:extLst>
            </p:cNvPr>
            <p:cNvSpPr/>
            <p:nvPr/>
          </p:nvSpPr>
          <p:spPr>
            <a:xfrm>
              <a:off x="4870398" y="4272705"/>
              <a:ext cx="2451198" cy="474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Проверка дерева</a:t>
              </a: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36F1879-146B-0FAE-9B3C-9B70866EDF49}"/>
                </a:ext>
              </a:extLst>
            </p:cNvPr>
            <p:cNvSpPr/>
            <p:nvPr/>
          </p:nvSpPr>
          <p:spPr>
            <a:xfrm>
              <a:off x="4870398" y="5058274"/>
              <a:ext cx="2451198" cy="474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Вывод результата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602831D9-966F-4D59-C382-3BEEE0D23E4B}"/>
                </a:ext>
              </a:extLst>
            </p:cNvPr>
            <p:cNvSpPr/>
            <p:nvPr/>
          </p:nvSpPr>
          <p:spPr>
            <a:xfrm>
              <a:off x="5238601" y="5843843"/>
              <a:ext cx="1714792" cy="474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Конец </a:t>
              </a:r>
            </a:p>
          </p:txBody>
        </p:sp>
      </p:grp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62C0D35-27F8-623A-BCCB-B57D8E944D15}"/>
              </a:ext>
            </a:extLst>
          </p:cNvPr>
          <p:cNvCxnSpPr>
            <a:stCxn id="4" idx="2"/>
          </p:cNvCxnSpPr>
          <p:nvPr/>
        </p:nvCxnSpPr>
        <p:spPr>
          <a:xfrm flipH="1">
            <a:off x="5979661" y="2500464"/>
            <a:ext cx="2" cy="3109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EDDDA2D-B2A5-72EB-2A2B-CE1D8F41361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979661" y="3286033"/>
            <a:ext cx="0" cy="3109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F698D9A5-2458-4D99-E488-2A59EE5DD05E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979661" y="4136168"/>
            <a:ext cx="0" cy="310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9EC7C7E-DC20-7B45-8703-2CA5CC9BDEB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979661" y="4921737"/>
            <a:ext cx="0" cy="310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D27E53A-1C9A-9CA7-4187-49A9D50C3A9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979661" y="5707306"/>
            <a:ext cx="0" cy="310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37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6E6B7-DE2B-2A6C-AAD1-4D7B4454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Корректность входных данных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B763262-4DE9-8248-6D7F-AD18DC17D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0646"/>
              </p:ext>
            </p:extLst>
          </p:nvPr>
        </p:nvGraphicFramePr>
        <p:xfrm>
          <a:off x="838200" y="2068194"/>
          <a:ext cx="10515600" cy="4424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673184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433664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950517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88500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dirty="0">
                          <a:effectLst/>
                        </a:rPr>
                        <a:t>№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Входные данные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Ожидаемый результат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Проверяемый случай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extLst>
                  <a:ext uri="{0D108BD9-81ED-4DB2-BD59-A6C34878D82A}">
                    <a16:rowId xmlns:a16="http://schemas.microsoft.com/office/drawing/2014/main" val="11222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dirty="0">
                          <a:effectLst/>
                        </a:rPr>
                        <a:t>5 0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Корректное дерево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Простое добавление листа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extLst>
                  <a:ext uri="{0D108BD9-81ED-4DB2-BD59-A6C34878D82A}">
                    <a16:rowId xmlns:a16="http://schemas.microsoft.com/office/drawing/2014/main" val="86133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dirty="0">
                          <a:effectLst/>
                        </a:rPr>
                        <a:t>7 0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dirty="0">
                          <a:effectLst/>
                        </a:rPr>
                        <a:t>8 01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dirty="0">
                          <a:effectLst/>
                        </a:rPr>
                        <a:t>9 011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Корректное дерево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Вложенные пути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extLst>
                  <a:ext uri="{0D108BD9-81ED-4DB2-BD59-A6C34878D82A}">
                    <a16:rowId xmlns:a16="http://schemas.microsoft.com/office/drawing/2014/main" val="808211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3 11</a:t>
                      </a:r>
                      <a:endParaRPr lang="ru-RU" sz="1200">
                        <a:effectLst/>
                      </a:endParaRPr>
                    </a:p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</a:rPr>
                        <a:t>4 11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Конфликт значений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Дублирование пути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extLst>
                  <a:ext uri="{0D108BD9-81ED-4DB2-BD59-A6C34878D82A}">
                    <a16:rowId xmlns:a16="http://schemas.microsoft.com/office/drawing/2014/main" val="1522480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4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dirty="0">
                          <a:effectLst/>
                        </a:rPr>
                        <a:t>9 2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Недопустимый символ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dirty="0">
                          <a:effectLst/>
                        </a:rPr>
                        <a:t>Неверный символ пути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extLst>
                  <a:ext uri="{0D108BD9-81ED-4DB2-BD59-A6C34878D82A}">
                    <a16:rowId xmlns:a16="http://schemas.microsoft.com/office/drawing/2014/main" val="251328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dirty="0">
                          <a:effectLst/>
                        </a:rPr>
                        <a:t>5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dirty="0">
                          <a:effectLst/>
                        </a:rPr>
                        <a:t>10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</a:rPr>
                        <a:t>Неверный формат 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dirty="0">
                          <a:effectLst/>
                        </a:rPr>
                        <a:t>Отсутствует путь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111" marR="61111" marT="0" marB="0"/>
                </a:tc>
                <a:extLst>
                  <a:ext uri="{0D108BD9-81ED-4DB2-BD59-A6C34878D82A}">
                    <a16:rowId xmlns:a16="http://schemas.microsoft.com/office/drawing/2014/main" val="127623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  “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Неверный формат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Пустая строка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836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j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Недопустимый символ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Неверный символ пути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1011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01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Неверный формат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Неверный символ значения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80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6 0</a:t>
                      </a:r>
                    </a:p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7 001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Некорректное дерево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buNone/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Пропущен узел 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325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48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37852F-1839-CF1C-0B52-C8469F91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E42B2-D39C-766B-39DE-2569418E32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Горизонтальное представление дерева:</a:t>
            </a:r>
          </a:p>
          <a:p>
            <a:pPr marL="0" indent="0">
              <a:buNone/>
            </a:pPr>
            <a:r>
              <a:rPr lang="ru-RU" dirty="0"/>
              <a:t>│                    ┌── 15</a:t>
            </a:r>
          </a:p>
          <a:p>
            <a:pPr marL="0" indent="0">
              <a:buNone/>
            </a:pPr>
            <a:r>
              <a:rPr lang="ru-RU" dirty="0"/>
              <a:t>│             ┌── 8</a:t>
            </a:r>
          </a:p>
          <a:p>
            <a:pPr marL="0" indent="0">
              <a:buNone/>
            </a:pPr>
            <a:r>
              <a:rPr lang="ru-RU" dirty="0"/>
              <a:t>│             │     └── 4</a:t>
            </a:r>
          </a:p>
          <a:p>
            <a:pPr marL="0" indent="0">
              <a:buNone/>
            </a:pPr>
            <a:r>
              <a:rPr lang="ru-RU" dirty="0"/>
              <a:t>│     ┌── 9</a:t>
            </a:r>
          </a:p>
          <a:p>
            <a:pPr marL="0" indent="0">
              <a:buNone/>
            </a:pPr>
            <a:r>
              <a:rPr lang="ru-RU" dirty="0"/>
              <a:t>│     │      │     ┌── 18</a:t>
            </a:r>
          </a:p>
          <a:p>
            <a:pPr marL="0" indent="0">
              <a:buNone/>
            </a:pPr>
            <a:r>
              <a:rPr lang="ru-RU" dirty="0"/>
              <a:t>│     │      └── 3</a:t>
            </a:r>
          </a:p>
          <a:p>
            <a:pPr marL="0" indent="0">
              <a:buNone/>
            </a:pPr>
            <a:r>
              <a:rPr lang="ru-RU" dirty="0"/>
              <a:t>│     │             └── 7</a:t>
            </a:r>
          </a:p>
          <a:p>
            <a:pPr marL="0" indent="0">
              <a:buNone/>
            </a:pPr>
            <a:r>
              <a:rPr lang="ru-RU" dirty="0"/>
              <a:t>└── 0</a:t>
            </a:r>
          </a:p>
          <a:p>
            <a:pPr marL="0" indent="0">
              <a:buNone/>
            </a:pPr>
            <a:r>
              <a:rPr lang="ru-RU" dirty="0"/>
              <a:t>       │      ┌── 20</a:t>
            </a:r>
          </a:p>
          <a:p>
            <a:pPr marL="0" indent="0">
              <a:buNone/>
            </a:pPr>
            <a:r>
              <a:rPr lang="ru-RU" dirty="0"/>
              <a:t>       └── 11</a:t>
            </a:r>
          </a:p>
          <a:p>
            <a:pPr marL="0" indent="0">
              <a:buNone/>
            </a:pPr>
            <a:r>
              <a:rPr lang="ru-RU" dirty="0"/>
              <a:t>                └── 17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08C8-DF06-BE76-9692-06C1D848B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10143"/>
              </p:ext>
            </p:extLst>
          </p:nvPr>
        </p:nvGraphicFramePr>
        <p:xfrm>
          <a:off x="5572488" y="2340016"/>
          <a:ext cx="15431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570">
                  <a:extLst>
                    <a:ext uri="{9D8B030D-6E8A-4147-A177-3AD203B41FA5}">
                      <a16:colId xmlns:a16="http://schemas.microsoft.com/office/drawing/2014/main" val="528768792"/>
                    </a:ext>
                  </a:extLst>
                </a:gridCol>
                <a:gridCol w="771570">
                  <a:extLst>
                    <a:ext uri="{9D8B030D-6E8A-4147-A177-3AD203B41FA5}">
                      <a16:colId xmlns:a16="http://schemas.microsoft.com/office/drawing/2014/main" val="129417443"/>
                    </a:ext>
                  </a:extLst>
                </a:gridCol>
              </a:tblGrid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903531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184018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11110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125673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71257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48394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1941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36958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62755"/>
                  </a:ext>
                </a:extLst>
              </a:tr>
              <a:tr h="301298">
                <a:tc>
                  <a:txBody>
                    <a:bodyPr/>
                    <a:lstStyle/>
                    <a:p>
                      <a:r>
                        <a:rPr lang="ru-R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368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84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C5DF1-C080-ACFC-D6E7-0AD0BB5E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данных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112E1BE-2CC6-6105-539E-1D70691A4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570167"/>
              </p:ext>
            </p:extLst>
          </p:nvPr>
        </p:nvGraphicFramePr>
        <p:xfrm>
          <a:off x="1466413" y="1962130"/>
          <a:ext cx="1625794" cy="466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97">
                  <a:extLst>
                    <a:ext uri="{9D8B030D-6E8A-4147-A177-3AD203B41FA5}">
                      <a16:colId xmlns:a16="http://schemas.microsoft.com/office/drawing/2014/main" val="2152395153"/>
                    </a:ext>
                  </a:extLst>
                </a:gridCol>
                <a:gridCol w="812897">
                  <a:extLst>
                    <a:ext uri="{9D8B030D-6E8A-4147-A177-3AD203B41FA5}">
                      <a16:colId xmlns:a16="http://schemas.microsoft.com/office/drawing/2014/main" val="1171216527"/>
                    </a:ext>
                  </a:extLst>
                </a:gridCol>
              </a:tblGrid>
              <a:tr h="582921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096961"/>
                  </a:ext>
                </a:extLst>
              </a:tr>
              <a:tr h="582921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729613"/>
                  </a:ext>
                </a:extLst>
              </a:tr>
              <a:tr h="582921">
                <a:tc>
                  <a:txBody>
                    <a:bodyPr/>
                    <a:lstStyle/>
                    <a:p>
                      <a:r>
                        <a:rPr lang="ru-R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72890"/>
                  </a:ext>
                </a:extLst>
              </a:tr>
              <a:tr h="582921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785571"/>
                  </a:ext>
                </a:extLst>
              </a:tr>
              <a:tr h="582921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471914"/>
                  </a:ext>
                </a:extLst>
              </a:tr>
              <a:tr h="582921">
                <a:tc>
                  <a:txBody>
                    <a:bodyPr/>
                    <a:lstStyle/>
                    <a:p>
                      <a:r>
                        <a:rPr lang="ru-RU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11220"/>
                  </a:ext>
                </a:extLst>
              </a:tr>
              <a:tr h="582921">
                <a:tc>
                  <a:txBody>
                    <a:bodyPr/>
                    <a:lstStyle/>
                    <a:p>
                      <a:r>
                        <a:rPr lang="ru-RU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579487"/>
                  </a:ext>
                </a:extLst>
              </a:tr>
              <a:tr h="582921">
                <a:tc>
                  <a:txBody>
                    <a:bodyPr/>
                    <a:lstStyle/>
                    <a:p>
                      <a:r>
                        <a:rPr lang="ru-RU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2486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359A73-3328-4205-FDB7-70F52516DD0E}"/>
              </a:ext>
            </a:extLst>
          </p:cNvPr>
          <p:cNvSpPr txBox="1"/>
          <p:nvPr/>
        </p:nvSpPr>
        <p:spPr>
          <a:xfrm>
            <a:off x="4220085" y="1899209"/>
            <a:ext cx="6097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Необходимо заполнить промежуточные узлы:</a:t>
            </a:r>
          </a:p>
          <a:p>
            <a:r>
              <a:rPr lang="ru-RU" dirty="0"/>
              <a:t>Введите значение для узла '1': 44</a:t>
            </a:r>
          </a:p>
          <a:p>
            <a:r>
              <a:rPr lang="ru-RU" dirty="0"/>
              <a:t>Введите значение для узла '10':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47A44-A512-0604-1532-43F81B7F12C2}"/>
              </a:ext>
            </a:extLst>
          </p:cNvPr>
          <p:cNvSpPr txBox="1"/>
          <p:nvPr/>
        </p:nvSpPr>
        <p:spPr>
          <a:xfrm>
            <a:off x="4220085" y="3031060"/>
            <a:ext cx="60971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Горизонтальное представление дерева:</a:t>
            </a:r>
          </a:p>
          <a:p>
            <a:r>
              <a:rPr lang="ru-RU" dirty="0"/>
              <a:t>│                    ┌── 30</a:t>
            </a:r>
          </a:p>
          <a:p>
            <a:r>
              <a:rPr lang="ru-RU" dirty="0"/>
              <a:t>│             ┌── 2</a:t>
            </a:r>
          </a:p>
          <a:p>
            <a:r>
              <a:rPr lang="ru-RU" dirty="0"/>
              <a:t>│             │     └── 31</a:t>
            </a:r>
          </a:p>
          <a:p>
            <a:r>
              <a:rPr lang="ru-RU" dirty="0"/>
              <a:t>│     ┌── 44</a:t>
            </a:r>
          </a:p>
          <a:p>
            <a:r>
              <a:rPr lang="ru-RU" dirty="0"/>
              <a:t>│     │      └── 37</a:t>
            </a:r>
          </a:p>
          <a:p>
            <a:r>
              <a:rPr lang="ru-RU" dirty="0"/>
              <a:t>│     │               └── 50</a:t>
            </a:r>
          </a:p>
          <a:p>
            <a:r>
              <a:rPr lang="ru-RU" dirty="0"/>
              <a:t>└── 0</a:t>
            </a:r>
          </a:p>
          <a:p>
            <a:r>
              <a:rPr lang="ru-RU" dirty="0"/>
              <a:t>       │     ┌── 4</a:t>
            </a:r>
          </a:p>
          <a:p>
            <a:r>
              <a:rPr lang="ru-RU" dirty="0"/>
              <a:t>       └── 8</a:t>
            </a:r>
          </a:p>
          <a:p>
            <a:r>
              <a:rPr lang="ru-RU" dirty="0"/>
              <a:t>              │     ┌── 3</a:t>
            </a:r>
          </a:p>
          <a:p>
            <a:r>
              <a:rPr lang="ru-RU" dirty="0"/>
              <a:t>              └── 5</a:t>
            </a:r>
          </a:p>
        </p:txBody>
      </p:sp>
    </p:spTree>
    <p:extLst>
      <p:ext uri="{BB962C8B-B14F-4D97-AF65-F5344CB8AC3E}">
        <p14:creationId xmlns:p14="http://schemas.microsoft.com/office/powerpoint/2010/main" val="2724577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343</Words>
  <Application>Microsoft Office PowerPoint</Application>
  <PresentationFormat>Широкоэкранный</PresentationFormat>
  <Paragraphs>143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PermianSansTypeface</vt:lpstr>
      <vt:lpstr>PermianSerifTypeface</vt:lpstr>
      <vt:lpstr>Times New Roman</vt:lpstr>
      <vt:lpstr>Тема Office</vt:lpstr>
      <vt:lpstr>Итоговое КМ</vt:lpstr>
      <vt:lpstr>Постановка задачи</vt:lpstr>
      <vt:lpstr>Алгоритм решения</vt:lpstr>
      <vt:lpstr>Корректность входных данных</vt:lpstr>
      <vt:lpstr>Вывод данных</vt:lpstr>
      <vt:lpstr>Вывод данных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Масленникова</dc:creator>
  <cp:lastModifiedBy>Алёна Носкова</cp:lastModifiedBy>
  <cp:revision>36</cp:revision>
  <dcterms:created xsi:type="dcterms:W3CDTF">2020-05-17T17:29:28Z</dcterms:created>
  <dcterms:modified xsi:type="dcterms:W3CDTF">2025-06-18T03:35:30Z</dcterms:modified>
</cp:coreProperties>
</file>