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68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39" autoAdjust="0"/>
  </p:normalViewPr>
  <p:slideViewPr>
    <p:cSldViewPr snapToGrid="0">
      <p:cViewPr varScale="1">
        <p:scale>
          <a:sx n="65" d="100"/>
          <a:sy n="65" d="100"/>
        </p:scale>
        <p:origin x="133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E638-CF90-4895-BC32-110613C8717B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EDF5-3EB7-41D8-94A9-5515A8C7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2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상호 참조 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2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5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먹은 도넛이 세계최고의 도넛이 확실하다면 참조 </a:t>
            </a:r>
            <a:r>
              <a:rPr lang="en-US" altLang="ko-KR" dirty="0"/>
              <a:t>O. </a:t>
            </a:r>
            <a:r>
              <a:rPr lang="ko-KR" altLang="en-US" dirty="0"/>
              <a:t>세계최고의 도넛을 찾으러 </a:t>
            </a:r>
            <a:r>
              <a:rPr lang="ko-KR" altLang="en-US" dirty="0" err="1"/>
              <a:t>돌아다닐거야는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이상한 </a:t>
            </a:r>
            <a:r>
              <a:rPr lang="en-US" altLang="ko-KR" dirty="0"/>
              <a:t>mention</a:t>
            </a:r>
            <a:r>
              <a:rPr lang="ko-KR" altLang="en-US" dirty="0"/>
              <a:t>을 하나하나 제거하는 방법보다는 </a:t>
            </a:r>
            <a:r>
              <a:rPr lang="ko-KR" altLang="en-US" dirty="0" err="1"/>
              <a:t>멘션의</a:t>
            </a:r>
            <a:r>
              <a:rPr lang="ko-KR" altLang="en-US" dirty="0"/>
              <a:t> 후보로 모두 두고</a:t>
            </a:r>
            <a:r>
              <a:rPr lang="en-US" altLang="ko-KR" dirty="0"/>
              <a:t>, </a:t>
            </a:r>
            <a:r>
              <a:rPr lang="ko-KR" altLang="en-US" dirty="0"/>
              <a:t>상호 관계가 없는 경우는 모두 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먹은 도넛이 세계최고의 도넛이 확실하다면 참조 </a:t>
            </a:r>
            <a:r>
              <a:rPr lang="en-US" altLang="ko-KR" dirty="0"/>
              <a:t>O. </a:t>
            </a:r>
            <a:r>
              <a:rPr lang="ko-KR" altLang="en-US" dirty="0"/>
              <a:t>세계최고의 도넛을 찾으러 </a:t>
            </a:r>
            <a:r>
              <a:rPr lang="ko-KR" altLang="en-US" dirty="0" err="1"/>
              <a:t>돌아다닐거야는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이상한 </a:t>
            </a:r>
            <a:r>
              <a:rPr lang="en-US" altLang="ko-KR" dirty="0"/>
              <a:t>mention</a:t>
            </a:r>
            <a:r>
              <a:rPr lang="ko-KR" altLang="en-US" dirty="0"/>
              <a:t>을 하나하나 제거하는 방법보다는 </a:t>
            </a:r>
            <a:r>
              <a:rPr lang="ko-KR" altLang="en-US" dirty="0" err="1"/>
              <a:t>멘션의</a:t>
            </a:r>
            <a:r>
              <a:rPr lang="ko-KR" altLang="en-US" dirty="0"/>
              <a:t> 후보로 모두 두고</a:t>
            </a:r>
            <a:r>
              <a:rPr lang="en-US" altLang="ko-KR" dirty="0"/>
              <a:t>, </a:t>
            </a:r>
            <a:r>
              <a:rPr lang="ko-KR" altLang="en-US" dirty="0"/>
              <a:t>상호 관계가 없는 경우는 모두 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9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mention </a:t>
            </a:r>
            <a:r>
              <a:rPr lang="ko-KR" altLang="en-US" dirty="0"/>
              <a:t>을 의미</a:t>
            </a:r>
            <a:r>
              <a:rPr lang="en-US" altLang="ko-KR" dirty="0"/>
              <a:t>. </a:t>
            </a:r>
            <a:r>
              <a:rPr lang="ko-KR" altLang="en-US" dirty="0"/>
              <a:t>첫번째 단어는 참조할 만한 선행사가 없기 때문에 </a:t>
            </a:r>
            <a:r>
              <a:rPr lang="en-US" altLang="ko-KR" dirty="0"/>
              <a:t>2</a:t>
            </a:r>
            <a:r>
              <a:rPr lang="ko-KR" altLang="en-US" dirty="0"/>
              <a:t>번부터 시작</a:t>
            </a:r>
          </a:p>
          <a:p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ko-KR" altLang="en-US" dirty="0" err="1"/>
              <a:t>선행사</a:t>
            </a:r>
            <a:r>
              <a:rPr lang="en-US" altLang="ko-KR" dirty="0"/>
              <a:t>(antecedent</a:t>
            </a:r>
            <a:r>
              <a:rPr lang="ko-KR" altLang="en-US" dirty="0"/>
              <a:t>를 의미</a:t>
            </a:r>
            <a:r>
              <a:rPr lang="en-US" altLang="ko-KR" dirty="0"/>
              <a:t>) : 1</a:t>
            </a:r>
            <a:r>
              <a:rPr lang="ko-KR" altLang="en-US" dirty="0"/>
              <a:t>부터 </a:t>
            </a:r>
            <a:r>
              <a:rPr lang="en-US" altLang="ko-KR" dirty="0" err="1"/>
              <a:t>i</a:t>
            </a:r>
            <a:r>
              <a:rPr lang="ko-KR" altLang="en-US" dirty="0"/>
              <a:t>까지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0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err="1"/>
              <a:t>멘션간</a:t>
            </a:r>
            <a:r>
              <a:rPr lang="ko-KR" altLang="en-US" dirty="0"/>
              <a:t> </a:t>
            </a:r>
            <a:r>
              <a:rPr lang="en-US" altLang="ko-KR" dirty="0"/>
              <a:t>coreference</a:t>
            </a:r>
            <a:r>
              <a:rPr lang="ko-KR" altLang="en-US" dirty="0"/>
              <a:t>가 있는지 </a:t>
            </a:r>
            <a:r>
              <a:rPr lang="en-US" altLang="ko-KR" dirty="0"/>
              <a:t>score</a:t>
            </a:r>
            <a:r>
              <a:rPr lang="ko-KR" altLang="en-US" dirty="0"/>
              <a:t>를 판단하는 모델을 학습하였음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52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5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9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87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26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거의 사용하지 않음</a:t>
            </a:r>
            <a:r>
              <a:rPr lang="en-US" altLang="ko-KR" dirty="0"/>
              <a:t>. </a:t>
            </a:r>
            <a:r>
              <a:rPr lang="ko-KR" altLang="en-US" dirty="0"/>
              <a:t>뒤에 사용되는 모델들의 추가적인 </a:t>
            </a:r>
            <a:r>
              <a:rPr lang="en-US" altLang="ko-KR" dirty="0"/>
              <a:t>feature</a:t>
            </a:r>
            <a:r>
              <a:rPr lang="ko-KR" altLang="en-US" dirty="0"/>
              <a:t>로는 사용하기도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1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: word-embedding, </a:t>
            </a:r>
            <a:r>
              <a:rPr lang="ko-KR" altLang="en-US" dirty="0"/>
              <a:t>몇 개의 </a:t>
            </a:r>
            <a:r>
              <a:rPr lang="en-US" altLang="ko-KR" dirty="0"/>
              <a:t>features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mention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ko-KR" altLang="en-US" dirty="0"/>
              <a:t>이전 두 단어</a:t>
            </a:r>
            <a:r>
              <a:rPr lang="en-US" altLang="ko-KR" dirty="0"/>
              <a:t>, </a:t>
            </a:r>
            <a:r>
              <a:rPr lang="ko-KR" altLang="en-US" dirty="0"/>
              <a:t>첫번째 단어</a:t>
            </a:r>
            <a:r>
              <a:rPr lang="en-US" altLang="ko-KR" dirty="0"/>
              <a:t>, </a:t>
            </a:r>
            <a:r>
              <a:rPr lang="ko-KR" altLang="en-US" dirty="0"/>
              <a:t>마지막 단어</a:t>
            </a:r>
            <a:r>
              <a:rPr lang="en-US" altLang="ko-KR" dirty="0"/>
              <a:t>, </a:t>
            </a:r>
            <a:r>
              <a:rPr lang="ko-KR" altLang="en-US" dirty="0"/>
              <a:t>중심단어 </a:t>
            </a:r>
            <a:r>
              <a:rPr lang="en-US" altLang="ko-KR" dirty="0"/>
              <a:t>average </a:t>
            </a:r>
            <a:r>
              <a:rPr lang="ko-KR" altLang="en-US" dirty="0"/>
              <a:t>벡터로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통계기반 모델의 </a:t>
            </a:r>
            <a:r>
              <a:rPr lang="en-US" altLang="ko-KR" dirty="0"/>
              <a:t>feature</a:t>
            </a:r>
            <a:r>
              <a:rPr lang="ko-KR" altLang="en-US" dirty="0"/>
              <a:t>들을 추가로 사용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9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: word-embedding, </a:t>
            </a:r>
            <a:r>
              <a:rPr lang="ko-KR" altLang="en-US" dirty="0"/>
              <a:t>몇 개의 </a:t>
            </a:r>
            <a:r>
              <a:rPr lang="en-US" altLang="ko-KR" dirty="0"/>
              <a:t>features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mention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ko-KR" altLang="en-US" dirty="0"/>
              <a:t>이전 두 단어</a:t>
            </a:r>
            <a:r>
              <a:rPr lang="en-US" altLang="ko-KR" dirty="0"/>
              <a:t>, </a:t>
            </a:r>
            <a:r>
              <a:rPr lang="ko-KR" altLang="en-US" dirty="0"/>
              <a:t>첫번째 단어</a:t>
            </a:r>
            <a:r>
              <a:rPr lang="en-US" altLang="ko-KR" dirty="0"/>
              <a:t>, </a:t>
            </a:r>
            <a:r>
              <a:rPr lang="ko-KR" altLang="en-US" dirty="0"/>
              <a:t>마지막 단어</a:t>
            </a:r>
            <a:r>
              <a:rPr lang="en-US" altLang="ko-KR" dirty="0"/>
              <a:t>, </a:t>
            </a:r>
            <a:r>
              <a:rPr lang="ko-KR" altLang="en-US" dirty="0"/>
              <a:t>중심단어 </a:t>
            </a:r>
            <a:r>
              <a:rPr lang="en-US" altLang="ko-KR" dirty="0"/>
              <a:t>average </a:t>
            </a:r>
            <a:r>
              <a:rPr lang="ko-KR" altLang="en-US" dirty="0"/>
              <a:t>벡터로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통계기반 모델의 </a:t>
            </a:r>
            <a:r>
              <a:rPr lang="en-US" altLang="ko-KR" dirty="0"/>
              <a:t>feature</a:t>
            </a:r>
            <a:r>
              <a:rPr lang="ko-KR" altLang="en-US" dirty="0"/>
              <a:t>들을 추가로 사용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0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1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I</a:t>
            </a:r>
            <a:r>
              <a:rPr lang="ko-KR" altLang="en-US" dirty="0"/>
              <a:t>도 연결해줌</a:t>
            </a:r>
            <a:endParaRPr lang="en-US" altLang="ko-KR" dirty="0"/>
          </a:p>
          <a:p>
            <a:r>
              <a:rPr lang="en-US" altLang="ko-KR" dirty="0"/>
              <a:t>My </a:t>
            </a:r>
            <a:r>
              <a:rPr lang="ko-KR" altLang="en-US" dirty="0"/>
              <a:t>와 </a:t>
            </a:r>
            <a:r>
              <a:rPr lang="en-US" altLang="ko-KR" dirty="0"/>
              <a:t>he</a:t>
            </a:r>
            <a:r>
              <a:rPr lang="ko-KR" altLang="en-US" dirty="0"/>
              <a:t>가 연결되는 실수가 일어나면 큰일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87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nH2=n+1C2</a:t>
            </a:r>
          </a:p>
          <a:p>
            <a:r>
              <a:rPr lang="ko-KR" altLang="en-US" dirty="0"/>
              <a:t>시작과 끝은 해당 </a:t>
            </a:r>
            <a:r>
              <a:rPr lang="en-US" altLang="ko-KR" dirty="0"/>
              <a:t>span</a:t>
            </a:r>
            <a:r>
              <a:rPr lang="ko-KR" altLang="en-US" dirty="0"/>
              <a:t>의 좌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span </a:t>
            </a:r>
            <a:r>
              <a:rPr lang="ko-KR" altLang="en-US" dirty="0"/>
              <a:t>자체를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텍스트 외 추가 정보를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en-US" altLang="ko-KR" dirty="0"/>
              <a:t>Span head </a:t>
            </a:r>
            <a:r>
              <a:rPr lang="ko-KR" altLang="en-US" dirty="0"/>
              <a:t>부분이 </a:t>
            </a:r>
            <a:r>
              <a:rPr lang="ko-KR" altLang="en-US" dirty="0" err="1"/>
              <a:t>어텐션</a:t>
            </a:r>
            <a:r>
              <a:rPr lang="ko-KR" altLang="en-US" dirty="0"/>
              <a:t> 사용된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57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디스트리부션과</a:t>
            </a:r>
            <a:r>
              <a:rPr lang="ko-KR" altLang="en-US" dirty="0"/>
              <a:t> 해당 단어의 워드</a:t>
            </a:r>
            <a:r>
              <a:rPr lang="en-US" altLang="ko-KR" dirty="0"/>
              <a:t>-</a:t>
            </a:r>
            <a:r>
              <a:rPr lang="ko-KR" altLang="en-US" dirty="0"/>
              <a:t>캐릭터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컨캣</a:t>
            </a:r>
            <a:r>
              <a:rPr lang="ko-KR" altLang="en-US" dirty="0"/>
              <a:t> </a:t>
            </a:r>
            <a:r>
              <a:rPr lang="ko-KR" altLang="en-US" dirty="0" err="1"/>
              <a:t>한것을</a:t>
            </a:r>
            <a:r>
              <a:rPr lang="ko-KR" altLang="en-US" dirty="0"/>
              <a:t> 곱해주면 </a:t>
            </a:r>
            <a:r>
              <a:rPr lang="ko-KR" altLang="en-US" dirty="0" err="1"/>
              <a:t>스팬</a:t>
            </a:r>
            <a:r>
              <a:rPr lang="ko-KR" altLang="en-US" dirty="0"/>
              <a:t> 헤드를 구할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77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nH2=n+1C2</a:t>
            </a:r>
          </a:p>
          <a:p>
            <a:r>
              <a:rPr lang="ko-KR" altLang="en-US" dirty="0"/>
              <a:t>시작과 끝은 해당 </a:t>
            </a:r>
            <a:r>
              <a:rPr lang="en-US" altLang="ko-KR" dirty="0"/>
              <a:t>span</a:t>
            </a:r>
            <a:r>
              <a:rPr lang="ko-KR" altLang="en-US" dirty="0"/>
              <a:t>의 좌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span </a:t>
            </a:r>
            <a:r>
              <a:rPr lang="ko-KR" altLang="en-US" dirty="0"/>
              <a:t>자체를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텍스트 외 추가 정보를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en-US" altLang="ko-KR" dirty="0"/>
              <a:t>Span head </a:t>
            </a:r>
            <a:r>
              <a:rPr lang="ko-KR" altLang="en-US" dirty="0"/>
              <a:t>부분이 </a:t>
            </a:r>
            <a:r>
              <a:rPr lang="ko-KR" altLang="en-US" dirty="0" err="1"/>
              <a:t>어텐션</a:t>
            </a:r>
            <a:r>
              <a:rPr lang="ko-KR" altLang="en-US" dirty="0"/>
              <a:t> 사용된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60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nH2=n+1C2</a:t>
            </a:r>
          </a:p>
          <a:p>
            <a:r>
              <a:rPr lang="ko-KR" altLang="en-US" dirty="0"/>
              <a:t>시작과 끝은 해당 </a:t>
            </a:r>
            <a:r>
              <a:rPr lang="en-US" altLang="ko-KR" dirty="0"/>
              <a:t>span</a:t>
            </a:r>
            <a:r>
              <a:rPr lang="ko-KR" altLang="en-US" dirty="0"/>
              <a:t>의 좌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span </a:t>
            </a:r>
            <a:r>
              <a:rPr lang="ko-KR" altLang="en-US" dirty="0"/>
              <a:t>자체를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텍스트 외 추가 정보를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en-US" altLang="ko-KR" dirty="0"/>
              <a:t>Span head </a:t>
            </a:r>
            <a:r>
              <a:rPr lang="ko-KR" altLang="en-US" dirty="0"/>
              <a:t>부분이 </a:t>
            </a:r>
            <a:r>
              <a:rPr lang="ko-KR" altLang="en-US" dirty="0" err="1"/>
              <a:t>어텐션</a:t>
            </a:r>
            <a:r>
              <a:rPr lang="ko-KR" altLang="en-US" dirty="0"/>
              <a:t> 사용된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9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문맥을 잘 이해해야 하기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49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nH2=n+1C2</a:t>
            </a:r>
          </a:p>
          <a:p>
            <a:r>
              <a:rPr lang="ko-KR" altLang="en-US" dirty="0"/>
              <a:t>시작과 끝은 해당 </a:t>
            </a:r>
            <a:r>
              <a:rPr lang="en-US" altLang="ko-KR" dirty="0"/>
              <a:t>span</a:t>
            </a:r>
            <a:r>
              <a:rPr lang="ko-KR" altLang="en-US" dirty="0"/>
              <a:t>의 좌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span </a:t>
            </a:r>
            <a:r>
              <a:rPr lang="ko-KR" altLang="en-US" dirty="0"/>
              <a:t>자체를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ko-KR" altLang="en-US" dirty="0"/>
              <a:t>해당 텍스트 외 추가 정보를 </a:t>
            </a:r>
            <a:r>
              <a:rPr lang="en-US" altLang="ko-KR" dirty="0"/>
              <a:t>represent</a:t>
            </a:r>
          </a:p>
          <a:p>
            <a:endParaRPr lang="en-US" altLang="ko-KR" dirty="0"/>
          </a:p>
          <a:p>
            <a:r>
              <a:rPr lang="en-US" altLang="ko-KR" dirty="0"/>
              <a:t>Span head </a:t>
            </a:r>
            <a:r>
              <a:rPr lang="ko-KR" altLang="en-US" dirty="0"/>
              <a:t>부분이 </a:t>
            </a:r>
            <a:r>
              <a:rPr lang="ko-KR" altLang="en-US" dirty="0" err="1"/>
              <a:t>어텐션</a:t>
            </a:r>
            <a:r>
              <a:rPr lang="ko-KR" altLang="en-US" dirty="0"/>
              <a:t> 사용된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44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0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문맥을 잘 이해해야 하기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문맥을 잘 이해해야 하기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5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전통적으로는 다른 </a:t>
            </a:r>
            <a:r>
              <a:rPr lang="en-US" altLang="ko-KR" dirty="0"/>
              <a:t>NLP </a:t>
            </a:r>
            <a:r>
              <a:rPr lang="ko-KR" altLang="en-US" dirty="0"/>
              <a:t>시스템들을 사용해옴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2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먹은 도넛이 세계최고의 도넛이 확실하다면 참조 </a:t>
            </a:r>
            <a:r>
              <a:rPr lang="en-US" altLang="ko-KR" dirty="0"/>
              <a:t>O. </a:t>
            </a:r>
            <a:r>
              <a:rPr lang="ko-KR" altLang="en-US" dirty="0"/>
              <a:t>세계최고의 도넛을 찾으러 </a:t>
            </a:r>
            <a:r>
              <a:rPr lang="ko-KR" altLang="en-US" dirty="0" err="1"/>
              <a:t>돌아다닐거야는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이상한 </a:t>
            </a:r>
            <a:r>
              <a:rPr lang="en-US" altLang="ko-KR" dirty="0"/>
              <a:t>mention</a:t>
            </a:r>
            <a:r>
              <a:rPr lang="ko-KR" altLang="en-US" dirty="0"/>
              <a:t>을 하나하나 제거하는 방법보다는 </a:t>
            </a:r>
            <a:r>
              <a:rPr lang="ko-KR" altLang="en-US" dirty="0" err="1"/>
              <a:t>멘션의</a:t>
            </a:r>
            <a:r>
              <a:rPr lang="ko-KR" altLang="en-US" dirty="0"/>
              <a:t> 후보로 모두 두고</a:t>
            </a:r>
            <a:r>
              <a:rPr lang="en-US" altLang="ko-KR" dirty="0"/>
              <a:t>, </a:t>
            </a:r>
            <a:r>
              <a:rPr lang="ko-KR" altLang="en-US" dirty="0"/>
              <a:t>상호 관계가 없는 경우는 모두 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5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먹은 도넛이 세계최고의 도넛이 확실하다면 참조 </a:t>
            </a:r>
            <a:r>
              <a:rPr lang="en-US" altLang="ko-KR" dirty="0"/>
              <a:t>O. </a:t>
            </a:r>
            <a:r>
              <a:rPr lang="ko-KR" altLang="en-US" dirty="0"/>
              <a:t>세계최고의 도넛을 찾으러 </a:t>
            </a:r>
            <a:r>
              <a:rPr lang="ko-KR" altLang="en-US" dirty="0" err="1"/>
              <a:t>돌아다닐거야는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이상한 </a:t>
            </a:r>
            <a:r>
              <a:rPr lang="en-US" altLang="ko-KR" dirty="0"/>
              <a:t>mention</a:t>
            </a:r>
            <a:r>
              <a:rPr lang="ko-KR" altLang="en-US" dirty="0"/>
              <a:t>을 하나하나 제거하는 방법보다는 </a:t>
            </a:r>
            <a:r>
              <a:rPr lang="ko-KR" altLang="en-US" dirty="0" err="1"/>
              <a:t>멘션의</a:t>
            </a:r>
            <a:r>
              <a:rPr lang="ko-KR" altLang="en-US" dirty="0"/>
              <a:t> 후보로 모두 두고</a:t>
            </a:r>
            <a:r>
              <a:rPr lang="en-US" altLang="ko-KR" dirty="0"/>
              <a:t>, </a:t>
            </a:r>
            <a:r>
              <a:rPr lang="ko-KR" altLang="en-US" dirty="0"/>
              <a:t>상호 관계가 없는 경우는 모두 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0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E2B8C-E2B3-105D-4430-6E148D6F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49C3A0-1C6A-B00F-855A-85F3EA757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3BCD0-196B-D28E-E31D-3440D94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61A95-F09E-052B-2A8A-A207E8E9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00B1-1F34-D566-61BE-5414905F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EC5E-C9E0-092E-CE0F-4B18EDBD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626BE2-3575-EE76-CBA7-2CE1C8081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606EF-5D90-EBB4-BBB9-B5B0243D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1642F-5521-9D01-7BCC-6F51D3E4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375B5-79E6-C6F2-286C-59DEEB5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CBB0A-DDFF-AF5F-71C4-F71B544DE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E7E5E-3FCD-4083-776E-28E9B9EA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18CA-99CE-2A95-33C1-8837599C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A199E-0FCD-A1A1-5A00-BF9AA1D0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993B-2CCE-79CF-6826-8775578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B6011-DDDB-DD71-3965-EC60D3DD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387D6-6BD2-F594-9E44-4FDF8A37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F38C1-D96B-42E9-9237-BC4C1EF2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89E86-8060-6D31-3654-ECA8A484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703A1-6A94-CE60-B3C7-DD031C8B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69AC-D24B-63A0-3F27-8F3A4BB1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C20F5-67A2-8C0D-94FD-4517631C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DF693-AD4F-3BF5-6EFD-ACCE59F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BB310-53E4-6385-EB70-4680337F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428A2-4B6D-A4F3-9B23-8DDDC8FA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0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A606-9692-87A1-C55A-F6614395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960FD-505D-381D-D579-6E2B7ACA2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7993C-9F58-596D-3AB7-F6B89E07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BC856-89C6-5D32-253A-E685C6DD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7DA14-7E2C-5204-EF4E-4E49BFED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6862F-2AC1-1C6C-3E28-9A8E53C4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2794-41FB-8D66-B6A8-F60419DC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B976D-2FC7-BC6B-CDD2-404B97F6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2C465-B6C3-7146-C0B6-2F91735A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F39A1D-4534-8070-BBB3-381FD69BD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8FD823-49F7-9A7B-63BF-11320512E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E1474-C3A1-23C5-3040-9C39B034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A6E34-609C-D70A-64E9-C60CDD04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22061-420B-83CA-09E6-DC225BB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827DD-78EF-4CBE-CB2D-55EF69B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E90B0F-4DDA-4C96-6C90-E3C2CC10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CCFA3B-A0D1-0058-25EF-18E3049E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775F53-50E3-E51D-EE81-A5EBBCB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5277AF-F30E-26C4-F439-14AEA40A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65847-DB4E-3B81-8A6E-9A2AD94C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02CD-9430-F6FB-4695-67AB627D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544AB-C6EC-AFB2-53A7-2CDF3553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B4095-8D7A-4EAA-7137-7BE6B024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77C16-1258-E964-A0D0-2B6243C08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845E1-31CD-E7AE-A6A9-539F3FBD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D05C0-0F7C-BCEB-3AD9-C9D56E7D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6E534-620C-4985-EE88-B0BFC6C0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4AE4-A083-9983-7C1E-9F398BB8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29D7AD-86E4-CE8E-7A68-947ACAE9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07118-6AE8-BD6C-4652-B39EB2F15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94F55-A7E9-FB61-CDC4-CF3C3CC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1A325-4821-9BA3-AA12-0FE4498F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E3CC-3AF6-77C3-C3B4-68D2DDE0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D32F0-74C9-B0C0-3A9D-931CB6A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13833-EC83-1E84-C44E-CA2ADAC2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9B62F-B7BB-017A-F362-9D3C8514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30C5-64CB-4967-BF14-E6AD793AEDB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A572-7691-21D9-2EC2-BE89B0EDC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B959A-FD50-2FF0-0090-43ECC7C83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D33B-046B-4DA8-893D-93958487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renlp.ru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AA82B-AE6F-57D9-6FD1-0C82E04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8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Cs224n/Lecure13.</a:t>
            </a:r>
            <a:b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 Resolution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EB849-D147-F00C-DD5C-768FF847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639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수학교육과 배수안</a:t>
            </a:r>
          </a:p>
        </p:txBody>
      </p:sp>
    </p:spTree>
    <p:extLst>
      <p:ext uri="{BB962C8B-B14F-4D97-AF65-F5344CB8AC3E}">
        <p14:creationId xmlns:p14="http://schemas.microsoft.com/office/powerpoint/2010/main" val="394432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9325F-8B88-51A1-0937-8C46769F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00" y="946484"/>
            <a:ext cx="7469740" cy="4226937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2A42573-AA37-CB70-7753-7A622E5898EA}"/>
              </a:ext>
            </a:extLst>
          </p:cNvPr>
          <p:cNvSpPr/>
          <p:nvPr/>
        </p:nvSpPr>
        <p:spPr>
          <a:xfrm>
            <a:off x="7873640" y="256674"/>
            <a:ext cx="4176120" cy="2053390"/>
          </a:xfrm>
          <a:prstGeom prst="wedgeRoundRectCallout">
            <a:avLst>
              <a:gd name="adj1" fmla="val -47317"/>
              <a:gd name="adj2" fmla="val 8969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0" i="1" u="none" strike="noStrike" baseline="0" dirty="0">
                <a:solidFill>
                  <a:srgbClr val="000000"/>
                </a:solidFill>
                <a:latin typeface="Calibri-Italic"/>
              </a:rPr>
              <a:t>We went to </a:t>
            </a:r>
            <a:r>
              <a:rPr lang="en-US" altLang="ko-KR" sz="32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-Italic"/>
              </a:rPr>
              <a:t>see a concert</a:t>
            </a:r>
            <a:r>
              <a:rPr lang="en-US" altLang="ko-KR" sz="3200" b="0" i="1" u="none" strike="noStrike" baseline="0" dirty="0">
                <a:solidFill>
                  <a:srgbClr val="610059"/>
                </a:solidFill>
                <a:latin typeface="Calibri-Italic"/>
              </a:rPr>
              <a:t> </a:t>
            </a:r>
            <a:r>
              <a:rPr lang="en-US" altLang="ko-KR" sz="3200" b="0" i="1" u="none" strike="noStrike" baseline="0" dirty="0">
                <a:solidFill>
                  <a:srgbClr val="000000"/>
                </a:solidFill>
                <a:latin typeface="Calibri-Italic"/>
              </a:rPr>
              <a:t>last night. </a:t>
            </a:r>
            <a:r>
              <a:rPr lang="en-US" altLang="ko-KR" sz="3200" b="0" i="1" u="none" strike="noStrike" baseline="0" dirty="0">
                <a:solidFill>
                  <a:srgbClr val="C1504D"/>
                </a:solidFill>
                <a:latin typeface="Calibri-Italic"/>
              </a:rPr>
              <a:t>The tickets </a:t>
            </a:r>
            <a:r>
              <a:rPr lang="en-US" altLang="ko-KR" sz="3200" b="0" i="1" u="none" strike="noStrike" baseline="0" dirty="0">
                <a:solidFill>
                  <a:srgbClr val="000000"/>
                </a:solidFill>
                <a:latin typeface="Calibri-Italic"/>
              </a:rPr>
              <a:t>were really expensive.</a:t>
            </a:r>
            <a:endParaRPr lang="ko-KR" altLang="en-US" sz="32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86C0E47-FA86-06CD-50BD-3B647DB98AE2}"/>
              </a:ext>
            </a:extLst>
          </p:cNvPr>
          <p:cNvSpPr/>
          <p:nvPr/>
        </p:nvSpPr>
        <p:spPr>
          <a:xfrm>
            <a:off x="3994484" y="5342021"/>
            <a:ext cx="5293895" cy="1259304"/>
          </a:xfrm>
          <a:prstGeom prst="wedgeRoundRectCallout">
            <a:avLst>
              <a:gd name="adj1" fmla="val -11376"/>
              <a:gd name="adj2" fmla="val -1489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-Italic"/>
              </a:rPr>
              <a:t>Barack Obama </a:t>
            </a:r>
            <a:r>
              <a:rPr lang="en-US" altLang="ko-KR" sz="3600" b="0" i="1" u="none" strike="noStrike" baseline="0" dirty="0">
                <a:solidFill>
                  <a:srgbClr val="000000"/>
                </a:solidFill>
                <a:latin typeface="Calibri-Italic"/>
              </a:rPr>
              <a:t>said </a:t>
            </a:r>
            <a:r>
              <a:rPr lang="en-US" altLang="ko-KR" sz="36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-Italic"/>
              </a:rPr>
              <a:t>he </a:t>
            </a:r>
            <a:r>
              <a:rPr lang="en-US" altLang="ko-KR" sz="3600" b="0" i="1" u="none" strike="noStrike" baseline="0" dirty="0">
                <a:solidFill>
                  <a:srgbClr val="000000"/>
                </a:solidFill>
                <a:latin typeface="Calibri-Italic"/>
              </a:rPr>
              <a:t>would sign the bill.</a:t>
            </a:r>
            <a:endParaRPr lang="ko-KR" altLang="en-US" sz="3600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320BDCCA-D57D-2E22-0A52-FFCB36C16A52}"/>
              </a:ext>
            </a:extLst>
          </p:cNvPr>
          <p:cNvSpPr/>
          <p:nvPr/>
        </p:nvSpPr>
        <p:spPr>
          <a:xfrm>
            <a:off x="267543" y="256674"/>
            <a:ext cx="3112168" cy="2053390"/>
          </a:xfrm>
          <a:prstGeom prst="wedgeRoundRectCallout">
            <a:avLst>
              <a:gd name="adj1" fmla="val 74528"/>
              <a:gd name="adj2" fmla="val 648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-Italic"/>
              </a:rPr>
              <a:t>Barack Obama </a:t>
            </a:r>
            <a:r>
              <a:rPr lang="en-US" altLang="ko-KR" sz="3200" b="0" i="1" u="none" strike="noStrike" baseline="0" dirty="0">
                <a:solidFill>
                  <a:schemeClr val="tx1"/>
                </a:solidFill>
                <a:latin typeface="Calibri-Italic"/>
              </a:rPr>
              <a:t>traveled to … </a:t>
            </a:r>
            <a:r>
              <a:rPr lang="en-US" altLang="ko-KR" sz="32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-Italic"/>
              </a:rPr>
              <a:t>Obama</a:t>
            </a:r>
            <a:r>
              <a:rPr lang="en-US" altLang="ko-KR" sz="3200" b="0" i="1" u="none" strike="noStrike" baseline="0" dirty="0">
                <a:solidFill>
                  <a:schemeClr val="tx1"/>
                </a:solidFill>
                <a:latin typeface="Calibri-Italic"/>
              </a:rPr>
              <a:t> ...</a:t>
            </a:r>
            <a:endParaRPr lang="ko-KR" alt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Rule-based :</a:t>
            </a:r>
            <a:r>
              <a:rPr lang="en-US" altLang="ko-KR" sz="4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Hobb’s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naïve algorithm(1976)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=&gt;ML</a:t>
            </a:r>
          </a:p>
          <a:p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</a:t>
            </a:r>
          </a:p>
          <a:p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Ranking</a:t>
            </a:r>
          </a:p>
          <a:p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Clustering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7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Hobb’s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naïve algorithm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34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대명사 포함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NP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시작 노드로 설정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노드에서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tree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위쪽으로 이동하며 가장 먼저 등장하는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NP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지정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X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자기자신 사이에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NP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 존재하는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NP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노드를 찾으면 선행사로 판단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F79C6-0885-48AC-3AA3-F07746D4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7" y="2610853"/>
            <a:ext cx="9607508" cy="37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9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Hobb’s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naïve algorithm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1E25D-30AD-C377-1BEE-CD59D99D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620007"/>
            <a:ext cx="4604084" cy="423169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3FEDD64-C023-D610-2DB7-FEB74E94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68" y="2185598"/>
            <a:ext cx="5727031" cy="3100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한계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-She poured water from the pitcher into the cup until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it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was full.</a:t>
            </a: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She poured water from the pitcher into the cup until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it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was empty.</a:t>
            </a:r>
          </a:p>
        </p:txBody>
      </p:sp>
    </p:spTree>
    <p:extLst>
      <p:ext uri="{BB962C8B-B14F-4D97-AF65-F5344CB8AC3E}">
        <p14:creationId xmlns:p14="http://schemas.microsoft.com/office/powerpoint/2010/main" val="208725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개의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간에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있는지 판단하는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classifier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훈련시킨다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8E429-4ED5-7C79-7B3F-36EDBF08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39" y="2766921"/>
            <a:ext cx="8793722" cy="3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개의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간에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있는지 판단하는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classifier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훈련시킨다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7179E-F431-7EAE-363D-8E7350C2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78" y="2887578"/>
            <a:ext cx="8470635" cy="36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Training 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가능한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조합들의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cross-entropy loss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줄이는 방향으로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EC94C7-CF58-881C-177A-54EB7904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54" y="2791326"/>
            <a:ext cx="7400215" cy="35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Test time : threshold(e.g.0.5)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넘는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끼리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 link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21DAD-9BBE-86F8-768D-EBE5587F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0" y="2831104"/>
            <a:ext cx="11305808" cy="3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Test time : threshold(e.g.0.5)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넘는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끼리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 link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+)transitivity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활용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매우 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cluster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생길 위험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57951-EA07-7094-5DD6-CE49BE0F5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1"/>
          <a:stretch/>
        </p:blipFill>
        <p:spPr>
          <a:xfrm>
            <a:off x="966653" y="3224462"/>
            <a:ext cx="10258694" cy="28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Pair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단어에 대해서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계산하는 방식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대부분의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하나의 분명한 선행사를 가짐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최고의 </a:t>
            </a:r>
            <a:r>
              <a:rPr lang="ko-KR" altLang="en-US" sz="3600" dirty="0" err="1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선행사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하나를 찾는 방식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=Mention Ranking Model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0E59D4-D60E-0B20-C4D5-7E4BE9EB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27" y="3429000"/>
            <a:ext cx="10711145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introduction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 resolution 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동일 지시어 찾기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ctr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en-US" altLang="ko-KR" sz="3600" b="0" i="0" u="none" strike="noStrike" baseline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Identify all </a:t>
            </a:r>
            <a:r>
              <a:rPr lang="en-US" altLang="ko-KR" sz="3600" b="1" i="0" u="none" strike="noStrike" baseline="0" dirty="0">
                <a:solidFill>
                  <a:srgbClr val="3366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mentions </a:t>
            </a:r>
            <a:r>
              <a:rPr lang="en-US" altLang="ko-KR" sz="3600" b="0" i="0" u="none" strike="noStrike" baseline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that refer to the </a:t>
            </a:r>
          </a:p>
          <a:p>
            <a:pPr marL="0" indent="0" algn="ctr">
              <a:buNone/>
            </a:pPr>
            <a:r>
              <a:rPr lang="en-US" altLang="ko-KR" sz="3600" b="0" i="0" u="none" strike="noStrike" baseline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same entity in the word”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767D1-79C5-464F-C647-E1C99EC8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04" y="4464833"/>
            <a:ext cx="10784992" cy="18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Ranking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대해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softmax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연산을 수행하여 가장 선행사일 가능성이 높은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찾기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선행사가 없는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처리하기 위하여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dummy mention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7BEBA-7185-143F-3E40-AA632B53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72" y="3159567"/>
            <a:ext cx="8118509" cy="32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Ranking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Training 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B7729-4F55-9119-B614-79169BE6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1938"/>
            <a:ext cx="9931926" cy="36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compute the probabilities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  <a:p>
            <a:pPr marL="0" indent="0">
              <a:buNone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A. Non-neural statistical classifier</a:t>
            </a: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 Simple neural network</a:t>
            </a: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 </a:t>
            </a:r>
            <a:r>
              <a:rPr lang="en-US" altLang="ko-KR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LSTM,attention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등을 활용한 발전된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E83DBA-FB40-46E3-5A52-B8D9CEF5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41" y="1325563"/>
            <a:ext cx="2593850" cy="6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compute the probabilities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742950" indent="-742950">
              <a:buAutoNum type="alphaU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Non-neural statistical classifier </a:t>
            </a:r>
          </a:p>
          <a:p>
            <a:pPr marL="0" indent="0">
              <a:buNone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96DBC-CF2F-9B60-A935-DAEEACAF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1005"/>
            <a:ext cx="6014760" cy="42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7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compute the probabilities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	Simple Neural network </a:t>
            </a:r>
          </a:p>
          <a:p>
            <a:pPr marL="0" indent="0">
              <a:buNone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EB241-C4AA-6BFC-EAC8-B2F9AD8E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43" y="2252601"/>
            <a:ext cx="6864598" cy="40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Models-convolutional neural Nets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길이 이하의 모든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subsequence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대해 벡터를 계산하면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어떨까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Example: “tentative deal reached to keep government open” </a:t>
            </a: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• tentative deal reached, deal reached to, reached to keep, to keep government, keep government open</a:t>
            </a:r>
          </a:p>
        </p:txBody>
      </p:sp>
    </p:spTree>
    <p:extLst>
      <p:ext uri="{BB962C8B-B14F-4D97-AF65-F5344CB8AC3E}">
        <p14:creationId xmlns:p14="http://schemas.microsoft.com/office/powerpoint/2010/main" val="211220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A05D-55D0-09B9-0F0C-4644B0D4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4BCEA-20EF-320C-416C-88CCE01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6F994-81B0-5C3D-6039-08BC2E49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0" y="710157"/>
            <a:ext cx="11021080" cy="54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A05D-55D0-09B9-0F0C-4644B0D4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4BCEA-20EF-320C-416C-88CCE01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E0FA4B-755A-29D7-584D-C25DCFBB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05" y="543960"/>
            <a:ext cx="9919989" cy="57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BF19-A1BB-BB8B-9A87-3AE6D6D1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251E-C971-58A6-09ED-B0E86354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0865A-6AFF-0C97-9947-B322A90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19" y="336105"/>
            <a:ext cx="9048782" cy="61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2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detection step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없음 </a:t>
            </a:r>
            <a:endParaRPr lang="en-US" altLang="ko-KR" sz="3200" dirty="0">
              <a:solidFill>
                <a:schemeClr val="accent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특정길이 이상의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text span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모두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후보로 가정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ranking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모델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LSTM, Attention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DA189-464C-272A-1ABA-A877D833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30" y="3272381"/>
            <a:ext cx="9416012" cy="3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introduction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지시어들 중에서 같은 대상을 지칭하는 지시어 찾기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특히 영어에는 대명사가 많기 때문에 중요한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task!</a:t>
            </a:r>
          </a:p>
          <a:p>
            <a:pPr marL="0" indent="0">
              <a:buNone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Full text understanding 	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ex) "He was born in 1961."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Machine translation</a:t>
            </a:r>
          </a:p>
          <a:p>
            <a:pPr marL="742950" indent="-742950"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Dialogue systems</a:t>
            </a: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</a:p>
          <a:p>
            <a:pPr marL="0" indent="0">
              <a:buNone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55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Word embedding(Glove 300d,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Turian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50d)</a:t>
            </a: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Char embedding (CNN)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We,Ce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 -&gt;Bidirectional LSTM</a:t>
            </a:r>
          </a:p>
          <a:p>
            <a:pPr marL="0" indent="0">
              <a:buNone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D45EE-5218-6E90-491A-DCAA0009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8824"/>
            <a:ext cx="9996788" cy="26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Span representation :N(N+1)/2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가능한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span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존재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3F71B-B83F-255D-3C84-A465BA0B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5" y="3818397"/>
            <a:ext cx="9909457" cy="2626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46351E-17D0-F80D-6103-E75A853D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37" y="1781803"/>
            <a:ext cx="6811752" cy="19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4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72DB-7CFF-FD58-449F-D9DC8188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D93197-6656-192D-39BC-2C6AD82A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422" y="3884583"/>
            <a:ext cx="10411378" cy="228505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6F3ECE-44D9-79A5-E7ED-EE69FBD5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64" y="951962"/>
            <a:ext cx="7406272" cy="22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Span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j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coreferent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매긴다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3F71B-B83F-255D-3C84-A465BA0B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5" y="3818397"/>
            <a:ext cx="9909457" cy="2626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46351E-17D0-F80D-6103-E75A853D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37" y="1781803"/>
            <a:ext cx="6811752" cy="19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3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Span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j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coreferent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매긴다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AutoShape 4" descr="Untitled">
            <a:extLst>
              <a:ext uri="{FF2B5EF4-FFF2-40B4-BE49-F238E27FC236}">
                <a16:creationId xmlns:a16="http://schemas.microsoft.com/office/drawing/2014/main" id="{BD479975-C18E-4A10-DBC6-E2AD3CBD8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2422358"/>
            <a:ext cx="6003758" cy="60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42988-DBF0-A505-0A10-4B7148F2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7" y="2294269"/>
            <a:ext cx="11362405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04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O(T^2)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span of text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문서 내에 존재할 수 있음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=&gt;O(T^4)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만큼의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runtime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소요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될 수 있는 단어들만 고려할 수 있도록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pruning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작업이 필요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Attention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내의 어떤 단어가 중요 단어인지 학습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AutoShape 4" descr="Untitled">
            <a:extLst>
              <a:ext uri="{FF2B5EF4-FFF2-40B4-BE49-F238E27FC236}">
                <a16:creationId xmlns:a16="http://schemas.microsoft.com/office/drawing/2014/main" id="{BD479975-C18E-4A10-DBC6-E2AD3CBD8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2422358"/>
            <a:ext cx="6003758" cy="60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Coreference Models- end to end model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,, BERT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최고다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SpanBERT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:span-based prediction tasks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성능 좋도록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pretrain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BERT model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BERT-QA –for 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coref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mention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특정하고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선행사가 무엇인지 물어보기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hlinkClick r:id="rId3"/>
              </a:rPr>
              <a:t>corenlp.run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AutoShape 4" descr="Untitled">
            <a:extLst>
              <a:ext uri="{FF2B5EF4-FFF2-40B4-BE49-F238E27FC236}">
                <a16:creationId xmlns:a16="http://schemas.microsoft.com/office/drawing/2014/main" id="{BD479975-C18E-4A10-DBC6-E2AD3CBD8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2422358"/>
            <a:ext cx="6003758" cy="60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95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E6CE-62A2-6538-4397-A120C39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B31FA-1D06-C2BB-EA63-B76841FC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introduction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지시어의 복잡성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FF381-9205-4D00-213F-951F10D2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0520"/>
            <a:ext cx="10795081" cy="21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introduction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Conference Resolution in 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Two Steps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(~2016)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지시어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(mention)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찾기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detection</a:t>
            </a: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같은 대상을 지시하는 지시어끼리 분류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:clustering</a:t>
            </a: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8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Mention Detection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02117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3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lang="ko-KR" altLang="en-US" sz="3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r>
              <a:rPr lang="en-US" altLang="ko-KR" sz="3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marL="742950" indent="-742950">
              <a:buAutoNum type="arabicPeriod"/>
            </a:pP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대명사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(Pronouns) </a:t>
            </a:r>
          </a:p>
          <a:p>
            <a:pPr marL="0" indent="0">
              <a:buNone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:</a:t>
            </a:r>
            <a:r>
              <a:rPr lang="en-US" altLang="ko-KR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part of speech tagger</a:t>
            </a:r>
            <a:r>
              <a:rPr lang="ko-KR" altLang="en-US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endParaRPr lang="en-US" altLang="ko-KR" sz="3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AutoNum type="arabicPeriod" startAt="2"/>
            </a:pP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이름이 정해져 있는 대상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(named entities) </a:t>
            </a:r>
          </a:p>
          <a:p>
            <a:pPr marL="0" indent="0">
              <a:buNone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:</a:t>
            </a:r>
            <a:r>
              <a:rPr lang="en-US" altLang="ko-KR" sz="3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NER(Named </a:t>
            </a:r>
            <a:r>
              <a:rPr lang="en-US" altLang="ko-KR" sz="3000" b="0" i="0" u="none" strike="noStrike" baseline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Entity Recognition) </a:t>
            </a:r>
            <a:r>
              <a:rPr lang="ko-KR" altLang="en-US" sz="3000" b="0" i="0" u="none" strike="noStrike" baseline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</a:t>
            </a:r>
            <a:r>
              <a:rPr lang="ko-KR" altLang="en-US" sz="3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endParaRPr lang="en-US" altLang="ko-KR" sz="3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AutoNum type="arabicPeriod" startAt="3"/>
            </a:pP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명사구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(Noun phrases)</a:t>
            </a:r>
          </a:p>
          <a:p>
            <a:pPr marL="0" indent="0">
              <a:buNone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:</a:t>
            </a:r>
            <a:r>
              <a:rPr lang="en-US" altLang="ko-KR" sz="3000" b="0" i="0" u="none" strike="noStrike" baseline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constituency parser </a:t>
            </a:r>
            <a:r>
              <a:rPr lang="ko-KR" altLang="en-US" sz="3000" b="0" i="0" u="none" strike="noStrike" baseline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endParaRPr lang="en-US" altLang="ko-KR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B2255-07EA-6F94-F996-581C128D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78" y="2679032"/>
            <a:ext cx="2695075" cy="3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Mention Detection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Mention Detection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어려운 점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It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is sunny</a:t>
            </a:r>
          </a:p>
          <a:p>
            <a:pPr marL="742950" indent="-742950">
              <a:buAutoNum type="arabicPeriod"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Every student</a:t>
            </a:r>
          </a:p>
          <a:p>
            <a:pPr marL="742950" indent="-742950">
              <a:buAutoNum type="arabicPeriod"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No student</a:t>
            </a:r>
          </a:p>
          <a:p>
            <a:pPr marL="742950" indent="-742950">
              <a:buAutoNum type="arabicPeriod"/>
            </a:pP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The best donut in the world</a:t>
            </a:r>
          </a:p>
          <a:p>
            <a:pPr marL="742950" indent="-742950">
              <a:buAutoNum type="arabicPeriod"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=&gt; 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어떻게 해결할까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75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Linguistics of Coreference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Coreference 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공동 참조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같은 대상을 참조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Anaphora 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전방 조응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선행어구의 대용으로 대명사 등을 사용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Antecedent :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선행사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Barack Obama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traveled to …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Obama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...</a:t>
            </a:r>
          </a:p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Barack Obama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said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would sign the bill.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B177E-3C5B-F4EF-887C-783459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656288-0FF7-054C-859E-C03B81B97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115" y="753586"/>
            <a:ext cx="8641769" cy="5350828"/>
          </a:xfrm>
        </p:spPr>
      </p:pic>
    </p:spTree>
    <p:extLst>
      <p:ext uri="{BB962C8B-B14F-4D97-AF65-F5344CB8AC3E}">
        <p14:creationId xmlns:p14="http://schemas.microsoft.com/office/powerpoint/2010/main" val="3968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1404</Words>
  <Application>Microsoft Office PowerPoint</Application>
  <PresentationFormat>와이드스크린</PresentationFormat>
  <Paragraphs>235</Paragraphs>
  <Slides>37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Calibri-Italic</vt:lpstr>
      <vt:lpstr>나눔바른펜</vt:lpstr>
      <vt:lpstr>맑은 고딕</vt:lpstr>
      <vt:lpstr>Arial</vt:lpstr>
      <vt:lpstr>Office 테마</vt:lpstr>
      <vt:lpstr>Cs224n/Lecure13. Coreference Resolution </vt:lpstr>
      <vt:lpstr>1. introduction</vt:lpstr>
      <vt:lpstr>1. introduction</vt:lpstr>
      <vt:lpstr>1. introduction</vt:lpstr>
      <vt:lpstr>1. introduction</vt:lpstr>
      <vt:lpstr>2. Mention Detection</vt:lpstr>
      <vt:lpstr>2. Mention Detection</vt:lpstr>
      <vt:lpstr>3. Linguistics of Coreference</vt:lpstr>
      <vt:lpstr>PowerPoint 프레젠테이션</vt:lpstr>
      <vt:lpstr>PowerPoint 프레젠테이션</vt:lpstr>
      <vt:lpstr>4. Coreference Models</vt:lpstr>
      <vt:lpstr>4. Coreference Models- Hobb’s naïve algorithm</vt:lpstr>
      <vt:lpstr>4. Coreference Models- Hobb’s naïve algorithm</vt:lpstr>
      <vt:lpstr>4. Coreference Models- mention Pair model</vt:lpstr>
      <vt:lpstr>4. Coreference Models- mention Pair model</vt:lpstr>
      <vt:lpstr>4. Coreference Models- mention Pair model</vt:lpstr>
      <vt:lpstr>4. Coreference Models- mention Pair model</vt:lpstr>
      <vt:lpstr>4. Coreference Models- mention Pair model</vt:lpstr>
      <vt:lpstr>4. Coreference Models- mention Pair model</vt:lpstr>
      <vt:lpstr>4. Coreference Models- mention Ranking model</vt:lpstr>
      <vt:lpstr>4. Coreference Models- mention Ranking model</vt:lpstr>
      <vt:lpstr>4. Coreference Models- compute the probabilities</vt:lpstr>
      <vt:lpstr>4. Coreference Models- compute the probabilities</vt:lpstr>
      <vt:lpstr>4. Coreference Models- compute the probabilities</vt:lpstr>
      <vt:lpstr>4. Coreference Models-convolutional neural Nets</vt:lpstr>
      <vt:lpstr>PowerPoint 프레젠테이션</vt:lpstr>
      <vt:lpstr>PowerPoint 프레젠테이션</vt:lpstr>
      <vt:lpstr>PowerPoint 프레젠테이션</vt:lpstr>
      <vt:lpstr>4. Coreference Models- end to end model</vt:lpstr>
      <vt:lpstr>4. Coreference Models- end to end model</vt:lpstr>
      <vt:lpstr>4. Coreference Models- end to end model</vt:lpstr>
      <vt:lpstr>PowerPoint 프레젠테이션</vt:lpstr>
      <vt:lpstr>4. Coreference Models- end to end model</vt:lpstr>
      <vt:lpstr>4. Coreference Models- end to end model</vt:lpstr>
      <vt:lpstr>4. Coreference Models- end to end model</vt:lpstr>
      <vt:lpstr>4. Coreference Models- end to end model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Cs224n/Lecure13. Coreference Resolution</dc:title>
  <dc:creator>배 수안</dc:creator>
  <cp:lastModifiedBy>배 수안</cp:lastModifiedBy>
  <cp:revision>9</cp:revision>
  <dcterms:created xsi:type="dcterms:W3CDTF">2023-08-04T10:48:53Z</dcterms:created>
  <dcterms:modified xsi:type="dcterms:W3CDTF">2023-08-05T10:01:40Z</dcterms:modified>
</cp:coreProperties>
</file>