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8" r:id="rId3"/>
    <p:sldId id="276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97" r:id="rId14"/>
    <p:sldId id="298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77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Содержимое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Содержимое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одержимое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60032" y="3699804"/>
            <a:ext cx="3902968" cy="2825540"/>
          </a:xfrm>
        </p:spPr>
        <p:txBody>
          <a:bodyPr anchor="t"/>
          <a:lstStyle/>
          <a:p>
            <a:pPr algn="l"/>
            <a:r>
              <a:rPr lang="ru-RU" dirty="0" smtClean="0"/>
              <a:t>Курс: </a:t>
            </a:r>
            <a:r>
              <a:rPr lang="en-US" dirty="0" err="1" smtClean="0"/>
              <a:t>Skillfactory</a:t>
            </a:r>
            <a:r>
              <a:rPr lang="en-US" dirty="0" smtClean="0"/>
              <a:t> </a:t>
            </a:r>
            <a:r>
              <a:rPr lang="ru-RU" dirty="0" smtClean="0"/>
              <a:t>Специализация </a:t>
            </a:r>
            <a:r>
              <a:rPr lang="en-US" dirty="0" smtClean="0"/>
              <a:t>Data Science</a:t>
            </a:r>
          </a:p>
          <a:p>
            <a:pPr algn="l"/>
            <a:r>
              <a:rPr lang="en-US" dirty="0" err="1" smtClean="0"/>
              <a:t>Студент</a:t>
            </a:r>
            <a:r>
              <a:rPr lang="en-US" dirty="0" smtClean="0"/>
              <a:t>: Скикевич </a:t>
            </a:r>
            <a:r>
              <a:rPr lang="en-US" dirty="0" err="1" smtClean="0"/>
              <a:t>Игорь</a:t>
            </a:r>
            <a:endParaRPr lang="ru-RU" dirty="0" smtClean="0"/>
          </a:p>
          <a:p>
            <a:pPr algn="l"/>
            <a:r>
              <a:rPr lang="ru-RU" dirty="0" smtClean="0"/>
              <a:t>Ментор: </a:t>
            </a:r>
            <a:r>
              <a:rPr lang="ru-RU" dirty="0" err="1" smtClean="0"/>
              <a:t>Саночкин</a:t>
            </a:r>
            <a:r>
              <a:rPr lang="ru-RU" dirty="0" smtClean="0"/>
              <a:t> Леонид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8305800" cy="2938260"/>
          </a:xfrm>
        </p:spPr>
        <p:txBody>
          <a:bodyPr/>
          <a:lstStyle/>
          <a:p>
            <a:r>
              <a:rPr lang="ru-RU" sz="4400" dirty="0" smtClean="0"/>
              <a:t>«Интеллектуальная система оптимизации ценообразования услуг частного медицинского центра»</a:t>
            </a:r>
            <a:endParaRPr lang="ru-RU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Work\DS_projects\защита диплома\Дни недели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72816"/>
            <a:ext cx="3667125" cy="2971800"/>
          </a:xfrm>
          <a:prstGeom prst="rect">
            <a:avLst/>
          </a:prstGeom>
          <a:noFill/>
        </p:spPr>
      </p:pic>
      <p:pic>
        <p:nvPicPr>
          <p:cNvPr id="5123" name="Picture 3" descr="D:\Work\DS_projects\защита диплома\праздники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1772816"/>
            <a:ext cx="2371725" cy="10477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59632" y="11967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Weekday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508104" y="11967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Holiday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Корреляции</a:t>
            </a:r>
            <a:endParaRPr lang="ru-RU" dirty="0"/>
          </a:p>
        </p:txBody>
      </p:sp>
      <p:pic>
        <p:nvPicPr>
          <p:cNvPr id="6146" name="Picture 2" descr="D:\Work\DS_projects\защита диплома\корреляция крамер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700808"/>
            <a:ext cx="4245043" cy="3456384"/>
          </a:xfrm>
          <a:prstGeom prst="rect">
            <a:avLst/>
          </a:prstGeom>
          <a:noFill/>
        </p:spPr>
      </p:pic>
      <p:pic>
        <p:nvPicPr>
          <p:cNvPr id="6147" name="Picture 3" descr="D:\Work\DS_projects\защита диплома\корреляция пирсона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00808"/>
            <a:ext cx="4264198" cy="345638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67544" y="126876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Pearson's 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12687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Cramér's</a:t>
            </a:r>
            <a:r>
              <a:rPr lang="en-US" dirty="0" smtClean="0"/>
              <a:t> 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ru-RU" dirty="0" smtClean="0"/>
              <a:t>Спрос для одной услуги по сезонам</a:t>
            </a:r>
            <a:endParaRPr lang="ru-RU" dirty="0"/>
          </a:p>
        </p:txBody>
      </p:sp>
      <p:pic>
        <p:nvPicPr>
          <p:cNvPr id="7172" name="Picture 4" descr="D:\Work\DS_projects\защита диплома\спрос по временам год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16832"/>
            <a:ext cx="8726561" cy="29523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ru-RU" dirty="0" smtClean="0"/>
              <a:t>Спрос для одной услуги по месяцам</a:t>
            </a:r>
            <a:endParaRPr lang="ru-RU" dirty="0"/>
          </a:p>
        </p:txBody>
      </p:sp>
      <p:pic>
        <p:nvPicPr>
          <p:cNvPr id="3" name="Picture 3" descr="D:\Work\DS_projects\защита диплома\спрос по месяцам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16832"/>
            <a:ext cx="8708468" cy="3096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ru-RU" dirty="0" smtClean="0"/>
              <a:t>Спрос для одной услуги по дням недели</a:t>
            </a:r>
            <a:endParaRPr lang="ru-RU" dirty="0"/>
          </a:p>
        </p:txBody>
      </p:sp>
      <p:pic>
        <p:nvPicPr>
          <p:cNvPr id="3" name="Picture 2" descr="D:\Work\DS_projects\защита диплома\спрос по дням недели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8760385" cy="29523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Спрос во время пандемии</a:t>
            </a:r>
            <a:endParaRPr lang="ru-RU" dirty="0"/>
          </a:p>
        </p:txBody>
      </p:sp>
      <p:pic>
        <p:nvPicPr>
          <p:cNvPr id="8194" name="Picture 2" descr="D:\Work\DS_projects\защита диплома\спрос во время пандемии по месяцам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1124744"/>
            <a:ext cx="8064897" cy="2531010"/>
          </a:xfrm>
          <a:prstGeom prst="rect">
            <a:avLst/>
          </a:prstGeom>
          <a:noFill/>
        </p:spPr>
      </p:pic>
      <p:pic>
        <p:nvPicPr>
          <p:cNvPr id="8195" name="Picture 3" descr="D:\Work\DS_projects\защита диплома\спрос до и после пандемии по месяцам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717032"/>
            <a:ext cx="8064896" cy="26806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Спрос и цены</a:t>
            </a:r>
            <a:endParaRPr lang="ru-RU" dirty="0"/>
          </a:p>
        </p:txBody>
      </p:sp>
      <p:pic>
        <p:nvPicPr>
          <p:cNvPr id="9218" name="Picture 2" descr="D:\Work\DS_projects\защита диплома\спрос и цены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348880"/>
            <a:ext cx="8740742" cy="2592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Спрос на уникальные услуги</a:t>
            </a:r>
            <a:endParaRPr lang="ru-RU" dirty="0"/>
          </a:p>
        </p:txBody>
      </p:sp>
      <p:pic>
        <p:nvPicPr>
          <p:cNvPr id="10242" name="Picture 2" descr="D:\Work\DS_projects\защита диплома\спрос на уникальные услуги по месяцам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44824"/>
            <a:ext cx="8822508" cy="3024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Аномалии</a:t>
            </a:r>
            <a:endParaRPr lang="ru-RU" dirty="0"/>
          </a:p>
        </p:txBody>
      </p:sp>
      <p:pic>
        <p:nvPicPr>
          <p:cNvPr id="11266" name="Picture 2" descr="D:\Work\DS_projects\защита диплома\аномалии количество враче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3573016"/>
            <a:ext cx="8856984" cy="2736304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980728"/>
            <a:ext cx="7333031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2320" y="980729"/>
            <a:ext cx="151216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Циклические признаки</a:t>
            </a:r>
            <a:endParaRPr lang="ru-RU" dirty="0"/>
          </a:p>
        </p:txBody>
      </p:sp>
      <p:pic>
        <p:nvPicPr>
          <p:cNvPr id="12290" name="Picture 2" descr="D:\Work\DS_projects\защита диплома\циклический признак месяц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88840"/>
            <a:ext cx="8705173" cy="2808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 anchor="ctr"/>
          <a:lstStyle/>
          <a:p>
            <a:pPr algn="ctr"/>
            <a:r>
              <a:rPr lang="ru-RU" dirty="0" smtClean="0"/>
              <a:t>Причина выбора темы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Модели</a:t>
            </a:r>
            <a:endParaRPr lang="ru-RU" dirty="0"/>
          </a:p>
        </p:txBody>
      </p:sp>
      <p:pic>
        <p:nvPicPr>
          <p:cNvPr id="13314" name="Picture 2" descr="D:\Work\DS_projects\защита диплома\catboos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4248472" cy="1323942"/>
          </a:xfrm>
          <a:prstGeom prst="rect">
            <a:avLst/>
          </a:prstGeom>
          <a:noFill/>
        </p:spPr>
      </p:pic>
      <p:pic>
        <p:nvPicPr>
          <p:cNvPr id="13318" name="Picture 6" descr="D:\Work\DS_projects\защита диплома\lightgb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4365104"/>
            <a:ext cx="5040560" cy="1221209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995936" y="3140968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VS</a:t>
            </a:r>
            <a:endParaRPr lang="ru-RU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5076056" y="1484784"/>
            <a:ext cx="352839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CatBoostRegressor</a:t>
            </a:r>
            <a:r>
              <a:rPr lang="en-US" sz="1100" dirty="0" smtClean="0"/>
              <a:t>(iterations=100000,</a:t>
            </a:r>
          </a:p>
          <a:p>
            <a:r>
              <a:rPr lang="en-US" sz="1100" dirty="0" smtClean="0"/>
              <a:t>#                              depth=13,</a:t>
            </a:r>
          </a:p>
          <a:p>
            <a:r>
              <a:rPr lang="en-US" sz="1100" dirty="0" smtClean="0"/>
              <a:t>#                              </a:t>
            </a:r>
            <a:r>
              <a:rPr lang="en-US" sz="1100" dirty="0" err="1" smtClean="0"/>
              <a:t>learning_rate</a:t>
            </a:r>
            <a:r>
              <a:rPr lang="en-US" sz="1100" dirty="0" smtClean="0"/>
              <a:t> = 0.005,</a:t>
            </a:r>
          </a:p>
          <a:p>
            <a:r>
              <a:rPr lang="en-US" sz="1100" dirty="0" smtClean="0"/>
              <a:t>#                              </a:t>
            </a:r>
            <a:r>
              <a:rPr lang="en-US" sz="1100" dirty="0" err="1" smtClean="0"/>
              <a:t>eval_metric</a:t>
            </a:r>
            <a:r>
              <a:rPr lang="en-US" sz="1100" dirty="0" smtClean="0"/>
              <a:t>='RMSE',</a:t>
            </a:r>
          </a:p>
          <a:p>
            <a:r>
              <a:rPr lang="en-US" sz="1100" dirty="0" smtClean="0"/>
              <a:t>#                              </a:t>
            </a:r>
            <a:r>
              <a:rPr lang="en-US" sz="1100" dirty="0" err="1" smtClean="0"/>
              <a:t>od_wait</a:t>
            </a:r>
            <a:r>
              <a:rPr lang="en-US" sz="1100" dirty="0" smtClean="0"/>
              <a:t>=1000, </a:t>
            </a:r>
          </a:p>
          <a:p>
            <a:r>
              <a:rPr lang="en-US" sz="1100" dirty="0" smtClean="0"/>
              <a:t>#                              </a:t>
            </a:r>
            <a:r>
              <a:rPr lang="en-US" sz="1100" dirty="0" err="1" smtClean="0"/>
              <a:t>task_type</a:t>
            </a:r>
            <a:r>
              <a:rPr lang="en-US" sz="1100" dirty="0" smtClean="0"/>
              <a:t>='GPU',</a:t>
            </a:r>
          </a:p>
          <a:p>
            <a:r>
              <a:rPr lang="en-US" sz="1100" dirty="0" smtClean="0"/>
              <a:t>#                              silent=False,</a:t>
            </a:r>
          </a:p>
          <a:p>
            <a:r>
              <a:rPr lang="en-US" sz="1100" dirty="0" smtClean="0"/>
              <a:t>#                              l2_leaf_reg=0.15, </a:t>
            </a:r>
          </a:p>
          <a:p>
            <a:r>
              <a:rPr lang="en-US" sz="1100" dirty="0" smtClean="0"/>
              <a:t>#                              </a:t>
            </a:r>
            <a:r>
              <a:rPr lang="en-US" sz="1100" dirty="0" err="1" smtClean="0"/>
              <a:t>random_strength</a:t>
            </a:r>
            <a:r>
              <a:rPr lang="en-US" sz="1100" dirty="0" smtClean="0"/>
              <a:t>=0.35,</a:t>
            </a:r>
          </a:p>
          <a:p>
            <a:r>
              <a:rPr lang="en-US" sz="1100" dirty="0" smtClean="0"/>
              <a:t>#                              </a:t>
            </a:r>
            <a:r>
              <a:rPr lang="en-US" sz="1100" dirty="0" err="1" smtClean="0"/>
              <a:t>cat_features</a:t>
            </a:r>
            <a:r>
              <a:rPr lang="en-US" sz="1100" dirty="0" smtClean="0"/>
              <a:t>=</a:t>
            </a:r>
            <a:r>
              <a:rPr lang="en-US" sz="1100" dirty="0" err="1" smtClean="0"/>
              <a:t>cat_features</a:t>
            </a:r>
            <a:r>
              <a:rPr lang="en-US" sz="1100" dirty="0" smtClean="0"/>
              <a:t>,</a:t>
            </a:r>
          </a:p>
          <a:p>
            <a:r>
              <a:rPr lang="en-US" sz="1100" dirty="0" smtClean="0"/>
              <a:t>#                              </a:t>
            </a:r>
            <a:r>
              <a:rPr lang="en-US" sz="1100" dirty="0" err="1" smtClean="0"/>
              <a:t>bagging_temperature</a:t>
            </a:r>
            <a:r>
              <a:rPr lang="en-US" sz="1100" dirty="0" smtClean="0"/>
              <a:t>=3,</a:t>
            </a:r>
          </a:p>
          <a:p>
            <a:r>
              <a:rPr lang="en-US" sz="1100" dirty="0" smtClean="0"/>
              <a:t>#                              </a:t>
            </a:r>
            <a:r>
              <a:rPr lang="en-US" sz="1100" dirty="0" err="1" smtClean="0"/>
              <a:t>min_child_samples</a:t>
            </a:r>
            <a:r>
              <a:rPr lang="en-US" sz="1100" dirty="0" smtClean="0"/>
              <a:t>=26,</a:t>
            </a:r>
          </a:p>
          <a:p>
            <a:r>
              <a:rPr lang="en-US" sz="1100" dirty="0" smtClean="0"/>
              <a:t>#                           )</a:t>
            </a:r>
          </a:p>
          <a:p>
            <a:endParaRPr lang="ru-RU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3212976"/>
            <a:ext cx="288032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# </a:t>
            </a:r>
            <a:r>
              <a:rPr lang="en-US" sz="1100" dirty="0" err="1" smtClean="0"/>
              <a:t>LightGBM</a:t>
            </a:r>
            <a:endParaRPr lang="en-US" sz="1100" dirty="0" smtClean="0"/>
          </a:p>
          <a:p>
            <a:r>
              <a:rPr lang="en-US" sz="1100" dirty="0" smtClean="0"/>
              <a:t>#</a:t>
            </a:r>
            <a:r>
              <a:rPr lang="en-US" sz="1100" dirty="0" smtClean="0"/>
              <a:t> </a:t>
            </a:r>
            <a:r>
              <a:rPr lang="en-US" sz="1100" dirty="0" err="1" smtClean="0"/>
              <a:t>params</a:t>
            </a:r>
            <a:r>
              <a:rPr lang="en-US" sz="1100" dirty="0" smtClean="0"/>
              <a:t> = {'metric' : 'RMSE',</a:t>
            </a:r>
          </a:p>
          <a:p>
            <a:r>
              <a:rPr lang="en-US" sz="1100" dirty="0" smtClean="0"/>
              <a:t>#           'objective': 'regression',</a:t>
            </a:r>
          </a:p>
          <a:p>
            <a:r>
              <a:rPr lang="en-US" sz="1100" dirty="0" smtClean="0"/>
              <a:t>#           '</a:t>
            </a:r>
            <a:r>
              <a:rPr lang="en-US" sz="1100" dirty="0" err="1" smtClean="0"/>
              <a:t>learning_rate</a:t>
            </a:r>
            <a:r>
              <a:rPr lang="en-US" sz="1100" dirty="0" smtClean="0"/>
              <a:t>': 0.005,</a:t>
            </a:r>
          </a:p>
          <a:p>
            <a:r>
              <a:rPr lang="en-US" sz="1100" dirty="0" smtClean="0"/>
              <a:t>#           '</a:t>
            </a:r>
            <a:r>
              <a:rPr lang="en-US" sz="1100" dirty="0" err="1" smtClean="0"/>
              <a:t>boosting_type</a:t>
            </a:r>
            <a:r>
              <a:rPr lang="en-US" sz="1100" dirty="0" smtClean="0"/>
              <a:t>' : '</a:t>
            </a:r>
            <a:r>
              <a:rPr lang="en-US" sz="1100" dirty="0" err="1" smtClean="0"/>
              <a:t>gbdt</a:t>
            </a:r>
            <a:r>
              <a:rPr lang="en-US" sz="1100" dirty="0" smtClean="0"/>
              <a:t>',</a:t>
            </a:r>
          </a:p>
          <a:p>
            <a:r>
              <a:rPr lang="en-US" sz="1100" dirty="0" smtClean="0"/>
              <a:t>#           '</a:t>
            </a:r>
            <a:r>
              <a:rPr lang="en-US" sz="1100" dirty="0" err="1" smtClean="0"/>
              <a:t>n_jobs</a:t>
            </a:r>
            <a:r>
              <a:rPr lang="en-US" sz="1100" dirty="0" smtClean="0"/>
              <a:t>' : 10,</a:t>
            </a:r>
          </a:p>
          <a:p>
            <a:r>
              <a:rPr lang="en-US" sz="1100" dirty="0" smtClean="0"/>
              <a:t>#           '</a:t>
            </a:r>
            <a:r>
              <a:rPr lang="en-US" sz="1100" dirty="0" err="1" smtClean="0"/>
              <a:t>num_leaves</a:t>
            </a:r>
            <a:r>
              <a:rPr lang="en-US" sz="1100" dirty="0" smtClean="0"/>
              <a:t>': 90,</a:t>
            </a:r>
          </a:p>
          <a:p>
            <a:r>
              <a:rPr lang="en-US" sz="1100" dirty="0" smtClean="0"/>
              <a:t>#           '</a:t>
            </a:r>
            <a:r>
              <a:rPr lang="en-US" sz="1100" dirty="0" err="1" smtClean="0"/>
              <a:t>min_child_samples</a:t>
            </a:r>
            <a:r>
              <a:rPr lang="en-US" sz="1100" dirty="0" smtClean="0"/>
              <a:t>': 30,</a:t>
            </a:r>
          </a:p>
          <a:p>
            <a:r>
              <a:rPr lang="en-US" sz="1100" dirty="0" smtClean="0"/>
              <a:t>#           '</a:t>
            </a:r>
            <a:r>
              <a:rPr lang="en-US" sz="1100" dirty="0" err="1" smtClean="0"/>
              <a:t>max_depth</a:t>
            </a:r>
            <a:r>
              <a:rPr lang="en-US" sz="1100" dirty="0" smtClean="0"/>
              <a:t>': 35,</a:t>
            </a:r>
          </a:p>
          <a:p>
            <a:r>
              <a:rPr lang="en-US" sz="1100" dirty="0" smtClean="0"/>
              <a:t>#           '</a:t>
            </a:r>
            <a:r>
              <a:rPr lang="en-US" sz="1100" dirty="0" err="1" smtClean="0"/>
              <a:t>min_split_gain</a:t>
            </a:r>
            <a:r>
              <a:rPr lang="en-US" sz="1100" dirty="0" smtClean="0"/>
              <a:t>': 0.35,</a:t>
            </a:r>
          </a:p>
          <a:p>
            <a:r>
              <a:rPr lang="en-US" sz="1100" dirty="0" smtClean="0"/>
              <a:t>#           '</a:t>
            </a:r>
            <a:r>
              <a:rPr lang="en-US" sz="1100" dirty="0" err="1" smtClean="0"/>
              <a:t>reg_alpha</a:t>
            </a:r>
            <a:r>
              <a:rPr lang="en-US" sz="1100" dirty="0" smtClean="0"/>
              <a:t>': 0.015,</a:t>
            </a:r>
          </a:p>
          <a:p>
            <a:r>
              <a:rPr lang="en-US" sz="1100" dirty="0" smtClean="0"/>
              <a:t>#           '</a:t>
            </a:r>
            <a:r>
              <a:rPr lang="en-US" sz="1100" dirty="0" err="1" smtClean="0"/>
              <a:t>reg_lambda</a:t>
            </a:r>
            <a:r>
              <a:rPr lang="en-US" sz="1100" dirty="0" smtClean="0"/>
              <a:t>': 0.025,</a:t>
            </a:r>
          </a:p>
          <a:p>
            <a:r>
              <a:rPr lang="en-US" sz="1100" dirty="0" smtClean="0"/>
              <a:t>#           '</a:t>
            </a:r>
            <a:r>
              <a:rPr lang="en-US" sz="1100" dirty="0" err="1" smtClean="0"/>
              <a:t>feature_fraction</a:t>
            </a:r>
            <a:r>
              <a:rPr lang="en-US" sz="1100" dirty="0" smtClean="0"/>
              <a:t>': 0.35,</a:t>
            </a:r>
          </a:p>
          <a:p>
            <a:r>
              <a:rPr lang="en-US" sz="1100" dirty="0" smtClean="0"/>
              <a:t>#           '</a:t>
            </a:r>
            <a:r>
              <a:rPr lang="en-US" sz="1100" dirty="0" err="1" smtClean="0"/>
              <a:t>bagging_freq</a:t>
            </a:r>
            <a:r>
              <a:rPr lang="en-US" sz="1100" dirty="0" smtClean="0"/>
              <a:t>': 50,</a:t>
            </a:r>
          </a:p>
          <a:p>
            <a:r>
              <a:rPr lang="en-US" sz="1100" dirty="0" smtClean="0"/>
              <a:t>#           '</a:t>
            </a:r>
            <a:r>
              <a:rPr lang="en-US" sz="1100" dirty="0" err="1" smtClean="0"/>
              <a:t>bagging_fraction</a:t>
            </a:r>
            <a:r>
              <a:rPr lang="en-US" sz="1100" dirty="0" smtClean="0"/>
              <a:t>': 0.35,</a:t>
            </a:r>
          </a:p>
          <a:p>
            <a:r>
              <a:rPr lang="en-US" sz="1100" dirty="0" smtClean="0"/>
              <a:t>#           'verbosity': 1,</a:t>
            </a:r>
          </a:p>
          <a:p>
            <a:r>
              <a:rPr lang="en-US" sz="1100" dirty="0" smtClean="0"/>
              <a:t>#           '</a:t>
            </a:r>
            <a:r>
              <a:rPr lang="en-US" sz="1100" dirty="0" err="1" smtClean="0"/>
              <a:t>early_stopping_round</a:t>
            </a:r>
            <a:r>
              <a:rPr lang="en-US" sz="1100" dirty="0" smtClean="0"/>
              <a:t>': 3000,</a:t>
            </a:r>
          </a:p>
          <a:p>
            <a:r>
              <a:rPr lang="en-US" sz="1100" dirty="0" smtClean="0"/>
              <a:t># }</a:t>
            </a:r>
          </a:p>
          <a:p>
            <a:endParaRPr lang="ru-RU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8" name="Picture 6" descr="D:\Work\DS_projects\защита диплома\предсказания lightgb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3789039"/>
            <a:ext cx="8568953" cy="2695983"/>
          </a:xfrm>
          <a:prstGeom prst="rect">
            <a:avLst/>
          </a:prstGeom>
          <a:noFill/>
        </p:spPr>
      </p:pic>
      <p:pic>
        <p:nvPicPr>
          <p:cNvPr id="18437" name="Picture 5" descr="D:\Work\DS_projects\защита диплома\предсказания catboos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124744"/>
            <a:ext cx="8554104" cy="2664296"/>
          </a:xfrm>
          <a:prstGeom prst="rect">
            <a:avLst/>
          </a:prstGeom>
          <a:noFill/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Результаты обучения</a:t>
            </a:r>
            <a:endParaRPr lang="ru-RU" dirty="0"/>
          </a:p>
        </p:txBody>
      </p:sp>
      <p:pic>
        <p:nvPicPr>
          <p:cNvPr id="18433" name="Picture 1" descr="D:\Work\DS_projects\защита диплома\метрики lightgb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12360" y="3789040"/>
            <a:ext cx="1008112" cy="435941"/>
          </a:xfrm>
          <a:prstGeom prst="rect">
            <a:avLst/>
          </a:prstGeom>
          <a:noFill/>
        </p:spPr>
      </p:pic>
      <p:pic>
        <p:nvPicPr>
          <p:cNvPr id="18436" name="Picture 4" descr="D:\Work\DS_projects\защита диплома\метрики catboos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2360" y="1124744"/>
            <a:ext cx="1008112" cy="44281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491880" y="112474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CatBoost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1880" y="378904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LightGBM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 ходе работы были обучены 2 модели, на базе алгоритмов градиентного бустинга. </a:t>
            </a:r>
          </a:p>
          <a:p>
            <a:r>
              <a:rPr lang="ru-RU" dirty="0" smtClean="0"/>
              <a:t>Обе модели показали неплохие результаты даже на таких разрозненных данных.</a:t>
            </a:r>
          </a:p>
          <a:p>
            <a:r>
              <a:rPr lang="ru-RU" dirty="0" smtClean="0"/>
              <a:t>Хоть модели и показали неплохие результаты, прототип требует доработки, как по части данных, так и самих моделей.</a:t>
            </a:r>
          </a:p>
          <a:p>
            <a:r>
              <a:rPr lang="ru-RU" dirty="0" smtClean="0"/>
              <a:t>Одна из обученных моделей будет являться основой для построения сервиса оптимизации цен и выявления, эластичных по цене, услуг частного медицинского центра.</a:t>
            </a:r>
          </a:p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8532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Разбить данные по категориям номенклатурных групп и по медицинским специальностям на отдельные </a:t>
            </a:r>
            <a:r>
              <a:rPr lang="ru-RU" dirty="0" err="1" smtClean="0"/>
              <a:t>датасеты</a:t>
            </a:r>
            <a:r>
              <a:rPr lang="ru-RU" dirty="0" smtClean="0"/>
              <a:t>, и на каждом наборе данных обучать отдельную модель.</a:t>
            </a:r>
          </a:p>
          <a:p>
            <a:r>
              <a:rPr lang="ru-RU" dirty="0" smtClean="0"/>
              <a:t>Разработка сервиса с возможностью интерактивного изменения данных и построения интерактивных графиков, а также подсчета ключевых бизнес метрик.</a:t>
            </a:r>
          </a:p>
          <a:p>
            <a:r>
              <a:rPr lang="ru-RU" dirty="0" smtClean="0"/>
              <a:t>Разработка системы автоматизированного сбора и обработки данных.</a:t>
            </a:r>
          </a:p>
          <a:p>
            <a:r>
              <a:rPr lang="ru-RU" dirty="0" smtClean="0"/>
              <a:t>Проведение экспериментов с моделями на основе глубокого обучения и обучения с подкреплением.</a:t>
            </a:r>
          </a:p>
          <a:p>
            <a:r>
              <a:rPr lang="ru-RU" dirty="0" smtClean="0"/>
              <a:t>Выяснение периода для переобучения модели на новых данных.</a:t>
            </a:r>
          </a:p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Итоги и планы доработок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 anchor="ctr"/>
          <a:lstStyle/>
          <a:p>
            <a:pPr algn="ctr"/>
            <a:r>
              <a:rPr lang="ru-RU" dirty="0" smtClean="0"/>
              <a:t>Благодарю за внимание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59088"/>
          </a:xfrm>
        </p:spPr>
        <p:txBody>
          <a:bodyPr anchor="t"/>
          <a:lstStyle/>
          <a:p>
            <a:pPr lvl="0"/>
            <a:r>
              <a:rPr lang="ru-RU" dirty="0" smtClean="0"/>
              <a:t>Изучить задачу оптимизации цены с точки зрения бизнеса.</a:t>
            </a:r>
          </a:p>
          <a:p>
            <a:pPr lvl="0"/>
            <a:r>
              <a:rPr lang="ru-RU" dirty="0" smtClean="0"/>
              <a:t>Разработать первый прототип модели для будущего сервиса.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29600" cy="1219200"/>
          </a:xfrm>
        </p:spPr>
        <p:txBody>
          <a:bodyPr anchor="ctr"/>
          <a:lstStyle/>
          <a:p>
            <a:pPr algn="ctr"/>
            <a:r>
              <a:rPr lang="ru-RU" dirty="0" smtClean="0"/>
              <a:t>Цели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219200"/>
          </a:xfrm>
        </p:spPr>
        <p:txBody>
          <a:bodyPr anchor="ctr"/>
          <a:lstStyle/>
          <a:p>
            <a:pPr algn="ctr"/>
            <a:r>
              <a:rPr lang="ru-RU" dirty="0" smtClean="0"/>
              <a:t>Определение бизнес задачи</a:t>
            </a:r>
            <a:endParaRPr lang="ru-RU" dirty="0"/>
          </a:p>
        </p:txBody>
      </p:sp>
      <p:pic>
        <p:nvPicPr>
          <p:cNvPr id="1026" name="Picture 2" descr="D:\Work\DS_projects\защита диплома\бинес задача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8127585" cy="38884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DS_projects\защита диплома\линейная регрессия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44824"/>
            <a:ext cx="4584750" cy="2649509"/>
          </a:xfrm>
          <a:prstGeom prst="rect">
            <a:avLst/>
          </a:prstGeom>
          <a:noFill/>
        </p:spPr>
      </p:pic>
      <p:pic>
        <p:nvPicPr>
          <p:cNvPr id="2051" name="Picture 3" descr="D:\Work\DS_projects\защита диплома\полиномиальная регрессия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3933056"/>
            <a:ext cx="4609871" cy="2592288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219200"/>
          </a:xfrm>
        </p:spPr>
        <p:txBody>
          <a:bodyPr anchor="ctr"/>
          <a:lstStyle/>
          <a:p>
            <a:pPr algn="ctr"/>
            <a:r>
              <a:rPr lang="ru-RU" dirty="0" smtClean="0"/>
              <a:t>Техническая задача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Линейная регрессия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004048" y="342900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Полиномиальная регрессия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219200"/>
          </a:xfrm>
        </p:spPr>
        <p:txBody>
          <a:bodyPr anchor="ctr"/>
          <a:lstStyle/>
          <a:p>
            <a:pPr algn="ctr"/>
            <a:r>
              <a:rPr lang="ru-RU" dirty="0" smtClean="0"/>
              <a:t>Метрики</a:t>
            </a:r>
            <a:endParaRPr lang="ru-RU" dirty="0"/>
          </a:p>
        </p:txBody>
      </p:sp>
      <p:pic>
        <p:nvPicPr>
          <p:cNvPr id="1026" name="Picture 2" descr="D:\Work\DS_projects\защита диплома\метрики качеств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772816"/>
            <a:ext cx="4824536" cy="35653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pic>
        <p:nvPicPr>
          <p:cNvPr id="2050" name="Picture 2" descr="D:\Work\DS_projects\защита диплома\Данные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12776"/>
            <a:ext cx="6048672" cy="3948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Наивная модель</a:t>
            </a:r>
            <a:endParaRPr lang="ru-RU" dirty="0"/>
          </a:p>
        </p:txBody>
      </p:sp>
      <p:pic>
        <p:nvPicPr>
          <p:cNvPr id="3075" name="Picture 3" descr="D:\Work\DS_projects\защита диплома\метрики наивная модель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1038225" cy="381000"/>
          </a:xfrm>
          <a:prstGeom prst="rect">
            <a:avLst/>
          </a:prstGeom>
          <a:noFill/>
        </p:spPr>
      </p:pic>
      <p:pic>
        <p:nvPicPr>
          <p:cNvPr id="3076" name="Picture 4" descr="D:\Work\DS_projects\защита диплома\предсказания наивная модель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708920"/>
            <a:ext cx="8481219" cy="266065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67544" y="12687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Метрики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220486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Разведывательный анализ данных</a:t>
            </a:r>
            <a:endParaRPr lang="ru-RU" dirty="0"/>
          </a:p>
        </p:txBody>
      </p:sp>
      <p:pic>
        <p:nvPicPr>
          <p:cNvPr id="4098" name="Picture 2" descr="D:\Work\DS_projects\защита диплома\Номенклатурные группы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3486150" cy="2152650"/>
          </a:xfrm>
          <a:prstGeom prst="rect">
            <a:avLst/>
          </a:prstGeom>
          <a:noFill/>
        </p:spPr>
      </p:pic>
      <p:pic>
        <p:nvPicPr>
          <p:cNvPr id="4099" name="Picture 3" descr="D:\Work\DS_projects\защита диплома\Медицинские специальности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2364699"/>
            <a:ext cx="5131693" cy="413060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3528" y="112474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Номенклатурные группы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1920" y="184482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Медицинские специальности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826</TotalTime>
  <Words>269</Words>
  <Application>Microsoft Office PowerPoint</Application>
  <PresentationFormat>Экран (4:3)</PresentationFormat>
  <Paragraphs>81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Бумажная</vt:lpstr>
      <vt:lpstr>«Интеллектуальная система оптимизации ценообразования услуг частного медицинского центра»</vt:lpstr>
      <vt:lpstr>Причина выбора темы</vt:lpstr>
      <vt:lpstr>Цели</vt:lpstr>
      <vt:lpstr>Определение бизнес задачи</vt:lpstr>
      <vt:lpstr>Техническая задача</vt:lpstr>
      <vt:lpstr>Метрики</vt:lpstr>
      <vt:lpstr>Данные</vt:lpstr>
      <vt:lpstr>Наивная модель</vt:lpstr>
      <vt:lpstr>Разведывательный анализ данных</vt:lpstr>
      <vt:lpstr>Слайд 10</vt:lpstr>
      <vt:lpstr>Корреляции</vt:lpstr>
      <vt:lpstr>Спрос для одной услуги по сезонам</vt:lpstr>
      <vt:lpstr>Спрос для одной услуги по месяцам</vt:lpstr>
      <vt:lpstr>Спрос для одной услуги по дням недели</vt:lpstr>
      <vt:lpstr>Спрос во время пандемии</vt:lpstr>
      <vt:lpstr>Спрос и цены</vt:lpstr>
      <vt:lpstr>Спрос на уникальные услуги</vt:lpstr>
      <vt:lpstr>Аномалии</vt:lpstr>
      <vt:lpstr>Циклические признаки</vt:lpstr>
      <vt:lpstr>Модели</vt:lpstr>
      <vt:lpstr>Результаты обучения</vt:lpstr>
      <vt:lpstr>Выводы</vt:lpstr>
      <vt:lpstr>Итоги и планы доработок</vt:lpstr>
      <vt:lpstr>Благодарю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«Интеллектуальная система оптимизации ценообразования услуг частного медицинского центра»</dc:title>
  <dc:creator>user-pc13-work</dc:creator>
  <cp:lastModifiedBy>user-pc13</cp:lastModifiedBy>
  <cp:revision>34</cp:revision>
  <dcterms:created xsi:type="dcterms:W3CDTF">2022-09-26T21:01:03Z</dcterms:created>
  <dcterms:modified xsi:type="dcterms:W3CDTF">2022-09-28T14:35:46Z</dcterms:modified>
</cp:coreProperties>
</file>