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8" r:id="rId3"/>
    <p:sldId id="276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7" r:id="rId14"/>
    <p:sldId id="298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77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27.09.2022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3699804"/>
            <a:ext cx="3902968" cy="2825540"/>
          </a:xfrm>
        </p:spPr>
        <p:txBody>
          <a:bodyPr anchor="t"/>
          <a:lstStyle/>
          <a:p>
            <a:pPr algn="l"/>
            <a:r>
              <a:rPr lang="ru-RU" dirty="0" smtClean="0"/>
              <a:t>Курс: </a:t>
            </a:r>
            <a:r>
              <a:rPr lang="en-US" dirty="0" err="1" smtClean="0"/>
              <a:t>Skillfactory</a:t>
            </a:r>
            <a:r>
              <a:rPr lang="en-US" dirty="0" smtClean="0"/>
              <a:t> </a:t>
            </a:r>
            <a:r>
              <a:rPr lang="ru-RU" dirty="0" smtClean="0"/>
              <a:t>Специализация </a:t>
            </a:r>
            <a:r>
              <a:rPr lang="en-US" dirty="0" smtClean="0"/>
              <a:t>Data Science</a:t>
            </a:r>
          </a:p>
          <a:p>
            <a:pPr algn="l"/>
            <a:r>
              <a:rPr lang="en-US" dirty="0" err="1" smtClean="0"/>
              <a:t>Студент</a:t>
            </a:r>
            <a:r>
              <a:rPr lang="en-US" dirty="0" smtClean="0"/>
              <a:t>: Скикевич </a:t>
            </a:r>
            <a:r>
              <a:rPr lang="en-US" dirty="0" err="1" smtClean="0"/>
              <a:t>Игорь</a:t>
            </a:r>
            <a:endParaRPr lang="ru-RU" dirty="0" smtClean="0"/>
          </a:p>
          <a:p>
            <a:pPr algn="l"/>
            <a:r>
              <a:rPr lang="ru-RU" dirty="0" smtClean="0"/>
              <a:t>Ментор: </a:t>
            </a:r>
            <a:r>
              <a:rPr lang="ru-RU" dirty="0" err="1" smtClean="0"/>
              <a:t>Саночкин</a:t>
            </a:r>
            <a:r>
              <a:rPr lang="ru-RU" dirty="0" smtClean="0"/>
              <a:t> Леонид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305800" cy="2938260"/>
          </a:xfrm>
        </p:spPr>
        <p:txBody>
          <a:bodyPr/>
          <a:lstStyle/>
          <a:p>
            <a:r>
              <a:rPr lang="ru-RU" sz="4400" dirty="0" smtClean="0"/>
              <a:t>«Интеллектуальная система оптимизации ценообразования услуг частного медицинского центра»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Work\DS_projects\защита диплома\Дни недел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2816"/>
            <a:ext cx="3667125" cy="2971800"/>
          </a:xfrm>
          <a:prstGeom prst="rect">
            <a:avLst/>
          </a:prstGeom>
          <a:noFill/>
        </p:spPr>
      </p:pic>
      <p:pic>
        <p:nvPicPr>
          <p:cNvPr id="5123" name="Picture 3" descr="D:\Work\DS_projects\защита диплома\праздники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772816"/>
            <a:ext cx="2371725" cy="10477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59632" y="11967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Weekday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508104" y="1196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Holiday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Корреляции</a:t>
            </a:r>
            <a:endParaRPr lang="ru-RU" dirty="0"/>
          </a:p>
        </p:txBody>
      </p:sp>
      <p:pic>
        <p:nvPicPr>
          <p:cNvPr id="6146" name="Picture 2" descr="D:\Work\DS_projects\защита диплома\корреляция крамер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700808"/>
            <a:ext cx="4245043" cy="3456384"/>
          </a:xfrm>
          <a:prstGeom prst="rect">
            <a:avLst/>
          </a:prstGeom>
          <a:noFill/>
        </p:spPr>
      </p:pic>
      <p:pic>
        <p:nvPicPr>
          <p:cNvPr id="6147" name="Picture 3" descr="D:\Work\DS_projects\защита диплома\корреляция пирсон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4264198" cy="345638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7544" y="12687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Pearson's </a:t>
            </a:r>
            <a:r>
              <a:rPr lang="en-US" dirty="0" smtClean="0"/>
              <a:t>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26876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Cramér's</a:t>
            </a:r>
            <a:r>
              <a:rPr lang="en-US" dirty="0" smtClean="0"/>
              <a:t> </a:t>
            </a:r>
            <a:r>
              <a:rPr lang="en-US" dirty="0" smtClean="0"/>
              <a:t>V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ru-RU" dirty="0" smtClean="0"/>
              <a:t>Спрос для одной услуги по сезонам</a:t>
            </a:r>
            <a:endParaRPr lang="ru-RU" dirty="0"/>
          </a:p>
        </p:txBody>
      </p:sp>
      <p:pic>
        <p:nvPicPr>
          <p:cNvPr id="7172" name="Picture 4" descr="D:\Work\DS_projects\защита диплома\спрос по временам год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726561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ru-RU" dirty="0" smtClean="0"/>
              <a:t>Спрос для одной услуги по </a:t>
            </a:r>
            <a:r>
              <a:rPr lang="ru-RU" dirty="0" smtClean="0"/>
              <a:t>месяцам</a:t>
            </a:r>
            <a:endParaRPr lang="ru-RU" dirty="0"/>
          </a:p>
        </p:txBody>
      </p:sp>
      <p:pic>
        <p:nvPicPr>
          <p:cNvPr id="3" name="Picture 3" descr="D:\Work\DS_projects\защита диплома\спрос по месяца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708468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ru-RU" dirty="0" smtClean="0"/>
              <a:t>Спрос для одной услуги по дням </a:t>
            </a:r>
            <a:r>
              <a:rPr lang="ru-RU" dirty="0" smtClean="0"/>
              <a:t>недели</a:t>
            </a:r>
            <a:endParaRPr lang="ru-RU" dirty="0"/>
          </a:p>
        </p:txBody>
      </p:sp>
      <p:pic>
        <p:nvPicPr>
          <p:cNvPr id="3" name="Picture 2" descr="D:\Work\DS_projects\защита диплома\спрос по дням недел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760385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Спрос во время пандемии</a:t>
            </a:r>
            <a:endParaRPr lang="ru-RU" dirty="0"/>
          </a:p>
        </p:txBody>
      </p:sp>
      <p:pic>
        <p:nvPicPr>
          <p:cNvPr id="8194" name="Picture 2" descr="D:\Work\DS_projects\защита диплома\спрос во время пандемии по месяца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124744"/>
            <a:ext cx="8064897" cy="2531010"/>
          </a:xfrm>
          <a:prstGeom prst="rect">
            <a:avLst/>
          </a:prstGeom>
          <a:noFill/>
        </p:spPr>
      </p:pic>
      <p:pic>
        <p:nvPicPr>
          <p:cNvPr id="8195" name="Picture 3" descr="D:\Work\DS_projects\защита диплома\спрос до и после пандемии по месяцам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17032"/>
            <a:ext cx="8064896" cy="2680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Спрос и цены</a:t>
            </a:r>
            <a:endParaRPr lang="ru-RU" dirty="0"/>
          </a:p>
        </p:txBody>
      </p:sp>
      <p:pic>
        <p:nvPicPr>
          <p:cNvPr id="9218" name="Picture 2" descr="D:\Work\DS_projects\защита диплома\спрос и цен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8740742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Спрос на уникальные услуги</a:t>
            </a:r>
            <a:endParaRPr lang="ru-RU" dirty="0"/>
          </a:p>
        </p:txBody>
      </p:sp>
      <p:pic>
        <p:nvPicPr>
          <p:cNvPr id="10242" name="Picture 2" descr="D:\Work\DS_projects\защита диплома\спрос на уникальные услуги по месяца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8698954" cy="29819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Аномалии</a:t>
            </a:r>
            <a:endParaRPr lang="ru-RU" dirty="0"/>
          </a:p>
        </p:txBody>
      </p:sp>
      <p:pic>
        <p:nvPicPr>
          <p:cNvPr id="11266" name="Picture 2" descr="D:\Work\DS_projects\защита диплома\аномалии количество враче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717032"/>
            <a:ext cx="8568952" cy="2671322"/>
          </a:xfrm>
          <a:prstGeom prst="rect">
            <a:avLst/>
          </a:prstGeom>
          <a:noFill/>
        </p:spPr>
      </p:pic>
      <p:pic>
        <p:nvPicPr>
          <p:cNvPr id="11267" name="Picture 3" descr="D:\Work\DS_projects\защита диплома\аномалии цены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052736"/>
            <a:ext cx="8568952" cy="2593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Циклические признаки</a:t>
            </a:r>
            <a:endParaRPr lang="ru-RU" dirty="0"/>
          </a:p>
        </p:txBody>
      </p:sp>
      <p:pic>
        <p:nvPicPr>
          <p:cNvPr id="12290" name="Picture 2" descr="D:\Work\DS_projects\защита диплома\циклический признак месяц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8705173" cy="2808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 anchor="ctr"/>
          <a:lstStyle/>
          <a:p>
            <a:pPr algn="ctr"/>
            <a:r>
              <a:rPr lang="ru-RU" dirty="0" smtClean="0"/>
              <a:t>Причина выбора темы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Модели</a:t>
            </a:r>
            <a:endParaRPr lang="ru-RU" dirty="0"/>
          </a:p>
        </p:txBody>
      </p:sp>
      <p:pic>
        <p:nvPicPr>
          <p:cNvPr id="13314" name="Picture 2" descr="D:\Work\DS_projects\защита диплома\catboo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4248472" cy="1323942"/>
          </a:xfrm>
          <a:prstGeom prst="rect">
            <a:avLst/>
          </a:prstGeom>
          <a:noFill/>
        </p:spPr>
      </p:pic>
      <p:pic>
        <p:nvPicPr>
          <p:cNvPr id="13318" name="Picture 6" descr="D:\Work\DS_projects\защита диплома\lightgb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365104"/>
            <a:ext cx="5040560" cy="122120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995936" y="3140968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VS</a:t>
            </a:r>
            <a:endParaRPr lang="ru-RU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 descr="D:\Work\DS_projects\защита диплома\предсказания lightgb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3789039"/>
            <a:ext cx="8568953" cy="2695983"/>
          </a:xfrm>
          <a:prstGeom prst="rect">
            <a:avLst/>
          </a:prstGeom>
          <a:noFill/>
        </p:spPr>
      </p:pic>
      <p:pic>
        <p:nvPicPr>
          <p:cNvPr id="18437" name="Picture 5" descr="D:\Work\DS_projects\защита диплома\предсказания catboo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24744"/>
            <a:ext cx="8554104" cy="2664296"/>
          </a:xfrm>
          <a:prstGeom prst="rect">
            <a:avLst/>
          </a:prstGeom>
          <a:noFill/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Результаты обучения</a:t>
            </a:r>
            <a:endParaRPr lang="ru-RU" dirty="0"/>
          </a:p>
        </p:txBody>
      </p:sp>
      <p:pic>
        <p:nvPicPr>
          <p:cNvPr id="18433" name="Picture 1" descr="D:\Work\DS_projects\защита диплома\метрики lightgb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2360" y="3789040"/>
            <a:ext cx="1008112" cy="435941"/>
          </a:xfrm>
          <a:prstGeom prst="rect">
            <a:avLst/>
          </a:prstGeom>
          <a:noFill/>
        </p:spPr>
      </p:pic>
      <p:pic>
        <p:nvPicPr>
          <p:cNvPr id="18436" name="Picture 4" descr="D:\Work\DS_projects\защита диплома\метрики catboos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1124744"/>
            <a:ext cx="1008112" cy="44281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491880" y="11247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CatBoost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1880" y="37890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LightGBM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ходе работы были обучены 2 модели, на базе алгоритмов градиентного бустинга. </a:t>
            </a:r>
          </a:p>
          <a:p>
            <a:r>
              <a:rPr lang="ru-RU" dirty="0" smtClean="0"/>
              <a:t>Обе модели показали неплохие результаты даже на таких разрозненных данных.</a:t>
            </a:r>
          </a:p>
          <a:p>
            <a:r>
              <a:rPr lang="ru-RU" dirty="0" smtClean="0"/>
              <a:t>Хоть модели и показали неплохие результаты, прототип требует доработки, как по части данных, так и самих моделей.</a:t>
            </a:r>
          </a:p>
          <a:p>
            <a:r>
              <a:rPr lang="ru-RU" dirty="0" smtClean="0"/>
              <a:t>Одна из обученных моделей будет являться основой для построения сервиса оптимизации цен и выявления, эластичных по цене, услуг частного медицинского центра.</a:t>
            </a:r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8532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Разбить </a:t>
            </a:r>
            <a:r>
              <a:rPr lang="ru-RU" dirty="0" smtClean="0"/>
              <a:t>данные по категориям номенклатурных групп и по медицинским специальностям на отдельные </a:t>
            </a:r>
            <a:r>
              <a:rPr lang="ru-RU" dirty="0" err="1" smtClean="0"/>
              <a:t>датасеты</a:t>
            </a:r>
            <a:r>
              <a:rPr lang="ru-RU" dirty="0" smtClean="0"/>
              <a:t>, и на каждом наборе данных обучать отдельную модель.</a:t>
            </a:r>
          </a:p>
          <a:p>
            <a:r>
              <a:rPr lang="ru-RU" dirty="0" smtClean="0"/>
              <a:t>Разработка </a:t>
            </a:r>
            <a:r>
              <a:rPr lang="ru-RU" dirty="0" smtClean="0"/>
              <a:t>сервиса с возможностью интерактивного изменения данных и построения интерактивных графиков, а также подсчета ключевых бизнес метрик.</a:t>
            </a:r>
          </a:p>
          <a:p>
            <a:r>
              <a:rPr lang="ru-RU" dirty="0" smtClean="0"/>
              <a:t>Разработка </a:t>
            </a:r>
            <a:r>
              <a:rPr lang="ru-RU" dirty="0" smtClean="0"/>
              <a:t>системы автоматизированного сбора и обработки данных.</a:t>
            </a:r>
          </a:p>
          <a:p>
            <a:r>
              <a:rPr lang="ru-RU" dirty="0" smtClean="0"/>
              <a:t>Проведение </a:t>
            </a:r>
            <a:r>
              <a:rPr lang="ru-RU" dirty="0" smtClean="0"/>
              <a:t>экспериментов с моделями на основе глубокого обучения и обучения с подкреплением.</a:t>
            </a:r>
          </a:p>
          <a:p>
            <a:r>
              <a:rPr lang="ru-RU" dirty="0" smtClean="0"/>
              <a:t>Выяснение </a:t>
            </a:r>
            <a:r>
              <a:rPr lang="ru-RU" dirty="0" smtClean="0"/>
              <a:t>периода для переобучения модели на новых данных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Итоги и планы доработок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 anchor="ctr"/>
          <a:lstStyle/>
          <a:p>
            <a:pPr algn="ctr"/>
            <a:r>
              <a:rPr lang="ru-RU" dirty="0" smtClean="0"/>
              <a:t>Благодарю за внимание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59088"/>
          </a:xfrm>
        </p:spPr>
        <p:txBody>
          <a:bodyPr anchor="t"/>
          <a:lstStyle/>
          <a:p>
            <a:pPr lvl="0"/>
            <a:r>
              <a:rPr lang="ru-RU" dirty="0" smtClean="0"/>
              <a:t>Изучить задачу оптимизации цены с точки зрения бизнеса.</a:t>
            </a:r>
          </a:p>
          <a:p>
            <a:pPr lvl="0"/>
            <a:r>
              <a:rPr lang="ru-RU" dirty="0" smtClean="0"/>
              <a:t>Разработать первый прототип модели для будущего сервиса.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Цели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Определение бизнес задачи</a:t>
            </a:r>
            <a:endParaRPr lang="ru-RU" dirty="0"/>
          </a:p>
        </p:txBody>
      </p:sp>
      <p:pic>
        <p:nvPicPr>
          <p:cNvPr id="1026" name="Picture 2" descr="D:\Work\DS_projects\защита диплома\бинес задача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127585" cy="3888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DS_projects\защита диплома\линейная регрессия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4584750" cy="2649509"/>
          </a:xfrm>
          <a:prstGeom prst="rect">
            <a:avLst/>
          </a:prstGeom>
          <a:noFill/>
        </p:spPr>
      </p:pic>
      <p:pic>
        <p:nvPicPr>
          <p:cNvPr id="2051" name="Picture 3" descr="D:\Work\DS_projects\защита диплома\полиномиальная регрессия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933056"/>
            <a:ext cx="4609871" cy="259228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Техническая задача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Линейная регрессия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342900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Полиномиальная регрессия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19200"/>
          </a:xfrm>
        </p:spPr>
        <p:txBody>
          <a:bodyPr anchor="ctr"/>
          <a:lstStyle/>
          <a:p>
            <a:pPr algn="ctr"/>
            <a:r>
              <a:rPr lang="ru-RU" dirty="0" smtClean="0"/>
              <a:t>Метрики</a:t>
            </a:r>
            <a:endParaRPr lang="ru-RU" dirty="0"/>
          </a:p>
        </p:txBody>
      </p:sp>
      <p:pic>
        <p:nvPicPr>
          <p:cNvPr id="1026" name="Picture 2" descr="D:\Work\DS_projects\защита диплома\метрики качеств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72816"/>
            <a:ext cx="4824536" cy="3565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Данные</a:t>
            </a:r>
            <a:endParaRPr lang="ru-RU" dirty="0"/>
          </a:p>
        </p:txBody>
      </p:sp>
      <p:pic>
        <p:nvPicPr>
          <p:cNvPr id="2050" name="Picture 2" descr="D:\Work\DS_projects\защита диплома\Данные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12776"/>
            <a:ext cx="6048672" cy="3948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Наивная модель</a:t>
            </a:r>
            <a:endParaRPr lang="ru-RU" dirty="0"/>
          </a:p>
        </p:txBody>
      </p:sp>
      <p:pic>
        <p:nvPicPr>
          <p:cNvPr id="3075" name="Picture 3" descr="D:\Work\DS_projects\защита диплома\метрики наивная модел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1038225" cy="381000"/>
          </a:xfrm>
          <a:prstGeom prst="rect">
            <a:avLst/>
          </a:prstGeom>
          <a:noFill/>
        </p:spPr>
      </p:pic>
      <p:pic>
        <p:nvPicPr>
          <p:cNvPr id="3076" name="Picture 4" descr="D:\Work\DS_projects\защита диплома\предсказания наивная модель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708920"/>
            <a:ext cx="8481219" cy="266065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67544" y="12687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Метрики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2048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Разведывательный анализ данных</a:t>
            </a:r>
            <a:endParaRPr lang="ru-RU" dirty="0"/>
          </a:p>
        </p:txBody>
      </p:sp>
      <p:pic>
        <p:nvPicPr>
          <p:cNvPr id="4098" name="Picture 2" descr="D:\Work\DS_projects\защита диплома\Номенклатурные групп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3486150" cy="2152650"/>
          </a:xfrm>
          <a:prstGeom prst="rect">
            <a:avLst/>
          </a:prstGeom>
          <a:noFill/>
        </p:spPr>
      </p:pic>
      <p:pic>
        <p:nvPicPr>
          <p:cNvPr id="4099" name="Picture 3" descr="D:\Work\DS_projects\защита диплома\Медицинские специальности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364699"/>
            <a:ext cx="5131693" cy="413060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28" y="11247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Номенклатурные группы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184482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Медицинские специальности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450</TotalTime>
  <Words>263</Words>
  <Application>Microsoft Office PowerPoint</Application>
  <PresentationFormat>Экран (4:3)</PresentationFormat>
  <Paragraphs>50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Бумажная</vt:lpstr>
      <vt:lpstr>«Интеллектуальная система оптимизации ценообразования услуг частного медицинского центра»</vt:lpstr>
      <vt:lpstr>Причина выбора темы</vt:lpstr>
      <vt:lpstr>Цели</vt:lpstr>
      <vt:lpstr>Определение бизнес задачи</vt:lpstr>
      <vt:lpstr>Техническая задача</vt:lpstr>
      <vt:lpstr>Метрики</vt:lpstr>
      <vt:lpstr>Данные</vt:lpstr>
      <vt:lpstr>Наивная модель</vt:lpstr>
      <vt:lpstr>Разведывательный анализ данных</vt:lpstr>
      <vt:lpstr>Слайд 10</vt:lpstr>
      <vt:lpstr>Корреляции</vt:lpstr>
      <vt:lpstr>Спрос для одной услуги по сезонам</vt:lpstr>
      <vt:lpstr>Спрос для одной услуги по месяцам</vt:lpstr>
      <vt:lpstr>Спрос для одной услуги по дням недели</vt:lpstr>
      <vt:lpstr>Спрос во время пандемии</vt:lpstr>
      <vt:lpstr>Спрос и цены</vt:lpstr>
      <vt:lpstr>Спрос на уникальные услуги</vt:lpstr>
      <vt:lpstr>Аномалии</vt:lpstr>
      <vt:lpstr>Циклические признаки</vt:lpstr>
      <vt:lpstr>Модели</vt:lpstr>
      <vt:lpstr>Результаты обучения</vt:lpstr>
      <vt:lpstr>Выводы</vt:lpstr>
      <vt:lpstr>Итоги и планы доработок</vt:lpstr>
      <vt:lpstr>Благодарю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«Интеллектуальная система оптимизации ценообразования услуг частного медицинского центра»</dc:title>
  <dc:creator>user-pc13-work</dc:creator>
  <cp:lastModifiedBy>user-pc13</cp:lastModifiedBy>
  <cp:revision>31</cp:revision>
  <dcterms:created xsi:type="dcterms:W3CDTF">2022-09-26T21:01:03Z</dcterms:created>
  <dcterms:modified xsi:type="dcterms:W3CDTF">2022-09-27T16:09:19Z</dcterms:modified>
</cp:coreProperties>
</file>