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5" r:id="rId3"/>
    <p:sldId id="279" r:id="rId4"/>
    <p:sldId id="280" r:id="rId5"/>
    <p:sldId id="257" r:id="rId6"/>
    <p:sldId id="258" r:id="rId7"/>
    <p:sldId id="259" r:id="rId8"/>
    <p:sldId id="260" r:id="rId9"/>
    <p:sldId id="261" r:id="rId10"/>
    <p:sldId id="281" r:id="rId11"/>
    <p:sldId id="266" r:id="rId12"/>
    <p:sldId id="265" r:id="rId13"/>
    <p:sldId id="274" r:id="rId14"/>
    <p:sldId id="268" r:id="rId15"/>
    <p:sldId id="271" r:id="rId16"/>
    <p:sldId id="269" r:id="rId17"/>
    <p:sldId id="267" r:id="rId18"/>
    <p:sldId id="273" r:id="rId19"/>
    <p:sldId id="256" r:id="rId20"/>
    <p:sldId id="272" r:id="rId21"/>
    <p:sldId id="263" r:id="rId22"/>
    <p:sldId id="282" r:id="rId23"/>
    <p:sldId id="264" r:id="rId24"/>
    <p:sldId id="283" r:id="rId25"/>
    <p:sldId id="262" r:id="rId26"/>
    <p:sldId id="277" r:id="rId27"/>
    <p:sldId id="278" r:id="rId28"/>
    <p:sldId id="284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2B56E-5B50-4178-8D81-2C5FAB9EFF3E}" v="76" dt="2022-07-24T11:20:18.989"/>
    <p1510:client id="{2E8667BC-252C-9CD6-FF72-580B57FCD52B}" v="12" dt="2022-07-25T11:04:10.342"/>
    <p1510:client id="{3134C6CF-B16A-0AC8-B09B-AEC05342C199}" v="21" dt="2022-07-25T18:10:26.812"/>
    <p1510:client id="{49C29B78-D59E-0461-4F34-4CFCE98559E8}" v="38" dt="2022-07-25T11:01:51.034"/>
    <p1510:client id="{7A0AB0E6-5716-29D6-687F-DE7B97AE33BF}" v="306" dt="2022-07-25T15:34:13.928"/>
    <p1510:client id="{9E1B91E8-956A-75E7-6F79-AAE0B4D6DFA3}" v="775" dt="2022-07-25T17:49:03.530"/>
    <p1510:client id="{C7624E44-AE44-EDCA-4D41-68C43EF1B51B}" v="1007" dt="2022-07-26T00:25:52.001"/>
    <p1510:client id="{D0BFAE0C-EB32-B4B5-2895-657C98C7ECAF}" v="1952" dt="2022-07-24T18:22:05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25.xml" Id="rId26" /><Relationship Type="http://schemas.openxmlformats.org/officeDocument/2006/relationships/slide" Target="slides/slide2.xml" Id="rId3" /><Relationship Type="http://schemas.openxmlformats.org/officeDocument/2006/relationships/slide" Target="slides/slide20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24.xml" Id="rId25" /><Relationship Type="http://schemas.openxmlformats.org/officeDocument/2006/relationships/tableStyles" Target="tableStyles.xml" Id="rId33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19.xml" Id="rId20" /><Relationship Type="http://schemas.openxmlformats.org/officeDocument/2006/relationships/slide" Target="slides/slide28.xml" Id="rId29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23.xml" Id="rId24" /><Relationship Type="http://schemas.openxmlformats.org/officeDocument/2006/relationships/theme" Target="theme/theme1.xml" Id="rId32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22.xml" Id="rId23" /><Relationship Type="http://schemas.openxmlformats.org/officeDocument/2006/relationships/slide" Target="slides/slide27.xml" Id="rId28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viewProps" Target="viewProps.xml" Id="rId31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slide" Target="slides/slide21.xml" Id="rId22" /><Relationship Type="http://schemas.openxmlformats.org/officeDocument/2006/relationships/slide" Target="slides/slide26.xml" Id="rId27" /><Relationship Type="http://schemas.openxmlformats.org/officeDocument/2006/relationships/presProps" Target="presProps.xml" Id="rId30" /><Relationship Type="http://schemas.microsoft.com/office/2015/10/relationships/revisionInfo" Target="revisionInfo.xml" Id="rId35" /><Relationship Type="http://schemas.openxmlformats.org/officeDocument/2006/relationships/slide" Target="slides/slide7.xml" Id="rId8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512665-E99A-4820-AA9A-8EF1BCEDBA4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47D54E-3FFE-46D8-B935-9536F800B768}">
      <dgm:prSet/>
      <dgm:spPr/>
      <dgm:t>
        <a:bodyPr/>
        <a:lstStyle/>
        <a:p>
          <a:pPr rtl="0"/>
          <a:r>
            <a:rPr lang="es-ES" b="1" dirty="0"/>
            <a:t>2004 HG12</a:t>
          </a:r>
          <a:r>
            <a:rPr lang="es-ES" dirty="0"/>
            <a:t> es el asteroide peligroso con menor diámetro,</a:t>
          </a:r>
          <a:r>
            <a:rPr lang="es-ES" dirty="0">
              <a:latin typeface="Calibri Light" panose="020F0302020204030204"/>
            </a:rPr>
            <a:t> con 54 metros</a:t>
          </a:r>
          <a:endParaRPr lang="es-ES" dirty="0"/>
        </a:p>
      </dgm:t>
    </dgm:pt>
    <dgm:pt modelId="{06198A32-2B7A-4F02-900A-45111D387F0B}" type="parTrans" cxnId="{00A560A0-C296-4921-84F8-BC7DBE256895}">
      <dgm:prSet/>
      <dgm:spPr/>
      <dgm:t>
        <a:bodyPr/>
        <a:lstStyle/>
        <a:p>
          <a:endParaRPr lang="en-US"/>
        </a:p>
      </dgm:t>
    </dgm:pt>
    <dgm:pt modelId="{71C38DE1-3835-4AF1-BC76-DFCCE9CDD001}" type="sibTrans" cxnId="{00A560A0-C296-4921-84F8-BC7DBE256895}">
      <dgm:prSet/>
      <dgm:spPr/>
      <dgm:t>
        <a:bodyPr/>
        <a:lstStyle/>
        <a:p>
          <a:endParaRPr lang="en-US"/>
        </a:p>
      </dgm:t>
    </dgm:pt>
    <dgm:pt modelId="{FD584F4C-B497-47BB-A9C0-37EC444EE555}">
      <dgm:prSet/>
      <dgm:spPr/>
      <dgm:t>
        <a:bodyPr/>
        <a:lstStyle/>
        <a:p>
          <a:r>
            <a:rPr lang="es-ES" dirty="0"/>
            <a:t>6400 veces menor que la luna.</a:t>
          </a:r>
          <a:endParaRPr lang="en-US" dirty="0"/>
        </a:p>
      </dgm:t>
    </dgm:pt>
    <dgm:pt modelId="{F2E32244-0CB3-4709-9962-8A8BEEF536CE}" type="parTrans" cxnId="{AD816058-A835-48B6-91C2-9F5703883D92}">
      <dgm:prSet/>
      <dgm:spPr/>
      <dgm:t>
        <a:bodyPr/>
        <a:lstStyle/>
        <a:p>
          <a:endParaRPr lang="en-US"/>
        </a:p>
      </dgm:t>
    </dgm:pt>
    <dgm:pt modelId="{1D884C94-3DA3-49F6-ACAA-A49257892C95}" type="sibTrans" cxnId="{AD816058-A835-48B6-91C2-9F5703883D92}">
      <dgm:prSet/>
      <dgm:spPr/>
      <dgm:t>
        <a:bodyPr/>
        <a:lstStyle/>
        <a:p>
          <a:endParaRPr lang="en-US"/>
        </a:p>
      </dgm:t>
    </dgm:pt>
    <dgm:pt modelId="{CDAB78E2-4440-4013-8AEB-8B4CD4E27134}">
      <dgm:prSet/>
      <dgm:spPr/>
      <dgm:t>
        <a:bodyPr/>
        <a:lstStyle/>
        <a:p>
          <a:r>
            <a:rPr lang="es-ES" dirty="0"/>
            <a:t>54 metros puede ser la mitad de un campo de futbol.</a:t>
          </a:r>
          <a:endParaRPr lang="en-US" dirty="0"/>
        </a:p>
      </dgm:t>
    </dgm:pt>
    <dgm:pt modelId="{37FBDC15-3593-4503-AF7A-EF68EC05C992}" type="parTrans" cxnId="{A69F4DCB-FC74-482D-9C5A-1EB06D0139B6}">
      <dgm:prSet/>
      <dgm:spPr/>
      <dgm:t>
        <a:bodyPr/>
        <a:lstStyle/>
        <a:p>
          <a:endParaRPr lang="en-US"/>
        </a:p>
      </dgm:t>
    </dgm:pt>
    <dgm:pt modelId="{5B24B98F-B5E3-487F-908A-768F6718DCF3}" type="sibTrans" cxnId="{A69F4DCB-FC74-482D-9C5A-1EB06D0139B6}">
      <dgm:prSet/>
      <dgm:spPr/>
      <dgm:t>
        <a:bodyPr/>
        <a:lstStyle/>
        <a:p>
          <a:endParaRPr lang="en-US"/>
        </a:p>
      </dgm:t>
    </dgm:pt>
    <dgm:pt modelId="{B34EDEE2-6A5F-4A6E-BF3B-5F80FAEB24AC}">
      <dgm:prSet/>
      <dgm:spPr/>
      <dgm:t>
        <a:bodyPr/>
        <a:lstStyle/>
        <a:p>
          <a:r>
            <a:rPr lang="es-ES" dirty="0"/>
            <a:t>Mientras que </a:t>
          </a:r>
          <a:r>
            <a:rPr lang="es-ES" b="1" dirty="0"/>
            <a:t>2008 TS26 </a:t>
          </a:r>
          <a:r>
            <a:rPr lang="es-ES" dirty="0"/>
            <a:t>es el más pequeño considerado no peligroso, con 0.37 m, 10 millones menor que la luna </a:t>
          </a:r>
          <a:endParaRPr lang="en-US" dirty="0"/>
        </a:p>
      </dgm:t>
    </dgm:pt>
    <dgm:pt modelId="{B1CFAEEE-952B-4E3C-BED5-13092ED97FDB}" type="parTrans" cxnId="{888B057D-55E1-4770-86FD-034EB8B96E3D}">
      <dgm:prSet/>
      <dgm:spPr/>
      <dgm:t>
        <a:bodyPr/>
        <a:lstStyle/>
        <a:p>
          <a:endParaRPr lang="en-US"/>
        </a:p>
      </dgm:t>
    </dgm:pt>
    <dgm:pt modelId="{360423F9-7CEE-4EF8-AF0C-B8D3D770AEDE}" type="sibTrans" cxnId="{888B057D-55E1-4770-86FD-034EB8B96E3D}">
      <dgm:prSet/>
      <dgm:spPr/>
      <dgm:t>
        <a:bodyPr/>
        <a:lstStyle/>
        <a:p>
          <a:endParaRPr lang="en-US"/>
        </a:p>
      </dgm:t>
    </dgm:pt>
    <dgm:pt modelId="{12406503-52A2-4AD5-98DD-E6B85CF73605}" type="pres">
      <dgm:prSet presAssocID="{31512665-E99A-4820-AA9A-8EF1BCEDBA4D}" presName="linear" presStyleCnt="0">
        <dgm:presLayoutVars>
          <dgm:animLvl val="lvl"/>
          <dgm:resizeHandles val="exact"/>
        </dgm:presLayoutVars>
      </dgm:prSet>
      <dgm:spPr/>
    </dgm:pt>
    <dgm:pt modelId="{13452A64-BF01-44DF-A08A-1DB176587DB4}" type="pres">
      <dgm:prSet presAssocID="{1347D54E-3FFE-46D8-B935-9536F800B76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B80C36B-F66C-4EEF-A186-668EBA0E822C}" type="pres">
      <dgm:prSet presAssocID="{71C38DE1-3835-4AF1-BC76-DFCCE9CDD001}" presName="spacer" presStyleCnt="0"/>
      <dgm:spPr/>
    </dgm:pt>
    <dgm:pt modelId="{760F7AFB-6575-42B1-B2F3-C0965C99B5A3}" type="pres">
      <dgm:prSet presAssocID="{FD584F4C-B497-47BB-A9C0-37EC444EE55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189DE30-2CF5-480A-AF5E-AEB7D50A4B19}" type="pres">
      <dgm:prSet presAssocID="{1D884C94-3DA3-49F6-ACAA-A49257892C95}" presName="spacer" presStyleCnt="0"/>
      <dgm:spPr/>
    </dgm:pt>
    <dgm:pt modelId="{5640C37F-E58F-48DE-903A-835D391FF35E}" type="pres">
      <dgm:prSet presAssocID="{CDAB78E2-4440-4013-8AEB-8B4CD4E2713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3E7F8C1-C5E6-4A9C-889C-52203ACC3C5F}" type="pres">
      <dgm:prSet presAssocID="{5B24B98F-B5E3-487F-908A-768F6718DCF3}" presName="spacer" presStyleCnt="0"/>
      <dgm:spPr/>
    </dgm:pt>
    <dgm:pt modelId="{65FF7836-D653-4497-8292-9AA7F150E1A8}" type="pres">
      <dgm:prSet presAssocID="{B34EDEE2-6A5F-4A6E-BF3B-5F80FAEB24A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2A80F0D-5B45-4256-92B1-78AF715A9153}" type="presOf" srcId="{31512665-E99A-4820-AA9A-8EF1BCEDBA4D}" destId="{12406503-52A2-4AD5-98DD-E6B85CF73605}" srcOrd="0" destOrd="0" presId="urn:microsoft.com/office/officeart/2005/8/layout/vList2"/>
    <dgm:cxn modelId="{1A6B4421-D1D1-4915-8AB7-C30BACC79489}" type="presOf" srcId="{CDAB78E2-4440-4013-8AEB-8B4CD4E27134}" destId="{5640C37F-E58F-48DE-903A-835D391FF35E}" srcOrd="0" destOrd="0" presId="urn:microsoft.com/office/officeart/2005/8/layout/vList2"/>
    <dgm:cxn modelId="{42970748-380C-43DE-84F1-181F95347CC1}" type="presOf" srcId="{FD584F4C-B497-47BB-A9C0-37EC444EE555}" destId="{760F7AFB-6575-42B1-B2F3-C0965C99B5A3}" srcOrd="0" destOrd="0" presId="urn:microsoft.com/office/officeart/2005/8/layout/vList2"/>
    <dgm:cxn modelId="{80AE6649-2BFC-41E8-BDC6-6712C6B4CC0B}" type="presOf" srcId="{1347D54E-3FFE-46D8-B935-9536F800B768}" destId="{13452A64-BF01-44DF-A08A-1DB176587DB4}" srcOrd="0" destOrd="0" presId="urn:microsoft.com/office/officeart/2005/8/layout/vList2"/>
    <dgm:cxn modelId="{AD816058-A835-48B6-91C2-9F5703883D92}" srcId="{31512665-E99A-4820-AA9A-8EF1BCEDBA4D}" destId="{FD584F4C-B497-47BB-A9C0-37EC444EE555}" srcOrd="1" destOrd="0" parTransId="{F2E32244-0CB3-4709-9962-8A8BEEF536CE}" sibTransId="{1D884C94-3DA3-49F6-ACAA-A49257892C95}"/>
    <dgm:cxn modelId="{888B057D-55E1-4770-86FD-034EB8B96E3D}" srcId="{31512665-E99A-4820-AA9A-8EF1BCEDBA4D}" destId="{B34EDEE2-6A5F-4A6E-BF3B-5F80FAEB24AC}" srcOrd="3" destOrd="0" parTransId="{B1CFAEEE-952B-4E3C-BED5-13092ED97FDB}" sibTransId="{360423F9-7CEE-4EF8-AF0C-B8D3D770AEDE}"/>
    <dgm:cxn modelId="{00A560A0-C296-4921-84F8-BC7DBE256895}" srcId="{31512665-E99A-4820-AA9A-8EF1BCEDBA4D}" destId="{1347D54E-3FFE-46D8-B935-9536F800B768}" srcOrd="0" destOrd="0" parTransId="{06198A32-2B7A-4F02-900A-45111D387F0B}" sibTransId="{71C38DE1-3835-4AF1-BC76-DFCCE9CDD001}"/>
    <dgm:cxn modelId="{A69F4DCB-FC74-482D-9C5A-1EB06D0139B6}" srcId="{31512665-E99A-4820-AA9A-8EF1BCEDBA4D}" destId="{CDAB78E2-4440-4013-8AEB-8B4CD4E27134}" srcOrd="2" destOrd="0" parTransId="{37FBDC15-3593-4503-AF7A-EF68EC05C992}" sibTransId="{5B24B98F-B5E3-487F-908A-768F6718DCF3}"/>
    <dgm:cxn modelId="{0C73CADF-6393-40B6-B8D5-2B58CEC79F68}" type="presOf" srcId="{B34EDEE2-6A5F-4A6E-BF3B-5F80FAEB24AC}" destId="{65FF7836-D653-4497-8292-9AA7F150E1A8}" srcOrd="0" destOrd="0" presId="urn:microsoft.com/office/officeart/2005/8/layout/vList2"/>
    <dgm:cxn modelId="{58864733-E652-4A59-9CF1-32AA8CB68AAB}" type="presParOf" srcId="{12406503-52A2-4AD5-98DD-E6B85CF73605}" destId="{13452A64-BF01-44DF-A08A-1DB176587DB4}" srcOrd="0" destOrd="0" presId="urn:microsoft.com/office/officeart/2005/8/layout/vList2"/>
    <dgm:cxn modelId="{D5AA2270-6FA2-480D-9BF1-4F60EC70A6AD}" type="presParOf" srcId="{12406503-52A2-4AD5-98DD-E6B85CF73605}" destId="{CB80C36B-F66C-4EEF-A186-668EBA0E822C}" srcOrd="1" destOrd="0" presId="urn:microsoft.com/office/officeart/2005/8/layout/vList2"/>
    <dgm:cxn modelId="{253E5533-91C5-4408-8FB9-B985E6750950}" type="presParOf" srcId="{12406503-52A2-4AD5-98DD-E6B85CF73605}" destId="{760F7AFB-6575-42B1-B2F3-C0965C99B5A3}" srcOrd="2" destOrd="0" presId="urn:microsoft.com/office/officeart/2005/8/layout/vList2"/>
    <dgm:cxn modelId="{8C6954CA-8E3A-4C11-A146-11DB33908FDC}" type="presParOf" srcId="{12406503-52A2-4AD5-98DD-E6B85CF73605}" destId="{6189DE30-2CF5-480A-AF5E-AEB7D50A4B19}" srcOrd="3" destOrd="0" presId="urn:microsoft.com/office/officeart/2005/8/layout/vList2"/>
    <dgm:cxn modelId="{C304E74F-5C4D-481D-8774-659B9801F5FB}" type="presParOf" srcId="{12406503-52A2-4AD5-98DD-E6B85CF73605}" destId="{5640C37F-E58F-48DE-903A-835D391FF35E}" srcOrd="4" destOrd="0" presId="urn:microsoft.com/office/officeart/2005/8/layout/vList2"/>
    <dgm:cxn modelId="{A73C5C86-1E00-4B76-AC63-F069C3F86D31}" type="presParOf" srcId="{12406503-52A2-4AD5-98DD-E6B85CF73605}" destId="{83E7F8C1-C5E6-4A9C-889C-52203ACC3C5F}" srcOrd="5" destOrd="0" presId="urn:microsoft.com/office/officeart/2005/8/layout/vList2"/>
    <dgm:cxn modelId="{5F3A7AFF-1DE4-4D99-8424-AA3CFAC92A36}" type="presParOf" srcId="{12406503-52A2-4AD5-98DD-E6B85CF73605}" destId="{65FF7836-D653-4497-8292-9AA7F150E1A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52A64-BF01-44DF-A08A-1DB176587DB4}">
      <dsp:nvSpPr>
        <dsp:cNvPr id="0" name=""/>
        <dsp:cNvSpPr/>
      </dsp:nvSpPr>
      <dsp:spPr>
        <a:xfrm>
          <a:off x="0" y="5214"/>
          <a:ext cx="7559504" cy="15103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1" kern="1200" dirty="0"/>
            <a:t>2004 HG12</a:t>
          </a:r>
          <a:r>
            <a:rPr lang="es-ES" sz="2700" kern="1200" dirty="0"/>
            <a:t> es el asteroide peligroso con menor diámetro,</a:t>
          </a:r>
          <a:r>
            <a:rPr lang="es-ES" sz="2700" kern="1200" dirty="0">
              <a:latin typeface="Calibri Light" panose="020F0302020204030204"/>
            </a:rPr>
            <a:t> con 54 metros</a:t>
          </a:r>
          <a:endParaRPr lang="es-ES" sz="2700" kern="1200" dirty="0"/>
        </a:p>
      </dsp:txBody>
      <dsp:txXfrm>
        <a:off x="73731" y="78945"/>
        <a:ext cx="7412042" cy="1362934"/>
      </dsp:txXfrm>
    </dsp:sp>
    <dsp:sp modelId="{760F7AFB-6575-42B1-B2F3-C0965C99B5A3}">
      <dsp:nvSpPr>
        <dsp:cNvPr id="0" name=""/>
        <dsp:cNvSpPr/>
      </dsp:nvSpPr>
      <dsp:spPr>
        <a:xfrm>
          <a:off x="0" y="1593371"/>
          <a:ext cx="7559504" cy="1510396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6400 veces menor que la luna.</a:t>
          </a:r>
          <a:endParaRPr lang="en-US" sz="2700" kern="1200" dirty="0"/>
        </a:p>
      </dsp:txBody>
      <dsp:txXfrm>
        <a:off x="73731" y="1667102"/>
        <a:ext cx="7412042" cy="1362934"/>
      </dsp:txXfrm>
    </dsp:sp>
    <dsp:sp modelId="{5640C37F-E58F-48DE-903A-835D391FF35E}">
      <dsp:nvSpPr>
        <dsp:cNvPr id="0" name=""/>
        <dsp:cNvSpPr/>
      </dsp:nvSpPr>
      <dsp:spPr>
        <a:xfrm>
          <a:off x="0" y="3181528"/>
          <a:ext cx="7559504" cy="1510396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54 metros puede ser la mitad de un campo de futbol.</a:t>
          </a:r>
          <a:endParaRPr lang="en-US" sz="2700" kern="1200" dirty="0"/>
        </a:p>
      </dsp:txBody>
      <dsp:txXfrm>
        <a:off x="73731" y="3255259"/>
        <a:ext cx="7412042" cy="1362934"/>
      </dsp:txXfrm>
    </dsp:sp>
    <dsp:sp modelId="{65FF7836-D653-4497-8292-9AA7F150E1A8}">
      <dsp:nvSpPr>
        <dsp:cNvPr id="0" name=""/>
        <dsp:cNvSpPr/>
      </dsp:nvSpPr>
      <dsp:spPr>
        <a:xfrm>
          <a:off x="0" y="4769685"/>
          <a:ext cx="7559504" cy="151039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Mientras que </a:t>
          </a:r>
          <a:r>
            <a:rPr lang="es-ES" sz="2700" b="1" kern="1200" dirty="0"/>
            <a:t>2008 TS26 </a:t>
          </a:r>
          <a:r>
            <a:rPr lang="es-ES" sz="2700" kern="1200" dirty="0"/>
            <a:t>es el más pequeño considerado no peligroso, con 0.37 m, 10 millones menor que la luna </a:t>
          </a:r>
          <a:endParaRPr lang="en-US" sz="2700" kern="1200" dirty="0"/>
        </a:p>
      </dsp:txBody>
      <dsp:txXfrm>
        <a:off x="73731" y="4843416"/>
        <a:ext cx="7412042" cy="1362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DB813A56-81E4-EBDB-9410-9903A7628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2AE0F0-9DD4-B2F7-A7F6-6DBA5B03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>
                <a:solidFill>
                  <a:schemeClr val="tx1">
                    <a:lumMod val="85000"/>
                    <a:lumOff val="15000"/>
                  </a:schemeClr>
                </a:solidFill>
              </a:rPr>
              <a:t>Estudio de la categorización de los asteroides como peligrosos o no para la Tierra</a:t>
            </a:r>
          </a:p>
        </p:txBody>
      </p:sp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896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B242A-4D43-279B-23D4-F5233A7C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820" y="372745"/>
            <a:ext cx="8252460" cy="1340803"/>
          </a:xfrm>
        </p:spPr>
        <p:txBody>
          <a:bodyPr/>
          <a:lstStyle/>
          <a:p>
            <a:r>
              <a:rPr lang="es-ES" dirty="0">
                <a:cs typeface="Calibri Light"/>
              </a:rPr>
              <a:t>Porcentaje de asteroides peligrosos</a:t>
            </a:r>
            <a:endParaRPr lang="es-ES" dirty="0"/>
          </a:p>
        </p:txBody>
      </p:sp>
      <p:pic>
        <p:nvPicPr>
          <p:cNvPr id="4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55D71BF4-0C5E-7BC2-3E96-4225577EC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4642" y="1711184"/>
            <a:ext cx="5931073" cy="3912164"/>
          </a:xfrm>
        </p:spPr>
      </p:pic>
    </p:spTree>
    <p:extLst>
      <p:ext uri="{BB962C8B-B14F-4D97-AF65-F5344CB8AC3E}">
        <p14:creationId xmlns:p14="http://schemas.microsoft.com/office/powerpoint/2010/main" val="2434190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E0199-EC5C-EAAC-A65D-385BE99E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146"/>
          </a:xfrm>
        </p:spPr>
        <p:txBody>
          <a:bodyPr>
            <a:normAutofit/>
          </a:bodyPr>
          <a:lstStyle/>
          <a:p>
            <a:pPr algn="ctr"/>
            <a:r>
              <a:rPr lang="es-ES" sz="2400" dirty="0">
                <a:cs typeface="Calibri Light"/>
              </a:rPr>
              <a:t>Velocidad vs distancia mínima</a:t>
            </a:r>
          </a:p>
        </p:txBody>
      </p:sp>
      <p:pic>
        <p:nvPicPr>
          <p:cNvPr id="4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852BF41-6B1D-3439-38A4-BA0F48CF3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585" y="957524"/>
            <a:ext cx="9085944" cy="5865692"/>
          </a:xfrm>
        </p:spPr>
      </p:pic>
    </p:spTree>
    <p:extLst>
      <p:ext uri="{BB962C8B-B14F-4D97-AF65-F5344CB8AC3E}">
        <p14:creationId xmlns:p14="http://schemas.microsoft.com/office/powerpoint/2010/main" val="383361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2B35F-E0EC-D9EA-F051-09E39C8C19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20658" y="219988"/>
            <a:ext cx="7537450" cy="36034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ES" sz="2400" dirty="0">
                <a:ea typeface="+mj-lt"/>
                <a:cs typeface="+mj-lt"/>
              </a:rPr>
              <a:t>Diámetro vs distancia mínima</a:t>
            </a:r>
            <a:endParaRPr lang="es-ES" sz="2400" dirty="0">
              <a:cs typeface="Calibri Light"/>
            </a:endParaRPr>
          </a:p>
        </p:txBody>
      </p:sp>
      <p:pic>
        <p:nvPicPr>
          <p:cNvPr id="3" name="Imagen 4" descr="Patrón de fondo&#10;&#10;Descripción generada automáticamente">
            <a:extLst>
              <a:ext uri="{FF2B5EF4-FFF2-40B4-BE49-F238E27FC236}">
                <a16:creationId xmlns:a16="http://schemas.microsoft.com/office/drawing/2014/main" id="{29293E66-FEEE-87BD-0794-7EC26B1F219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35068" y="636088"/>
            <a:ext cx="9603005" cy="6109200"/>
          </a:xfrm>
        </p:spPr>
      </p:pic>
    </p:spTree>
    <p:extLst>
      <p:ext uri="{BB962C8B-B14F-4D97-AF65-F5344CB8AC3E}">
        <p14:creationId xmlns:p14="http://schemas.microsoft.com/office/powerpoint/2010/main" val="1077126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9CC36C-0A52-32CE-248A-D6FA5708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s-ES" dirty="0">
                <a:ea typeface="+mn-lt"/>
                <a:cs typeface="+mn-lt"/>
              </a:rPr>
              <a:t>Miramos la acumulación que por inspección vemos que aparece para un diámetro mayor de 0.069 km y una distancia menor de 1.5 e7 km de la Tierra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8273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613C4-B866-52D3-5D9B-C691F9DA6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331"/>
          </a:xfrm>
        </p:spPr>
        <p:txBody>
          <a:bodyPr>
            <a:normAutofit/>
          </a:bodyPr>
          <a:lstStyle/>
          <a:p>
            <a:pPr algn="ctr"/>
            <a:r>
              <a:rPr lang="es-ES" sz="2800" dirty="0">
                <a:latin typeface="Calibri Light"/>
                <a:cs typeface="Calibri Light"/>
              </a:rPr>
              <a:t>Diámetro vs distancia mínima</a:t>
            </a:r>
            <a:endParaRPr lang="es-ES" sz="2800" dirty="0">
              <a:ea typeface="+mj-lt"/>
              <a:cs typeface="+mj-lt"/>
            </a:endParaRPr>
          </a:p>
          <a:p>
            <a:endParaRPr lang="es-ES" sz="2800" dirty="0">
              <a:latin typeface="Calibri"/>
              <a:ea typeface="+mj-lt"/>
              <a:cs typeface="Calibri"/>
            </a:endParaRPr>
          </a:p>
          <a:p>
            <a:endParaRPr lang="es-ES" dirty="0">
              <a:cs typeface="Calibri Light"/>
            </a:endParaRPr>
          </a:p>
        </p:txBody>
      </p:sp>
      <p:pic>
        <p:nvPicPr>
          <p:cNvPr id="4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CFEE223B-2A7B-6D80-6343-C9872D2BE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576" y="614777"/>
            <a:ext cx="9042080" cy="6198925"/>
          </a:xfrm>
        </p:spPr>
      </p:pic>
    </p:spTree>
    <p:extLst>
      <p:ext uri="{BB962C8B-B14F-4D97-AF65-F5344CB8AC3E}">
        <p14:creationId xmlns:p14="http://schemas.microsoft.com/office/powerpoint/2010/main" val="1936100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0B70FC6-1489-16A3-D19C-409669109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978793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4667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C7FF8-1497-D8C0-F5CF-5DB18DD6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400" dirty="0">
                <a:latin typeface="Calibri"/>
                <a:cs typeface="Calibri"/>
              </a:rPr>
              <a:t> Distancia vs velocidad para diámetro mayor de 0.069 km y una distancia menor de 1.5 e7 km de la Tierra</a:t>
            </a:r>
            <a:endParaRPr lang="es-ES" sz="2400" dirty="0">
              <a:cs typeface="Calibri Light" panose="020F0302020204030204"/>
            </a:endParaRPr>
          </a:p>
        </p:txBody>
      </p:sp>
      <p:pic>
        <p:nvPicPr>
          <p:cNvPr id="4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9BF5783-A254-FDF0-19FB-EB6D2F605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72" y="1324584"/>
            <a:ext cx="8424231" cy="5374296"/>
          </a:xfrm>
        </p:spPr>
      </p:pic>
    </p:spTree>
    <p:extLst>
      <p:ext uri="{BB962C8B-B14F-4D97-AF65-F5344CB8AC3E}">
        <p14:creationId xmlns:p14="http://schemas.microsoft.com/office/powerpoint/2010/main" val="293143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A8AA4-ED5F-36A0-3CD8-F3F876EC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400" dirty="0">
                <a:latin typeface="Calibri"/>
                <a:cs typeface="Calibri"/>
              </a:rPr>
              <a:t>Diámetro vs velocidad para diámetro mayor de 0.069 km y una distancia menor de 1.5 e7 km de la Tierra</a:t>
            </a:r>
            <a:endParaRPr lang="es-ES" sz="2400" dirty="0">
              <a:cs typeface="Calibri Light" panose="020F0302020204030204"/>
            </a:endParaRPr>
          </a:p>
        </p:txBody>
      </p:sp>
      <p:pic>
        <p:nvPicPr>
          <p:cNvPr id="4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C19C082-8217-3CB8-73CA-E4B560ED4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938" y="1310974"/>
            <a:ext cx="8625770" cy="5504577"/>
          </a:xfrm>
        </p:spPr>
      </p:pic>
    </p:spTree>
    <p:extLst>
      <p:ext uri="{BB962C8B-B14F-4D97-AF65-F5344CB8AC3E}">
        <p14:creationId xmlns:p14="http://schemas.microsoft.com/office/powerpoint/2010/main" val="2800793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183FF-4A8C-E191-076D-70512049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774945"/>
          </a:xfrm>
        </p:spPr>
        <p:txBody>
          <a:bodyPr anchor="b">
            <a:normAutofit/>
          </a:bodyPr>
          <a:lstStyle/>
          <a:p>
            <a:pPr algn="ctr"/>
            <a:r>
              <a:rPr lang="es-ES" sz="2400" dirty="0">
                <a:cs typeface="Calibri Light"/>
              </a:rPr>
              <a:t>Ejemplos de asteroides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5B3AC8-CE2D-4AA3-BFEF-EB562C39D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000" b="1" dirty="0">
                <a:ea typeface="+mn-lt"/>
                <a:cs typeface="+mn-lt"/>
              </a:rPr>
              <a:t>2019 LX4</a:t>
            </a:r>
            <a:r>
              <a:rPr lang="es-ES" sz="2000" dirty="0">
                <a:ea typeface="+mn-lt"/>
                <a:cs typeface="+mn-lt"/>
              </a:rPr>
              <a:t>   es   el asteroide </a:t>
            </a:r>
            <a:r>
              <a:rPr lang="es-ES" sz="2000" dirty="0">
                <a:highlight>
                  <a:srgbClr val="FF0000"/>
                </a:highlight>
                <a:ea typeface="+mn-lt"/>
                <a:cs typeface="+mn-lt"/>
              </a:rPr>
              <a:t>peligroso</a:t>
            </a:r>
            <a:r>
              <a:rPr lang="es-ES" sz="2000" dirty="0">
                <a:ea typeface="+mn-lt"/>
                <a:cs typeface="+mn-lt"/>
              </a:rPr>
              <a:t>  con  la velocidad más baja. Su velocidad es de 6000 km/s</a:t>
            </a:r>
            <a:endParaRPr lang="es-ES" sz="2000" dirty="0"/>
          </a:p>
          <a:p>
            <a:pPr marL="0" indent="0">
              <a:buNone/>
            </a:pPr>
            <a:endParaRPr lang="es-E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2000" b="1" dirty="0">
                <a:ea typeface="+mn-lt"/>
                <a:cs typeface="+mn-lt"/>
              </a:rPr>
              <a:t>2018 JD2</a:t>
            </a:r>
            <a:r>
              <a:rPr lang="es-ES" sz="2000" dirty="0">
                <a:ea typeface="+mn-lt"/>
                <a:cs typeface="+mn-lt"/>
              </a:rPr>
              <a:t> es el asteroide </a:t>
            </a:r>
            <a:r>
              <a:rPr lang="es-ES" sz="2000" dirty="0">
                <a:highlight>
                  <a:srgbClr val="FF0000"/>
                </a:highlight>
                <a:ea typeface="+mn-lt"/>
                <a:cs typeface="+mn-lt"/>
              </a:rPr>
              <a:t>peligroso</a:t>
            </a:r>
            <a:r>
              <a:rPr lang="es-ES" sz="2000" dirty="0">
                <a:ea typeface="+mn-lt"/>
                <a:cs typeface="+mn-lt"/>
              </a:rPr>
              <a:t> más rápido. Con 200 mil km/s</a:t>
            </a:r>
            <a:endParaRPr lang="es-ES" sz="2000" dirty="0">
              <a:cs typeface="Calibri"/>
            </a:endParaRPr>
          </a:p>
          <a:p>
            <a:pPr marL="0" indent="0">
              <a:buNone/>
            </a:pPr>
            <a:r>
              <a:rPr lang="es-ES" sz="2000" dirty="0">
                <a:cs typeface="Calibri"/>
              </a:rPr>
              <a:t>Se encuentra a 75 millones de km.  200 mil veces la distancia entre la Tierra y la Luna</a:t>
            </a:r>
          </a:p>
          <a:p>
            <a:pPr marL="0" indent="0">
              <a:buNone/>
            </a:pPr>
            <a:endParaRPr lang="es-ES" sz="200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477CF-05F2-AB0A-C722-921176B78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12" r="2402" b="1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18E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760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3205" y="569130"/>
            <a:ext cx="9144000" cy="535652"/>
          </a:xfrm>
        </p:spPr>
        <p:txBody>
          <a:bodyPr>
            <a:normAutofit/>
          </a:bodyPr>
          <a:lstStyle/>
          <a:p>
            <a:r>
              <a:rPr lang="es-ES" sz="2400" dirty="0">
                <a:ea typeface="+mj-lt"/>
                <a:cs typeface="+mj-lt"/>
              </a:rPr>
              <a:t>Primeras conclusiones:</a:t>
            </a:r>
            <a:endParaRPr lang="es-ES" sz="2400" dirty="0"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418" y="1346562"/>
            <a:ext cx="9144000" cy="494331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 </a:t>
            </a:r>
            <a:r>
              <a:rPr lang="es-ES" dirty="0">
                <a:solidFill>
                  <a:schemeClr val="accent1"/>
                </a:solidFill>
                <a:cs typeface="Calibri"/>
              </a:rPr>
              <a:t>*El diámetro es la primera barrera</a:t>
            </a:r>
            <a:r>
              <a:rPr lang="es-ES" dirty="0">
                <a:cs typeface="Calibri"/>
              </a:rPr>
              <a:t> para discriminar si es peligroso o no, el primer valor aparece con un diámetro de </a:t>
            </a:r>
            <a:r>
              <a:rPr lang="es-ES" dirty="0">
                <a:ea typeface="+mn-lt"/>
                <a:cs typeface="+mn-lt"/>
              </a:rPr>
              <a:t>54 m, pero el valor umbral para el que tenemos un gran número de peligrosos es de 69 m.</a:t>
            </a:r>
            <a:endParaRPr lang="es-ES" dirty="0"/>
          </a:p>
          <a:p>
            <a:r>
              <a:rPr lang="es-ES" dirty="0">
                <a:solidFill>
                  <a:schemeClr val="accent1"/>
                </a:solidFill>
                <a:ea typeface="+mn-lt"/>
                <a:cs typeface="+mn-lt"/>
              </a:rPr>
              <a:t>*La distancia mínima es el segundo criterio</a:t>
            </a:r>
            <a:r>
              <a:rPr lang="es-ES" dirty="0">
                <a:ea typeface="+mn-lt"/>
                <a:cs typeface="+mn-lt"/>
              </a:rPr>
              <a:t> en importancia, pero no es tan taxativo.</a:t>
            </a:r>
          </a:p>
          <a:p>
            <a:r>
              <a:rPr lang="es-ES" dirty="0">
                <a:solidFill>
                  <a:schemeClr val="accent1"/>
                </a:solidFill>
                <a:ea typeface="+mn-lt"/>
                <a:cs typeface="+mn-lt"/>
              </a:rPr>
              <a:t>*Las velocidades no se distribuyen en cúmulos</a:t>
            </a:r>
            <a:r>
              <a:rPr lang="es-ES" dirty="0">
                <a:ea typeface="+mn-lt"/>
                <a:cs typeface="+mn-lt"/>
              </a:rPr>
              <a:t> o funciones conocidas. Para diámetros mayores de 69 metros:</a:t>
            </a:r>
          </a:p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  <p:pic>
        <p:nvPicPr>
          <p:cNvPr id="4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5191AC00-E08A-107B-1973-76DCF3DB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290" y="4361867"/>
            <a:ext cx="3428035" cy="226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A032B08A-17C6-8F71-FE3B-7BB108872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50A88E-B29F-5A8F-6BB9-1619DEDB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2800" dirty="0">
                <a:cs typeface="Calibri Light"/>
              </a:rPr>
              <a:t>Objetivos del EDA</a:t>
            </a:r>
            <a:endParaRPr lang="es-ES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7CFEBC-F16B-F94E-85A1-DEAC272EB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s-ES" sz="1900">
              <a:cs typeface="Calibri"/>
            </a:endParaRPr>
          </a:p>
          <a:p>
            <a:r>
              <a:rPr lang="es-ES" sz="1900" dirty="0">
                <a:cs typeface="Calibri"/>
              </a:rPr>
              <a:t>Se quiere conocer de manera cualitativa dónde se encuentran los asteroides peligrosos y los no peligrosos.</a:t>
            </a:r>
          </a:p>
          <a:p>
            <a:endParaRPr lang="es-ES" sz="1900">
              <a:cs typeface="Calibri"/>
            </a:endParaRPr>
          </a:p>
          <a:p>
            <a:r>
              <a:rPr lang="es-ES" sz="1900" dirty="0">
                <a:cs typeface="Calibri"/>
              </a:rPr>
              <a:t>Se pretende conocer de la manera más precisa posible qué criterio utiliza la nasa para discriminar los asteroides peligrosos de los no peligrosos para la Tierra.</a:t>
            </a:r>
          </a:p>
          <a:p>
            <a:endParaRPr lang="es-ES" sz="1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749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53BC8-243F-0CCF-0A1D-FC570E7F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2261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s-ES" dirty="0">
                <a:cs typeface="Calibri"/>
              </a:rPr>
              <a:t>Quedémonos ahora con todas las distancias mínimas de los asteroides, y de los que se conocen varias tomas, quedémonos con la distancia más pequeña.</a:t>
            </a:r>
            <a:endParaRPr lang="es-ES" dirty="0"/>
          </a:p>
          <a:p>
            <a:pPr marL="0" indent="0">
              <a:buNone/>
            </a:pPr>
            <a:endParaRPr lang="es-ES" sz="2000">
              <a:cs typeface="Calibri"/>
            </a:endParaRPr>
          </a:p>
        </p:txBody>
      </p:sp>
      <p:pic>
        <p:nvPicPr>
          <p:cNvPr id="5" name="Picture 4" descr="Luna creciente en el cielo nocturno">
            <a:extLst>
              <a:ext uri="{FF2B5EF4-FFF2-40B4-BE49-F238E27FC236}">
                <a16:creationId xmlns:a16="http://schemas.microsoft.com/office/drawing/2014/main" id="{5A537432-5747-67A4-0723-4FC338F8A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76" r="10208" b="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86B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886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B1329-DDA0-56EC-0A22-4F48A9A3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Distribución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en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función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la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distancia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mínima</a:t>
            </a:r>
            <a:endParaRPr lang="en-US" sz="3600" kern="1200" dirty="0" err="1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4" name="Imagen 4" descr="Gráfico&#10;&#10;Descripción generada automáticamente">
            <a:extLst>
              <a:ext uri="{FF2B5EF4-FFF2-40B4-BE49-F238E27FC236}">
                <a16:creationId xmlns:a16="http://schemas.microsoft.com/office/drawing/2014/main" id="{0217DF78-5F36-594B-C962-E90498077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63067"/>
            <a:ext cx="6780700" cy="47295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635BA47-3829-47BF-3442-5B0BA1D26394}"/>
              </a:ext>
            </a:extLst>
          </p:cNvPr>
          <p:cNvSpPr txBox="1"/>
          <p:nvPr/>
        </p:nvSpPr>
        <p:spPr>
          <a:xfrm>
            <a:off x="8294318" y="23966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4441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53BC8-243F-0CCF-0A1D-FC570E7F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2261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s-ES" dirty="0">
                <a:cs typeface="Calibri"/>
              </a:rPr>
              <a:t>Quedémonos ahora con las velocidades de los asteroides, y de los que se conocen varias tomas, quedémonos con la velocidad más alta.</a:t>
            </a:r>
            <a:endParaRPr lang="es-ES" dirty="0"/>
          </a:p>
          <a:p>
            <a:pPr marL="0" indent="0">
              <a:buNone/>
            </a:pPr>
            <a:endParaRPr lang="es-ES" sz="2000">
              <a:cs typeface="Calibri"/>
            </a:endParaRPr>
          </a:p>
        </p:txBody>
      </p:sp>
      <p:pic>
        <p:nvPicPr>
          <p:cNvPr id="5" name="Picture 4" descr="Luna creciente en el cielo nocturno">
            <a:extLst>
              <a:ext uri="{FF2B5EF4-FFF2-40B4-BE49-F238E27FC236}">
                <a16:creationId xmlns:a16="http://schemas.microsoft.com/office/drawing/2014/main" id="{5A537432-5747-67A4-0723-4FC338F8A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76" r="10208" b="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86B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127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14AA06-6DC8-C2C7-ADA3-246FC149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FFFFFF"/>
                </a:solidFill>
                <a:cs typeface="Calibri Light"/>
              </a:rPr>
              <a:t>Distribución en función de la velocidad</a:t>
            </a:r>
            <a:endParaRPr lang="es-ES" sz="3200" dirty="0">
              <a:solidFill>
                <a:srgbClr val="FFFFFF"/>
              </a:solidFill>
            </a:endParaRPr>
          </a:p>
        </p:txBody>
      </p:sp>
      <p:pic>
        <p:nvPicPr>
          <p:cNvPr id="4" name="Imagen 4" descr="Gráfico&#10;&#10;Descripción generada automáticamente">
            <a:extLst>
              <a:ext uri="{FF2B5EF4-FFF2-40B4-BE49-F238E27FC236}">
                <a16:creationId xmlns:a16="http://schemas.microsoft.com/office/drawing/2014/main" id="{5D0C70EA-E9D3-1500-1495-82EFDE896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985697"/>
            <a:ext cx="6903723" cy="476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24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53BC8-243F-0CCF-0A1D-FC570E7F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2261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s-ES" dirty="0">
                <a:cs typeface="Calibri"/>
              </a:rPr>
              <a:t>Quedémonos ahora con todos los diámetros de los asteroides, por supuesto, sin repeticiones</a:t>
            </a:r>
            <a:endParaRPr lang="es-ES" dirty="0"/>
          </a:p>
          <a:p>
            <a:pPr marL="0" indent="0">
              <a:buNone/>
            </a:pPr>
            <a:endParaRPr lang="es-ES" sz="2000">
              <a:cs typeface="Calibri"/>
            </a:endParaRPr>
          </a:p>
        </p:txBody>
      </p:sp>
      <p:pic>
        <p:nvPicPr>
          <p:cNvPr id="5" name="Picture 4" descr="Luna creciente en el cielo nocturno">
            <a:extLst>
              <a:ext uri="{FF2B5EF4-FFF2-40B4-BE49-F238E27FC236}">
                <a16:creationId xmlns:a16="http://schemas.microsoft.com/office/drawing/2014/main" id="{5A537432-5747-67A4-0723-4FC338F8A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76" r="10208" b="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86B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5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ECD8AE-9BFC-5277-B018-B5921C94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FFFFFF"/>
                </a:solidFill>
                <a:cs typeface="Calibri Light"/>
              </a:rPr>
              <a:t>distribución en función del diámetro</a:t>
            </a:r>
            <a:endParaRPr lang="es-ES" sz="3200" dirty="0">
              <a:solidFill>
                <a:srgbClr val="FFFFFF"/>
              </a:solidFill>
            </a:endParaRPr>
          </a:p>
        </p:txBody>
      </p:sp>
      <p:pic>
        <p:nvPicPr>
          <p:cNvPr id="4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C14224E-E9E4-4224-8AA2-5460AE27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623" y="522577"/>
            <a:ext cx="7989311" cy="54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17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82DD7F-1F7D-0CAB-91F8-8ACEBA954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s-ES" sz="2400" dirty="0">
                <a:ea typeface="+mn-lt"/>
                <a:cs typeface="+mn-lt"/>
              </a:rPr>
              <a:t>Al tener varias tomas de valores para el mismo asteroide en numerosas ocasiones podemos intentar buscar alguna consecuencia de la ley de movimiento de los asteroides y en última instancia aventurarnos a conocer cómo discriminar el nivel de peligro que utiliza la NASA.</a:t>
            </a:r>
          </a:p>
          <a:p>
            <a:pPr>
              <a:buNone/>
            </a:pPr>
            <a:endParaRPr lang="es-ES" sz="2400">
              <a:cs typeface="Calibri"/>
            </a:endParaRPr>
          </a:p>
          <a:p>
            <a:pPr>
              <a:buNone/>
            </a:pPr>
            <a:r>
              <a:rPr lang="es-ES" sz="2400" dirty="0">
                <a:cs typeface="Calibri"/>
              </a:rPr>
              <a:t>Para ello enfrentamos los valores más altos de la velocidad (de los repetidos) frente a los menores valores de las distancias mínimas.</a:t>
            </a:r>
          </a:p>
          <a:p>
            <a:pPr>
              <a:buNone/>
            </a:pPr>
            <a:endParaRPr lang="es-ES" sz="2400">
              <a:cs typeface="Calibri"/>
            </a:endParaRPr>
          </a:p>
          <a:p>
            <a:pPr>
              <a:buNone/>
            </a:pPr>
            <a:r>
              <a:rPr lang="es-ES" sz="2400" dirty="0">
                <a:ea typeface="+mn-lt"/>
                <a:cs typeface="+mn-lt"/>
              </a:rPr>
              <a:t>los valores de los diámetros (de los repetidos) frente a los menores valores de las distancias mínimas.</a:t>
            </a:r>
            <a:endParaRPr lang="es-ES" sz="2400" dirty="0"/>
          </a:p>
          <a:p>
            <a:pPr>
              <a:buNone/>
            </a:pPr>
            <a:endParaRPr lang="es-E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50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73F4BFF-22E8-58ED-E9B8-EBB38B00A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7" y="51106"/>
            <a:ext cx="5472475" cy="3443201"/>
          </a:xfrm>
        </p:spPr>
      </p:pic>
      <p:pic>
        <p:nvPicPr>
          <p:cNvPr id="5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EC7DC5DA-2B21-1A1C-843A-47849AB8A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113" y="-1418"/>
            <a:ext cx="6190570" cy="3499685"/>
          </a:xfrm>
          <a:prstGeom prst="rect">
            <a:avLst/>
          </a:prstGeom>
        </p:spPr>
      </p:pic>
      <p:pic>
        <p:nvPicPr>
          <p:cNvPr id="6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DE5483AA-404F-A3F8-3B75-6D9FA08FE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77" y="3494262"/>
            <a:ext cx="5394541" cy="3314133"/>
          </a:xfrm>
          <a:prstGeom prst="rect">
            <a:avLst/>
          </a:prstGeom>
        </p:spPr>
      </p:pic>
      <p:pic>
        <p:nvPicPr>
          <p:cNvPr id="7" name="Imagen 7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770A27F0-FBE6-CAE6-9F5E-3938A008A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113" y="3495334"/>
            <a:ext cx="6187855" cy="331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82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1A9FAF0A-2478-5039-7941-B7BCB8A663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EFF3BD-7FF6-9941-8FAC-9070B73E7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>
                <a:solidFill>
                  <a:srgbClr val="FFFFFF"/>
                </a:solidFill>
                <a:cs typeface="Calibri"/>
              </a:rPr>
              <a:t>Hubiera sido fantástico que en alguna de estas relaciones encontráramos una acumulación con comportamiento asintótico, pero no aparece esta distribución. Con lo cual:</a:t>
            </a:r>
            <a:endParaRPr lang="es-ES">
              <a:solidFill>
                <a:srgbClr val="FFFFFF"/>
              </a:solidFill>
            </a:endParaRPr>
          </a:p>
          <a:p>
            <a:endParaRPr lang="es-ES">
              <a:solidFill>
                <a:srgbClr val="FFFFFF"/>
              </a:solidFill>
              <a:cs typeface="Calibri"/>
            </a:endParaRPr>
          </a:p>
          <a:p>
            <a:r>
              <a:rPr lang="es-ES">
                <a:solidFill>
                  <a:srgbClr val="FFFFFF"/>
                </a:solidFill>
                <a:cs typeface="Calibri"/>
              </a:rPr>
              <a:t>No podemos llegar a ninguna conclusión cuantitativa respecto a la discriminación del peligro de los asteroides.</a:t>
            </a:r>
          </a:p>
        </p:txBody>
      </p:sp>
    </p:spTree>
    <p:extLst>
      <p:ext uri="{BB962C8B-B14F-4D97-AF65-F5344CB8AC3E}">
        <p14:creationId xmlns:p14="http://schemas.microsoft.com/office/powerpoint/2010/main" val="37139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F935D0E-2EBF-8CD1-4360-D54BAF2F371E}"/>
              </a:ext>
            </a:extLst>
          </p:cNvPr>
          <p:cNvSpPr txBox="1"/>
          <p:nvPr/>
        </p:nvSpPr>
        <p:spPr>
          <a:xfrm>
            <a:off x="841332" y="2720236"/>
            <a:ext cx="105197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 dirty="0">
              <a:cs typeface="Calibri"/>
            </a:endParaRP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A26664D4-F8F7-AD8D-F65C-A13F9E187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0315"/>
              </p:ext>
            </p:extLst>
          </p:nvPr>
        </p:nvGraphicFramePr>
        <p:xfrm>
          <a:off x="520860" y="192911"/>
          <a:ext cx="10216744" cy="6198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19">
                  <a:extLst>
                    <a:ext uri="{9D8B030D-6E8A-4147-A177-3AD203B41FA5}">
                      <a16:colId xmlns:a16="http://schemas.microsoft.com/office/drawing/2014/main" val="3222350996"/>
                    </a:ext>
                  </a:extLst>
                </a:gridCol>
                <a:gridCol w="811716">
                  <a:extLst>
                    <a:ext uri="{9D8B030D-6E8A-4147-A177-3AD203B41FA5}">
                      <a16:colId xmlns:a16="http://schemas.microsoft.com/office/drawing/2014/main" val="2575854117"/>
                    </a:ext>
                  </a:extLst>
                </a:gridCol>
                <a:gridCol w="723869">
                  <a:extLst>
                    <a:ext uri="{9D8B030D-6E8A-4147-A177-3AD203B41FA5}">
                      <a16:colId xmlns:a16="http://schemas.microsoft.com/office/drawing/2014/main" val="2628980575"/>
                    </a:ext>
                  </a:extLst>
                </a:gridCol>
                <a:gridCol w="1453010">
                  <a:extLst>
                    <a:ext uri="{9D8B030D-6E8A-4147-A177-3AD203B41FA5}">
                      <a16:colId xmlns:a16="http://schemas.microsoft.com/office/drawing/2014/main" val="2411182264"/>
                    </a:ext>
                  </a:extLst>
                </a:gridCol>
                <a:gridCol w="1496933">
                  <a:extLst>
                    <a:ext uri="{9D8B030D-6E8A-4147-A177-3AD203B41FA5}">
                      <a16:colId xmlns:a16="http://schemas.microsoft.com/office/drawing/2014/main" val="1748575556"/>
                    </a:ext>
                  </a:extLst>
                </a:gridCol>
                <a:gridCol w="1333777">
                  <a:extLst>
                    <a:ext uri="{9D8B030D-6E8A-4147-A177-3AD203B41FA5}">
                      <a16:colId xmlns:a16="http://schemas.microsoft.com/office/drawing/2014/main" val="3724685366"/>
                    </a:ext>
                  </a:extLst>
                </a:gridCol>
                <a:gridCol w="1185712">
                  <a:extLst>
                    <a:ext uri="{9D8B030D-6E8A-4147-A177-3AD203B41FA5}">
                      <a16:colId xmlns:a16="http://schemas.microsoft.com/office/drawing/2014/main" val="3798813438"/>
                    </a:ext>
                  </a:extLst>
                </a:gridCol>
                <a:gridCol w="1619921">
                  <a:extLst>
                    <a:ext uri="{9D8B030D-6E8A-4147-A177-3AD203B41FA5}">
                      <a16:colId xmlns:a16="http://schemas.microsoft.com/office/drawing/2014/main" val="1425292986"/>
                    </a:ext>
                  </a:extLst>
                </a:gridCol>
                <a:gridCol w="955787">
                  <a:extLst>
                    <a:ext uri="{9D8B030D-6E8A-4147-A177-3AD203B41FA5}">
                      <a16:colId xmlns:a16="http://schemas.microsoft.com/office/drawing/2014/main" val="456393847"/>
                    </a:ext>
                  </a:extLst>
                </a:gridCol>
              </a:tblGrid>
              <a:tr h="485919">
                <a:tc>
                  <a:txBody>
                    <a:bodyPr/>
                    <a:lstStyle/>
                    <a:p>
                      <a:pPr algn="ctr" fontAlgn="ctr"/>
                      <a:endParaRPr lang="es-ES" sz="1200" dirty="0">
                        <a:effectLst/>
                      </a:endParaRP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</a:rPr>
                        <a:t>id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 err="1">
                          <a:effectLst/>
                        </a:rPr>
                        <a:t>name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 err="1">
                          <a:effectLst/>
                        </a:rPr>
                        <a:t>est_diameter_min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 err="1">
                          <a:effectLst/>
                        </a:rPr>
                        <a:t>est_diameter_max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 err="1">
                          <a:effectLst/>
                        </a:rPr>
                        <a:t>relative_velocity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 err="1">
                          <a:effectLst/>
                        </a:rPr>
                        <a:t>miss_distance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 err="1">
                          <a:effectLst/>
                        </a:rPr>
                        <a:t>absolute_magnitude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200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s-ES" sz="1200" dirty="0" err="1">
                          <a:effectLst/>
                        </a:rPr>
                        <a:t>hazardous</a:t>
                      </a:r>
                      <a:endParaRPr lang="es-ES" sz="1200" dirty="0" err="1"/>
                    </a:p>
                  </a:txBody>
                  <a:tcPr marL="53214" marR="53214" marT="26607" marB="26607"/>
                </a:tc>
                <a:extLst>
                  <a:ext uri="{0D108BD9-81ED-4DB2-BD59-A6C34878D82A}">
                    <a16:rowId xmlns:a16="http://schemas.microsoft.com/office/drawing/2014/main" val="1710495595"/>
                  </a:ext>
                </a:extLst>
              </a:tr>
              <a:tr h="114256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dirty="0">
                          <a:effectLst/>
                        </a:rPr>
                        <a:t>1</a:t>
                      </a:r>
                      <a:endParaRPr lang="es-ES" sz="1400" b="0" dirty="0">
                        <a:effectLst/>
                      </a:endParaRP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2277475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277475 (2005 WK4)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0.2658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0.594347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73588.726663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6.143813e+07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20.0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True</a:t>
                      </a:r>
                    </a:p>
                  </a:txBody>
                  <a:tcPr marL="44345" marR="44345" marT="22172" marB="22172" anchor="ctr"/>
                </a:tc>
                <a:extLst>
                  <a:ext uri="{0D108BD9-81ED-4DB2-BD59-A6C34878D82A}">
                    <a16:rowId xmlns:a16="http://schemas.microsoft.com/office/drawing/2014/main" val="1837352261"/>
                  </a:ext>
                </a:extLst>
              </a:tr>
              <a:tr h="114256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dirty="0">
                          <a:effectLst/>
                        </a:rPr>
                        <a:t>2987</a:t>
                      </a:r>
                      <a:endParaRPr lang="es-ES" sz="1400" b="0" dirty="0">
                        <a:effectLst/>
                      </a:endParaRP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2277475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277475 (2005 WK4)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0.2658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0.594347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61901.603043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4.524364e+07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20.0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True</a:t>
                      </a:r>
                    </a:p>
                  </a:txBody>
                  <a:tcPr marL="44345" marR="44345" marT="22172" marB="22172" anchor="ctr"/>
                </a:tc>
                <a:extLst>
                  <a:ext uri="{0D108BD9-81ED-4DB2-BD59-A6C34878D82A}">
                    <a16:rowId xmlns:a16="http://schemas.microsoft.com/office/drawing/2014/main" val="2214638139"/>
                  </a:ext>
                </a:extLst>
              </a:tr>
              <a:tr h="114256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dirty="0">
                          <a:effectLst/>
                        </a:rPr>
                        <a:t>6045</a:t>
                      </a:r>
                      <a:endParaRPr lang="es-ES" sz="1400" b="0" dirty="0">
                        <a:effectLst/>
                      </a:endParaRP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2277475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277475 (2005 WK4)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0.2658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0.594347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50311.059979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2.916569e+07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20.0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True</a:t>
                      </a:r>
                    </a:p>
                  </a:txBody>
                  <a:tcPr marL="44345" marR="44345" marT="22172" marB="22172" anchor="ctr"/>
                </a:tc>
                <a:extLst>
                  <a:ext uri="{0D108BD9-81ED-4DB2-BD59-A6C34878D82A}">
                    <a16:rowId xmlns:a16="http://schemas.microsoft.com/office/drawing/2014/main" val="3656237587"/>
                  </a:ext>
                </a:extLst>
              </a:tr>
              <a:tr h="114256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dirty="0">
                          <a:effectLst/>
                        </a:rPr>
                        <a:t>9098</a:t>
                      </a:r>
                      <a:endParaRPr lang="es-ES" sz="1400" b="0" dirty="0">
                        <a:effectLst/>
                      </a:endParaRP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2277475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277475 (2005 WK4)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0.2658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0.594347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39441.471833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1.413990e+07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20.0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True</a:t>
                      </a:r>
                    </a:p>
                  </a:txBody>
                  <a:tcPr marL="44345" marR="44345" marT="22172" marB="22172" anchor="ctr"/>
                </a:tc>
                <a:extLst>
                  <a:ext uri="{0D108BD9-81ED-4DB2-BD59-A6C34878D82A}">
                    <a16:rowId xmlns:a16="http://schemas.microsoft.com/office/drawing/2014/main" val="2087966185"/>
                  </a:ext>
                </a:extLst>
              </a:tr>
              <a:tr h="114256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dirty="0">
                          <a:effectLst/>
                        </a:rPr>
                        <a:t>12274</a:t>
                      </a:r>
                      <a:endParaRPr lang="es-ES" sz="1400" b="0" dirty="0">
                        <a:effectLst/>
                      </a:endParaRP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2277475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277475 (2005 WK4)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0.2658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0.594347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29915.341374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9.011010e+06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20.0</a:t>
                      </a:r>
                    </a:p>
                  </a:txBody>
                  <a:tcPr marL="44345" marR="44345" marT="22172" marB="221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True</a:t>
                      </a:r>
                    </a:p>
                  </a:txBody>
                  <a:tcPr marL="44345" marR="44345" marT="22172" marB="22172" anchor="ctr"/>
                </a:tc>
                <a:extLst>
                  <a:ext uri="{0D108BD9-81ED-4DB2-BD59-A6C34878D82A}">
                    <a16:rowId xmlns:a16="http://schemas.microsoft.com/office/drawing/2014/main" val="84016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77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E6803E78-F83A-8715-8B14-D001E4DFD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940499"/>
              </p:ext>
            </p:extLst>
          </p:nvPr>
        </p:nvGraphicFramePr>
        <p:xfrm>
          <a:off x="540151" y="540151"/>
          <a:ext cx="9944986" cy="5849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55">
                  <a:extLst>
                    <a:ext uri="{9D8B030D-6E8A-4147-A177-3AD203B41FA5}">
                      <a16:colId xmlns:a16="http://schemas.microsoft.com/office/drawing/2014/main" val="1084133174"/>
                    </a:ext>
                  </a:extLst>
                </a:gridCol>
                <a:gridCol w="940225">
                  <a:extLst>
                    <a:ext uri="{9D8B030D-6E8A-4147-A177-3AD203B41FA5}">
                      <a16:colId xmlns:a16="http://schemas.microsoft.com/office/drawing/2014/main" val="3894935513"/>
                    </a:ext>
                  </a:extLst>
                </a:gridCol>
                <a:gridCol w="1683044">
                  <a:extLst>
                    <a:ext uri="{9D8B030D-6E8A-4147-A177-3AD203B41FA5}">
                      <a16:colId xmlns:a16="http://schemas.microsoft.com/office/drawing/2014/main" val="3260912437"/>
                    </a:ext>
                  </a:extLst>
                </a:gridCol>
                <a:gridCol w="1368157">
                  <a:extLst>
                    <a:ext uri="{9D8B030D-6E8A-4147-A177-3AD203B41FA5}">
                      <a16:colId xmlns:a16="http://schemas.microsoft.com/office/drawing/2014/main" val="4272142385"/>
                    </a:ext>
                  </a:extLst>
                </a:gridCol>
                <a:gridCol w="1630733">
                  <a:extLst>
                    <a:ext uri="{9D8B030D-6E8A-4147-A177-3AD203B41FA5}">
                      <a16:colId xmlns:a16="http://schemas.microsoft.com/office/drawing/2014/main" val="3358324195"/>
                    </a:ext>
                  </a:extLst>
                </a:gridCol>
                <a:gridCol w="1340518">
                  <a:extLst>
                    <a:ext uri="{9D8B030D-6E8A-4147-A177-3AD203B41FA5}">
                      <a16:colId xmlns:a16="http://schemas.microsoft.com/office/drawing/2014/main" val="2477390101"/>
                    </a:ext>
                  </a:extLst>
                </a:gridCol>
                <a:gridCol w="1326698">
                  <a:extLst>
                    <a:ext uri="{9D8B030D-6E8A-4147-A177-3AD203B41FA5}">
                      <a16:colId xmlns:a16="http://schemas.microsoft.com/office/drawing/2014/main" val="1150053897"/>
                    </a:ext>
                  </a:extLst>
                </a:gridCol>
                <a:gridCol w="1020656">
                  <a:extLst>
                    <a:ext uri="{9D8B030D-6E8A-4147-A177-3AD203B41FA5}">
                      <a16:colId xmlns:a16="http://schemas.microsoft.com/office/drawing/2014/main" val="403736004"/>
                    </a:ext>
                  </a:extLst>
                </a:gridCol>
              </a:tblGrid>
              <a:tr h="743480">
                <a:tc>
                  <a:txBody>
                    <a:bodyPr/>
                    <a:lstStyle/>
                    <a:p>
                      <a:pPr algn="ctr" fontAlgn="ctr"/>
                      <a:endParaRPr lang="es-ES" sz="1100" dirty="0">
                        <a:effectLst/>
                      </a:endParaRP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>
                          <a:effectLst/>
                        </a:rPr>
                        <a:t>id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 err="1">
                          <a:effectLst/>
                        </a:rPr>
                        <a:t>name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 err="1">
                          <a:effectLst/>
                        </a:rPr>
                        <a:t>est_diameter_min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 err="1">
                          <a:effectLst/>
                        </a:rPr>
                        <a:t>est_diameter_max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 err="1">
                          <a:effectLst/>
                        </a:rPr>
                        <a:t>relative_velocity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 err="1">
                          <a:effectLst/>
                        </a:rPr>
                        <a:t>miss_distance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100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s-ES" sz="1100" dirty="0" err="1">
                          <a:effectLst/>
                        </a:rPr>
                        <a:t>hazardous</a:t>
                      </a:r>
                      <a:endParaRPr lang="es-ES" dirty="0" err="1"/>
                    </a:p>
                  </a:txBody>
                  <a:tcPr marL="56593" marR="56593" marT="28296" marB="28296"/>
                </a:tc>
                <a:extLst>
                  <a:ext uri="{0D108BD9-81ED-4DB2-BD59-A6C34878D82A}">
                    <a16:rowId xmlns:a16="http://schemas.microsoft.com/office/drawing/2014/main" val="3277318245"/>
                  </a:ext>
                </a:extLst>
              </a:tr>
              <a:tr h="127654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dirty="0">
                          <a:effectLst/>
                        </a:rPr>
                        <a:t>1</a:t>
                      </a:r>
                      <a:endParaRPr lang="es-ES" sz="1100" b="0" dirty="0">
                        <a:effectLst/>
                      </a:endParaRP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2277475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277475 (2005 WK4)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0.2658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0.594347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73588.726663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6.143813e+07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True</a:t>
                      </a:r>
                    </a:p>
                  </a:txBody>
                  <a:tcPr marL="47160" marR="47160" marT="23580" marB="23580" anchor="ctr"/>
                </a:tc>
                <a:extLst>
                  <a:ext uri="{0D108BD9-81ED-4DB2-BD59-A6C34878D82A}">
                    <a16:rowId xmlns:a16="http://schemas.microsoft.com/office/drawing/2014/main" val="357578333"/>
                  </a:ext>
                </a:extLst>
              </a:tr>
              <a:tr h="127654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dirty="0">
                          <a:effectLst/>
                        </a:rPr>
                        <a:t>2987</a:t>
                      </a:r>
                      <a:endParaRPr lang="es-ES" sz="1100" b="0" dirty="0">
                        <a:effectLst/>
                      </a:endParaRP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2277475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277475 (2005 WK4)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0.2658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0.594347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61901.603043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4.524364e+07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True</a:t>
                      </a:r>
                    </a:p>
                  </a:txBody>
                  <a:tcPr marL="47160" marR="47160" marT="23580" marB="23580" anchor="ctr"/>
                </a:tc>
                <a:extLst>
                  <a:ext uri="{0D108BD9-81ED-4DB2-BD59-A6C34878D82A}">
                    <a16:rowId xmlns:a16="http://schemas.microsoft.com/office/drawing/2014/main" val="1771853858"/>
                  </a:ext>
                </a:extLst>
              </a:tr>
              <a:tr h="127654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dirty="0">
                          <a:effectLst/>
                        </a:rPr>
                        <a:t>6045</a:t>
                      </a:r>
                      <a:endParaRPr lang="es-ES" sz="1100" b="0" dirty="0">
                        <a:effectLst/>
                      </a:endParaRP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2277475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277475 (2005 WK4)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0.2658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0.594347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50311.059979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2.916569e+07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True</a:t>
                      </a:r>
                    </a:p>
                  </a:txBody>
                  <a:tcPr marL="47160" marR="47160" marT="23580" marB="23580" anchor="ctr"/>
                </a:tc>
                <a:extLst>
                  <a:ext uri="{0D108BD9-81ED-4DB2-BD59-A6C34878D82A}">
                    <a16:rowId xmlns:a16="http://schemas.microsoft.com/office/drawing/2014/main" val="3369798959"/>
                  </a:ext>
                </a:extLst>
              </a:tr>
              <a:tr h="127654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dirty="0">
                          <a:effectLst/>
                        </a:rPr>
                        <a:t>9098</a:t>
                      </a:r>
                      <a:endParaRPr lang="es-ES" sz="1100" b="0" dirty="0">
                        <a:effectLst/>
                      </a:endParaRP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2277475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277475 (2005 WK4)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0.2658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0.594347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39441.471833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1.413990e+07</a:t>
                      </a:r>
                    </a:p>
                  </a:txBody>
                  <a:tcPr marL="47160" marR="47160" marT="23580" marB="23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</a:rPr>
                        <a:t>True</a:t>
                      </a:r>
                    </a:p>
                  </a:txBody>
                  <a:tcPr marL="47160" marR="47160" marT="23580" marB="23580" anchor="ctr"/>
                </a:tc>
                <a:extLst>
                  <a:ext uri="{0D108BD9-81ED-4DB2-BD59-A6C34878D82A}">
                    <a16:rowId xmlns:a16="http://schemas.microsoft.com/office/drawing/2014/main" val="1773512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11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3F67733-ED92-323C-A944-7BFBAE820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222" y="216137"/>
            <a:ext cx="9716696" cy="6691511"/>
          </a:xfrm>
        </p:spPr>
      </p:pic>
    </p:spTree>
    <p:extLst>
      <p:ext uri="{BB962C8B-B14F-4D97-AF65-F5344CB8AC3E}">
        <p14:creationId xmlns:p14="http://schemas.microsoft.com/office/powerpoint/2010/main" val="295366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Forma, Rectángulo, Cuadrado&#10;&#10;Descripción generada automáticamente">
            <a:extLst>
              <a:ext uri="{FF2B5EF4-FFF2-40B4-BE49-F238E27FC236}">
                <a16:creationId xmlns:a16="http://schemas.microsoft.com/office/drawing/2014/main" id="{E960A281-3119-1B70-CDE8-CA636BE3D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868" y="205170"/>
            <a:ext cx="9864492" cy="6598755"/>
          </a:xfrm>
        </p:spPr>
      </p:pic>
    </p:spTree>
    <p:extLst>
      <p:ext uri="{BB962C8B-B14F-4D97-AF65-F5344CB8AC3E}">
        <p14:creationId xmlns:p14="http://schemas.microsoft.com/office/powerpoint/2010/main" val="165851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CEC88B6-57BB-1695-F07F-54238018B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16" y="89423"/>
            <a:ext cx="9807339" cy="6762729"/>
          </a:xfrm>
        </p:spPr>
      </p:pic>
    </p:spTree>
    <p:extLst>
      <p:ext uri="{BB962C8B-B14F-4D97-AF65-F5344CB8AC3E}">
        <p14:creationId xmlns:p14="http://schemas.microsoft.com/office/powerpoint/2010/main" val="399441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52F4793C-A873-FC32-E5CE-5766E0F0F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153" y="108714"/>
            <a:ext cx="9836275" cy="6753084"/>
          </a:xfrm>
        </p:spPr>
      </p:pic>
    </p:spTree>
    <p:extLst>
      <p:ext uri="{BB962C8B-B14F-4D97-AF65-F5344CB8AC3E}">
        <p14:creationId xmlns:p14="http://schemas.microsoft.com/office/powerpoint/2010/main" val="148676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7BA71F45-0521-774E-12C5-469685C91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99" y="2613"/>
            <a:ext cx="10019302" cy="6859185"/>
          </a:xfrm>
        </p:spPr>
      </p:pic>
    </p:spTree>
    <p:extLst>
      <p:ext uri="{BB962C8B-B14F-4D97-AF65-F5344CB8AC3E}">
        <p14:creationId xmlns:p14="http://schemas.microsoft.com/office/powerpoint/2010/main" val="34968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Tema de Office</vt:lpstr>
      <vt:lpstr>Estudio de la categorización de los asteroides como peligrosos o no para la Tierra</vt:lpstr>
      <vt:lpstr>Objetivos del EDA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Porcentaje de asteroides peligrosos</vt:lpstr>
      <vt:lpstr>Velocidad vs distancia mínima</vt:lpstr>
      <vt:lpstr>Diámetro vs distancia mínima</vt:lpstr>
      <vt:lpstr>Presentación de PowerPoint</vt:lpstr>
      <vt:lpstr>Diámetro vs distancia mínima  </vt:lpstr>
      <vt:lpstr>Presentación de PowerPoint</vt:lpstr>
      <vt:lpstr> Distancia vs velocidad para diámetro mayor de 0.069 km y una distancia menor de 1.5 e7 km de la Tierra</vt:lpstr>
      <vt:lpstr>Diámetro vs velocidad para diámetro mayor de 0.069 km y una distancia menor de 1.5 e7 km de la Tierra</vt:lpstr>
      <vt:lpstr>Ejemplos de asteroides</vt:lpstr>
      <vt:lpstr>Primeras conclusiones:</vt:lpstr>
      <vt:lpstr>Presentación de PowerPoint</vt:lpstr>
      <vt:lpstr>Distribución en función de la distancia mínima</vt:lpstr>
      <vt:lpstr>Presentación de PowerPoint</vt:lpstr>
      <vt:lpstr>Distribución en función de la velocidad</vt:lpstr>
      <vt:lpstr>Presentación de PowerPoint</vt:lpstr>
      <vt:lpstr>distribución en función del diámetro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903</cp:revision>
  <dcterms:created xsi:type="dcterms:W3CDTF">2022-07-24T10:06:14Z</dcterms:created>
  <dcterms:modified xsi:type="dcterms:W3CDTF">2022-07-26T00:25:52Z</dcterms:modified>
</cp:coreProperties>
</file>