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419" r:id="rId3"/>
    <p:sldId id="422" r:id="rId4"/>
    <p:sldId id="420" r:id="rId5"/>
    <p:sldId id="256" r:id="rId6"/>
    <p:sldId id="423" r:id="rId7"/>
    <p:sldId id="424" r:id="rId8"/>
    <p:sldId id="426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19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4C1620-FAF3-4FE4-9317-0DA64679F42F}" type="datetimeFigureOut">
              <a:rPr lang="es-ES" smtClean="0"/>
              <a:t>13/04/2019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DF232D-FC13-4809-BCF9-C65F87BC3C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8864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BF69C-6813-4BC0-BA93-A259EC1401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077A906-3C3C-4AA3-9368-1F291B76C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0D32DD-1527-45DF-868A-0C6CB4F8A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22A8B-B21C-42CC-9126-B85D795C50EF}" type="datetimeFigureOut">
              <a:rPr lang="es-ES" smtClean="0"/>
              <a:t>13/04/2019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95C5D5-4AC8-4687-A0DC-0BFBC1485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98B45A-1691-4B29-982D-0D57C1BB4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F5CD-C6E1-466C-8510-38970E6E64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64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2B77E-0B6C-4A95-AC47-EF2AF1F35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554D9F8-DAD2-48F6-A58E-DA8ABB46E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534C95-EF7A-4E77-B3D8-80320F4AC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22A8B-B21C-42CC-9126-B85D795C50EF}" type="datetimeFigureOut">
              <a:rPr lang="es-ES" smtClean="0"/>
              <a:t>13/04/2019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DED167-F0A7-4FA0-8AD1-941B54210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FDD85B-0A1C-4831-918E-D1A636662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F5CD-C6E1-466C-8510-38970E6E64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1609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3191A34-F789-4D29-9A09-50C497C396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685E394-C171-45E6-B156-B03D77F669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8E3B25-FC84-4228-9E61-380590207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22A8B-B21C-42CC-9126-B85D795C50EF}" type="datetimeFigureOut">
              <a:rPr lang="es-ES" smtClean="0"/>
              <a:t>13/04/2019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FC82EC-BC53-48C2-9DEB-8BA6CF3C0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993CC2-41E1-47AA-B45C-516220D53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F5CD-C6E1-466C-8510-38970E6E64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4027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507267" y="840200"/>
            <a:ext cx="5177600" cy="51776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/>
          <p:nvPr/>
        </p:nvSpPr>
        <p:spPr>
          <a:xfrm>
            <a:off x="7240467" y="304800"/>
            <a:ext cx="1850800" cy="18508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/>
          <p:nvPr/>
        </p:nvSpPr>
        <p:spPr>
          <a:xfrm>
            <a:off x="7877667" y="6214433"/>
            <a:ext cx="807200" cy="807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>
            <a:off x="3608867" y="5163505"/>
            <a:ext cx="1463600" cy="14636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>
            <a:off x="2775592" y="1028361"/>
            <a:ext cx="1032800" cy="1032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Google Shape;15;p2"/>
          <p:cNvSpPr/>
          <p:nvPr/>
        </p:nvSpPr>
        <p:spPr>
          <a:xfrm>
            <a:off x="8684868" y="2155587"/>
            <a:ext cx="551200" cy="551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Google Shape;16;p2"/>
          <p:cNvSpPr/>
          <p:nvPr/>
        </p:nvSpPr>
        <p:spPr>
          <a:xfrm>
            <a:off x="3227301" y="4816059"/>
            <a:ext cx="449200" cy="4492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2"/>
          <p:cNvSpPr/>
          <p:nvPr/>
        </p:nvSpPr>
        <p:spPr>
          <a:xfrm>
            <a:off x="3149979" y="2226844"/>
            <a:ext cx="284000" cy="284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" name="Google Shape;18;p2"/>
          <p:cNvSpPr/>
          <p:nvPr/>
        </p:nvSpPr>
        <p:spPr>
          <a:xfrm>
            <a:off x="9091281" y="1784923"/>
            <a:ext cx="125200" cy="125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9;p2"/>
          <p:cNvSpPr/>
          <p:nvPr/>
        </p:nvSpPr>
        <p:spPr>
          <a:xfrm>
            <a:off x="8218652" y="5832700"/>
            <a:ext cx="125200" cy="125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2"/>
          <p:cNvSpPr/>
          <p:nvPr/>
        </p:nvSpPr>
        <p:spPr>
          <a:xfrm>
            <a:off x="3067482" y="1320254"/>
            <a:ext cx="449023" cy="449023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1" name="Google Shape;21;p2"/>
          <p:cNvGrpSpPr/>
          <p:nvPr/>
        </p:nvGrpSpPr>
        <p:grpSpPr>
          <a:xfrm>
            <a:off x="4001434" y="5576165"/>
            <a:ext cx="678468" cy="638281"/>
            <a:chOff x="5972700" y="2330200"/>
            <a:chExt cx="411625" cy="387275"/>
          </a:xfrm>
        </p:grpSpPr>
        <p:sp>
          <p:nvSpPr>
            <p:cNvPr id="22" name="Google Shape;22;p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7815691" y="675413"/>
            <a:ext cx="699967" cy="1109527"/>
            <a:chOff x="6718575" y="2318625"/>
            <a:chExt cx="256950" cy="407375"/>
          </a:xfrm>
        </p:grpSpPr>
        <p:sp>
          <p:nvSpPr>
            <p:cNvPr id="25" name="Google Shape;25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</a:endParaRPr>
            </a:p>
          </p:txBody>
        </p:sp>
      </p:grpSp>
      <p:sp>
        <p:nvSpPr>
          <p:cNvPr id="33" name="Google Shape;33;p2"/>
          <p:cNvSpPr txBox="1">
            <a:spLocks noGrp="1"/>
          </p:cNvSpPr>
          <p:nvPr>
            <p:ph type="ctrTitle"/>
          </p:nvPr>
        </p:nvSpPr>
        <p:spPr>
          <a:xfrm>
            <a:off x="3676333" y="1281800"/>
            <a:ext cx="4839200" cy="42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3676329" y="1149293"/>
            <a:ext cx="401200" cy="4012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" name="Google Shape;35;p2"/>
          <p:cNvSpPr/>
          <p:nvPr/>
        </p:nvSpPr>
        <p:spPr>
          <a:xfrm>
            <a:off x="4679904" y="6343113"/>
            <a:ext cx="284000" cy="284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" name="Google Shape;36;p2"/>
          <p:cNvSpPr/>
          <p:nvPr/>
        </p:nvSpPr>
        <p:spPr>
          <a:xfrm>
            <a:off x="7326468" y="5832703"/>
            <a:ext cx="551200" cy="5512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7090632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14"/>
          </p:nvPr>
        </p:nvSpPr>
        <p:spPr>
          <a:xfrm>
            <a:off x="527381" y="1124744"/>
            <a:ext cx="11041227" cy="518457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EDE5-50EF-49B1-BF03-5B5FC711FE07}" type="slidenum">
              <a:rPr lang="es-ES" smtClean="0"/>
              <a:t>‹Nº›</a:t>
            </a:fld>
            <a:endParaRPr lang="es-ES"/>
          </a:p>
        </p:txBody>
      </p:sp>
      <p:pic>
        <p:nvPicPr>
          <p:cNvPr id="5" name="4 Imagen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0170" y="6549286"/>
            <a:ext cx="1818081" cy="210828"/>
          </a:xfrm>
          <a:prstGeom prst="rect">
            <a:avLst/>
          </a:prstGeom>
        </p:spPr>
      </p:pic>
      <p:sp>
        <p:nvSpPr>
          <p:cNvPr id="4" name="3 Rectángulo"/>
          <p:cNvSpPr/>
          <p:nvPr userDrawn="1"/>
        </p:nvSpPr>
        <p:spPr>
          <a:xfrm>
            <a:off x="11770383" y="6433068"/>
            <a:ext cx="431371" cy="4313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sp>
        <p:nvSpPr>
          <p:cNvPr id="9" name="8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141336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14"/>
          </p:nvPr>
        </p:nvSpPr>
        <p:spPr>
          <a:xfrm>
            <a:off x="527381" y="1124744"/>
            <a:ext cx="11041227" cy="518457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EDE5-50EF-49B1-BF03-5B5FC711FE07}" type="slidenum">
              <a:rPr lang="es-ES" smtClean="0"/>
              <a:t>‹Nº›</a:t>
            </a:fld>
            <a:endParaRPr lang="es-ES"/>
          </a:p>
        </p:txBody>
      </p:sp>
      <p:pic>
        <p:nvPicPr>
          <p:cNvPr id="5" name="4 Imagen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0170" y="6549286"/>
            <a:ext cx="1818081" cy="210828"/>
          </a:xfrm>
          <a:prstGeom prst="rect">
            <a:avLst/>
          </a:prstGeom>
        </p:spPr>
      </p:pic>
      <p:sp>
        <p:nvSpPr>
          <p:cNvPr id="4" name="3 Rectángulo"/>
          <p:cNvSpPr/>
          <p:nvPr userDrawn="1"/>
        </p:nvSpPr>
        <p:spPr>
          <a:xfrm>
            <a:off x="11770383" y="6433068"/>
            <a:ext cx="431371" cy="4313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sp>
        <p:nvSpPr>
          <p:cNvPr id="9" name="8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2285463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14"/>
          </p:nvPr>
        </p:nvSpPr>
        <p:spPr>
          <a:xfrm>
            <a:off x="527381" y="1124744"/>
            <a:ext cx="11041227" cy="518457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EDE5-50EF-49B1-BF03-5B5FC711FE07}" type="slidenum">
              <a:rPr lang="es-ES" smtClean="0"/>
              <a:t>‹Nº›</a:t>
            </a:fld>
            <a:endParaRPr lang="es-ES"/>
          </a:p>
        </p:txBody>
      </p:sp>
      <p:pic>
        <p:nvPicPr>
          <p:cNvPr id="5" name="4 Imagen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0170" y="6549286"/>
            <a:ext cx="1818081" cy="210828"/>
          </a:xfrm>
          <a:prstGeom prst="rect">
            <a:avLst/>
          </a:prstGeom>
        </p:spPr>
      </p:pic>
      <p:sp>
        <p:nvSpPr>
          <p:cNvPr id="4" name="3 Rectángulo"/>
          <p:cNvSpPr/>
          <p:nvPr userDrawn="1"/>
        </p:nvSpPr>
        <p:spPr>
          <a:xfrm>
            <a:off x="11770383" y="6433068"/>
            <a:ext cx="431371" cy="4313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sp>
        <p:nvSpPr>
          <p:cNvPr id="9" name="8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637727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14"/>
          </p:nvPr>
        </p:nvSpPr>
        <p:spPr>
          <a:xfrm>
            <a:off x="527381" y="1124744"/>
            <a:ext cx="11041227" cy="518457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EDE5-50EF-49B1-BF03-5B5FC711FE07}" type="slidenum">
              <a:rPr lang="es-ES" smtClean="0"/>
              <a:t>‹Nº›</a:t>
            </a:fld>
            <a:endParaRPr lang="es-ES"/>
          </a:p>
        </p:txBody>
      </p:sp>
      <p:pic>
        <p:nvPicPr>
          <p:cNvPr id="5" name="4 Imagen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0170" y="6549286"/>
            <a:ext cx="1818081" cy="210828"/>
          </a:xfrm>
          <a:prstGeom prst="rect">
            <a:avLst/>
          </a:prstGeom>
        </p:spPr>
      </p:pic>
      <p:sp>
        <p:nvSpPr>
          <p:cNvPr id="4" name="3 Rectángulo"/>
          <p:cNvSpPr/>
          <p:nvPr userDrawn="1"/>
        </p:nvSpPr>
        <p:spPr>
          <a:xfrm>
            <a:off x="11770383" y="6433068"/>
            <a:ext cx="431371" cy="4313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sp>
        <p:nvSpPr>
          <p:cNvPr id="9" name="8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89156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FDE506-967F-49D1-A3E8-5ACFB4470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138925-0F60-45E5-BB94-04D212987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173C0E-8A81-4C94-86FA-F2E296026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22A8B-B21C-42CC-9126-B85D795C50EF}" type="datetimeFigureOut">
              <a:rPr lang="es-ES" smtClean="0"/>
              <a:t>13/04/2019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86CE23-2B72-436D-97DD-B84F45539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90DB9C-C4DD-47C4-809E-3ED61C23C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F5CD-C6E1-466C-8510-38970E6E64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7060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AA63E5-34D8-4EF4-B2AE-18CC385F4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BBD8F4-AE9A-4A2B-B6A0-B98B6828C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3D46BF-CEB6-4D3C-8D1A-61744B965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22A8B-B21C-42CC-9126-B85D795C50EF}" type="datetimeFigureOut">
              <a:rPr lang="es-ES" smtClean="0"/>
              <a:t>13/04/2019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7BA8F2-E527-495C-9E91-DAB4FCDB7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7579F1-80CA-4B24-AE27-E2AEBEB39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F5CD-C6E1-466C-8510-38970E6E64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1858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AB0656-49B1-48B3-8BD6-877849284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B9C36F-AE52-419E-A4A4-E7B87DB955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96F0673-6B84-43EF-90B1-33D43F6FD3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5B244D9-8833-475E-9E12-CF0CC592A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22A8B-B21C-42CC-9126-B85D795C50EF}" type="datetimeFigureOut">
              <a:rPr lang="es-ES" smtClean="0"/>
              <a:t>13/04/2019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002BA09-8858-4256-A060-D232E4A43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421F8DF-EBFA-4499-923B-52E0B629F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F5CD-C6E1-466C-8510-38970E6E64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9858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4C73C3-642D-4F39-989B-C51184313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57267C-CEB6-424C-B893-A5CAEED47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B2E60EC-2FA0-4F62-AD99-95AAC59D5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D3AB0BF-4416-4872-A420-33ECB3BDF0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B3E326C-A0C4-4C6D-96D1-76AFA9B38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6DAF8BC-6F96-4D1D-B0BD-5A52D7FCD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22A8B-B21C-42CC-9126-B85D795C50EF}" type="datetimeFigureOut">
              <a:rPr lang="es-ES" smtClean="0"/>
              <a:t>13/04/2019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BC7630A-583B-49BC-8066-2E5945B8B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2713AEC-4D2F-434D-AB44-8475751EC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F5CD-C6E1-466C-8510-38970E6E64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7255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E7761-CC25-4B9B-9356-A084C5DDC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1F5570C-DE0B-41EB-B7D9-AC8A67E47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22A8B-B21C-42CC-9126-B85D795C50EF}" type="datetimeFigureOut">
              <a:rPr lang="es-ES" smtClean="0"/>
              <a:t>13/04/2019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F658AA6-9100-4F11-9BDB-8CA9808D2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6218958-1820-4AD5-8A48-560ED4A1F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F5CD-C6E1-466C-8510-38970E6E64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9854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49EC09A-7870-47DE-9AF5-877EB8CCB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22A8B-B21C-42CC-9126-B85D795C50EF}" type="datetimeFigureOut">
              <a:rPr lang="es-ES" smtClean="0"/>
              <a:t>13/04/2019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DE0E216-CCC7-41D6-9343-53B7E6E0D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DE5AF01-6D8E-4529-9127-4350DB394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F5CD-C6E1-466C-8510-38970E6E64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3308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BBB37C-EA36-404F-A1A3-153E32710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5BCF0E-2881-4001-AA22-15FABC05A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6A4FCBB-25A6-460C-85F8-7234184C59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A49A65-8507-4925-A512-DB429216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22A8B-B21C-42CC-9126-B85D795C50EF}" type="datetimeFigureOut">
              <a:rPr lang="es-ES" smtClean="0"/>
              <a:t>13/04/2019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38A9802-7771-4ABC-A067-73AC11643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C003CD-11FC-41A0-9C2B-53F4099CA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F5CD-C6E1-466C-8510-38970E6E64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3759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7A8443-83F6-483F-8C77-A9F1971CB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A2AC8CB-B82E-4148-892E-D9418AC252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3687C66-4810-4854-94F3-C7D3DF6A5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F7D6A69-34D7-4765-BB13-F0D236FE1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22A8B-B21C-42CC-9126-B85D795C50EF}" type="datetimeFigureOut">
              <a:rPr lang="es-ES" smtClean="0"/>
              <a:t>13/04/2019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EE2BF35-66D3-458B-9D21-B0B1EE8BE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3793BDF-4F45-4B9D-A9F8-D6FD3B9CC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F5CD-C6E1-466C-8510-38970E6E64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1934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B0D34AA-E951-471F-AA34-1ABC7AFBA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B4B69B9-0ADE-4C1E-B1A3-C8CE8C5F4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77290E-A29E-4A54-A448-D0D7D9B092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22A8B-B21C-42CC-9126-B85D795C50EF}" type="datetimeFigureOut">
              <a:rPr lang="es-ES" smtClean="0"/>
              <a:t>13/04/2019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F094E4-2968-4092-864E-195CC1DD7C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AB2723-AFE5-466C-8A9C-19CF168B3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8F5CD-C6E1-466C-8510-38970E6E64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3065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jpe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5"/>
          <p:cNvSpPr txBox="1">
            <a:spLocks noGrp="1"/>
          </p:cNvSpPr>
          <p:nvPr>
            <p:ph type="ctrTitle"/>
          </p:nvPr>
        </p:nvSpPr>
        <p:spPr>
          <a:xfrm>
            <a:off x="3464169" y="940777"/>
            <a:ext cx="5468816" cy="494127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s-ES" b="1" dirty="0"/>
              <a:t>MOTOR DE RECOMENDACIÓN </a:t>
            </a:r>
            <a:r>
              <a:rPr lang="es-ES" sz="3200" b="1" dirty="0"/>
              <a:t>PARA ESCENARIOS DE COMERCIOS ELECTRÓNICOS</a:t>
            </a:r>
            <a:endParaRPr b="1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625B573-5953-41F6-A953-3ECB9014B6D6}"/>
              </a:ext>
            </a:extLst>
          </p:cNvPr>
          <p:cNvSpPr/>
          <p:nvPr/>
        </p:nvSpPr>
        <p:spPr>
          <a:xfrm>
            <a:off x="9144000" y="5609492"/>
            <a:ext cx="2927838" cy="1134208"/>
          </a:xfrm>
          <a:prstGeom prst="rect">
            <a:avLst/>
          </a:prstGeom>
          <a:solidFill>
            <a:schemeClr val="accent6">
              <a:alpha val="9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ENRIC ROVIRA MELÉNDEZ</a:t>
            </a:r>
          </a:p>
          <a:p>
            <a:pPr algn="ctr"/>
            <a:r>
              <a:rPr lang="es-ES" dirty="0">
                <a:solidFill>
                  <a:schemeClr val="tx1"/>
                </a:solidFill>
              </a:rPr>
              <a:t>13 de Abril 2019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Paralelogramo"/>
          <p:cNvSpPr/>
          <p:nvPr/>
        </p:nvSpPr>
        <p:spPr>
          <a:xfrm>
            <a:off x="-144693" y="860327"/>
            <a:ext cx="4128477" cy="321148"/>
          </a:xfrm>
          <a:prstGeom prst="parallelogram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4" tIns="60952" rIns="121904" bIns="60952" rtlCol="0" anchor="ctr"/>
          <a:lstStyle/>
          <a:p>
            <a:pPr algn="ctr" defTabSz="1219014">
              <a:defRPr/>
            </a:pPr>
            <a:endParaRPr lang="es-ES" sz="2400">
              <a:solidFill>
                <a:srgbClr val="065F82"/>
              </a:solidFill>
              <a:latin typeface="Arial"/>
            </a:endParaRPr>
          </a:p>
        </p:txBody>
      </p:sp>
      <p:sp>
        <p:nvSpPr>
          <p:cNvPr id="2" name="Title 1"/>
          <p:cNvSpPr txBox="1">
            <a:spLocks/>
          </p:cNvSpPr>
          <p:nvPr/>
        </p:nvSpPr>
        <p:spPr>
          <a:xfrm>
            <a:off x="431371" y="164112"/>
            <a:ext cx="9313035" cy="461965"/>
          </a:xfrm>
          <a:prstGeom prst="rect">
            <a:avLst/>
          </a:prstGeom>
        </p:spPr>
        <p:txBody>
          <a:bodyPr lIns="121904" tIns="60952" rIns="121904" bIns="60952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1219170">
              <a:defRPr/>
            </a:pPr>
            <a:r>
              <a:rPr lang="es-ES" sz="2667" b="1" dirty="0">
                <a:solidFill>
                  <a:srgbClr val="FFFFFF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Escenario Global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31373" y="836712"/>
            <a:ext cx="3495412" cy="461965"/>
          </a:xfrm>
          <a:prstGeom prst="rect">
            <a:avLst/>
          </a:prstGeom>
        </p:spPr>
        <p:txBody>
          <a:bodyPr lIns="121904" tIns="60952" rIns="121904" bIns="60952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1219170">
              <a:defRPr/>
            </a:pPr>
            <a:r>
              <a:rPr lang="es-ES" sz="1867" b="1" dirty="0">
                <a:solidFill>
                  <a:srgbClr val="FFFFFF"/>
                </a:solidFill>
                <a:latin typeface="Arial Narrow" panose="020B0606020202030204" pitchFamily="34" charset="0"/>
                <a:ea typeface="Roboto" pitchFamily="2" charset="0"/>
                <a:cs typeface="Roboto" pitchFamily="2" charset="0"/>
              </a:rPr>
              <a:t>INTRODUCCIÓN</a:t>
            </a:r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239349" y="275167"/>
            <a:ext cx="11055019" cy="753567"/>
          </a:xfrm>
        </p:spPr>
        <p:txBody>
          <a:bodyPr/>
          <a:lstStyle/>
          <a:p>
            <a:r>
              <a:rPr lang="es-ES" b="1" dirty="0"/>
              <a:t>MOTOR DE RECOMENDACIONES</a:t>
            </a:r>
          </a:p>
        </p:txBody>
      </p:sp>
      <p:sp>
        <p:nvSpPr>
          <p:cNvPr id="340" name="Rounded Rectangle 1"/>
          <p:cNvSpPr/>
          <p:nvPr/>
        </p:nvSpPr>
        <p:spPr>
          <a:xfrm>
            <a:off x="1390673" y="1603442"/>
            <a:ext cx="9735312" cy="1371005"/>
          </a:xfrm>
          <a:prstGeom prst="roundRect">
            <a:avLst>
              <a:gd name="adj" fmla="val 5643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101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023" tIns="28011" rIns="56023" bIns="28011" anchor="ctr"/>
          <a:lstStyle/>
          <a:p>
            <a:pPr algn="ctr" defTabSz="914260">
              <a:defRPr/>
            </a:pPr>
            <a:endParaRPr lang="es-ES" sz="1867" dirty="0"/>
          </a:p>
        </p:txBody>
      </p:sp>
      <p:sp>
        <p:nvSpPr>
          <p:cNvPr id="341" name="Rounded Rectangle 6"/>
          <p:cNvSpPr/>
          <p:nvPr/>
        </p:nvSpPr>
        <p:spPr>
          <a:xfrm>
            <a:off x="740718" y="1819021"/>
            <a:ext cx="3302157" cy="94024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innerShdw blurRad="127000" dist="254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023" tIns="28011" rIns="56023" bIns="28011" anchor="ctr"/>
          <a:lstStyle/>
          <a:p>
            <a:pPr algn="ctr" defTabSz="914260">
              <a:defRPr/>
            </a:pPr>
            <a:r>
              <a:rPr lang="es-ES" sz="2667" dirty="0">
                <a:solidFill>
                  <a:schemeClr val="tx1"/>
                </a:solidFill>
              </a:rPr>
              <a:t>MI OBJETIVO</a:t>
            </a:r>
          </a:p>
        </p:txBody>
      </p:sp>
      <p:sp>
        <p:nvSpPr>
          <p:cNvPr id="342" name="Rounded Rectangle 12"/>
          <p:cNvSpPr/>
          <p:nvPr/>
        </p:nvSpPr>
        <p:spPr>
          <a:xfrm>
            <a:off x="1390673" y="3203608"/>
            <a:ext cx="9735312" cy="1371005"/>
          </a:xfrm>
          <a:prstGeom prst="roundRect">
            <a:avLst>
              <a:gd name="adj" fmla="val 5643"/>
            </a:avLst>
          </a:prstGeom>
          <a:solidFill>
            <a:schemeClr val="tx2"/>
          </a:solidFill>
          <a:ln>
            <a:noFill/>
          </a:ln>
          <a:effectLst>
            <a:outerShdw blurRad="101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023" tIns="28011" rIns="56023" bIns="28011" anchor="ctr"/>
          <a:lstStyle/>
          <a:p>
            <a:pPr algn="ctr" defTabSz="914260">
              <a:defRPr/>
            </a:pPr>
            <a:endParaRPr lang="es-ES" sz="1867" dirty="0">
              <a:solidFill>
                <a:schemeClr val="bg1"/>
              </a:solidFill>
            </a:endParaRPr>
          </a:p>
        </p:txBody>
      </p:sp>
      <p:sp>
        <p:nvSpPr>
          <p:cNvPr id="343" name="Rounded Rectangle 13"/>
          <p:cNvSpPr/>
          <p:nvPr/>
        </p:nvSpPr>
        <p:spPr>
          <a:xfrm>
            <a:off x="740718" y="3429001"/>
            <a:ext cx="3302157" cy="94024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innerShdw blurRad="127000" dist="254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023" tIns="28011" rIns="56023" bIns="28011" anchor="ctr"/>
          <a:lstStyle/>
          <a:p>
            <a:pPr algn="ctr" defTabSz="914260">
              <a:defRPr/>
            </a:pPr>
            <a:r>
              <a:rPr lang="es-ES" sz="2667" dirty="0">
                <a:solidFill>
                  <a:schemeClr val="tx1"/>
                </a:solidFill>
              </a:rPr>
              <a:t>ESTRATEGIA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4202724" y="1668133"/>
            <a:ext cx="6857272" cy="1816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1867" dirty="0">
                <a:solidFill>
                  <a:schemeClr val="bg1"/>
                </a:solidFill>
              </a:rPr>
              <a:t>Resolver el problema de la personalización y el de </a:t>
            </a:r>
            <a:r>
              <a:rPr lang="es-ES" sz="1867" b="1" dirty="0" err="1">
                <a:solidFill>
                  <a:schemeClr val="bg1"/>
                </a:solidFill>
              </a:rPr>
              <a:t>cold</a:t>
            </a:r>
            <a:r>
              <a:rPr lang="es-ES" sz="1867" b="1" dirty="0">
                <a:solidFill>
                  <a:schemeClr val="bg1"/>
                </a:solidFill>
              </a:rPr>
              <a:t> </a:t>
            </a:r>
            <a:r>
              <a:rPr lang="es-ES" sz="1867" b="1" dirty="0" err="1">
                <a:solidFill>
                  <a:schemeClr val="bg1"/>
                </a:solidFill>
              </a:rPr>
              <a:t>start</a:t>
            </a:r>
            <a:r>
              <a:rPr lang="es-ES" sz="1867" dirty="0">
                <a:solidFill>
                  <a:schemeClr val="bg1"/>
                </a:solidFill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1867" dirty="0">
                <a:solidFill>
                  <a:schemeClr val="bg1"/>
                </a:solidFill>
              </a:rPr>
              <a:t>Aplicar Modelos híbridos parecidos a los que se desarrollan en entornos reales.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1867" b="1" dirty="0">
                <a:solidFill>
                  <a:schemeClr val="bg1"/>
                </a:solidFill>
              </a:rPr>
              <a:t>Aprender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1867" dirty="0">
              <a:solidFill>
                <a:schemeClr val="bg1"/>
              </a:solidFill>
            </a:endParaRPr>
          </a:p>
          <a:p>
            <a:pPr algn="just"/>
            <a:endParaRPr lang="es-ES" sz="1867" dirty="0">
              <a:solidFill>
                <a:schemeClr val="bg1"/>
              </a:solidFill>
            </a:endParaRPr>
          </a:p>
        </p:txBody>
      </p:sp>
      <p:sp>
        <p:nvSpPr>
          <p:cNvPr id="344" name="Rounded Rectangle 12"/>
          <p:cNvSpPr/>
          <p:nvPr/>
        </p:nvSpPr>
        <p:spPr>
          <a:xfrm>
            <a:off x="1363087" y="4858504"/>
            <a:ext cx="9735312" cy="1371005"/>
          </a:xfrm>
          <a:prstGeom prst="roundRect">
            <a:avLst>
              <a:gd name="adj" fmla="val 5643"/>
            </a:avLst>
          </a:prstGeom>
          <a:solidFill>
            <a:srgbClr val="00B050"/>
          </a:solidFill>
          <a:ln>
            <a:noFill/>
          </a:ln>
          <a:effectLst>
            <a:outerShdw blurRad="101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023" tIns="28011" rIns="56023" bIns="28011" anchor="ctr"/>
          <a:lstStyle/>
          <a:p>
            <a:pPr algn="ctr" defTabSz="914260">
              <a:defRPr/>
            </a:pPr>
            <a:endParaRPr lang="es-ES" sz="1867" dirty="0">
              <a:solidFill>
                <a:schemeClr val="bg1"/>
              </a:solidFill>
            </a:endParaRPr>
          </a:p>
        </p:txBody>
      </p:sp>
      <p:sp>
        <p:nvSpPr>
          <p:cNvPr id="345" name="Rounded Rectangle 13"/>
          <p:cNvSpPr/>
          <p:nvPr/>
        </p:nvSpPr>
        <p:spPr>
          <a:xfrm>
            <a:off x="700591" y="5038981"/>
            <a:ext cx="3302157" cy="94024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innerShdw blurRad="127000" dist="254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023" tIns="28011" rIns="56023" bIns="28011" anchor="ctr"/>
          <a:lstStyle/>
          <a:p>
            <a:pPr algn="ctr" defTabSz="914260">
              <a:defRPr/>
            </a:pPr>
            <a:r>
              <a:rPr lang="es-ES" sz="2667" dirty="0">
                <a:solidFill>
                  <a:schemeClr val="tx1"/>
                </a:solidFill>
              </a:rPr>
              <a:t>DATOS</a:t>
            </a:r>
          </a:p>
        </p:txBody>
      </p:sp>
      <p:sp>
        <p:nvSpPr>
          <p:cNvPr id="346" name="CuadroTexto 345"/>
          <p:cNvSpPr txBox="1"/>
          <p:nvPr/>
        </p:nvSpPr>
        <p:spPr>
          <a:xfrm>
            <a:off x="4116595" y="3236980"/>
            <a:ext cx="6935670" cy="1241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1867" dirty="0">
                <a:solidFill>
                  <a:schemeClr val="bg1"/>
                </a:solidFill>
              </a:rPr>
              <a:t>Combinar dos técnicas de recomendación “</a:t>
            </a:r>
            <a:r>
              <a:rPr lang="es-ES" sz="1867" b="1" dirty="0" err="1">
                <a:solidFill>
                  <a:schemeClr val="bg1"/>
                </a:solidFill>
              </a:rPr>
              <a:t>collaborative</a:t>
            </a:r>
            <a:r>
              <a:rPr lang="es-ES" sz="1867" b="1" dirty="0">
                <a:solidFill>
                  <a:schemeClr val="bg1"/>
                </a:solidFill>
              </a:rPr>
              <a:t> </a:t>
            </a:r>
            <a:r>
              <a:rPr lang="es-ES" sz="1867" b="1" dirty="0" err="1">
                <a:solidFill>
                  <a:schemeClr val="bg1"/>
                </a:solidFill>
              </a:rPr>
              <a:t>filtering</a:t>
            </a:r>
            <a:r>
              <a:rPr lang="es-ES" sz="1867" dirty="0">
                <a:solidFill>
                  <a:schemeClr val="bg1"/>
                </a:solidFill>
              </a:rPr>
              <a:t>” con “</a:t>
            </a:r>
            <a:r>
              <a:rPr lang="es-ES" sz="1867" b="1" dirty="0" err="1">
                <a:solidFill>
                  <a:schemeClr val="bg1"/>
                </a:solidFill>
              </a:rPr>
              <a:t>content</a:t>
            </a:r>
            <a:r>
              <a:rPr lang="es-ES" sz="1867" b="1" dirty="0">
                <a:solidFill>
                  <a:schemeClr val="bg1"/>
                </a:solidFill>
              </a:rPr>
              <a:t> </a:t>
            </a:r>
            <a:r>
              <a:rPr lang="es-ES" sz="1867" b="1" dirty="0" err="1">
                <a:solidFill>
                  <a:schemeClr val="bg1"/>
                </a:solidFill>
              </a:rPr>
              <a:t>based</a:t>
            </a:r>
            <a:r>
              <a:rPr lang="es-ES" sz="1867" dirty="0">
                <a:solidFill>
                  <a:schemeClr val="bg1"/>
                </a:solidFill>
              </a:rPr>
              <a:t>” y focalizar el músculo del recomendador en la </a:t>
            </a:r>
            <a:r>
              <a:rPr lang="es-ES" sz="1867" b="1" dirty="0">
                <a:solidFill>
                  <a:schemeClr val="bg1"/>
                </a:solidFill>
              </a:rPr>
              <a:t>personalización</a:t>
            </a:r>
            <a:r>
              <a:rPr lang="es-ES" sz="1867" dirty="0">
                <a:solidFill>
                  <a:schemeClr val="bg1"/>
                </a:solidFill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1867" dirty="0">
                <a:solidFill>
                  <a:schemeClr val="bg1"/>
                </a:solidFill>
              </a:rPr>
              <a:t>Utilizaré Metodología de Desarrollo CRISP-DM.</a:t>
            </a:r>
          </a:p>
        </p:txBody>
      </p:sp>
      <p:sp>
        <p:nvSpPr>
          <p:cNvPr id="347" name="CuadroTexto 346"/>
          <p:cNvSpPr txBox="1"/>
          <p:nvPr/>
        </p:nvSpPr>
        <p:spPr>
          <a:xfrm>
            <a:off x="4415772" y="5018960"/>
            <a:ext cx="6773093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ES" sz="2133" dirty="0">
              <a:solidFill>
                <a:schemeClr val="bg1"/>
              </a:solidFill>
            </a:endParaRPr>
          </a:p>
        </p:txBody>
      </p:sp>
      <p:sp>
        <p:nvSpPr>
          <p:cNvPr id="348" name="CuadroTexto 347"/>
          <p:cNvSpPr txBox="1"/>
          <p:nvPr/>
        </p:nvSpPr>
        <p:spPr>
          <a:xfrm>
            <a:off x="4367808" y="4901661"/>
            <a:ext cx="6773093" cy="1241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 algn="just">
              <a:buFont typeface="Arial" panose="020B0604020202020204" pitchFamily="34" charset="0"/>
              <a:buChar char="•"/>
            </a:pPr>
            <a:r>
              <a:rPr lang="es-ES" sz="1867" b="1" dirty="0">
                <a:solidFill>
                  <a:schemeClr val="bg1"/>
                </a:solidFill>
              </a:rPr>
              <a:t>205.000</a:t>
            </a:r>
            <a:r>
              <a:rPr lang="es-ES" sz="1867" dirty="0">
                <a:solidFill>
                  <a:schemeClr val="bg1"/>
                </a:solidFill>
              </a:rPr>
              <a:t> productos</a:t>
            </a:r>
          </a:p>
          <a:p>
            <a:pPr marL="380990" indent="-380990" algn="just">
              <a:buFont typeface="Arial" panose="020B0604020202020204" pitchFamily="34" charset="0"/>
              <a:buChar char="•"/>
            </a:pPr>
            <a:r>
              <a:rPr lang="es-ES" sz="1867" dirty="0">
                <a:solidFill>
                  <a:schemeClr val="bg1"/>
                </a:solidFill>
              </a:rPr>
              <a:t>+2millones de palabras</a:t>
            </a:r>
          </a:p>
          <a:p>
            <a:pPr marL="380990" indent="-380990" algn="just">
              <a:buFont typeface="Arial" panose="020B0604020202020204" pitchFamily="34" charset="0"/>
              <a:buChar char="•"/>
            </a:pPr>
            <a:r>
              <a:rPr lang="es-ES" sz="1867" dirty="0">
                <a:solidFill>
                  <a:schemeClr val="bg1"/>
                </a:solidFill>
              </a:rPr>
              <a:t>+10GB de Imágenes</a:t>
            </a:r>
          </a:p>
          <a:p>
            <a:pPr marL="380990" indent="-380990" algn="just">
              <a:buFont typeface="Arial" panose="020B0604020202020204" pitchFamily="34" charset="0"/>
              <a:buChar char="•"/>
            </a:pPr>
            <a:r>
              <a:rPr lang="es-ES" sz="1867" dirty="0">
                <a:solidFill>
                  <a:schemeClr val="bg1"/>
                </a:solidFill>
              </a:rPr>
              <a:t>+10.000 clientes únicos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578" y="84064"/>
            <a:ext cx="3555785" cy="1377433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7B650CF1-7690-4B5A-AA6E-B19D6A238419}"/>
              </a:ext>
            </a:extLst>
          </p:cNvPr>
          <p:cNvSpPr/>
          <p:nvPr/>
        </p:nvSpPr>
        <p:spPr>
          <a:xfrm>
            <a:off x="9744406" y="6451060"/>
            <a:ext cx="198453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6" name="Picture 2" descr="Resultado de imagen de icon juguetes png">
            <a:extLst>
              <a:ext uri="{FF2B5EF4-FFF2-40B4-BE49-F238E27FC236}">
                <a16:creationId xmlns:a16="http://schemas.microsoft.com/office/drawing/2014/main" id="{151453EC-2E37-42E1-ACC4-77BC9A821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5233" y="4901661"/>
            <a:ext cx="687345" cy="687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de clothes png">
            <a:extLst>
              <a:ext uri="{FF2B5EF4-FFF2-40B4-BE49-F238E27FC236}">
                <a16:creationId xmlns:a16="http://schemas.microsoft.com/office/drawing/2014/main" id="{89E90CE4-6B30-4673-8C0E-F58172321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057" y="4941734"/>
            <a:ext cx="576297" cy="576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de electrodomesticos png">
            <a:extLst>
              <a:ext uri="{FF2B5EF4-FFF2-40B4-BE49-F238E27FC236}">
                <a16:creationId xmlns:a16="http://schemas.microsoft.com/office/drawing/2014/main" id="{46BF57ED-DB88-4E1E-A866-7371B4043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4779" y="4831440"/>
            <a:ext cx="1089628" cy="774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n de ordenadores png icon">
            <a:extLst>
              <a:ext uri="{FF2B5EF4-FFF2-40B4-BE49-F238E27FC236}">
                <a16:creationId xmlns:a16="http://schemas.microsoft.com/office/drawing/2014/main" id="{B4CB6CBF-9DA5-4608-B622-E0AC03C30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6608" y="4924686"/>
            <a:ext cx="718426" cy="71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n relacionada">
            <a:extLst>
              <a:ext uri="{FF2B5EF4-FFF2-40B4-BE49-F238E27FC236}">
                <a16:creationId xmlns:a16="http://schemas.microsoft.com/office/drawing/2014/main" id="{65A4D37C-E7B6-4D04-86CD-E6E750969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205" y="5591857"/>
            <a:ext cx="576297" cy="576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2" descr="Imagen relacionada">
            <a:extLst>
              <a:ext uri="{FF2B5EF4-FFF2-40B4-BE49-F238E27FC236}">
                <a16:creationId xmlns:a16="http://schemas.microsoft.com/office/drawing/2014/main" id="{26F532DC-28E2-4A36-81A1-91D9EAFB3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4384" y="5605649"/>
            <a:ext cx="576297" cy="576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Imagen relacionada">
            <a:extLst>
              <a:ext uri="{FF2B5EF4-FFF2-40B4-BE49-F238E27FC236}">
                <a16:creationId xmlns:a16="http://schemas.microsoft.com/office/drawing/2014/main" id="{26BA1051-D6DC-465C-87E9-C8D1334DB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3749" y="5605649"/>
            <a:ext cx="537634" cy="537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Resultado de imagen de banned meme">
            <a:extLst>
              <a:ext uri="{FF2B5EF4-FFF2-40B4-BE49-F238E27FC236}">
                <a16:creationId xmlns:a16="http://schemas.microsoft.com/office/drawing/2014/main" id="{25960D81-3AF9-4F15-8430-04102B935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299" y="3429335"/>
            <a:ext cx="3719111" cy="2804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4400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>
            <a:extLst>
              <a:ext uri="{FF2B5EF4-FFF2-40B4-BE49-F238E27FC236}">
                <a16:creationId xmlns:a16="http://schemas.microsoft.com/office/drawing/2014/main" id="{A4989729-A4BE-4BCA-A7BE-9D2CCC705F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91" b="22427"/>
          <a:stretch/>
        </p:blipFill>
        <p:spPr>
          <a:xfrm>
            <a:off x="138610" y="5145644"/>
            <a:ext cx="2962275" cy="1583712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A2F27AFC-E1D1-4647-90D3-BB7E97DFE333}"/>
              </a:ext>
            </a:extLst>
          </p:cNvPr>
          <p:cNvGrpSpPr/>
          <p:nvPr/>
        </p:nvGrpSpPr>
        <p:grpSpPr>
          <a:xfrm>
            <a:off x="240988" y="1865868"/>
            <a:ext cx="9477375" cy="2990850"/>
            <a:chOff x="259773" y="2409230"/>
            <a:chExt cx="9477375" cy="2990850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8FD5BAD8-9A65-445B-966D-A7DCA3E61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9773" y="2409230"/>
              <a:ext cx="9477375" cy="2990850"/>
            </a:xfrm>
            <a:prstGeom prst="rect">
              <a:avLst/>
            </a:prstGeom>
          </p:spPr>
        </p:pic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400D22AF-B2CA-4DA2-B831-7CF72C0BEDA4}"/>
                </a:ext>
              </a:extLst>
            </p:cNvPr>
            <p:cNvSpPr/>
            <p:nvPr/>
          </p:nvSpPr>
          <p:spPr>
            <a:xfrm>
              <a:off x="431373" y="3495675"/>
              <a:ext cx="2921744" cy="161739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C386E800-4EF0-44A3-95FD-8FF896B85930}"/>
                </a:ext>
              </a:extLst>
            </p:cNvPr>
            <p:cNvSpPr/>
            <p:nvPr/>
          </p:nvSpPr>
          <p:spPr>
            <a:xfrm>
              <a:off x="431373" y="2436656"/>
              <a:ext cx="1940352" cy="161739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B1496463-C8A5-4FA5-85EB-A3D23EC38CCC}"/>
                </a:ext>
              </a:extLst>
            </p:cNvPr>
            <p:cNvSpPr/>
            <p:nvPr/>
          </p:nvSpPr>
          <p:spPr>
            <a:xfrm>
              <a:off x="431373" y="2625821"/>
              <a:ext cx="1940352" cy="161739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108FF5C7-83DA-4637-B14F-D76555AF2830}"/>
                </a:ext>
              </a:extLst>
            </p:cNvPr>
            <p:cNvSpPr/>
            <p:nvPr/>
          </p:nvSpPr>
          <p:spPr>
            <a:xfrm>
              <a:off x="431372" y="3874005"/>
              <a:ext cx="3721527" cy="19643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54830D43-2C0C-46BF-9D4D-6D6AB1629640}"/>
                </a:ext>
              </a:extLst>
            </p:cNvPr>
            <p:cNvSpPr/>
            <p:nvPr/>
          </p:nvSpPr>
          <p:spPr>
            <a:xfrm>
              <a:off x="431372" y="5151223"/>
              <a:ext cx="5376597" cy="146973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" name="2 Paralelogramo"/>
          <p:cNvSpPr/>
          <p:nvPr/>
        </p:nvSpPr>
        <p:spPr>
          <a:xfrm>
            <a:off x="-144693" y="860327"/>
            <a:ext cx="4128477" cy="321148"/>
          </a:xfrm>
          <a:prstGeom prst="parallelogram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4" tIns="60952" rIns="121904" bIns="60952" rtlCol="0" anchor="ctr"/>
          <a:lstStyle/>
          <a:p>
            <a:pPr algn="ctr" defTabSz="1219014">
              <a:defRPr/>
            </a:pPr>
            <a:endParaRPr lang="es-ES" sz="2400">
              <a:solidFill>
                <a:srgbClr val="065F82"/>
              </a:solidFill>
              <a:latin typeface="Arial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31373" y="836712"/>
            <a:ext cx="3495412" cy="461965"/>
          </a:xfrm>
          <a:prstGeom prst="rect">
            <a:avLst/>
          </a:prstGeom>
        </p:spPr>
        <p:txBody>
          <a:bodyPr lIns="121904" tIns="60952" rIns="121904" bIns="60952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1219170">
              <a:defRPr/>
            </a:pPr>
            <a:r>
              <a:rPr lang="es-ES" sz="1867" b="1" dirty="0">
                <a:solidFill>
                  <a:srgbClr val="FFFFFF"/>
                </a:solidFill>
                <a:latin typeface="Arial Narrow" panose="020B0606020202030204" pitchFamily="34" charset="0"/>
                <a:ea typeface="Roboto" pitchFamily="2" charset="0"/>
                <a:cs typeface="Roboto" pitchFamily="2" charset="0"/>
              </a:rPr>
              <a:t>INTRODUCCIÓN</a:t>
            </a:r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239349" y="322502"/>
            <a:ext cx="11055019" cy="561545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DATOS</a:t>
            </a:r>
          </a:p>
        </p:txBody>
      </p:sp>
      <p:pic>
        <p:nvPicPr>
          <p:cNvPr id="6" name="Picture 2" descr="Resultado de imagen de data icon">
            <a:extLst>
              <a:ext uri="{FF2B5EF4-FFF2-40B4-BE49-F238E27FC236}">
                <a16:creationId xmlns:a16="http://schemas.microsoft.com/office/drawing/2014/main" id="{BB5DD050-F464-4374-AF71-90D8421A1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827" y="141311"/>
            <a:ext cx="1059734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de data wallpaper">
            <a:extLst>
              <a:ext uri="{FF2B5EF4-FFF2-40B4-BE49-F238E27FC236}">
                <a16:creationId xmlns:a16="http://schemas.microsoft.com/office/drawing/2014/main" id="{C980B0A9-5940-40A6-A4C8-337F28DD6D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39" r="-1"/>
          <a:stretch/>
        </p:blipFill>
        <p:spPr bwMode="auto">
          <a:xfrm>
            <a:off x="5807969" y="0"/>
            <a:ext cx="638403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6F93AF49-269F-40FC-87B4-A30A0822086F}"/>
              </a:ext>
            </a:extLst>
          </p:cNvPr>
          <p:cNvSpPr txBox="1"/>
          <p:nvPr/>
        </p:nvSpPr>
        <p:spPr>
          <a:xfrm>
            <a:off x="431373" y="1276025"/>
            <a:ext cx="51407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b="1" dirty="0"/>
              <a:t>Web </a:t>
            </a:r>
            <a:r>
              <a:rPr lang="es-ES" b="1" dirty="0" err="1"/>
              <a:t>Scrapping</a:t>
            </a:r>
            <a:r>
              <a:rPr lang="es-ES" dirty="0"/>
              <a:t> de la web del Corte Ingles, 205.000 productos (+12horas de descarga)</a:t>
            </a:r>
          </a:p>
          <a:p>
            <a:pPr marL="342900" indent="-342900">
              <a:buFont typeface="+mj-lt"/>
              <a:buAutoNum type="arabicPeriod"/>
            </a:pP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2. Descarga de 205.000 imágenes. +12GB</a:t>
            </a:r>
          </a:p>
        </p:txBody>
      </p:sp>
      <p:sp>
        <p:nvSpPr>
          <p:cNvPr id="23" name="Flecha: a la derecha 22">
            <a:extLst>
              <a:ext uri="{FF2B5EF4-FFF2-40B4-BE49-F238E27FC236}">
                <a16:creationId xmlns:a16="http://schemas.microsoft.com/office/drawing/2014/main" id="{0FC02F64-12AC-49CD-B09A-49FB24A4BE50}"/>
              </a:ext>
            </a:extLst>
          </p:cNvPr>
          <p:cNvSpPr/>
          <p:nvPr/>
        </p:nvSpPr>
        <p:spPr>
          <a:xfrm>
            <a:off x="123324" y="4643098"/>
            <a:ext cx="205662" cy="1117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9A6D1C4B-5B8D-4311-B284-2EC3EC99209C}"/>
              </a:ext>
            </a:extLst>
          </p:cNvPr>
          <p:cNvSpPr txBox="1"/>
          <p:nvPr/>
        </p:nvSpPr>
        <p:spPr>
          <a:xfrm>
            <a:off x="3257550" y="5246343"/>
            <a:ext cx="2382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3. Datos de Clientes?</a:t>
            </a:r>
          </a:p>
        </p:txBody>
      </p:sp>
      <p:sp>
        <p:nvSpPr>
          <p:cNvPr id="25" name="Botón de acción: Ayuda 2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BC35BD1-2C32-43D7-B516-60CA3391FDBC}"/>
              </a:ext>
            </a:extLst>
          </p:cNvPr>
          <p:cNvSpPr/>
          <p:nvPr/>
        </p:nvSpPr>
        <p:spPr>
          <a:xfrm>
            <a:off x="3926785" y="5753100"/>
            <a:ext cx="998285" cy="768853"/>
          </a:xfrm>
          <a:prstGeom prst="actionButtonHelp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6095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Paralelogramo"/>
          <p:cNvSpPr/>
          <p:nvPr/>
        </p:nvSpPr>
        <p:spPr>
          <a:xfrm>
            <a:off x="-144693" y="860327"/>
            <a:ext cx="4128477" cy="321148"/>
          </a:xfrm>
          <a:prstGeom prst="parallelogram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4" tIns="60952" rIns="121904" bIns="60952" rtlCol="0" anchor="ctr"/>
          <a:lstStyle/>
          <a:p>
            <a:pPr algn="ctr" defTabSz="1219014">
              <a:defRPr/>
            </a:pPr>
            <a:endParaRPr lang="es-ES" sz="2400">
              <a:solidFill>
                <a:srgbClr val="065F82"/>
              </a:solidFill>
              <a:latin typeface="Arial"/>
            </a:endParaRPr>
          </a:p>
        </p:txBody>
      </p:sp>
      <p:sp>
        <p:nvSpPr>
          <p:cNvPr id="2" name="Title 1"/>
          <p:cNvSpPr txBox="1">
            <a:spLocks/>
          </p:cNvSpPr>
          <p:nvPr/>
        </p:nvSpPr>
        <p:spPr>
          <a:xfrm>
            <a:off x="431371" y="164112"/>
            <a:ext cx="9313035" cy="461965"/>
          </a:xfrm>
          <a:prstGeom prst="rect">
            <a:avLst/>
          </a:prstGeom>
        </p:spPr>
        <p:txBody>
          <a:bodyPr lIns="121904" tIns="60952" rIns="121904" bIns="60952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1219170">
              <a:defRPr/>
            </a:pPr>
            <a:r>
              <a:rPr lang="es-ES" sz="2667" b="1" dirty="0">
                <a:solidFill>
                  <a:srgbClr val="FFFFFF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Escenario Global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31373" y="836712"/>
            <a:ext cx="3495412" cy="461965"/>
          </a:xfrm>
          <a:prstGeom prst="rect">
            <a:avLst/>
          </a:prstGeom>
        </p:spPr>
        <p:txBody>
          <a:bodyPr lIns="121904" tIns="60952" rIns="121904" bIns="60952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1219170">
              <a:defRPr/>
            </a:pPr>
            <a:r>
              <a:rPr lang="es-ES" sz="1867" b="1" dirty="0">
                <a:solidFill>
                  <a:srgbClr val="FFFFFF"/>
                </a:solidFill>
                <a:latin typeface="Arial Narrow" panose="020B0606020202030204" pitchFamily="34" charset="0"/>
                <a:ea typeface="Roboto" pitchFamily="2" charset="0"/>
                <a:cs typeface="Roboto" pitchFamily="2" charset="0"/>
              </a:rPr>
              <a:t>TÉCNICAS UTILIZADAS</a:t>
            </a:r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239349" y="275167"/>
            <a:ext cx="11055019" cy="753567"/>
          </a:xfrm>
        </p:spPr>
        <p:txBody>
          <a:bodyPr/>
          <a:lstStyle/>
          <a:p>
            <a:r>
              <a:rPr lang="es-ES" b="1" dirty="0"/>
              <a:t>LABORATIORIO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578" y="84064"/>
            <a:ext cx="3555785" cy="1377433"/>
          </a:xfrm>
          <a:prstGeom prst="rect">
            <a:avLst/>
          </a:prstGeom>
        </p:spPr>
      </p:pic>
      <p:sp>
        <p:nvSpPr>
          <p:cNvPr id="17" name="Parallelogram 24"/>
          <p:cNvSpPr/>
          <p:nvPr/>
        </p:nvSpPr>
        <p:spPr>
          <a:xfrm>
            <a:off x="6864086" y="5515959"/>
            <a:ext cx="4774373" cy="671371"/>
          </a:xfrm>
          <a:prstGeom prst="parallelogram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023" tIns="28011" rIns="56023" bIns="28011" anchor="ctr"/>
          <a:lstStyle/>
          <a:p>
            <a:pPr algn="ctr" defTabSz="914260">
              <a:defRPr/>
            </a:pPr>
            <a:r>
              <a:rPr lang="en-US" sz="2400" dirty="0"/>
              <a:t>CONTENT BASED</a:t>
            </a:r>
          </a:p>
        </p:txBody>
      </p:sp>
      <p:sp>
        <p:nvSpPr>
          <p:cNvPr id="18" name="Parallelogram 24"/>
          <p:cNvSpPr/>
          <p:nvPr/>
        </p:nvSpPr>
        <p:spPr>
          <a:xfrm>
            <a:off x="395824" y="5515959"/>
            <a:ext cx="4548049" cy="671371"/>
          </a:xfrm>
          <a:prstGeom prst="parallelogram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023" tIns="28011" rIns="56023" bIns="28011" anchor="ctr"/>
          <a:lstStyle/>
          <a:p>
            <a:pPr algn="ctr" defTabSz="914260">
              <a:defRPr/>
            </a:pPr>
            <a:r>
              <a:rPr lang="en-US" sz="1867" dirty="0"/>
              <a:t>COLLABORATIVE FILTERING</a:t>
            </a:r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98" y="1892984"/>
            <a:ext cx="5193737" cy="3505773"/>
          </a:xfrm>
          <a:prstGeom prst="round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496" y="1599822"/>
            <a:ext cx="4105405" cy="3483375"/>
          </a:xfrm>
          <a:prstGeom prst="roundRect">
            <a:avLst/>
          </a:prstGeo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EDE5-50EF-49B1-BF03-5B5FC711FE07}" type="slidenum">
              <a:rPr lang="es-ES" smtClean="0"/>
              <a:t>4</a:t>
            </a:fld>
            <a:endParaRPr lang="es-ES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8AC227FE-8FD4-45A4-BFCC-2C1641413022}"/>
              </a:ext>
            </a:extLst>
          </p:cNvPr>
          <p:cNvSpPr/>
          <p:nvPr/>
        </p:nvSpPr>
        <p:spPr>
          <a:xfrm>
            <a:off x="9744406" y="6451060"/>
            <a:ext cx="198453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Gráfico 8" descr="Marca de verificación">
            <a:extLst>
              <a:ext uri="{FF2B5EF4-FFF2-40B4-BE49-F238E27FC236}">
                <a16:creationId xmlns:a16="http://schemas.microsoft.com/office/drawing/2014/main" id="{7E0F0E2D-23D4-4910-9967-A8F4EB1180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28486" y="1139789"/>
            <a:ext cx="914400" cy="914400"/>
          </a:xfrm>
          <a:prstGeom prst="rect">
            <a:avLst/>
          </a:prstGeom>
        </p:spPr>
      </p:pic>
      <p:pic>
        <p:nvPicPr>
          <p:cNvPr id="11" name="Gráfico 10" descr="Cerrar">
            <a:extLst>
              <a:ext uri="{FF2B5EF4-FFF2-40B4-BE49-F238E27FC236}">
                <a16:creationId xmlns:a16="http://schemas.microsoft.com/office/drawing/2014/main" id="{0198A629-AA25-485B-B139-5812F02A85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76774" y="1217000"/>
            <a:ext cx="726133" cy="72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237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5610EF53-4C1C-4562-945A-2FC81B261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900" y="158314"/>
            <a:ext cx="8143875" cy="6541371"/>
          </a:xfrm>
          <a:prstGeom prst="rect">
            <a:avLst/>
          </a:prstGeom>
        </p:spPr>
      </p:pic>
      <p:pic>
        <p:nvPicPr>
          <p:cNvPr id="2050" name="Picture 2" descr="Resultado de imagen de iconos deep learning">
            <a:extLst>
              <a:ext uri="{FF2B5EF4-FFF2-40B4-BE49-F238E27FC236}">
                <a16:creationId xmlns:a16="http://schemas.microsoft.com/office/drawing/2014/main" id="{58BB5632-D9AE-400A-A981-ED2547A0E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1288" y="27305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1 Título">
            <a:extLst>
              <a:ext uri="{FF2B5EF4-FFF2-40B4-BE49-F238E27FC236}">
                <a16:creationId xmlns:a16="http://schemas.microsoft.com/office/drawing/2014/main" id="{51E3AB19-D903-4A54-8FD0-DC9F4491014F}"/>
              </a:ext>
            </a:extLst>
          </p:cNvPr>
          <p:cNvSpPr txBox="1">
            <a:spLocks/>
          </p:cNvSpPr>
          <p:nvPr/>
        </p:nvSpPr>
        <p:spPr>
          <a:xfrm>
            <a:off x="255712" y="273050"/>
            <a:ext cx="8291264" cy="5651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b="1" dirty="0">
                <a:solidFill>
                  <a:srgbClr val="0070C0"/>
                </a:solidFill>
              </a:rPr>
              <a:t>ARQUITECTURA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B361A208-C91A-4C8B-BC7C-CBC6FE6AEC46}"/>
              </a:ext>
            </a:extLst>
          </p:cNvPr>
          <p:cNvGrpSpPr/>
          <p:nvPr/>
        </p:nvGrpSpPr>
        <p:grpSpPr>
          <a:xfrm>
            <a:off x="255712" y="5026967"/>
            <a:ext cx="2316038" cy="1672718"/>
            <a:chOff x="255712" y="4523165"/>
            <a:chExt cx="3013601" cy="2176520"/>
          </a:xfrm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D24EB42E-B6F6-45C3-8F0D-577B6BC22248}"/>
                </a:ext>
              </a:extLst>
            </p:cNvPr>
            <p:cNvSpPr/>
            <p:nvPr/>
          </p:nvSpPr>
          <p:spPr>
            <a:xfrm>
              <a:off x="2724895" y="4523165"/>
              <a:ext cx="544418" cy="513270"/>
            </a:xfrm>
            <a:prstGeom prst="ellipse">
              <a:avLst/>
            </a:prstGeom>
            <a:solidFill>
              <a:srgbClr val="00B0F0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B05B69BC-E47B-40DD-B032-E45257DABB49}"/>
                </a:ext>
              </a:extLst>
            </p:cNvPr>
            <p:cNvGrpSpPr/>
            <p:nvPr/>
          </p:nvGrpSpPr>
          <p:grpSpPr>
            <a:xfrm>
              <a:off x="1174933" y="4622178"/>
              <a:ext cx="1984532" cy="1905713"/>
              <a:chOff x="9301687" y="328087"/>
              <a:chExt cx="1984532" cy="1905713"/>
            </a:xfrm>
          </p:grpSpPr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5E51CFB8-6D8A-4962-A3DF-DF126C0970C5}"/>
                  </a:ext>
                </a:extLst>
              </p:cNvPr>
              <p:cNvSpPr/>
              <p:nvPr/>
            </p:nvSpPr>
            <p:spPr>
              <a:xfrm>
                <a:off x="9301687" y="328087"/>
                <a:ext cx="1984532" cy="1905713"/>
              </a:xfrm>
              <a:prstGeom prst="ellipse">
                <a:avLst/>
              </a:prstGeom>
              <a:solidFill>
                <a:schemeClr val="accent4">
                  <a:alpha val="8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grpSp>
            <p:nvGrpSpPr>
              <p:cNvPr id="13" name="Google Shape;981;p41">
                <a:extLst>
                  <a:ext uri="{FF2B5EF4-FFF2-40B4-BE49-F238E27FC236}">
                    <a16:creationId xmlns:a16="http://schemas.microsoft.com/office/drawing/2014/main" id="{A168714F-46C7-4283-AF58-EC86C0F4B8DE}"/>
                  </a:ext>
                </a:extLst>
              </p:cNvPr>
              <p:cNvGrpSpPr/>
              <p:nvPr/>
            </p:nvGrpSpPr>
            <p:grpSpPr>
              <a:xfrm>
                <a:off x="9961840" y="763244"/>
                <a:ext cx="676852" cy="1073098"/>
                <a:chOff x="6718575" y="2318625"/>
                <a:chExt cx="256950" cy="407375"/>
              </a:xfrm>
            </p:grpSpPr>
            <p:sp>
              <p:nvSpPr>
                <p:cNvPr id="14" name="Google Shape;982;p41">
                  <a:extLst>
                    <a:ext uri="{FF2B5EF4-FFF2-40B4-BE49-F238E27FC236}">
                      <a16:creationId xmlns:a16="http://schemas.microsoft.com/office/drawing/2014/main" id="{D48F72CB-3EA3-4540-B763-8C73F18B6CD6}"/>
                    </a:ext>
                  </a:extLst>
                </p:cNvPr>
                <p:cNvSpPr/>
                <p:nvPr/>
              </p:nvSpPr>
              <p:spPr>
                <a:xfrm>
                  <a:off x="6795900" y="2673600"/>
                  <a:ext cx="102300" cy="2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2" h="902" fill="none" extrusionOk="0">
                      <a:moveTo>
                        <a:pt x="4092" y="902"/>
                      </a:moveTo>
                      <a:lnTo>
                        <a:pt x="4092" y="1"/>
                      </a:lnTo>
                      <a:lnTo>
                        <a:pt x="0" y="1"/>
                      </a:lnTo>
                      <a:lnTo>
                        <a:pt x="0" y="902"/>
                      </a:lnTo>
                      <a:lnTo>
                        <a:pt x="4092" y="902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983;p41">
                  <a:extLst>
                    <a:ext uri="{FF2B5EF4-FFF2-40B4-BE49-F238E27FC236}">
                      <a16:creationId xmlns:a16="http://schemas.microsoft.com/office/drawing/2014/main" id="{9E87DE25-EC96-4D26-A0C9-9E1346B19A7C}"/>
                    </a:ext>
                  </a:extLst>
                </p:cNvPr>
                <p:cNvSpPr/>
                <p:nvPr/>
              </p:nvSpPr>
              <p:spPr>
                <a:xfrm>
                  <a:off x="6795900" y="2650475"/>
                  <a:ext cx="102300" cy="2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2" h="902" fill="none" extrusionOk="0">
                      <a:moveTo>
                        <a:pt x="4092" y="901"/>
                      </a:moveTo>
                      <a:lnTo>
                        <a:pt x="4092" y="0"/>
                      </a:lnTo>
                      <a:lnTo>
                        <a:pt x="0" y="0"/>
                      </a:lnTo>
                      <a:lnTo>
                        <a:pt x="0" y="901"/>
                      </a:lnTo>
                      <a:lnTo>
                        <a:pt x="4092" y="901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" name="Google Shape;984;p41">
                  <a:extLst>
                    <a:ext uri="{FF2B5EF4-FFF2-40B4-BE49-F238E27FC236}">
                      <a16:creationId xmlns:a16="http://schemas.microsoft.com/office/drawing/2014/main" id="{AE87F36A-CF28-4C4A-9FA6-315461A37796}"/>
                    </a:ext>
                  </a:extLst>
                </p:cNvPr>
                <p:cNvSpPr/>
                <p:nvPr/>
              </p:nvSpPr>
              <p:spPr>
                <a:xfrm>
                  <a:off x="6795900" y="2696125"/>
                  <a:ext cx="102300" cy="2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2" h="1195" fill="none" extrusionOk="0">
                      <a:moveTo>
                        <a:pt x="0" y="1"/>
                      </a:moveTo>
                      <a:lnTo>
                        <a:pt x="0" y="171"/>
                      </a:lnTo>
                      <a:lnTo>
                        <a:pt x="0" y="171"/>
                      </a:lnTo>
                      <a:lnTo>
                        <a:pt x="24" y="318"/>
                      </a:lnTo>
                      <a:lnTo>
                        <a:pt x="98" y="464"/>
                      </a:lnTo>
                      <a:lnTo>
                        <a:pt x="195" y="585"/>
                      </a:lnTo>
                      <a:lnTo>
                        <a:pt x="341" y="659"/>
                      </a:lnTo>
                      <a:lnTo>
                        <a:pt x="1875" y="1170"/>
                      </a:lnTo>
                      <a:lnTo>
                        <a:pt x="1875" y="1170"/>
                      </a:lnTo>
                      <a:lnTo>
                        <a:pt x="2046" y="1194"/>
                      </a:lnTo>
                      <a:lnTo>
                        <a:pt x="2046" y="1194"/>
                      </a:lnTo>
                      <a:lnTo>
                        <a:pt x="2216" y="1170"/>
                      </a:lnTo>
                      <a:lnTo>
                        <a:pt x="3751" y="659"/>
                      </a:lnTo>
                      <a:lnTo>
                        <a:pt x="3751" y="659"/>
                      </a:lnTo>
                      <a:lnTo>
                        <a:pt x="3897" y="585"/>
                      </a:lnTo>
                      <a:lnTo>
                        <a:pt x="3994" y="464"/>
                      </a:lnTo>
                      <a:lnTo>
                        <a:pt x="4067" y="318"/>
                      </a:lnTo>
                      <a:lnTo>
                        <a:pt x="4092" y="171"/>
                      </a:lnTo>
                      <a:lnTo>
                        <a:pt x="4092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" name="Google Shape;985;p41">
                  <a:extLst>
                    <a:ext uri="{FF2B5EF4-FFF2-40B4-BE49-F238E27FC236}">
                      <a16:creationId xmlns:a16="http://schemas.microsoft.com/office/drawing/2014/main" id="{BE93DDA5-9A42-4927-9DE9-FF108857F563}"/>
                    </a:ext>
                  </a:extLst>
                </p:cNvPr>
                <p:cNvSpPr/>
                <p:nvPr/>
              </p:nvSpPr>
              <p:spPr>
                <a:xfrm>
                  <a:off x="6784925" y="2459275"/>
                  <a:ext cx="35350" cy="16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4" h="6675" fill="none" extrusionOk="0">
                      <a:moveTo>
                        <a:pt x="1413" y="6674"/>
                      </a:moveTo>
                      <a:lnTo>
                        <a:pt x="1413" y="6674"/>
                      </a:lnTo>
                      <a:lnTo>
                        <a:pt x="585" y="2850"/>
                      </a:lnTo>
                      <a:lnTo>
                        <a:pt x="1" y="1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986;p41">
                  <a:extLst>
                    <a:ext uri="{FF2B5EF4-FFF2-40B4-BE49-F238E27FC236}">
                      <a16:creationId xmlns:a16="http://schemas.microsoft.com/office/drawing/2014/main" id="{9B97B14B-74D9-4F80-A76D-93A8E0358AC3}"/>
                    </a:ext>
                  </a:extLst>
                </p:cNvPr>
                <p:cNvSpPr/>
                <p:nvPr/>
              </p:nvSpPr>
              <p:spPr>
                <a:xfrm>
                  <a:off x="6718575" y="2318625"/>
                  <a:ext cx="256950" cy="30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78" h="12301" fill="none" extrusionOk="0">
                      <a:moveTo>
                        <a:pt x="7185" y="12300"/>
                      </a:moveTo>
                      <a:lnTo>
                        <a:pt x="7185" y="12300"/>
                      </a:lnTo>
                      <a:lnTo>
                        <a:pt x="7307" y="11764"/>
                      </a:lnTo>
                      <a:lnTo>
                        <a:pt x="7477" y="11253"/>
                      </a:lnTo>
                      <a:lnTo>
                        <a:pt x="7672" y="10766"/>
                      </a:lnTo>
                      <a:lnTo>
                        <a:pt x="7891" y="10327"/>
                      </a:lnTo>
                      <a:lnTo>
                        <a:pt x="8135" y="9913"/>
                      </a:lnTo>
                      <a:lnTo>
                        <a:pt x="8378" y="9499"/>
                      </a:lnTo>
                      <a:lnTo>
                        <a:pt x="8914" y="8720"/>
                      </a:lnTo>
                      <a:lnTo>
                        <a:pt x="9182" y="8330"/>
                      </a:lnTo>
                      <a:lnTo>
                        <a:pt x="9425" y="7941"/>
                      </a:lnTo>
                      <a:lnTo>
                        <a:pt x="9645" y="7551"/>
                      </a:lnTo>
                      <a:lnTo>
                        <a:pt x="9864" y="7113"/>
                      </a:lnTo>
                      <a:lnTo>
                        <a:pt x="10034" y="6674"/>
                      </a:lnTo>
                      <a:lnTo>
                        <a:pt x="10156" y="6187"/>
                      </a:lnTo>
                      <a:lnTo>
                        <a:pt x="10229" y="5676"/>
                      </a:lnTo>
                      <a:lnTo>
                        <a:pt x="10253" y="5408"/>
                      </a:lnTo>
                      <a:lnTo>
                        <a:pt x="10278" y="5140"/>
                      </a:lnTo>
                      <a:lnTo>
                        <a:pt x="10278" y="5140"/>
                      </a:lnTo>
                      <a:lnTo>
                        <a:pt x="10229" y="4604"/>
                      </a:lnTo>
                      <a:lnTo>
                        <a:pt x="10156" y="4093"/>
                      </a:lnTo>
                      <a:lnTo>
                        <a:pt x="10034" y="3605"/>
                      </a:lnTo>
                      <a:lnTo>
                        <a:pt x="9864" y="3143"/>
                      </a:lnTo>
                      <a:lnTo>
                        <a:pt x="9645" y="2680"/>
                      </a:lnTo>
                      <a:lnTo>
                        <a:pt x="9401" y="2266"/>
                      </a:lnTo>
                      <a:lnTo>
                        <a:pt x="9084" y="1876"/>
                      </a:lnTo>
                      <a:lnTo>
                        <a:pt x="8768" y="1511"/>
                      </a:lnTo>
                      <a:lnTo>
                        <a:pt x="8402" y="1170"/>
                      </a:lnTo>
                      <a:lnTo>
                        <a:pt x="8013" y="878"/>
                      </a:lnTo>
                      <a:lnTo>
                        <a:pt x="7574" y="634"/>
                      </a:lnTo>
                      <a:lnTo>
                        <a:pt x="7136" y="415"/>
                      </a:lnTo>
                      <a:lnTo>
                        <a:pt x="6673" y="244"/>
                      </a:lnTo>
                      <a:lnTo>
                        <a:pt x="6162" y="98"/>
                      </a:lnTo>
                      <a:lnTo>
                        <a:pt x="5675" y="25"/>
                      </a:lnTo>
                      <a:lnTo>
                        <a:pt x="5139" y="1"/>
                      </a:lnTo>
                      <a:lnTo>
                        <a:pt x="5139" y="1"/>
                      </a:lnTo>
                      <a:lnTo>
                        <a:pt x="4603" y="25"/>
                      </a:lnTo>
                      <a:lnTo>
                        <a:pt x="4116" y="98"/>
                      </a:lnTo>
                      <a:lnTo>
                        <a:pt x="3605" y="244"/>
                      </a:lnTo>
                      <a:lnTo>
                        <a:pt x="3142" y="415"/>
                      </a:lnTo>
                      <a:lnTo>
                        <a:pt x="2703" y="634"/>
                      </a:lnTo>
                      <a:lnTo>
                        <a:pt x="2265" y="878"/>
                      </a:lnTo>
                      <a:lnTo>
                        <a:pt x="1875" y="1170"/>
                      </a:lnTo>
                      <a:lnTo>
                        <a:pt x="1510" y="1511"/>
                      </a:lnTo>
                      <a:lnTo>
                        <a:pt x="1193" y="1876"/>
                      </a:lnTo>
                      <a:lnTo>
                        <a:pt x="877" y="2266"/>
                      </a:lnTo>
                      <a:lnTo>
                        <a:pt x="633" y="2680"/>
                      </a:lnTo>
                      <a:lnTo>
                        <a:pt x="414" y="3143"/>
                      </a:lnTo>
                      <a:lnTo>
                        <a:pt x="244" y="3605"/>
                      </a:lnTo>
                      <a:lnTo>
                        <a:pt x="122" y="4093"/>
                      </a:lnTo>
                      <a:lnTo>
                        <a:pt x="49" y="4604"/>
                      </a:lnTo>
                      <a:lnTo>
                        <a:pt x="0" y="5140"/>
                      </a:lnTo>
                      <a:lnTo>
                        <a:pt x="0" y="5140"/>
                      </a:lnTo>
                      <a:lnTo>
                        <a:pt x="24" y="5408"/>
                      </a:lnTo>
                      <a:lnTo>
                        <a:pt x="49" y="5676"/>
                      </a:lnTo>
                      <a:lnTo>
                        <a:pt x="122" y="6187"/>
                      </a:lnTo>
                      <a:lnTo>
                        <a:pt x="244" y="6674"/>
                      </a:lnTo>
                      <a:lnTo>
                        <a:pt x="414" y="7113"/>
                      </a:lnTo>
                      <a:lnTo>
                        <a:pt x="633" y="7551"/>
                      </a:lnTo>
                      <a:lnTo>
                        <a:pt x="852" y="7941"/>
                      </a:lnTo>
                      <a:lnTo>
                        <a:pt x="1096" y="8330"/>
                      </a:lnTo>
                      <a:lnTo>
                        <a:pt x="1364" y="8720"/>
                      </a:lnTo>
                      <a:lnTo>
                        <a:pt x="1900" y="9499"/>
                      </a:lnTo>
                      <a:lnTo>
                        <a:pt x="2143" y="9913"/>
                      </a:lnTo>
                      <a:lnTo>
                        <a:pt x="2387" y="10327"/>
                      </a:lnTo>
                      <a:lnTo>
                        <a:pt x="2606" y="10766"/>
                      </a:lnTo>
                      <a:lnTo>
                        <a:pt x="2801" y="11253"/>
                      </a:lnTo>
                      <a:lnTo>
                        <a:pt x="2971" y="11764"/>
                      </a:lnTo>
                      <a:lnTo>
                        <a:pt x="3093" y="1230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987;p41">
                  <a:extLst>
                    <a:ext uri="{FF2B5EF4-FFF2-40B4-BE49-F238E27FC236}">
                      <a16:creationId xmlns:a16="http://schemas.microsoft.com/office/drawing/2014/main" id="{951233AD-188D-4FB4-812C-6E9FA3C5A942}"/>
                    </a:ext>
                  </a:extLst>
                </p:cNvPr>
                <p:cNvSpPr/>
                <p:nvPr/>
              </p:nvSpPr>
              <p:spPr>
                <a:xfrm>
                  <a:off x="6873825" y="2459275"/>
                  <a:ext cx="35350" cy="16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4" h="6675" fill="none" extrusionOk="0">
                      <a:moveTo>
                        <a:pt x="1413" y="1"/>
                      </a:moveTo>
                      <a:lnTo>
                        <a:pt x="1413" y="1"/>
                      </a:lnTo>
                      <a:lnTo>
                        <a:pt x="829" y="2850"/>
                      </a:lnTo>
                      <a:lnTo>
                        <a:pt x="1" y="6674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988;p41">
                  <a:extLst>
                    <a:ext uri="{FF2B5EF4-FFF2-40B4-BE49-F238E27FC236}">
                      <a16:creationId xmlns:a16="http://schemas.microsoft.com/office/drawing/2014/main" id="{C62062DA-1865-4036-8D24-725B72798DC6}"/>
                    </a:ext>
                  </a:extLst>
                </p:cNvPr>
                <p:cNvSpPr/>
                <p:nvPr/>
              </p:nvSpPr>
              <p:spPr>
                <a:xfrm>
                  <a:off x="6801975" y="2453200"/>
                  <a:ext cx="90150" cy="1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6" h="780" fill="none" extrusionOk="0">
                      <a:moveTo>
                        <a:pt x="1" y="73"/>
                      </a:moveTo>
                      <a:lnTo>
                        <a:pt x="829" y="780"/>
                      </a:lnTo>
                      <a:lnTo>
                        <a:pt x="1657" y="73"/>
                      </a:lnTo>
                      <a:lnTo>
                        <a:pt x="1657" y="73"/>
                      </a:lnTo>
                      <a:lnTo>
                        <a:pt x="1730" y="25"/>
                      </a:lnTo>
                      <a:lnTo>
                        <a:pt x="1803" y="0"/>
                      </a:lnTo>
                      <a:lnTo>
                        <a:pt x="1876" y="25"/>
                      </a:lnTo>
                      <a:lnTo>
                        <a:pt x="1949" y="73"/>
                      </a:lnTo>
                      <a:lnTo>
                        <a:pt x="2777" y="780"/>
                      </a:lnTo>
                      <a:lnTo>
                        <a:pt x="3605" y="73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989;p41">
                  <a:extLst>
                    <a:ext uri="{FF2B5EF4-FFF2-40B4-BE49-F238E27FC236}">
                      <a16:creationId xmlns:a16="http://schemas.microsoft.com/office/drawing/2014/main" id="{00D98FDD-C087-4647-9DAE-548B7BA55826}"/>
                    </a:ext>
                  </a:extLst>
                </p:cNvPr>
                <p:cNvSpPr/>
                <p:nvPr/>
              </p:nvSpPr>
              <p:spPr>
                <a:xfrm>
                  <a:off x="6795900" y="2628550"/>
                  <a:ext cx="1023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2" h="1" fill="none" extrusionOk="0">
                      <a:moveTo>
                        <a:pt x="0" y="1"/>
                      </a:moveTo>
                      <a:lnTo>
                        <a:pt x="4092" y="1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79054396-7EB8-4941-804C-AEC9BAFA5F11}"/>
                </a:ext>
              </a:extLst>
            </p:cNvPr>
            <p:cNvSpPr/>
            <p:nvPr/>
          </p:nvSpPr>
          <p:spPr>
            <a:xfrm>
              <a:off x="455737" y="5354140"/>
              <a:ext cx="544418" cy="51327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B28C3A85-46FB-409C-ADD4-3E5E2FF2CB72}"/>
                </a:ext>
              </a:extLst>
            </p:cNvPr>
            <p:cNvSpPr/>
            <p:nvPr/>
          </p:nvSpPr>
          <p:spPr>
            <a:xfrm>
              <a:off x="2769484" y="6429227"/>
              <a:ext cx="286871" cy="270458"/>
            </a:xfrm>
            <a:prstGeom prst="ellipse">
              <a:avLst/>
            </a:prstGeom>
            <a:solidFill>
              <a:srgbClr val="EF19CB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6E8BEF3B-9177-4F5F-A842-66DC11133C5D}"/>
                </a:ext>
              </a:extLst>
            </p:cNvPr>
            <p:cNvSpPr/>
            <p:nvPr/>
          </p:nvSpPr>
          <p:spPr>
            <a:xfrm>
              <a:off x="255712" y="4943276"/>
              <a:ext cx="767904" cy="667499"/>
            </a:xfrm>
            <a:prstGeom prst="ellipse">
              <a:avLst/>
            </a:prstGeom>
            <a:solidFill>
              <a:schemeClr val="accent6">
                <a:alpha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72B97B07-1EB1-4795-85D7-A732D9AA7932}"/>
              </a:ext>
            </a:extLst>
          </p:cNvPr>
          <p:cNvSpPr txBox="1"/>
          <p:nvPr/>
        </p:nvSpPr>
        <p:spPr>
          <a:xfrm>
            <a:off x="2692399" y="1326503"/>
            <a:ext cx="143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rgbClr val="FF0000"/>
                </a:solidFill>
              </a:rPr>
              <a:t>Imágenes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61CC2796-2BCA-49B7-88CC-5AFBCE108D01}"/>
              </a:ext>
            </a:extLst>
          </p:cNvPr>
          <p:cNvSpPr txBox="1"/>
          <p:nvPr/>
        </p:nvSpPr>
        <p:spPr>
          <a:xfrm>
            <a:off x="7055908" y="158314"/>
            <a:ext cx="143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rgbClr val="FF0000"/>
                </a:solidFill>
              </a:rPr>
              <a:t>Texto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D76C6BA3-4953-4EA0-A71C-02B511141AF7}"/>
              </a:ext>
            </a:extLst>
          </p:cNvPr>
          <p:cNvSpPr txBox="1"/>
          <p:nvPr/>
        </p:nvSpPr>
        <p:spPr>
          <a:xfrm>
            <a:off x="8404152" y="2178050"/>
            <a:ext cx="143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rgbClr val="FF0000"/>
                </a:solidFill>
              </a:rPr>
              <a:t>Clientes</a:t>
            </a:r>
          </a:p>
        </p:txBody>
      </p:sp>
    </p:spTree>
    <p:extLst>
      <p:ext uri="{BB962C8B-B14F-4D97-AF65-F5344CB8AC3E}">
        <p14:creationId xmlns:p14="http://schemas.microsoft.com/office/powerpoint/2010/main" val="1475445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>
            <a:extLst>
              <a:ext uri="{FF2B5EF4-FFF2-40B4-BE49-F238E27FC236}">
                <a16:creationId xmlns:a16="http://schemas.microsoft.com/office/drawing/2014/main" id="{51E3AB19-D903-4A54-8FD0-DC9F4491014F}"/>
              </a:ext>
            </a:extLst>
          </p:cNvPr>
          <p:cNvSpPr txBox="1">
            <a:spLocks/>
          </p:cNvSpPr>
          <p:nvPr/>
        </p:nvSpPr>
        <p:spPr>
          <a:xfrm>
            <a:off x="255712" y="273050"/>
            <a:ext cx="8291264" cy="5651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b="1" dirty="0">
                <a:solidFill>
                  <a:srgbClr val="0070C0"/>
                </a:solidFill>
              </a:rPr>
              <a:t>RESULTADOS PRELIMINARES 1</a:t>
            </a:r>
          </a:p>
        </p:txBody>
      </p:sp>
      <p:pic>
        <p:nvPicPr>
          <p:cNvPr id="3078" name="Picture 6" descr="Resultado de imagen de analytics icon">
            <a:extLst>
              <a:ext uri="{FF2B5EF4-FFF2-40B4-BE49-F238E27FC236}">
                <a16:creationId xmlns:a16="http://schemas.microsoft.com/office/drawing/2014/main" id="{9BBD2BEB-0C07-4C53-A3D3-731B1A0B5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3556" y="100209"/>
            <a:ext cx="1802732" cy="1802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3E2DA720-22CF-4388-BEB4-DCF1C3CDC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054" y="2751310"/>
            <a:ext cx="1961398" cy="190818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1BCE16CC-01D4-4657-B095-9D01F0FB6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261" y="5359569"/>
            <a:ext cx="7478254" cy="136606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003D2A1-3576-4FC8-9920-A8CC445607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712" y="937517"/>
            <a:ext cx="5781675" cy="8572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2A77BB7-321D-4D48-9870-CBEC72AEB0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7000" y="1635369"/>
            <a:ext cx="4755308" cy="3662151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37B9BCA3-F9D3-49A6-A19D-1F199702152F}"/>
              </a:ext>
            </a:extLst>
          </p:cNvPr>
          <p:cNvCxnSpPr>
            <a:stCxn id="2" idx="2"/>
          </p:cNvCxnSpPr>
          <p:nvPr/>
        </p:nvCxnSpPr>
        <p:spPr>
          <a:xfrm flipH="1">
            <a:off x="835269" y="4659492"/>
            <a:ext cx="1056484" cy="700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F9390D90-44E0-4F7A-A8AB-7F6939179A2A}"/>
              </a:ext>
            </a:extLst>
          </p:cNvPr>
          <p:cNvCxnSpPr>
            <a:stCxn id="2" idx="2"/>
          </p:cNvCxnSpPr>
          <p:nvPr/>
        </p:nvCxnSpPr>
        <p:spPr>
          <a:xfrm>
            <a:off x="1891753" y="4659492"/>
            <a:ext cx="271155" cy="700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EED03940-666F-4229-99FD-0417A64D1BE3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1891753" y="4659492"/>
            <a:ext cx="2009635" cy="700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7803F421-855F-4D94-9B64-D681FA1D30FA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>
            <a:off x="3146550" y="1794767"/>
            <a:ext cx="890450" cy="1671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20">
            <a:extLst>
              <a:ext uri="{FF2B5EF4-FFF2-40B4-BE49-F238E27FC236}">
                <a16:creationId xmlns:a16="http://schemas.microsoft.com/office/drawing/2014/main" id="{E0CBC49F-813E-4F30-8656-B268280413CF}"/>
              </a:ext>
            </a:extLst>
          </p:cNvPr>
          <p:cNvSpPr/>
          <p:nvPr/>
        </p:nvSpPr>
        <p:spPr>
          <a:xfrm>
            <a:off x="4598377" y="1794767"/>
            <a:ext cx="4193931" cy="315387"/>
          </a:xfrm>
          <a:prstGeom prst="rect">
            <a:avLst/>
          </a:prstGeom>
          <a:solidFill>
            <a:schemeClr val="bg1">
              <a:alpha val="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EE32472F-4096-4F9F-8529-D55DAC36E069}"/>
              </a:ext>
            </a:extLst>
          </p:cNvPr>
          <p:cNvSpPr/>
          <p:nvPr/>
        </p:nvSpPr>
        <p:spPr>
          <a:xfrm>
            <a:off x="4598376" y="2492619"/>
            <a:ext cx="4193931" cy="315387"/>
          </a:xfrm>
          <a:prstGeom prst="rect">
            <a:avLst/>
          </a:prstGeom>
          <a:solidFill>
            <a:schemeClr val="bg1">
              <a:alpha val="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A6C12497-70C2-40DB-906A-1CBCBE045CDC}"/>
              </a:ext>
            </a:extLst>
          </p:cNvPr>
          <p:cNvSpPr/>
          <p:nvPr/>
        </p:nvSpPr>
        <p:spPr>
          <a:xfrm>
            <a:off x="4598373" y="3281487"/>
            <a:ext cx="4193931" cy="315387"/>
          </a:xfrm>
          <a:prstGeom prst="rect">
            <a:avLst/>
          </a:prstGeom>
          <a:solidFill>
            <a:schemeClr val="bg1">
              <a:alpha val="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4810799E-8972-449D-A8E9-81C76B6397E9}"/>
              </a:ext>
            </a:extLst>
          </p:cNvPr>
          <p:cNvSpPr/>
          <p:nvPr/>
        </p:nvSpPr>
        <p:spPr>
          <a:xfrm>
            <a:off x="4598374" y="4003278"/>
            <a:ext cx="4193930" cy="315386"/>
          </a:xfrm>
          <a:prstGeom prst="rect">
            <a:avLst/>
          </a:prstGeom>
          <a:solidFill>
            <a:schemeClr val="bg1">
              <a:alpha val="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0CC93FBD-7528-4620-8AF9-8A2A83C65973}"/>
              </a:ext>
            </a:extLst>
          </p:cNvPr>
          <p:cNvSpPr/>
          <p:nvPr/>
        </p:nvSpPr>
        <p:spPr>
          <a:xfrm>
            <a:off x="4598375" y="4701130"/>
            <a:ext cx="4193929" cy="365982"/>
          </a:xfrm>
          <a:prstGeom prst="rect">
            <a:avLst/>
          </a:prstGeom>
          <a:solidFill>
            <a:schemeClr val="bg1">
              <a:alpha val="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8504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>
            <a:extLst>
              <a:ext uri="{FF2B5EF4-FFF2-40B4-BE49-F238E27FC236}">
                <a16:creationId xmlns:a16="http://schemas.microsoft.com/office/drawing/2014/main" id="{51E3AB19-D903-4A54-8FD0-DC9F4491014F}"/>
              </a:ext>
            </a:extLst>
          </p:cNvPr>
          <p:cNvSpPr txBox="1">
            <a:spLocks/>
          </p:cNvSpPr>
          <p:nvPr/>
        </p:nvSpPr>
        <p:spPr>
          <a:xfrm>
            <a:off x="255712" y="273050"/>
            <a:ext cx="8291264" cy="5651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b="1" dirty="0">
                <a:solidFill>
                  <a:srgbClr val="0070C0"/>
                </a:solidFill>
              </a:rPr>
              <a:t>RESULTADOS PRELIMINARES 2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363CC7B3-5909-4739-80DD-1D7B01BA9954}"/>
              </a:ext>
            </a:extLst>
          </p:cNvPr>
          <p:cNvGrpSpPr/>
          <p:nvPr/>
        </p:nvGrpSpPr>
        <p:grpSpPr>
          <a:xfrm>
            <a:off x="364209" y="1107334"/>
            <a:ext cx="3105150" cy="2603020"/>
            <a:chOff x="4543425" y="1902077"/>
            <a:chExt cx="3105150" cy="2436560"/>
          </a:xfrm>
        </p:grpSpPr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1B48DC39-8C0D-4634-976B-671EC10F3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43425" y="2519362"/>
              <a:ext cx="3105150" cy="1819275"/>
            </a:xfrm>
            <a:prstGeom prst="rect">
              <a:avLst/>
            </a:prstGeom>
          </p:spPr>
        </p:pic>
        <p:sp>
          <p:nvSpPr>
            <p:cNvPr id="3" name="CuadroTexto 2">
              <a:extLst>
                <a:ext uri="{FF2B5EF4-FFF2-40B4-BE49-F238E27FC236}">
                  <a16:creationId xmlns:a16="http://schemas.microsoft.com/office/drawing/2014/main" id="{3FC228F6-A74C-4AF4-8FD3-BB9761655441}"/>
                </a:ext>
              </a:extLst>
            </p:cNvPr>
            <p:cNvSpPr txBox="1"/>
            <p:nvPr/>
          </p:nvSpPr>
          <p:spPr>
            <a:xfrm>
              <a:off x="4640140" y="1902077"/>
              <a:ext cx="2743200" cy="604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>
                  <a:solidFill>
                    <a:srgbClr val="C00000"/>
                  </a:solidFill>
                </a:rPr>
                <a:t>“Sandalia”</a:t>
              </a:r>
            </a:p>
            <a:p>
              <a:pPr algn="ctr"/>
              <a:r>
                <a:rPr lang="es-ES" b="1" dirty="0">
                  <a:solidFill>
                    <a:schemeClr val="accent1"/>
                  </a:solidFill>
                </a:rPr>
                <a:t>10 palabras mas parecidas</a:t>
              </a:r>
            </a:p>
          </p:txBody>
        </p:sp>
      </p:grpSp>
      <p:pic>
        <p:nvPicPr>
          <p:cNvPr id="4098" name="Picture 2" descr="Resultado de imagen de dictionaries icons">
            <a:extLst>
              <a:ext uri="{FF2B5EF4-FFF2-40B4-BE49-F238E27FC236}">
                <a16:creationId xmlns:a16="http://schemas.microsoft.com/office/drawing/2014/main" id="{A0F670EC-5096-4BF3-8DF1-3FC6176EF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3313" y="147508"/>
            <a:ext cx="1813178" cy="1813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27490B07-208D-482A-B966-D1DDC8E02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2730" y="1324110"/>
            <a:ext cx="4600575" cy="2407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F1F3092C-0E60-4B27-8530-2C3335634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93" y="4140874"/>
            <a:ext cx="5191186" cy="271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7E771233-6F19-4BAC-9060-20F2A1FA2FA7}"/>
              </a:ext>
            </a:extLst>
          </p:cNvPr>
          <p:cNvSpPr txBox="1"/>
          <p:nvPr/>
        </p:nvSpPr>
        <p:spPr>
          <a:xfrm>
            <a:off x="4589340" y="913594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rgbClr val="C00000"/>
                </a:solidFill>
              </a:rPr>
              <a:t>“Texto original”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860D12F-E5DB-4EA0-A013-95E48561E9CF}"/>
              </a:ext>
            </a:extLst>
          </p:cNvPr>
          <p:cNvSpPr txBox="1"/>
          <p:nvPr/>
        </p:nvSpPr>
        <p:spPr>
          <a:xfrm>
            <a:off x="1145686" y="377328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rgbClr val="C00000"/>
                </a:solidFill>
              </a:rPr>
              <a:t>“Quitamos STOPWORDS”</a:t>
            </a:r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3C71B699-7B64-4962-B814-8A3AB9105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134" y="4135188"/>
            <a:ext cx="5267874" cy="2757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8FCF56D0-FCD0-4687-990D-CA2939AD7881}"/>
              </a:ext>
            </a:extLst>
          </p:cNvPr>
          <p:cNvSpPr txBox="1"/>
          <p:nvPr/>
        </p:nvSpPr>
        <p:spPr>
          <a:xfrm>
            <a:off x="6915578" y="383538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rgbClr val="C00000"/>
                </a:solidFill>
              </a:rPr>
              <a:t>“Preprocesado completo”</a:t>
            </a:r>
          </a:p>
        </p:txBody>
      </p:sp>
    </p:spTree>
    <p:extLst>
      <p:ext uri="{BB962C8B-B14F-4D97-AF65-F5344CB8AC3E}">
        <p14:creationId xmlns:p14="http://schemas.microsoft.com/office/powerpoint/2010/main" val="2009703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lipse 25">
            <a:extLst>
              <a:ext uri="{FF2B5EF4-FFF2-40B4-BE49-F238E27FC236}">
                <a16:creationId xmlns:a16="http://schemas.microsoft.com/office/drawing/2014/main" id="{5A2F6181-FA68-4C0A-AA52-C47A565AFFE8}"/>
              </a:ext>
            </a:extLst>
          </p:cNvPr>
          <p:cNvSpPr/>
          <p:nvPr/>
        </p:nvSpPr>
        <p:spPr>
          <a:xfrm>
            <a:off x="11356008" y="176155"/>
            <a:ext cx="544418" cy="513270"/>
          </a:xfrm>
          <a:prstGeom prst="ellipse">
            <a:avLst/>
          </a:prstGeom>
          <a:solidFill>
            <a:srgbClr val="00B0F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Paralelogramo"/>
          <p:cNvSpPr/>
          <p:nvPr/>
        </p:nvSpPr>
        <p:spPr>
          <a:xfrm>
            <a:off x="-144693" y="860327"/>
            <a:ext cx="4128477" cy="321148"/>
          </a:xfrm>
          <a:prstGeom prst="parallelogram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4" tIns="60952" rIns="121904" bIns="60952" rtlCol="0" anchor="ctr"/>
          <a:lstStyle/>
          <a:p>
            <a:pPr algn="ctr" defTabSz="1219014">
              <a:defRPr/>
            </a:pPr>
            <a:endParaRPr lang="es-ES" sz="2400">
              <a:solidFill>
                <a:srgbClr val="065F82"/>
              </a:solidFill>
              <a:latin typeface="Arial"/>
            </a:endParaRPr>
          </a:p>
        </p:txBody>
      </p:sp>
      <p:sp>
        <p:nvSpPr>
          <p:cNvPr id="2" name="Title 1"/>
          <p:cNvSpPr txBox="1">
            <a:spLocks/>
          </p:cNvSpPr>
          <p:nvPr/>
        </p:nvSpPr>
        <p:spPr>
          <a:xfrm>
            <a:off x="431371" y="164112"/>
            <a:ext cx="9313035" cy="461965"/>
          </a:xfrm>
          <a:prstGeom prst="rect">
            <a:avLst/>
          </a:prstGeom>
        </p:spPr>
        <p:txBody>
          <a:bodyPr lIns="121904" tIns="60952" rIns="121904" bIns="60952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1219170">
              <a:defRPr/>
            </a:pPr>
            <a:r>
              <a:rPr lang="es-ES" sz="2667" b="1" dirty="0">
                <a:solidFill>
                  <a:srgbClr val="FFFFFF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Escenario Global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31373" y="836712"/>
            <a:ext cx="3495412" cy="461965"/>
          </a:xfrm>
          <a:prstGeom prst="rect">
            <a:avLst/>
          </a:prstGeom>
        </p:spPr>
        <p:txBody>
          <a:bodyPr lIns="121904" tIns="60952" rIns="121904" bIns="60952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1219170">
              <a:defRPr/>
            </a:pPr>
            <a:r>
              <a:rPr lang="es-ES" sz="1867" b="1" dirty="0">
                <a:solidFill>
                  <a:srgbClr val="FFFFFF"/>
                </a:solidFill>
                <a:latin typeface="Arial Narrow" panose="020B0606020202030204" pitchFamily="34" charset="0"/>
                <a:ea typeface="Roboto" pitchFamily="2" charset="0"/>
                <a:cs typeface="Roboto" pitchFamily="2" charset="0"/>
              </a:rPr>
              <a:t>RESULTADOS</a:t>
            </a:r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239349" y="275168"/>
            <a:ext cx="11055019" cy="611544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LÍNEAS FUTURAS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342256" y="1836342"/>
            <a:ext cx="10849205" cy="3702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Wingdings" panose="05000000000000000000" pitchFamily="2" charset="2"/>
              <a:buChar char="Ø"/>
            </a:pPr>
            <a:r>
              <a:rPr lang="es-ES" sz="2133" dirty="0"/>
              <a:t>Qué hago con los clientes? Cómo genero esos datos? Tengo en cuenta los metadatos?</a:t>
            </a:r>
          </a:p>
          <a:p>
            <a:pPr marL="380990" indent="-380990">
              <a:buFont typeface="Wingdings" panose="05000000000000000000" pitchFamily="2" charset="2"/>
              <a:buChar char="Ø"/>
            </a:pPr>
            <a:endParaRPr lang="es-ES" sz="2133" dirty="0"/>
          </a:p>
          <a:p>
            <a:pPr marL="380990" indent="-380990">
              <a:buFont typeface="Wingdings" panose="05000000000000000000" pitchFamily="2" charset="2"/>
              <a:buChar char="Ø"/>
            </a:pPr>
            <a:r>
              <a:rPr lang="es-ES" sz="2133" dirty="0"/>
              <a:t>Cómo uno la información de los clientes con la de los productos?</a:t>
            </a:r>
          </a:p>
          <a:p>
            <a:pPr marL="380990" indent="-380990">
              <a:buFont typeface="Wingdings" panose="05000000000000000000" pitchFamily="2" charset="2"/>
              <a:buChar char="Ø"/>
            </a:pPr>
            <a:endParaRPr lang="es-ES" sz="2133" dirty="0"/>
          </a:p>
          <a:p>
            <a:pPr marL="380990" indent="-380990">
              <a:buFont typeface="Wingdings" panose="05000000000000000000" pitchFamily="2" charset="2"/>
              <a:buChar char="Ø"/>
            </a:pPr>
            <a:r>
              <a:rPr lang="es-ES" sz="2133" dirty="0"/>
              <a:t>Cómo realizo la recomendación? Aplicamos distancias sobre el vector final o sobre el vector final con el peso del rankeo? Introduzco temporalidad?</a:t>
            </a:r>
          </a:p>
          <a:p>
            <a:endParaRPr lang="es-ES" sz="2133" dirty="0"/>
          </a:p>
          <a:p>
            <a:pPr marL="380990" indent="-380990">
              <a:buFont typeface="Wingdings" panose="05000000000000000000" pitchFamily="2" charset="2"/>
              <a:buChar char="Ø"/>
            </a:pPr>
            <a:r>
              <a:rPr lang="es-ES" sz="2133" dirty="0"/>
              <a:t>Qué métricas utilizo para evaluar el rendimiento de las recomendaciones? Posibles optimizaciones al caso de negocio?</a:t>
            </a:r>
          </a:p>
          <a:p>
            <a:pPr marL="380990" indent="-380990">
              <a:buFont typeface="Wingdings" panose="05000000000000000000" pitchFamily="2" charset="2"/>
              <a:buChar char="Ø"/>
            </a:pPr>
            <a:endParaRPr lang="es-ES" sz="2133" dirty="0"/>
          </a:p>
          <a:p>
            <a:pPr marL="380990" indent="-380990">
              <a:buFont typeface="Wingdings" panose="05000000000000000000" pitchFamily="2" charset="2"/>
              <a:buChar char="Ø"/>
            </a:pPr>
            <a:r>
              <a:rPr lang="es-ES" sz="2133" dirty="0"/>
              <a:t>Traspasabilidad a otros entornos de negocio electrónico? </a:t>
            </a:r>
            <a:r>
              <a:rPr lang="es-ES" sz="2133" dirty="0" err="1"/>
              <a:t>Visualizacion</a:t>
            </a:r>
            <a:r>
              <a:rPr lang="es-ES" sz="2133" dirty="0"/>
              <a:t>?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B34E9024-BBA6-40B7-9E6A-3FC1866A0601}"/>
              </a:ext>
            </a:extLst>
          </p:cNvPr>
          <p:cNvSpPr/>
          <p:nvPr/>
        </p:nvSpPr>
        <p:spPr>
          <a:xfrm>
            <a:off x="9744406" y="6451060"/>
            <a:ext cx="198453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AC88D1AF-1DFA-41EB-8343-1A6F80C89E72}"/>
              </a:ext>
            </a:extLst>
          </p:cNvPr>
          <p:cNvGrpSpPr/>
          <p:nvPr/>
        </p:nvGrpSpPr>
        <p:grpSpPr>
          <a:xfrm>
            <a:off x="9806046" y="275168"/>
            <a:ext cx="1984532" cy="1905713"/>
            <a:chOff x="9301687" y="328087"/>
            <a:chExt cx="1984532" cy="1905713"/>
          </a:xfrm>
        </p:grpSpPr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7663A1CF-B631-4F54-9C0E-7CE309022BF9}"/>
                </a:ext>
              </a:extLst>
            </p:cNvPr>
            <p:cNvSpPr/>
            <p:nvPr/>
          </p:nvSpPr>
          <p:spPr>
            <a:xfrm>
              <a:off x="9301687" y="328087"/>
              <a:ext cx="1984532" cy="1905713"/>
            </a:xfrm>
            <a:prstGeom prst="ellipse">
              <a:avLst/>
            </a:prstGeom>
            <a:solidFill>
              <a:schemeClr val="accent4">
                <a:alpha val="8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grpSp>
          <p:nvGrpSpPr>
            <p:cNvPr id="13" name="Google Shape;981;p41">
              <a:extLst>
                <a:ext uri="{FF2B5EF4-FFF2-40B4-BE49-F238E27FC236}">
                  <a16:creationId xmlns:a16="http://schemas.microsoft.com/office/drawing/2014/main" id="{2CCC7505-80A3-4D0A-9D1A-009601CDDA74}"/>
                </a:ext>
              </a:extLst>
            </p:cNvPr>
            <p:cNvGrpSpPr/>
            <p:nvPr/>
          </p:nvGrpSpPr>
          <p:grpSpPr>
            <a:xfrm>
              <a:off x="9961840" y="763244"/>
              <a:ext cx="676852" cy="1073098"/>
              <a:chOff x="6718575" y="2318625"/>
              <a:chExt cx="256950" cy="407375"/>
            </a:xfrm>
          </p:grpSpPr>
          <p:sp>
            <p:nvSpPr>
              <p:cNvPr id="17" name="Google Shape;982;p41">
                <a:extLst>
                  <a:ext uri="{FF2B5EF4-FFF2-40B4-BE49-F238E27FC236}">
                    <a16:creationId xmlns:a16="http://schemas.microsoft.com/office/drawing/2014/main" id="{33D252C3-B466-471A-8722-AF7636D3C64B}"/>
                  </a:ext>
                </a:extLst>
              </p:cNvPr>
              <p:cNvSpPr/>
              <p:nvPr/>
            </p:nvSpPr>
            <p:spPr>
              <a:xfrm>
                <a:off x="6795900" y="2673600"/>
                <a:ext cx="102300" cy="22550"/>
              </a:xfrm>
              <a:custGeom>
                <a:avLst/>
                <a:gdLst/>
                <a:ahLst/>
                <a:cxnLst/>
                <a:rect l="l" t="t" r="r" b="b"/>
                <a:pathLst>
                  <a:path w="4092" h="902" fill="none" extrusionOk="0">
                    <a:moveTo>
                      <a:pt x="4092" y="902"/>
                    </a:moveTo>
                    <a:lnTo>
                      <a:pt x="4092" y="1"/>
                    </a:lnTo>
                    <a:lnTo>
                      <a:pt x="0" y="1"/>
                    </a:lnTo>
                    <a:lnTo>
                      <a:pt x="0" y="902"/>
                    </a:lnTo>
                    <a:lnTo>
                      <a:pt x="4092" y="902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983;p41">
                <a:extLst>
                  <a:ext uri="{FF2B5EF4-FFF2-40B4-BE49-F238E27FC236}">
                    <a16:creationId xmlns:a16="http://schemas.microsoft.com/office/drawing/2014/main" id="{3907B158-3C1F-4536-BBA9-53502DC82BF8}"/>
                  </a:ext>
                </a:extLst>
              </p:cNvPr>
              <p:cNvSpPr/>
              <p:nvPr/>
            </p:nvSpPr>
            <p:spPr>
              <a:xfrm>
                <a:off x="6795900" y="2650475"/>
                <a:ext cx="102300" cy="22550"/>
              </a:xfrm>
              <a:custGeom>
                <a:avLst/>
                <a:gdLst/>
                <a:ahLst/>
                <a:cxnLst/>
                <a:rect l="l" t="t" r="r" b="b"/>
                <a:pathLst>
                  <a:path w="4092" h="902" fill="none" extrusionOk="0">
                    <a:moveTo>
                      <a:pt x="4092" y="901"/>
                    </a:moveTo>
                    <a:lnTo>
                      <a:pt x="4092" y="0"/>
                    </a:lnTo>
                    <a:lnTo>
                      <a:pt x="0" y="0"/>
                    </a:lnTo>
                    <a:lnTo>
                      <a:pt x="0" y="901"/>
                    </a:lnTo>
                    <a:lnTo>
                      <a:pt x="4092" y="901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984;p41">
                <a:extLst>
                  <a:ext uri="{FF2B5EF4-FFF2-40B4-BE49-F238E27FC236}">
                    <a16:creationId xmlns:a16="http://schemas.microsoft.com/office/drawing/2014/main" id="{8B80B6B7-A381-4466-A98C-7F647BB5EEE7}"/>
                  </a:ext>
                </a:extLst>
              </p:cNvPr>
              <p:cNvSpPr/>
              <p:nvPr/>
            </p:nvSpPr>
            <p:spPr>
              <a:xfrm>
                <a:off x="6795900" y="2696125"/>
                <a:ext cx="102300" cy="29875"/>
              </a:xfrm>
              <a:custGeom>
                <a:avLst/>
                <a:gdLst/>
                <a:ahLst/>
                <a:cxnLst/>
                <a:rect l="l" t="t" r="r" b="b"/>
                <a:pathLst>
                  <a:path w="4092" h="1195" fill="none" extrusionOk="0">
                    <a:moveTo>
                      <a:pt x="0" y="1"/>
                    </a:moveTo>
                    <a:lnTo>
                      <a:pt x="0" y="171"/>
                    </a:lnTo>
                    <a:lnTo>
                      <a:pt x="0" y="171"/>
                    </a:lnTo>
                    <a:lnTo>
                      <a:pt x="24" y="318"/>
                    </a:lnTo>
                    <a:lnTo>
                      <a:pt x="98" y="464"/>
                    </a:lnTo>
                    <a:lnTo>
                      <a:pt x="195" y="585"/>
                    </a:lnTo>
                    <a:lnTo>
                      <a:pt x="341" y="659"/>
                    </a:lnTo>
                    <a:lnTo>
                      <a:pt x="1875" y="1170"/>
                    </a:lnTo>
                    <a:lnTo>
                      <a:pt x="1875" y="1170"/>
                    </a:lnTo>
                    <a:lnTo>
                      <a:pt x="2046" y="1194"/>
                    </a:lnTo>
                    <a:lnTo>
                      <a:pt x="2046" y="1194"/>
                    </a:lnTo>
                    <a:lnTo>
                      <a:pt x="2216" y="1170"/>
                    </a:lnTo>
                    <a:lnTo>
                      <a:pt x="3751" y="659"/>
                    </a:lnTo>
                    <a:lnTo>
                      <a:pt x="3751" y="659"/>
                    </a:lnTo>
                    <a:lnTo>
                      <a:pt x="3897" y="585"/>
                    </a:lnTo>
                    <a:lnTo>
                      <a:pt x="3994" y="464"/>
                    </a:lnTo>
                    <a:lnTo>
                      <a:pt x="4067" y="318"/>
                    </a:lnTo>
                    <a:lnTo>
                      <a:pt x="4092" y="171"/>
                    </a:lnTo>
                    <a:lnTo>
                      <a:pt x="4092" y="1"/>
                    </a:lnTo>
                    <a:lnTo>
                      <a:pt x="0" y="1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985;p41">
                <a:extLst>
                  <a:ext uri="{FF2B5EF4-FFF2-40B4-BE49-F238E27FC236}">
                    <a16:creationId xmlns:a16="http://schemas.microsoft.com/office/drawing/2014/main" id="{6E9DD980-A4EF-43A4-B157-03A60A746654}"/>
                  </a:ext>
                </a:extLst>
              </p:cNvPr>
              <p:cNvSpPr/>
              <p:nvPr/>
            </p:nvSpPr>
            <p:spPr>
              <a:xfrm>
                <a:off x="6784925" y="2459275"/>
                <a:ext cx="35350" cy="166875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6675" fill="none" extrusionOk="0">
                    <a:moveTo>
                      <a:pt x="1413" y="6674"/>
                    </a:moveTo>
                    <a:lnTo>
                      <a:pt x="1413" y="6674"/>
                    </a:lnTo>
                    <a:lnTo>
                      <a:pt x="585" y="2850"/>
                    </a:lnTo>
                    <a:lnTo>
                      <a:pt x="1" y="1"/>
                    </a:lnTo>
                  </a:path>
                </a:pathLst>
              </a:custGeom>
              <a:noFill/>
              <a:ln w="12175" cap="rnd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986;p41">
                <a:extLst>
                  <a:ext uri="{FF2B5EF4-FFF2-40B4-BE49-F238E27FC236}">
                    <a16:creationId xmlns:a16="http://schemas.microsoft.com/office/drawing/2014/main" id="{CED22CF4-7429-42BD-AF7B-92A489F00598}"/>
                  </a:ext>
                </a:extLst>
              </p:cNvPr>
              <p:cNvSpPr/>
              <p:nvPr/>
            </p:nvSpPr>
            <p:spPr>
              <a:xfrm>
                <a:off x="6718575" y="2318625"/>
                <a:ext cx="256950" cy="307525"/>
              </a:xfrm>
              <a:custGeom>
                <a:avLst/>
                <a:gdLst/>
                <a:ahLst/>
                <a:cxnLst/>
                <a:rect l="l" t="t" r="r" b="b"/>
                <a:pathLst>
                  <a:path w="10278" h="12301" fill="none" extrusionOk="0">
                    <a:moveTo>
                      <a:pt x="7185" y="12300"/>
                    </a:moveTo>
                    <a:lnTo>
                      <a:pt x="7185" y="12300"/>
                    </a:lnTo>
                    <a:lnTo>
                      <a:pt x="7307" y="11764"/>
                    </a:lnTo>
                    <a:lnTo>
                      <a:pt x="7477" y="11253"/>
                    </a:lnTo>
                    <a:lnTo>
                      <a:pt x="7672" y="10766"/>
                    </a:lnTo>
                    <a:lnTo>
                      <a:pt x="7891" y="10327"/>
                    </a:lnTo>
                    <a:lnTo>
                      <a:pt x="8135" y="9913"/>
                    </a:lnTo>
                    <a:lnTo>
                      <a:pt x="8378" y="9499"/>
                    </a:lnTo>
                    <a:lnTo>
                      <a:pt x="8914" y="8720"/>
                    </a:lnTo>
                    <a:lnTo>
                      <a:pt x="9182" y="8330"/>
                    </a:lnTo>
                    <a:lnTo>
                      <a:pt x="9425" y="7941"/>
                    </a:lnTo>
                    <a:lnTo>
                      <a:pt x="9645" y="7551"/>
                    </a:lnTo>
                    <a:lnTo>
                      <a:pt x="9864" y="7113"/>
                    </a:lnTo>
                    <a:lnTo>
                      <a:pt x="10034" y="6674"/>
                    </a:lnTo>
                    <a:lnTo>
                      <a:pt x="10156" y="6187"/>
                    </a:lnTo>
                    <a:lnTo>
                      <a:pt x="10229" y="5676"/>
                    </a:lnTo>
                    <a:lnTo>
                      <a:pt x="10253" y="5408"/>
                    </a:lnTo>
                    <a:lnTo>
                      <a:pt x="10278" y="5140"/>
                    </a:lnTo>
                    <a:lnTo>
                      <a:pt x="10278" y="5140"/>
                    </a:lnTo>
                    <a:lnTo>
                      <a:pt x="10229" y="4604"/>
                    </a:lnTo>
                    <a:lnTo>
                      <a:pt x="10156" y="4093"/>
                    </a:lnTo>
                    <a:lnTo>
                      <a:pt x="10034" y="3605"/>
                    </a:lnTo>
                    <a:lnTo>
                      <a:pt x="9864" y="3143"/>
                    </a:lnTo>
                    <a:lnTo>
                      <a:pt x="9645" y="2680"/>
                    </a:lnTo>
                    <a:lnTo>
                      <a:pt x="9401" y="2266"/>
                    </a:lnTo>
                    <a:lnTo>
                      <a:pt x="9084" y="1876"/>
                    </a:lnTo>
                    <a:lnTo>
                      <a:pt x="8768" y="1511"/>
                    </a:lnTo>
                    <a:lnTo>
                      <a:pt x="8402" y="1170"/>
                    </a:lnTo>
                    <a:lnTo>
                      <a:pt x="8013" y="878"/>
                    </a:lnTo>
                    <a:lnTo>
                      <a:pt x="7574" y="634"/>
                    </a:lnTo>
                    <a:lnTo>
                      <a:pt x="7136" y="415"/>
                    </a:lnTo>
                    <a:lnTo>
                      <a:pt x="6673" y="244"/>
                    </a:lnTo>
                    <a:lnTo>
                      <a:pt x="6162" y="98"/>
                    </a:lnTo>
                    <a:lnTo>
                      <a:pt x="5675" y="25"/>
                    </a:lnTo>
                    <a:lnTo>
                      <a:pt x="5139" y="1"/>
                    </a:lnTo>
                    <a:lnTo>
                      <a:pt x="5139" y="1"/>
                    </a:lnTo>
                    <a:lnTo>
                      <a:pt x="4603" y="25"/>
                    </a:lnTo>
                    <a:lnTo>
                      <a:pt x="4116" y="98"/>
                    </a:lnTo>
                    <a:lnTo>
                      <a:pt x="3605" y="244"/>
                    </a:lnTo>
                    <a:lnTo>
                      <a:pt x="3142" y="415"/>
                    </a:lnTo>
                    <a:lnTo>
                      <a:pt x="2703" y="634"/>
                    </a:lnTo>
                    <a:lnTo>
                      <a:pt x="2265" y="878"/>
                    </a:lnTo>
                    <a:lnTo>
                      <a:pt x="1875" y="1170"/>
                    </a:lnTo>
                    <a:lnTo>
                      <a:pt x="1510" y="1511"/>
                    </a:lnTo>
                    <a:lnTo>
                      <a:pt x="1193" y="1876"/>
                    </a:lnTo>
                    <a:lnTo>
                      <a:pt x="877" y="2266"/>
                    </a:lnTo>
                    <a:lnTo>
                      <a:pt x="633" y="2680"/>
                    </a:lnTo>
                    <a:lnTo>
                      <a:pt x="414" y="3143"/>
                    </a:lnTo>
                    <a:lnTo>
                      <a:pt x="244" y="3605"/>
                    </a:lnTo>
                    <a:lnTo>
                      <a:pt x="122" y="4093"/>
                    </a:lnTo>
                    <a:lnTo>
                      <a:pt x="49" y="4604"/>
                    </a:lnTo>
                    <a:lnTo>
                      <a:pt x="0" y="5140"/>
                    </a:lnTo>
                    <a:lnTo>
                      <a:pt x="0" y="5140"/>
                    </a:lnTo>
                    <a:lnTo>
                      <a:pt x="24" y="5408"/>
                    </a:lnTo>
                    <a:lnTo>
                      <a:pt x="49" y="5676"/>
                    </a:lnTo>
                    <a:lnTo>
                      <a:pt x="122" y="6187"/>
                    </a:lnTo>
                    <a:lnTo>
                      <a:pt x="244" y="6674"/>
                    </a:lnTo>
                    <a:lnTo>
                      <a:pt x="414" y="7113"/>
                    </a:lnTo>
                    <a:lnTo>
                      <a:pt x="633" y="7551"/>
                    </a:lnTo>
                    <a:lnTo>
                      <a:pt x="852" y="7941"/>
                    </a:lnTo>
                    <a:lnTo>
                      <a:pt x="1096" y="8330"/>
                    </a:lnTo>
                    <a:lnTo>
                      <a:pt x="1364" y="8720"/>
                    </a:lnTo>
                    <a:lnTo>
                      <a:pt x="1900" y="9499"/>
                    </a:lnTo>
                    <a:lnTo>
                      <a:pt x="2143" y="9913"/>
                    </a:lnTo>
                    <a:lnTo>
                      <a:pt x="2387" y="10327"/>
                    </a:lnTo>
                    <a:lnTo>
                      <a:pt x="2606" y="10766"/>
                    </a:lnTo>
                    <a:lnTo>
                      <a:pt x="2801" y="11253"/>
                    </a:lnTo>
                    <a:lnTo>
                      <a:pt x="2971" y="11764"/>
                    </a:lnTo>
                    <a:lnTo>
                      <a:pt x="3093" y="12300"/>
                    </a:lnTo>
                  </a:path>
                </a:pathLst>
              </a:custGeom>
              <a:noFill/>
              <a:ln w="12175" cap="rnd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987;p41">
                <a:extLst>
                  <a:ext uri="{FF2B5EF4-FFF2-40B4-BE49-F238E27FC236}">
                    <a16:creationId xmlns:a16="http://schemas.microsoft.com/office/drawing/2014/main" id="{8F55050F-A889-4080-81E2-02F41850B36A}"/>
                  </a:ext>
                </a:extLst>
              </p:cNvPr>
              <p:cNvSpPr/>
              <p:nvPr/>
            </p:nvSpPr>
            <p:spPr>
              <a:xfrm>
                <a:off x="6873825" y="2459275"/>
                <a:ext cx="35350" cy="166875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6675" fill="none" extrusionOk="0">
                    <a:moveTo>
                      <a:pt x="1413" y="1"/>
                    </a:moveTo>
                    <a:lnTo>
                      <a:pt x="1413" y="1"/>
                    </a:lnTo>
                    <a:lnTo>
                      <a:pt x="829" y="2850"/>
                    </a:lnTo>
                    <a:lnTo>
                      <a:pt x="1" y="6674"/>
                    </a:lnTo>
                  </a:path>
                </a:pathLst>
              </a:custGeom>
              <a:noFill/>
              <a:ln w="12175" cap="rnd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988;p41">
                <a:extLst>
                  <a:ext uri="{FF2B5EF4-FFF2-40B4-BE49-F238E27FC236}">
                    <a16:creationId xmlns:a16="http://schemas.microsoft.com/office/drawing/2014/main" id="{E26DE617-E4CD-4305-A4DD-BB4FCFD979D2}"/>
                  </a:ext>
                </a:extLst>
              </p:cNvPr>
              <p:cNvSpPr/>
              <p:nvPr/>
            </p:nvSpPr>
            <p:spPr>
              <a:xfrm>
                <a:off x="6801975" y="2453200"/>
                <a:ext cx="90150" cy="19500"/>
              </a:xfrm>
              <a:custGeom>
                <a:avLst/>
                <a:gdLst/>
                <a:ahLst/>
                <a:cxnLst/>
                <a:rect l="l" t="t" r="r" b="b"/>
                <a:pathLst>
                  <a:path w="3606" h="780" fill="none" extrusionOk="0">
                    <a:moveTo>
                      <a:pt x="1" y="73"/>
                    </a:moveTo>
                    <a:lnTo>
                      <a:pt x="829" y="780"/>
                    </a:lnTo>
                    <a:lnTo>
                      <a:pt x="1657" y="73"/>
                    </a:lnTo>
                    <a:lnTo>
                      <a:pt x="1657" y="73"/>
                    </a:lnTo>
                    <a:lnTo>
                      <a:pt x="1730" y="25"/>
                    </a:lnTo>
                    <a:lnTo>
                      <a:pt x="1803" y="0"/>
                    </a:lnTo>
                    <a:lnTo>
                      <a:pt x="1876" y="25"/>
                    </a:lnTo>
                    <a:lnTo>
                      <a:pt x="1949" y="73"/>
                    </a:lnTo>
                    <a:lnTo>
                      <a:pt x="2777" y="780"/>
                    </a:lnTo>
                    <a:lnTo>
                      <a:pt x="3605" y="73"/>
                    </a:lnTo>
                  </a:path>
                </a:pathLst>
              </a:custGeom>
              <a:noFill/>
              <a:ln w="12175" cap="rnd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989;p41">
                <a:extLst>
                  <a:ext uri="{FF2B5EF4-FFF2-40B4-BE49-F238E27FC236}">
                    <a16:creationId xmlns:a16="http://schemas.microsoft.com/office/drawing/2014/main" id="{488AD5A4-95D5-4B90-9122-779412BBB74D}"/>
                  </a:ext>
                </a:extLst>
              </p:cNvPr>
              <p:cNvSpPr/>
              <p:nvPr/>
            </p:nvSpPr>
            <p:spPr>
              <a:xfrm>
                <a:off x="6795900" y="2628550"/>
                <a:ext cx="1023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4092" h="1" fill="none" extrusionOk="0">
                    <a:moveTo>
                      <a:pt x="0" y="1"/>
                    </a:moveTo>
                    <a:lnTo>
                      <a:pt x="4092" y="1"/>
                    </a:lnTo>
                  </a:path>
                </a:pathLst>
              </a:custGeom>
              <a:noFill/>
              <a:ln w="12175" cap="rnd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" name="Elipse 9">
            <a:extLst>
              <a:ext uri="{FF2B5EF4-FFF2-40B4-BE49-F238E27FC236}">
                <a16:creationId xmlns:a16="http://schemas.microsoft.com/office/drawing/2014/main" id="{8922244C-1A5A-4217-837C-539782D14A28}"/>
              </a:ext>
            </a:extLst>
          </p:cNvPr>
          <p:cNvSpPr/>
          <p:nvPr/>
        </p:nvSpPr>
        <p:spPr>
          <a:xfrm>
            <a:off x="9086850" y="1007130"/>
            <a:ext cx="544418" cy="513270"/>
          </a:xfrm>
          <a:prstGeom prst="ellipse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D6A9ED34-0F73-43FE-9F21-00E926768944}"/>
              </a:ext>
            </a:extLst>
          </p:cNvPr>
          <p:cNvSpPr/>
          <p:nvPr/>
        </p:nvSpPr>
        <p:spPr>
          <a:xfrm>
            <a:off x="11400597" y="2082217"/>
            <a:ext cx="286871" cy="270458"/>
          </a:xfrm>
          <a:prstGeom prst="ellipse">
            <a:avLst/>
          </a:prstGeom>
          <a:solidFill>
            <a:srgbClr val="EF19CB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46D1417E-DBBA-437A-A676-4ACC279D366A}"/>
              </a:ext>
            </a:extLst>
          </p:cNvPr>
          <p:cNvSpPr/>
          <p:nvPr/>
        </p:nvSpPr>
        <p:spPr>
          <a:xfrm>
            <a:off x="8905875" y="596266"/>
            <a:ext cx="748854" cy="667499"/>
          </a:xfrm>
          <a:prstGeom prst="ellipse">
            <a:avLst/>
          </a:prstGeom>
          <a:solidFill>
            <a:schemeClr val="accent6">
              <a:alpha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4A2EC223-CED7-441D-9756-8B55C4E063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313" y="6087759"/>
            <a:ext cx="1724027" cy="487434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9AADBFBE-E7CE-4C9A-BFA3-EA0D4766914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75" b="9033"/>
          <a:stretch/>
        </p:blipFill>
        <p:spPr>
          <a:xfrm>
            <a:off x="2924175" y="5783561"/>
            <a:ext cx="1887701" cy="555572"/>
          </a:xfrm>
          <a:prstGeom prst="rect">
            <a:avLst/>
          </a:prstGeom>
        </p:spPr>
      </p:pic>
      <p:pic>
        <p:nvPicPr>
          <p:cNvPr id="5124" name="Picture 4" descr="Resultado de imagen de spotify">
            <a:extLst>
              <a:ext uri="{FF2B5EF4-FFF2-40B4-BE49-F238E27FC236}">
                <a16:creationId xmlns:a16="http://schemas.microsoft.com/office/drawing/2014/main" id="{9A6B6CE7-4C2E-4FED-84F0-E94CDB098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777" y="5452533"/>
            <a:ext cx="1337081" cy="1337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49306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255</Words>
  <Application>Microsoft Office PowerPoint</Application>
  <PresentationFormat>Panorámica</PresentationFormat>
  <Paragraphs>63</Paragraphs>
  <Slides>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Arial</vt:lpstr>
      <vt:lpstr>Arial Narrow</vt:lpstr>
      <vt:lpstr>Calibri</vt:lpstr>
      <vt:lpstr>Calibri Light</vt:lpstr>
      <vt:lpstr>Roboto</vt:lpstr>
      <vt:lpstr>Wingdings</vt:lpstr>
      <vt:lpstr>Tema de Office</vt:lpstr>
      <vt:lpstr>MOTOR DE RECOMENDACIÓN PARA ESCENARIOS DE COMERCIOS ELECTRÓNICOS</vt:lpstr>
      <vt:lpstr>MOTOR DE RECOMENDACIONES</vt:lpstr>
      <vt:lpstr>DATOS</vt:lpstr>
      <vt:lpstr>LABORATIORIO</vt:lpstr>
      <vt:lpstr>Presentación de PowerPoint</vt:lpstr>
      <vt:lpstr>Presentación de PowerPoint</vt:lpstr>
      <vt:lpstr>Presentación de PowerPoint</vt:lpstr>
      <vt:lpstr>LÍNEAS FUTURAS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Enric Rovira</dc:creator>
  <cp:lastModifiedBy>Enric Rovira</cp:lastModifiedBy>
  <cp:revision>50</cp:revision>
  <dcterms:created xsi:type="dcterms:W3CDTF">2019-04-12T14:55:20Z</dcterms:created>
  <dcterms:modified xsi:type="dcterms:W3CDTF">2019-04-13T11:30:25Z</dcterms:modified>
</cp:coreProperties>
</file>