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embeddedFontLst>
    <p:embeddedFont>
      <p:font typeface="Ubuntu Medium" panose="020B0604030602030204" pitchFamily="34" charset="0"/>
      <p:regular r:id="rId9"/>
      <p:italic r:id="rId10"/>
    </p:embeddedFont>
    <p:embeddedFont>
      <p:font typeface="Ubuntu" panose="020B0504030602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ExtraBold" panose="020B09060308040202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353" y="5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0265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11430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13716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16002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18288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685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914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667000" marR="0" lvl="5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111500" marR="0" lvl="6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556000" marR="0" lvl="7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000500" marR="0" lvl="8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11430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13716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16002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18288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685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914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667000" marR="0" lvl="5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111500" marR="0" lvl="6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556000" marR="0" lvl="7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000500" marR="0" lvl="8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11430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13716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16002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18288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685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914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667000" marR="0" lvl="5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111500" marR="0" lvl="6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556000" marR="0" lvl="7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000500" marR="0" lvl="8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700" cy="721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2506" marR="0" lvl="0" indent="-169156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90221" marR="0" lvl="1" indent="-212371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34721" marR="0" lvl="2" indent="-212371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79221" marR="0" lvl="3" indent="-212371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123722" marR="0" lvl="4" indent="-212371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667000" marR="0" lvl="5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111500" marR="0" lvl="6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556000" marR="0" lvl="7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000500" marR="0" lvl="8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11430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13716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16002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18288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42900" marR="0" lvl="0" indent="-20955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marR="0" lvl="1" indent="-20955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028700" marR="0" lvl="2" indent="-20955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20955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714500" marR="0" lvl="4" indent="-20955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667000" marR="0" lvl="5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111500" marR="0" lvl="6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556000" marR="0" lvl="7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000500" marR="0" lvl="8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11430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13716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16002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18288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00" cy="6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88937" marR="0" lvl="0" indent="-217487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89000" marR="0" lvl="1" indent="-273050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35087" marR="0" lvl="2" indent="-274637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776412" marR="0" lvl="3" indent="-271462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20912" marR="0" lvl="4" indent="-284162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667000" marR="0" lvl="5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111500" marR="0" lvl="6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556000" marR="0" lvl="7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000500" marR="0" lvl="8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11430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13716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16002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18288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11430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13716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16002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1828800" algn="ctr" rtl="0">
              <a:spcBef>
                <a:spcPts val="0"/>
              </a:spcBef>
              <a:buSzPts val="1400"/>
              <a:buNone/>
              <a:defRPr sz="8000" b="0" i="0" u="none" strike="noStrike" cap="none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00" cy="628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88937" marR="0" lvl="0" indent="-217487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89000" marR="0" lvl="1" indent="-273050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35087" marR="0" lvl="2" indent="-274637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776412" marR="0" lvl="3" indent="-271462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20912" marR="0" lvl="4" indent="-284162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•"/>
              <a:defRPr sz="3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667000" marR="0" lvl="5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3111500" marR="0" lvl="6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3556000" marR="0" lvl="7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4000500" marR="0" lvl="8" indent="-273050" algn="l" rtl="0">
              <a:spcBef>
                <a:spcPts val="4200"/>
              </a:spcBef>
              <a:buSzPts val="2700"/>
              <a:buFont typeface="Open Sans"/>
              <a:buChar char="•"/>
              <a:defRPr sz="36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DSC_37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87"/>
            <a:ext cx="12980742" cy="97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10990262" y="2678112"/>
            <a:ext cx="1794000" cy="531900"/>
          </a:xfrm>
          <a:prstGeom prst="roundRect">
            <a:avLst>
              <a:gd name="adj" fmla="val 1498"/>
            </a:avLst>
          </a:prstGeom>
          <a:solidFill>
            <a:srgbClr val="FFFFFF"/>
          </a:solidFill>
          <a:ln>
            <a:noFill/>
          </a:ln>
        </p:spPr>
        <p:txBody>
          <a:bodyPr wrap="square" lIns="63475" tIns="63475" rIns="63475" bIns="63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458501" y="7154882"/>
            <a:ext cx="5348400" cy="2428528"/>
          </a:xfrm>
          <a:prstGeom prst="roundRect">
            <a:avLst>
              <a:gd name="adj" fmla="val 1259"/>
            </a:avLst>
          </a:prstGeom>
          <a:solidFill>
            <a:srgbClr val="934F8B">
              <a:alpha val="73725"/>
            </a:srgbClr>
          </a:solidFill>
          <a:ln>
            <a:noFill/>
          </a:ln>
        </p:spPr>
        <p:txBody>
          <a:bodyPr wrap="square" lIns="63475" tIns="63475" rIns="63475" bIns="63475" anchor="ctr" anchorCtr="0">
            <a:noAutofit/>
          </a:bodyPr>
          <a:lstStyle/>
          <a:p>
            <a:pPr marL="217487" lvl="0" indent="-179387" algn="ctr">
              <a:lnSpc>
                <a:spcPct val="80000"/>
              </a:lnSpc>
              <a:buClr>
                <a:srgbClr val="FFFFFF"/>
              </a:buClr>
              <a:buSzPts val="2800"/>
            </a:pPr>
            <a:r>
              <a:rPr lang="en-US" sz="2800" dirty="0" smtClean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Transcribathon </a:t>
            </a:r>
            <a:r>
              <a:rPr lang="en-US" sz="2800" dirty="0" err="1" smtClean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Wrocław</a:t>
            </a:r>
            <a:endParaRPr lang="en-US" sz="2800" dirty="0" smtClean="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217487" marR="0" lvl="0" indent="-1285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endParaRPr sz="2000" b="0" i="0" u="none"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7487" lvl="0" indent="-115887" algn="ctr">
              <a:spcBef>
                <a:spcPts val="800"/>
              </a:spcBef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24-25.01.2020 </a:t>
            </a:r>
            <a:r>
              <a:rPr lang="en-US" sz="1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r.</a:t>
            </a:r>
          </a:p>
          <a:p>
            <a:pPr marL="217487" lvl="0" indent="-115887" algn="ctr">
              <a:spcBef>
                <a:spcPts val="800"/>
              </a:spcBef>
              <a:buClr>
                <a:srgbClr val="FFFFFF"/>
              </a:buClr>
              <a:buSzPts val="1800"/>
            </a:pPr>
            <a:r>
              <a:rPr lang="pl-PL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Region Dolny Śląsk NSZZ „Solidarność”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309712" y="5722937"/>
            <a:ext cx="6380100" cy="2976600"/>
          </a:xfrm>
          <a:prstGeom prst="roundRect">
            <a:avLst>
              <a:gd name="adj" fmla="val 1498"/>
            </a:avLst>
          </a:prstGeom>
          <a:solidFill>
            <a:srgbClr val="FFFFFF"/>
          </a:solidFill>
          <a:ln>
            <a:noFill/>
          </a:ln>
        </p:spPr>
        <p:txBody>
          <a:bodyPr wrap="square" lIns="63475" tIns="63475" rIns="63475" bIns="63475" anchor="ctr" anchorCtr="0">
            <a:noAutofit/>
          </a:bodyPr>
          <a:lstStyle/>
          <a:p>
            <a:pPr marL="0" marR="0" lvl="1" indent="-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Open Sans ExtraBold"/>
              <a:buNone/>
            </a:pPr>
            <a:r>
              <a:rPr lang="en-US" sz="3800" b="1" dirty="0">
                <a:latin typeface="Open Sans ExtraBold"/>
                <a:ea typeface="Open Sans ExtraBold"/>
                <a:cs typeface="Open Sans ExtraBold"/>
                <a:sym typeface="Open Sans ExtraBold"/>
              </a:rPr>
              <a:t>NAZWA ZESPOŁU</a:t>
            </a:r>
          </a:p>
          <a:p>
            <a:pPr marL="0" marR="0" lvl="1" indent="-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endParaRPr sz="3800" b="0" i="0" u="none" strike="noStrike" cap="none" dirty="0">
              <a:solidFill>
                <a:srgbClr val="00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1" indent="-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pen Sans"/>
              <a:buNone/>
            </a:pPr>
            <a:endParaRPr sz="3800" b="0" i="0" u="none" strike="noStrike" cap="none" dirty="0">
              <a:solidFill>
                <a:srgbClr val="00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1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 ExtraBold"/>
              <a:buNone/>
            </a:pPr>
            <a:r>
              <a:rPr lang="en-US" sz="3200" i="1" dirty="0" err="1">
                <a:latin typeface="Open Sans ExtraBold"/>
                <a:ea typeface="Open Sans ExtraBold"/>
                <a:cs typeface="Open Sans ExtraBold"/>
                <a:sym typeface="Open Sans ExtraBold"/>
              </a:rPr>
              <a:t>Dokumenty</a:t>
            </a:r>
            <a:r>
              <a:rPr lang="en-US" sz="3200" i="1" dirty="0">
                <a:latin typeface="Open Sans ExtraBold"/>
                <a:ea typeface="Open Sans ExtraBold"/>
                <a:cs typeface="Open Sans ExtraBold"/>
                <a:sym typeface="Open Sans ExtraBold"/>
              </a:rPr>
              <a:t>, </a:t>
            </a:r>
            <a:r>
              <a:rPr lang="en-US" sz="3200" i="1" dirty="0" err="1">
                <a:latin typeface="Open Sans ExtraBold"/>
                <a:ea typeface="Open Sans ExtraBold"/>
                <a:cs typeface="Open Sans ExtraBold"/>
                <a:sym typeface="Open Sans ExtraBold"/>
              </a:rPr>
              <a:t>nad</a:t>
            </a:r>
            <a:r>
              <a:rPr lang="en-US" sz="3200" i="1" dirty="0"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en-US" sz="3200" i="1" dirty="0" err="1">
                <a:latin typeface="Open Sans ExtraBold"/>
                <a:ea typeface="Open Sans ExtraBold"/>
                <a:cs typeface="Open Sans ExtraBold"/>
                <a:sym typeface="Open Sans ExtraBold"/>
              </a:rPr>
              <a:t>którymi</a:t>
            </a:r>
            <a:r>
              <a:rPr lang="en-US" sz="3200" i="1" dirty="0">
                <a:latin typeface="Open Sans ExtraBold"/>
                <a:ea typeface="Open Sans ExtraBold"/>
                <a:cs typeface="Open Sans ExtraBold"/>
                <a:sym typeface="Open Sans ExtraBold"/>
              </a:rPr>
              <a:t> </a:t>
            </a:r>
            <a:r>
              <a:rPr lang="en-US" sz="3200" i="1" dirty="0" err="1">
                <a:latin typeface="Open Sans ExtraBold"/>
                <a:ea typeface="Open Sans ExtraBold"/>
                <a:cs typeface="Open Sans ExtraBold"/>
                <a:sym typeface="Open Sans ExtraBold"/>
              </a:rPr>
              <a:t>pracowano</a:t>
            </a:r>
            <a:endParaRPr lang="en-US" sz="3200" i="1" dirty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1" name="Shape 41" descr="logo_bw_transcrib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1850" y="146050"/>
            <a:ext cx="1797000" cy="23955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id="42" name="Shape 42" descr="LogoFactsAndFiles-7-5-cm-rgb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34725" y="2732087"/>
            <a:ext cx="1528299" cy="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idx="4294967295"/>
          </p:nvPr>
        </p:nvSpPr>
        <p:spPr>
          <a:xfrm>
            <a:off x="682625" y="388937"/>
            <a:ext cx="11639400" cy="149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4F8B"/>
              </a:buClr>
              <a:buSzPts val="8000"/>
              <a:buFont typeface="Ubuntu"/>
              <a:buNone/>
            </a:pPr>
            <a:r>
              <a:rPr lang="en-US" b="1">
                <a:solidFill>
                  <a:srgbClr val="934F8B"/>
                </a:solidFill>
              </a:rPr>
              <a:t>Źródła Informacji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4294967295"/>
          </p:nvPr>
        </p:nvSpPr>
        <p:spPr>
          <a:xfrm>
            <a:off x="2524125" y="1709737"/>
            <a:ext cx="10318800" cy="412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346075" marR="0" lvl="0" indent="-498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None/>
            </a:pPr>
            <a:r>
              <a:rPr lang="en-US" sz="3200">
                <a:solidFill>
                  <a:srgbClr val="53585F"/>
                </a:solidFill>
              </a:rPr>
              <a:t>Kto, Co, Kiedy, Gdzie, Dlaczego</a:t>
            </a:r>
            <a:r>
              <a:rPr lang="en-US" sz="32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6075" marR="0" lvl="0" indent="-4984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None/>
            </a:pPr>
            <a:endParaRPr sz="3200" b="0" i="0" u="none" strike="noStrike" cap="none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6075" marR="0" lvl="0" indent="-4222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3585F"/>
              </a:buClr>
              <a:buSzPts val="1200"/>
              <a:buFont typeface="Open Sans"/>
              <a:buNone/>
            </a:pPr>
            <a:r>
              <a:rPr lang="en-US" sz="1800" i="1">
                <a:solidFill>
                  <a:srgbClr val="53585F"/>
                </a:solidFill>
              </a:rPr>
              <a:t>Można dodać więcej slajdów oraz dołączyć tyle dodatkowych informacji, ilustracji i zrzutów ekranu.</a:t>
            </a:r>
            <a:br>
              <a:rPr lang="en-US" sz="1800" i="1">
                <a:solidFill>
                  <a:srgbClr val="53585F"/>
                </a:solidFill>
              </a:rPr>
            </a:br>
            <a:r>
              <a:rPr lang="en-US" sz="1800" i="1">
                <a:solidFill>
                  <a:srgbClr val="53585F"/>
                </a:solidFill>
              </a:rPr>
              <a:t>Całkowity czas prezentacji to 5 do 10 minut.</a:t>
            </a:r>
          </a:p>
        </p:txBody>
      </p:sp>
      <p:grpSp>
        <p:nvGrpSpPr>
          <p:cNvPr id="49" name="Shape 49"/>
          <p:cNvGrpSpPr/>
          <p:nvPr/>
        </p:nvGrpSpPr>
        <p:grpSpPr>
          <a:xfrm>
            <a:off x="2853" y="8915400"/>
            <a:ext cx="13027347" cy="904593"/>
            <a:chOff x="2853" y="4114800"/>
            <a:chExt cx="13027347" cy="904593"/>
          </a:xfrm>
        </p:grpSpPr>
        <p:pic>
          <p:nvPicPr>
            <p:cNvPr id="50" name="Shape 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53" y="4114800"/>
              <a:ext cx="13027347" cy="904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 txBox="1"/>
            <p:nvPr/>
          </p:nvSpPr>
          <p:spPr>
            <a:xfrm>
              <a:off x="7620000" y="4236744"/>
              <a:ext cx="5099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Transcribathon Warszawa 2017</a:t>
              </a: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7832891" y="4520341"/>
              <a:ext cx="4886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 Medium"/>
                <a:buNone/>
              </a:pPr>
              <a:r>
                <a:rPr lang="en-US" sz="1400" b="0" i="0" u="none">
                  <a:solidFill>
                    <a:srgbClr val="FFFFFF"/>
                  </a:solidFill>
                  <a:latin typeface="Ubuntu Medium"/>
                  <a:ea typeface="Ubuntu Medium"/>
                  <a:cs typeface="Ubuntu Medium"/>
                  <a:sym typeface="Ubuntu Medium"/>
                </a:rPr>
                <a:t>CC BY-SA</a:t>
              </a: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 idx="4294967295"/>
          </p:nvPr>
        </p:nvSpPr>
        <p:spPr>
          <a:xfrm>
            <a:off x="682625" y="388937"/>
            <a:ext cx="11639400" cy="149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4F8B"/>
              </a:buClr>
              <a:buSzPts val="7300"/>
              <a:buFont typeface="Ubuntu"/>
              <a:buNone/>
            </a:pPr>
            <a:r>
              <a:rPr lang="en-US" sz="7300" b="1">
                <a:solidFill>
                  <a:srgbClr val="934F8B"/>
                </a:solidFill>
              </a:rPr>
              <a:t>Wyniki transkrypcji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4294967295"/>
          </p:nvPr>
        </p:nvSpPr>
        <p:spPr>
          <a:xfrm>
            <a:off x="2524125" y="2239962"/>
            <a:ext cx="10032900" cy="3360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Jak obszerne było źródło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Ile zostało przepisane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100">
                <a:solidFill>
                  <a:srgbClr val="53585F"/>
                </a:solidFill>
              </a:rPr>
              <a:t>liczba znaków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0">
                <a:solidFill>
                  <a:srgbClr val="53585F"/>
                </a:solidFill>
              </a:rPr>
              <a:t>i mil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)?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Czego dowiedzieliście się ze źródła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n-US" sz="3100">
                <a:solidFill>
                  <a:srgbClr val="53585F"/>
                </a:solidFill>
              </a:rPr>
              <a:t>Czy było coś interesującego?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grpSp>
        <p:nvGrpSpPr>
          <p:cNvPr id="59" name="Shape 59"/>
          <p:cNvGrpSpPr/>
          <p:nvPr/>
        </p:nvGrpSpPr>
        <p:grpSpPr>
          <a:xfrm>
            <a:off x="2853" y="8839200"/>
            <a:ext cx="13027347" cy="904593"/>
            <a:chOff x="2853" y="4114800"/>
            <a:chExt cx="13027347" cy="904593"/>
          </a:xfrm>
        </p:grpSpPr>
        <p:pic>
          <p:nvPicPr>
            <p:cNvPr id="60" name="Shape 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53" y="4114800"/>
              <a:ext cx="13027347" cy="904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Shape 61"/>
            <p:cNvSpPr txBox="1"/>
            <p:nvPr/>
          </p:nvSpPr>
          <p:spPr>
            <a:xfrm>
              <a:off x="7620000" y="4236744"/>
              <a:ext cx="5099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Transcribathon Warszawa 2017</a:t>
              </a: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7832891" y="4520341"/>
              <a:ext cx="4886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 Medium"/>
                <a:buNone/>
              </a:pPr>
              <a:r>
                <a:rPr lang="en-US" sz="1400" b="0" i="0" u="none">
                  <a:solidFill>
                    <a:srgbClr val="FFFFFF"/>
                  </a:solidFill>
                  <a:latin typeface="Ubuntu Medium"/>
                  <a:ea typeface="Ubuntu Medium"/>
                  <a:cs typeface="Ubuntu Medium"/>
                  <a:sym typeface="Ubuntu Medium"/>
                </a:rPr>
                <a:t>CC BY-SA</a:t>
              </a: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682625" y="388937"/>
            <a:ext cx="11639400" cy="149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4F8B"/>
              </a:buClr>
              <a:buSzPts val="7300"/>
              <a:buFont typeface="Ubuntu"/>
              <a:buNone/>
            </a:pPr>
            <a:r>
              <a:rPr lang="en-US" sz="7300" b="1">
                <a:solidFill>
                  <a:srgbClr val="934F8B"/>
                </a:solidFill>
              </a:rPr>
              <a:t>Wyniki adnotacji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4294967295"/>
          </p:nvPr>
        </p:nvSpPr>
        <p:spPr>
          <a:xfrm>
            <a:off x="2524125" y="2381962"/>
            <a:ext cx="10155300" cy="3360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Ile udało się dołączyć adnotacji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n-US" sz="2800" i="1">
                <a:solidFill>
                  <a:srgbClr val="53585F"/>
                </a:solidFill>
              </a:rPr>
              <a:t>Np. tagów geograficznych lub dat.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Czy udało się odnaleźć dodatkowe informacje o źródle</a:t>
            </a:r>
            <a:r>
              <a:rPr lang="en-US" sz="3100" b="0" i="0" u="none" strike="noStrike" cap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? </a:t>
            </a:r>
            <a:r>
              <a:rPr lang="en-US" sz="2800" i="1">
                <a:solidFill>
                  <a:srgbClr val="53585F"/>
                </a:solidFill>
              </a:rPr>
              <a:t>Np. na innych stronach internetowych.</a:t>
            </a:r>
          </a:p>
          <a:p>
            <a:pPr marL="388937" marR="0" lvl="0" indent="-388937" algn="l" rtl="0"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</a:pPr>
            <a:endParaRPr sz="2800" b="0" i="1" u="none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2853" y="8915400"/>
            <a:ext cx="13027347" cy="904593"/>
            <a:chOff x="2853" y="4114800"/>
            <a:chExt cx="13027347" cy="904593"/>
          </a:xfrm>
        </p:grpSpPr>
        <p:pic>
          <p:nvPicPr>
            <p:cNvPr id="70" name="Shape 7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53" y="4114800"/>
              <a:ext cx="13027347" cy="904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 txBox="1"/>
            <p:nvPr/>
          </p:nvSpPr>
          <p:spPr>
            <a:xfrm>
              <a:off x="7620000" y="4236744"/>
              <a:ext cx="5099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Transcribathon Warszawa 2017</a:t>
              </a: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7832891" y="4520341"/>
              <a:ext cx="4886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 Medium"/>
                <a:buNone/>
              </a:pPr>
              <a:r>
                <a:rPr lang="en-US" sz="1400" b="0" i="0" u="none">
                  <a:solidFill>
                    <a:srgbClr val="FFFFFF"/>
                  </a:solidFill>
                  <a:latin typeface="Ubuntu Medium"/>
                  <a:ea typeface="Ubuntu Medium"/>
                  <a:cs typeface="Ubuntu Medium"/>
                  <a:sym typeface="Ubuntu Medium"/>
                </a:rPr>
                <a:t>CC BY-SA</a:t>
              </a: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 idx="4294967295"/>
          </p:nvPr>
        </p:nvSpPr>
        <p:spPr>
          <a:xfrm>
            <a:off x="682625" y="388937"/>
            <a:ext cx="11639400" cy="149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4F8B"/>
              </a:buClr>
              <a:buSzPts val="7300"/>
              <a:buFont typeface="Ubuntu"/>
              <a:buNone/>
            </a:pPr>
            <a:r>
              <a:rPr lang="en-US" sz="7300" b="1">
                <a:solidFill>
                  <a:srgbClr val="934F8B"/>
                </a:solidFill>
              </a:rPr>
              <a:t>Dodatkowe Informacje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82625" y="1779587"/>
            <a:ext cx="12036300" cy="930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34607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3100"/>
              <a:buFont typeface="Open Sans"/>
              <a:buNone/>
            </a:pPr>
            <a:r>
              <a:rPr lang="en-US" sz="3100" i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np</a:t>
            </a:r>
            <a:r>
              <a:rPr lang="en-US" sz="3100" b="0" i="1" u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100" i="1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zdjęcia, mapy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x="2853" y="8915400"/>
            <a:ext cx="13027347" cy="904593"/>
            <a:chOff x="2853" y="4114800"/>
            <a:chExt cx="13027347" cy="904593"/>
          </a:xfrm>
        </p:grpSpPr>
        <p:pic>
          <p:nvPicPr>
            <p:cNvPr id="80" name="Shape 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53" y="4114800"/>
              <a:ext cx="13027347" cy="904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Shape 81"/>
            <p:cNvSpPr txBox="1"/>
            <p:nvPr/>
          </p:nvSpPr>
          <p:spPr>
            <a:xfrm>
              <a:off x="7620000" y="4236744"/>
              <a:ext cx="5099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Transcribathon Warszawa 2017</a:t>
              </a: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7832891" y="4520341"/>
              <a:ext cx="4886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 Medium"/>
                <a:buNone/>
              </a:pPr>
              <a:r>
                <a:rPr lang="en-US" sz="1400" b="0" i="0" u="none">
                  <a:solidFill>
                    <a:srgbClr val="FFFFFF"/>
                  </a:solidFill>
                  <a:latin typeface="Ubuntu Medium"/>
                  <a:ea typeface="Ubuntu Medium"/>
                  <a:cs typeface="Ubuntu Medium"/>
                  <a:sym typeface="Ubuntu Medium"/>
                </a:rPr>
                <a:t>CC BY-SA</a:t>
              </a: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2524125" y="2597150"/>
            <a:ext cx="9798000" cy="5042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Czy pojawiły się pytania bez odpowiedzi? Albo</a:t>
            </a:r>
            <a:r>
              <a:rPr lang="en-US" sz="3100" b="0" i="0" u="non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0">
                <a:solidFill>
                  <a:srgbClr val="53585F"/>
                </a:solidFill>
              </a:rPr>
              <a:t>pomysły na dalsze badania?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Jak przebiegał proces transkrypcji? Napotkaliście jakieś trudności?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Czy narzędzia do transkrypcji i adnotacji były wygodne</a:t>
            </a:r>
          </a:p>
          <a:p>
            <a:pPr marL="346075" marR="0" lvl="0" indent="-346075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53585F"/>
              </a:buClr>
              <a:buSzPts val="2325"/>
              <a:buFont typeface="Open Sans"/>
              <a:buChar char="•"/>
            </a:pPr>
            <a:r>
              <a:rPr lang="en-US" sz="3100">
                <a:solidFill>
                  <a:srgbClr val="53585F"/>
                </a:solidFill>
              </a:rPr>
              <a:t>Inne komentarze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82625" y="388937"/>
            <a:ext cx="11639400" cy="149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4F8B"/>
              </a:buClr>
              <a:buSzPts val="7300"/>
              <a:buFont typeface="Ubuntu"/>
              <a:buNone/>
            </a:pPr>
            <a:r>
              <a:rPr lang="en-US" sz="7300" b="1">
                <a:solidFill>
                  <a:srgbClr val="934F8B"/>
                </a:solidFill>
                <a:latin typeface="Ubuntu"/>
                <a:ea typeface="Ubuntu"/>
                <a:cs typeface="Ubuntu"/>
                <a:sym typeface="Ubuntu"/>
              </a:rPr>
              <a:t>Końcowe wnioski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2853" y="8915400"/>
            <a:ext cx="13027347" cy="904593"/>
            <a:chOff x="2853" y="4114800"/>
            <a:chExt cx="13027347" cy="904593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53" y="4114800"/>
              <a:ext cx="13027347" cy="904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7620000" y="4236744"/>
              <a:ext cx="5099100" cy="45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"/>
                <a:buNone/>
              </a:pPr>
              <a:r>
                <a:rPr lang="en-US" sz="1700" b="1" i="0" u="non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Transcribathon Warszawa 2017</a:t>
              </a: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7832891" y="4520341"/>
              <a:ext cx="4886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Ubuntu Medium"/>
                <a:buNone/>
              </a:pPr>
              <a:r>
                <a:rPr lang="en-US" sz="1400" b="0" i="0" u="none">
                  <a:solidFill>
                    <a:srgbClr val="FFFFFF"/>
                  </a:solidFill>
                  <a:latin typeface="Ubuntu Medium"/>
                  <a:ea typeface="Ubuntu Medium"/>
                  <a:cs typeface="Ubuntu Medium"/>
                  <a:sym typeface="Ubuntu Medium"/>
                </a:rPr>
                <a:t>CC BY-SA</a:t>
              </a:r>
            </a:p>
          </p:txBody>
        </p:sp>
      </p:grp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Benutzerdefiniert</PresentationFormat>
  <Paragraphs>36</Paragraphs>
  <Slides>6</Slides>
  <Notes>6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Ubuntu Medium</vt:lpstr>
      <vt:lpstr>Ubuntu</vt:lpstr>
      <vt:lpstr>Open Sans</vt:lpstr>
      <vt:lpstr>Open Sans ExtraBold</vt:lpstr>
      <vt:lpstr>White</vt:lpstr>
      <vt:lpstr>PowerPoint-Präsentation</vt:lpstr>
      <vt:lpstr>Źródła Informacji</vt:lpstr>
      <vt:lpstr>Wyniki transkrypcji</vt:lpstr>
      <vt:lpstr>Wyniki adnotacji</vt:lpstr>
      <vt:lpstr>Dodatkowe Informacje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&amp; F</dc:creator>
  <cp:lastModifiedBy>FF FF</cp:lastModifiedBy>
  <cp:revision>2</cp:revision>
  <dcterms:modified xsi:type="dcterms:W3CDTF">2020-01-21T10:37:41Z</dcterms:modified>
</cp:coreProperties>
</file>