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sldIdLst>
    <p:sldId id="266" r:id="rId3"/>
    <p:sldId id="256" r:id="rId4"/>
    <p:sldId id="270" r:id="rId5"/>
    <p:sldId id="271" r:id="rId6"/>
    <p:sldId id="272" r:id="rId7"/>
    <p:sldId id="278" r:id="rId8"/>
    <p:sldId id="277" r:id="rId9"/>
    <p:sldId id="273" r:id="rId10"/>
    <p:sldId id="279" r:id="rId11"/>
    <p:sldId id="280" r:id="rId12"/>
    <p:sldId id="285" r:id="rId13"/>
    <p:sldId id="281" r:id="rId14"/>
    <p:sldId id="282" r:id="rId15"/>
    <p:sldId id="283" r:id="rId16"/>
    <p:sldId id="284" r:id="rId17"/>
    <p:sldId id="286" r:id="rId18"/>
    <p:sldId id="274"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4092"/>
    <p:restoredTop sz="86425"/>
  </p:normalViewPr>
  <p:slideViewPr>
    <p:cSldViewPr snapToGrid="0" snapToObjects="1">
      <p:cViewPr varScale="1">
        <p:scale>
          <a:sx n="88" d="100"/>
          <a:sy n="88" d="100"/>
        </p:scale>
        <p:origin x="749"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i bullet-uri">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786314"/>
            <a:ext cx="78867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xmlns="" id="{5B82A017-5B30-4BD8-B1FD-5A895C74CD38}"/>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320A4F06-6D21-421D-8AEE-4D2E4AA28D65}" type="datetimeFigureOut">
              <a:rPr lang="en-US"/>
              <a:pPr>
                <a:defRPr/>
              </a:pPr>
              <a:t>12/19/2023</a:t>
            </a:fld>
            <a:endParaRPr lang="en-US" dirty="0"/>
          </a:p>
        </p:txBody>
      </p:sp>
      <p:sp>
        <p:nvSpPr>
          <p:cNvPr id="5" name="Slide Number Placeholder 5">
            <a:extLst>
              <a:ext uri="{FF2B5EF4-FFF2-40B4-BE49-F238E27FC236}">
                <a16:creationId xmlns:a16="http://schemas.microsoft.com/office/drawing/2014/main" xmlns="" id="{D3F92500-C61F-42C9-8E42-CB6B1AE2638B}"/>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1C3A884B-5235-4787-98F9-B618315D521D}" type="slidenum">
              <a:rPr lang="en-US" altLang="en-US"/>
              <a:pPr>
                <a:defRPr/>
              </a:pPr>
              <a:t>‹#›</a:t>
            </a:fld>
            <a:endParaRPr lang="en-US" altLang="en-US" dirty="0"/>
          </a:p>
        </p:txBody>
      </p:sp>
    </p:spTree>
    <p:extLst>
      <p:ext uri="{BB962C8B-B14F-4D97-AF65-F5344CB8AC3E}">
        <p14:creationId xmlns:p14="http://schemas.microsoft.com/office/powerpoint/2010/main" val="408106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cu bullet-uri">
    <p:spTree>
      <p:nvGrpSpPr>
        <p:cNvPr id="1" name=""/>
        <p:cNvGrpSpPr/>
        <p:nvPr/>
      </p:nvGrpSpPr>
      <p:grpSpPr>
        <a:xfrm>
          <a:off x="0" y="0"/>
          <a:ext cx="0" cy="0"/>
          <a:chOff x="0" y="0"/>
          <a:chExt cx="0" cy="0"/>
        </a:xfrm>
      </p:grpSpPr>
      <p:sp>
        <p:nvSpPr>
          <p:cNvPr id="9" name="Content Placeholder 2"/>
          <p:cNvSpPr>
            <a:spLocks noGrp="1"/>
          </p:cNvSpPr>
          <p:nvPr>
            <p:ph idx="13"/>
          </p:nvPr>
        </p:nvSpPr>
        <p:spPr>
          <a:xfrm>
            <a:off x="623888" y="1900106"/>
            <a:ext cx="7886700" cy="4327073"/>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3" name="Date Placeholder 3">
            <a:extLst>
              <a:ext uri="{FF2B5EF4-FFF2-40B4-BE49-F238E27FC236}">
                <a16:creationId xmlns:a16="http://schemas.microsoft.com/office/drawing/2014/main" xmlns="" id="{ADF098D9-A987-425B-BD27-81CCC283F8E2}"/>
              </a:ext>
            </a:extLst>
          </p:cNvPr>
          <p:cNvSpPr>
            <a:spLocks noGrp="1"/>
          </p:cNvSpPr>
          <p:nvPr>
            <p:ph type="dt" sz="half" idx="14"/>
          </p:nvPr>
        </p:nvSpPr>
        <p:spPr/>
        <p:txBody>
          <a:bodyPr/>
          <a:lstStyle>
            <a:lvl1pPr>
              <a:defRPr>
                <a:latin typeface="PT Sans" charset="-52"/>
                <a:ea typeface="PT Sans" charset="-52"/>
                <a:cs typeface="PT Sans" charset="-52"/>
              </a:defRPr>
            </a:lvl1pPr>
          </a:lstStyle>
          <a:p>
            <a:pPr>
              <a:defRPr/>
            </a:pPr>
            <a:fld id="{7785BDCB-CCB9-49DE-9234-4D0A591B66A9}" type="datetimeFigureOut">
              <a:rPr lang="en-US"/>
              <a:pPr>
                <a:defRPr/>
              </a:pPr>
              <a:t>12/19/2023</a:t>
            </a:fld>
            <a:endParaRPr lang="en-US" dirty="0"/>
          </a:p>
        </p:txBody>
      </p:sp>
      <p:sp>
        <p:nvSpPr>
          <p:cNvPr id="4" name="Slide Number Placeholder 5">
            <a:extLst>
              <a:ext uri="{FF2B5EF4-FFF2-40B4-BE49-F238E27FC236}">
                <a16:creationId xmlns:a16="http://schemas.microsoft.com/office/drawing/2014/main" xmlns="" id="{CBBB00CF-8E72-4205-B8DF-83D0D6F9B0B2}"/>
              </a:ext>
            </a:extLst>
          </p:cNvPr>
          <p:cNvSpPr>
            <a:spLocks noGrp="1"/>
          </p:cNvSpPr>
          <p:nvPr>
            <p:ph type="sldNum" sz="quarter" idx="15"/>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8B16413F-8FF8-41B1-ACD7-50CD36A007FD}" type="slidenum">
              <a:rPr lang="en-US" altLang="en-US"/>
              <a:pPr>
                <a:defRPr/>
              </a:pPr>
              <a:t>‹#›</a:t>
            </a:fld>
            <a:endParaRPr lang="en-US" altLang="en-US" dirty="0"/>
          </a:p>
        </p:txBody>
      </p:sp>
    </p:spTree>
    <p:extLst>
      <p:ext uri="{BB962C8B-B14F-4D97-AF65-F5344CB8AC3E}">
        <p14:creationId xmlns:p14="http://schemas.microsoft.com/office/powerpoint/2010/main" val="268112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i 2 boxuri cu bullet-uri">
    <p:spTree>
      <p:nvGrpSpPr>
        <p:cNvPr id="1" name=""/>
        <p:cNvGrpSpPr/>
        <p:nvPr/>
      </p:nvGrpSpPr>
      <p:grpSpPr>
        <a:xfrm>
          <a:off x="0" y="0"/>
          <a:ext cx="0" cy="0"/>
          <a:chOff x="0" y="0"/>
          <a:chExt cx="0" cy="0"/>
        </a:xfrm>
      </p:grpSpPr>
      <p:sp>
        <p:nvSpPr>
          <p:cNvPr id="8" name="Content Placeholder 2"/>
          <p:cNvSpPr>
            <a:spLocks noGrp="1"/>
          </p:cNvSpPr>
          <p:nvPr>
            <p:ph idx="13"/>
          </p:nvPr>
        </p:nvSpPr>
        <p:spPr>
          <a:xfrm>
            <a:off x="628650" y="2786314"/>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Content Placeholder 2"/>
          <p:cNvSpPr>
            <a:spLocks noGrp="1"/>
          </p:cNvSpPr>
          <p:nvPr>
            <p:ph idx="14"/>
          </p:nvPr>
        </p:nvSpPr>
        <p:spPr>
          <a:xfrm>
            <a:off x="4646995" y="2776665"/>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xmlns="" id="{3AB890D9-7E5B-422E-B06F-A3418BF6EFBF}"/>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1B5E97A3-000E-445D-94D4-AA6311082E44}" type="datetimeFigureOut">
              <a:rPr lang="en-US"/>
              <a:pPr>
                <a:defRPr/>
              </a:pPr>
              <a:t>12/19/2023</a:t>
            </a:fld>
            <a:endParaRPr lang="en-US" dirty="0"/>
          </a:p>
        </p:txBody>
      </p:sp>
      <p:sp>
        <p:nvSpPr>
          <p:cNvPr id="6" name="Slide Number Placeholder 6">
            <a:extLst>
              <a:ext uri="{FF2B5EF4-FFF2-40B4-BE49-F238E27FC236}">
                <a16:creationId xmlns:a16="http://schemas.microsoft.com/office/drawing/2014/main" xmlns="" id="{B2B3139F-4787-49F2-B5F5-EBF1CEB58CD7}"/>
              </a:ext>
            </a:extLst>
          </p:cNvPr>
          <p:cNvSpPr>
            <a:spLocks noGrp="1"/>
          </p:cNvSpPr>
          <p:nvPr>
            <p:ph type="sldNum" sz="quarter" idx="16"/>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5C679202-F75B-41EF-AE36-1666D96D1CEF}" type="slidenum">
              <a:rPr lang="en-US" altLang="en-US"/>
              <a:pPr>
                <a:defRPr/>
              </a:pPr>
              <a:t>‹#›</a:t>
            </a:fld>
            <a:endParaRPr lang="en-US" altLang="en-US" dirty="0"/>
          </a:p>
        </p:txBody>
      </p:sp>
    </p:spTree>
    <p:extLst>
      <p:ext uri="{BB962C8B-B14F-4D97-AF65-F5344CB8AC3E}">
        <p14:creationId xmlns:p14="http://schemas.microsoft.com/office/powerpoint/2010/main" val="3721348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i douta boxe cu text simplu">
    <p:spTree>
      <p:nvGrpSpPr>
        <p:cNvPr id="1" name=""/>
        <p:cNvGrpSpPr/>
        <p:nvPr/>
      </p:nvGrpSpPr>
      <p:grpSpPr>
        <a:xfrm>
          <a:off x="0" y="0"/>
          <a:ext cx="0" cy="0"/>
          <a:chOff x="0" y="0"/>
          <a:chExt cx="0" cy="0"/>
        </a:xfrm>
      </p:grpSpPr>
      <p:sp>
        <p:nvSpPr>
          <p:cNvPr id="12" name="Content Placeholder 2"/>
          <p:cNvSpPr>
            <a:spLocks noGrp="1"/>
          </p:cNvSpPr>
          <p:nvPr>
            <p:ph idx="13"/>
          </p:nvPr>
        </p:nvSpPr>
        <p:spPr>
          <a:xfrm>
            <a:off x="628650" y="2786314"/>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14" name="Content Placeholder 2"/>
          <p:cNvSpPr>
            <a:spLocks noGrp="1"/>
          </p:cNvSpPr>
          <p:nvPr>
            <p:ph idx="14"/>
          </p:nvPr>
        </p:nvSpPr>
        <p:spPr>
          <a:xfrm>
            <a:off x="4646995" y="2776665"/>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xmlns="" id="{79024F19-4D06-4AF0-B317-AE23C680A7BD}"/>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F05FCC5C-8FBA-41F4-9607-C58F72EA9CA9}" type="datetimeFigureOut">
              <a:rPr lang="en-US"/>
              <a:pPr>
                <a:defRPr/>
              </a:pPr>
              <a:t>12/19/2023</a:t>
            </a:fld>
            <a:endParaRPr lang="en-US" dirty="0"/>
          </a:p>
        </p:txBody>
      </p:sp>
      <p:sp>
        <p:nvSpPr>
          <p:cNvPr id="6" name="Slide Number Placeholder 6">
            <a:extLst>
              <a:ext uri="{FF2B5EF4-FFF2-40B4-BE49-F238E27FC236}">
                <a16:creationId xmlns:a16="http://schemas.microsoft.com/office/drawing/2014/main" xmlns="" id="{618F60B5-1023-4FC0-BF08-6197394B09B2}"/>
              </a:ext>
            </a:extLst>
          </p:cNvPr>
          <p:cNvSpPr>
            <a:spLocks noGrp="1"/>
          </p:cNvSpPr>
          <p:nvPr>
            <p:ph type="sldNum" sz="quarter" idx="16"/>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B73251C9-6196-419F-A511-687313F1B7A7}" type="slidenum">
              <a:rPr lang="en-US" altLang="en-US"/>
              <a:pPr>
                <a:defRPr/>
              </a:pPr>
              <a:t>‹#›</a:t>
            </a:fld>
            <a:endParaRPr lang="en-US" altLang="en-US" dirty="0"/>
          </a:p>
        </p:txBody>
      </p:sp>
    </p:spTree>
    <p:extLst>
      <p:ext uri="{BB962C8B-B14F-4D97-AF65-F5344CB8AC3E}">
        <p14:creationId xmlns:p14="http://schemas.microsoft.com/office/powerpoint/2010/main" val="360849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i text simp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2783806"/>
            <a:ext cx="7886700" cy="3084549"/>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xmlns="" id="{2BC4E062-69DF-449F-8781-5CE2DFA1D6FD}"/>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DCCAA067-F120-4F7C-8B96-3DD4CC1D3F92}" type="datetimeFigureOut">
              <a:rPr lang="en-US"/>
              <a:pPr>
                <a:defRPr/>
              </a:pPr>
              <a:t>12/19/2023</a:t>
            </a:fld>
            <a:endParaRPr lang="en-US" dirty="0"/>
          </a:p>
        </p:txBody>
      </p:sp>
      <p:sp>
        <p:nvSpPr>
          <p:cNvPr id="5" name="Slide Number Placeholder 5">
            <a:extLst>
              <a:ext uri="{FF2B5EF4-FFF2-40B4-BE49-F238E27FC236}">
                <a16:creationId xmlns:a16="http://schemas.microsoft.com/office/drawing/2014/main" xmlns="" id="{1ED1CDCF-008A-4A9D-BD11-8B5707368587}"/>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6ED549DA-3331-43AD-B930-19DA5B4FD827}" type="slidenum">
              <a:rPr lang="en-US" altLang="en-US"/>
              <a:pPr>
                <a:defRPr/>
              </a:pPr>
              <a:t>‹#›</a:t>
            </a:fld>
            <a:endParaRPr lang="en-US" altLang="en-US" dirty="0"/>
          </a:p>
        </p:txBody>
      </p:sp>
    </p:spTree>
    <p:extLst>
      <p:ext uri="{BB962C8B-B14F-4D97-AF65-F5344CB8AC3E}">
        <p14:creationId xmlns:p14="http://schemas.microsoft.com/office/powerpoint/2010/main" val="1536492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implu">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23888" y="1900107"/>
            <a:ext cx="7886700" cy="4327073"/>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3" name="Date Placeholder 3">
            <a:extLst>
              <a:ext uri="{FF2B5EF4-FFF2-40B4-BE49-F238E27FC236}">
                <a16:creationId xmlns:a16="http://schemas.microsoft.com/office/drawing/2014/main" xmlns="" id="{2E2771C2-AC67-4B58-B9D2-C7CD31D91BDA}"/>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4EACC347-8DD5-4A0B-B427-60AA79B38DE3}" type="datetimeFigureOut">
              <a:rPr lang="en-US"/>
              <a:pPr>
                <a:defRPr/>
              </a:pPr>
              <a:t>12/19/2023</a:t>
            </a:fld>
            <a:endParaRPr lang="en-US" dirty="0"/>
          </a:p>
        </p:txBody>
      </p:sp>
      <p:sp>
        <p:nvSpPr>
          <p:cNvPr id="4" name="Slide Number Placeholder 5">
            <a:extLst>
              <a:ext uri="{FF2B5EF4-FFF2-40B4-BE49-F238E27FC236}">
                <a16:creationId xmlns:a16="http://schemas.microsoft.com/office/drawing/2014/main" xmlns="" id="{96706976-1B21-4A9D-8E85-0CC94EB9D5E0}"/>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68F17648-1014-4F27-9984-6F07E788DD95}" type="slidenum">
              <a:rPr lang="en-US" altLang="en-US"/>
              <a:pPr>
                <a:defRPr/>
              </a:pPr>
              <a:t>‹#›</a:t>
            </a:fld>
            <a:endParaRPr lang="en-US" altLang="en-US" dirty="0"/>
          </a:p>
        </p:txBody>
      </p:sp>
    </p:spTree>
    <p:extLst>
      <p:ext uri="{BB962C8B-B14F-4D97-AF65-F5344CB8AC3E}">
        <p14:creationId xmlns:p14="http://schemas.microsoft.com/office/powerpoint/2010/main" val="1669652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cu bullet-uri">
    <p:spTree>
      <p:nvGrpSpPr>
        <p:cNvPr id="1" name=""/>
        <p:cNvGrpSpPr/>
        <p:nvPr/>
      </p:nvGrpSpPr>
      <p:grpSpPr>
        <a:xfrm>
          <a:off x="0" y="0"/>
          <a:ext cx="0" cy="0"/>
          <a:chOff x="0" y="0"/>
          <a:chExt cx="0" cy="0"/>
        </a:xfrm>
      </p:grpSpPr>
      <p:sp>
        <p:nvSpPr>
          <p:cNvPr id="9" name="Content Placeholder 2"/>
          <p:cNvSpPr>
            <a:spLocks noGrp="1"/>
          </p:cNvSpPr>
          <p:nvPr>
            <p:ph idx="13"/>
          </p:nvPr>
        </p:nvSpPr>
        <p:spPr>
          <a:xfrm>
            <a:off x="623888" y="1900106"/>
            <a:ext cx="7886700" cy="4327073"/>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3" name="Date Placeholder 3">
            <a:extLst>
              <a:ext uri="{FF2B5EF4-FFF2-40B4-BE49-F238E27FC236}">
                <a16:creationId xmlns:a16="http://schemas.microsoft.com/office/drawing/2014/main" xmlns="" id="{533A3999-D118-4387-8A72-F14DC81F9FA5}"/>
              </a:ext>
            </a:extLst>
          </p:cNvPr>
          <p:cNvSpPr>
            <a:spLocks noGrp="1"/>
          </p:cNvSpPr>
          <p:nvPr>
            <p:ph type="dt" sz="half" idx="14"/>
          </p:nvPr>
        </p:nvSpPr>
        <p:spPr/>
        <p:txBody>
          <a:bodyPr/>
          <a:lstStyle>
            <a:lvl1pPr>
              <a:defRPr>
                <a:latin typeface="PT Sans" charset="-52"/>
                <a:ea typeface="PT Sans" charset="-52"/>
                <a:cs typeface="PT Sans" charset="-52"/>
              </a:defRPr>
            </a:lvl1pPr>
          </a:lstStyle>
          <a:p>
            <a:pPr>
              <a:defRPr/>
            </a:pPr>
            <a:fld id="{CC87AEC2-B59F-4965-9092-A970A4DE7644}" type="datetimeFigureOut">
              <a:rPr lang="en-US"/>
              <a:pPr>
                <a:defRPr/>
              </a:pPr>
              <a:t>12/19/2023</a:t>
            </a:fld>
            <a:endParaRPr lang="en-US" dirty="0"/>
          </a:p>
        </p:txBody>
      </p:sp>
      <p:sp>
        <p:nvSpPr>
          <p:cNvPr id="4" name="Slide Number Placeholder 5">
            <a:extLst>
              <a:ext uri="{FF2B5EF4-FFF2-40B4-BE49-F238E27FC236}">
                <a16:creationId xmlns:a16="http://schemas.microsoft.com/office/drawing/2014/main" xmlns="" id="{4734C783-5EC7-43C5-8CCF-A69821900BB8}"/>
              </a:ext>
            </a:extLst>
          </p:cNvPr>
          <p:cNvSpPr>
            <a:spLocks noGrp="1"/>
          </p:cNvSpPr>
          <p:nvPr>
            <p:ph type="sldNum" sz="quarter" idx="15"/>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D55BB0A8-0596-49D2-B6EF-4C8B80298FFA}" type="slidenum">
              <a:rPr lang="en-US" altLang="en-US"/>
              <a:pPr>
                <a:defRPr/>
              </a:pPr>
              <a:t>‹#›</a:t>
            </a:fld>
            <a:endParaRPr lang="en-US" altLang="en-US" dirty="0"/>
          </a:p>
        </p:txBody>
      </p:sp>
    </p:spTree>
    <p:extLst>
      <p:ext uri="{BB962C8B-B14F-4D97-AF65-F5344CB8AC3E}">
        <p14:creationId xmlns:p14="http://schemas.microsoft.com/office/powerpoint/2010/main" val="136045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i 2 boxuri cu bullet-uri">
    <p:spTree>
      <p:nvGrpSpPr>
        <p:cNvPr id="1" name=""/>
        <p:cNvGrpSpPr/>
        <p:nvPr/>
      </p:nvGrpSpPr>
      <p:grpSpPr>
        <a:xfrm>
          <a:off x="0" y="0"/>
          <a:ext cx="0" cy="0"/>
          <a:chOff x="0" y="0"/>
          <a:chExt cx="0" cy="0"/>
        </a:xfrm>
      </p:grpSpPr>
      <p:sp>
        <p:nvSpPr>
          <p:cNvPr id="8" name="Content Placeholder 2"/>
          <p:cNvSpPr>
            <a:spLocks noGrp="1"/>
          </p:cNvSpPr>
          <p:nvPr>
            <p:ph idx="13"/>
          </p:nvPr>
        </p:nvSpPr>
        <p:spPr>
          <a:xfrm>
            <a:off x="628650" y="2786314"/>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Content Placeholder 2"/>
          <p:cNvSpPr>
            <a:spLocks noGrp="1"/>
          </p:cNvSpPr>
          <p:nvPr>
            <p:ph idx="14"/>
          </p:nvPr>
        </p:nvSpPr>
        <p:spPr>
          <a:xfrm>
            <a:off x="4646995" y="2776665"/>
            <a:ext cx="38862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xmlns="" id="{39AD8000-31D8-4BA2-9910-7D51BDCC370D}"/>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DBAC80A1-B860-4D34-8560-436D12CF8092}" type="datetimeFigureOut">
              <a:rPr lang="en-US"/>
              <a:pPr>
                <a:defRPr/>
              </a:pPr>
              <a:t>12/19/2023</a:t>
            </a:fld>
            <a:endParaRPr lang="en-US" dirty="0"/>
          </a:p>
        </p:txBody>
      </p:sp>
      <p:sp>
        <p:nvSpPr>
          <p:cNvPr id="6" name="Slide Number Placeholder 6">
            <a:extLst>
              <a:ext uri="{FF2B5EF4-FFF2-40B4-BE49-F238E27FC236}">
                <a16:creationId xmlns:a16="http://schemas.microsoft.com/office/drawing/2014/main" xmlns="" id="{38F5E0D2-4733-412B-AC42-A27502FC1C0F}"/>
              </a:ext>
            </a:extLst>
          </p:cNvPr>
          <p:cNvSpPr>
            <a:spLocks noGrp="1"/>
          </p:cNvSpPr>
          <p:nvPr>
            <p:ph type="sldNum" sz="quarter" idx="16"/>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643B9C3A-ADED-48DF-B2EE-DFC7E7527B60}" type="slidenum">
              <a:rPr lang="en-US" altLang="en-US"/>
              <a:pPr>
                <a:defRPr/>
              </a:pPr>
              <a:t>‹#›</a:t>
            </a:fld>
            <a:endParaRPr lang="en-US" altLang="en-US" dirty="0"/>
          </a:p>
        </p:txBody>
      </p:sp>
    </p:spTree>
    <p:extLst>
      <p:ext uri="{BB962C8B-B14F-4D97-AF65-F5344CB8AC3E}">
        <p14:creationId xmlns:p14="http://schemas.microsoft.com/office/powerpoint/2010/main" val="106244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i douta boxe cu text simplu">
    <p:spTree>
      <p:nvGrpSpPr>
        <p:cNvPr id="1" name=""/>
        <p:cNvGrpSpPr/>
        <p:nvPr/>
      </p:nvGrpSpPr>
      <p:grpSpPr>
        <a:xfrm>
          <a:off x="0" y="0"/>
          <a:ext cx="0" cy="0"/>
          <a:chOff x="0" y="0"/>
          <a:chExt cx="0" cy="0"/>
        </a:xfrm>
      </p:grpSpPr>
      <p:sp>
        <p:nvSpPr>
          <p:cNvPr id="12" name="Content Placeholder 2"/>
          <p:cNvSpPr>
            <a:spLocks noGrp="1"/>
          </p:cNvSpPr>
          <p:nvPr>
            <p:ph idx="13"/>
          </p:nvPr>
        </p:nvSpPr>
        <p:spPr>
          <a:xfrm>
            <a:off x="628650" y="2786314"/>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14" name="Content Placeholder 2"/>
          <p:cNvSpPr>
            <a:spLocks noGrp="1"/>
          </p:cNvSpPr>
          <p:nvPr>
            <p:ph idx="14"/>
          </p:nvPr>
        </p:nvSpPr>
        <p:spPr>
          <a:xfrm>
            <a:off x="4646995" y="2776665"/>
            <a:ext cx="3886200" cy="3082041"/>
          </a:xfrm>
        </p:spPr>
        <p:txBody>
          <a:bodyPr>
            <a:normAutofit/>
          </a:bodyPr>
          <a:lstStyle>
            <a:lvl1pPr marL="0" indent="0">
              <a:buNone/>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5" name="Date Placeholder 4">
            <a:extLst>
              <a:ext uri="{FF2B5EF4-FFF2-40B4-BE49-F238E27FC236}">
                <a16:creationId xmlns:a16="http://schemas.microsoft.com/office/drawing/2014/main" xmlns="" id="{5B57F08E-C19B-4315-A2DA-A01D6753DDF2}"/>
              </a:ext>
            </a:extLst>
          </p:cNvPr>
          <p:cNvSpPr>
            <a:spLocks noGrp="1"/>
          </p:cNvSpPr>
          <p:nvPr>
            <p:ph type="dt" sz="half" idx="15"/>
          </p:nvPr>
        </p:nvSpPr>
        <p:spPr/>
        <p:txBody>
          <a:bodyPr/>
          <a:lstStyle>
            <a:lvl1pPr>
              <a:defRPr>
                <a:latin typeface="PT Sans" charset="-52"/>
                <a:ea typeface="PT Sans" charset="-52"/>
                <a:cs typeface="PT Sans" charset="-52"/>
              </a:defRPr>
            </a:lvl1pPr>
          </a:lstStyle>
          <a:p>
            <a:pPr>
              <a:defRPr/>
            </a:pPr>
            <a:fld id="{1775BD0F-C45E-438E-8766-16CD65F63B26}" type="datetimeFigureOut">
              <a:rPr lang="en-US"/>
              <a:pPr>
                <a:defRPr/>
              </a:pPr>
              <a:t>12/19/2023</a:t>
            </a:fld>
            <a:endParaRPr lang="en-US" dirty="0"/>
          </a:p>
        </p:txBody>
      </p:sp>
      <p:sp>
        <p:nvSpPr>
          <p:cNvPr id="6" name="Slide Number Placeholder 6">
            <a:extLst>
              <a:ext uri="{FF2B5EF4-FFF2-40B4-BE49-F238E27FC236}">
                <a16:creationId xmlns:a16="http://schemas.microsoft.com/office/drawing/2014/main" xmlns="" id="{A5B72A43-63A3-4938-A839-D0325B109E8C}"/>
              </a:ext>
            </a:extLst>
          </p:cNvPr>
          <p:cNvSpPr>
            <a:spLocks noGrp="1"/>
          </p:cNvSpPr>
          <p:nvPr>
            <p:ph type="sldNum" sz="quarter" idx="16"/>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114B8CF1-09F6-4DAF-B44E-F32D54443504}" type="slidenum">
              <a:rPr lang="en-US" altLang="en-US"/>
              <a:pPr>
                <a:defRPr/>
              </a:pPr>
              <a:t>‹#›</a:t>
            </a:fld>
            <a:endParaRPr lang="en-US" altLang="en-US" dirty="0"/>
          </a:p>
        </p:txBody>
      </p:sp>
    </p:spTree>
    <p:extLst>
      <p:ext uri="{BB962C8B-B14F-4D97-AF65-F5344CB8AC3E}">
        <p14:creationId xmlns:p14="http://schemas.microsoft.com/office/powerpoint/2010/main" val="190305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i bullet-uri">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786314"/>
            <a:ext cx="7886700" cy="3082041"/>
          </a:xfrm>
        </p:spPr>
        <p:txBody>
          <a:bodyPr>
            <a:normAutofit/>
          </a:bodyPr>
          <a:lstStyle>
            <a:lvl1pPr>
              <a:defRPr sz="2000">
                <a:latin typeface="PT Sans" charset="-52"/>
                <a:ea typeface="PT Sans" charset="-52"/>
                <a:cs typeface="PT Sans" charset="-52"/>
              </a:defRPr>
            </a:lvl1pPr>
            <a:lvl2pPr>
              <a:defRPr sz="1800">
                <a:latin typeface="PT Sans" charset="-52"/>
                <a:ea typeface="PT Sans" charset="-52"/>
                <a:cs typeface="PT Sans" charset="-52"/>
              </a:defRPr>
            </a:lvl2pPr>
            <a:lvl3pPr>
              <a:defRPr sz="1600">
                <a:latin typeface="PT Sans" charset="-52"/>
                <a:ea typeface="PT Sans" charset="-52"/>
                <a:cs typeface="PT Sans" charset="-52"/>
              </a:defRPr>
            </a:lvl3pPr>
            <a:lvl4pPr>
              <a:defRPr sz="1400">
                <a:latin typeface="PT Sans" charset="-52"/>
                <a:ea typeface="PT Sans" charset="-52"/>
                <a:cs typeface="PT Sans" charset="-52"/>
              </a:defRPr>
            </a:lvl4pPr>
            <a:lvl5pPr>
              <a:defRPr sz="1400">
                <a:latin typeface="PT Sans" charset="-52"/>
                <a:ea typeface="PT Sans" charset="-52"/>
                <a:cs typeface="PT Sans" charset="-52"/>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xmlns="" id="{20585482-5BD2-459F-8EA3-5EAEF0A99E44}"/>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0A19850F-C25D-4876-A027-62BDBCCB5A2B}" type="datetimeFigureOut">
              <a:rPr lang="en-US"/>
              <a:pPr>
                <a:defRPr/>
              </a:pPr>
              <a:t>12/19/2023</a:t>
            </a:fld>
            <a:endParaRPr lang="en-US" dirty="0"/>
          </a:p>
        </p:txBody>
      </p:sp>
      <p:sp>
        <p:nvSpPr>
          <p:cNvPr id="5" name="Slide Number Placeholder 5">
            <a:extLst>
              <a:ext uri="{FF2B5EF4-FFF2-40B4-BE49-F238E27FC236}">
                <a16:creationId xmlns:a16="http://schemas.microsoft.com/office/drawing/2014/main" xmlns="" id="{BA567BE2-E884-43EB-B658-0B024E425BA5}"/>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EE316D89-2E2E-4D92-A23D-5AF367AED592}" type="slidenum">
              <a:rPr lang="en-US" altLang="en-US"/>
              <a:pPr>
                <a:defRPr/>
              </a:pPr>
              <a:t>‹#›</a:t>
            </a:fld>
            <a:endParaRPr lang="en-US" altLang="en-US" dirty="0"/>
          </a:p>
        </p:txBody>
      </p:sp>
    </p:spTree>
    <p:extLst>
      <p:ext uri="{BB962C8B-B14F-4D97-AF65-F5344CB8AC3E}">
        <p14:creationId xmlns:p14="http://schemas.microsoft.com/office/powerpoint/2010/main" val="149682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i text simp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888" y="2783806"/>
            <a:ext cx="7886700" cy="3084549"/>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Title 1"/>
          <p:cNvSpPr>
            <a:spLocks noGrp="1"/>
          </p:cNvSpPr>
          <p:nvPr>
            <p:ph type="title"/>
          </p:nvPr>
        </p:nvSpPr>
        <p:spPr>
          <a:xfrm>
            <a:off x="628650" y="1883158"/>
            <a:ext cx="7886700" cy="905377"/>
          </a:xfrm>
        </p:spPr>
        <p:txBody>
          <a:bodyPr>
            <a:normAutofit/>
          </a:bodyPr>
          <a:lstStyle>
            <a:lvl1pPr>
              <a:defRPr sz="3000" b="1">
                <a:latin typeface="PT Sans" charset="-52"/>
                <a:ea typeface="PT Sans" charset="-52"/>
                <a:cs typeface="PT Sans" charset="-52"/>
              </a:defRPr>
            </a:lvl1pPr>
          </a:lstStyle>
          <a:p>
            <a:r>
              <a:rPr lang="ru-RU"/>
              <a:t>Образец заголовка</a:t>
            </a:r>
            <a:endParaRPr lang="en-US" dirty="0"/>
          </a:p>
        </p:txBody>
      </p:sp>
      <p:sp>
        <p:nvSpPr>
          <p:cNvPr id="4" name="Date Placeholder 3">
            <a:extLst>
              <a:ext uri="{FF2B5EF4-FFF2-40B4-BE49-F238E27FC236}">
                <a16:creationId xmlns:a16="http://schemas.microsoft.com/office/drawing/2014/main" xmlns="" id="{5816E912-3E3A-492F-9375-B85983728CA9}"/>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2E47E3C3-C84D-41B2-8756-D7596CBA204C}" type="datetimeFigureOut">
              <a:rPr lang="en-US"/>
              <a:pPr>
                <a:defRPr/>
              </a:pPr>
              <a:t>12/19/2023</a:t>
            </a:fld>
            <a:endParaRPr lang="en-US" dirty="0"/>
          </a:p>
        </p:txBody>
      </p:sp>
      <p:sp>
        <p:nvSpPr>
          <p:cNvPr id="5" name="Slide Number Placeholder 5">
            <a:extLst>
              <a:ext uri="{FF2B5EF4-FFF2-40B4-BE49-F238E27FC236}">
                <a16:creationId xmlns:a16="http://schemas.microsoft.com/office/drawing/2014/main" xmlns="" id="{90EDC98F-9464-4F90-8C80-567ECC695B59}"/>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B38DB1E7-F0FD-4F8A-88AA-7DBB6596510F}" type="slidenum">
              <a:rPr lang="en-US" altLang="en-US"/>
              <a:pPr>
                <a:defRPr/>
              </a:pPr>
              <a:t>‹#›</a:t>
            </a:fld>
            <a:endParaRPr lang="en-US" altLang="en-US" dirty="0"/>
          </a:p>
        </p:txBody>
      </p:sp>
    </p:spTree>
    <p:extLst>
      <p:ext uri="{BB962C8B-B14F-4D97-AF65-F5344CB8AC3E}">
        <p14:creationId xmlns:p14="http://schemas.microsoft.com/office/powerpoint/2010/main" val="204728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simplu">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623888" y="1900107"/>
            <a:ext cx="7886700" cy="4327073"/>
          </a:xfrm>
        </p:spPr>
        <p:txBody>
          <a:bodyPr>
            <a:normAutofit/>
          </a:bodyPr>
          <a:lstStyle>
            <a:lvl1pPr marL="0" indent="0">
              <a:buNone/>
              <a:defRPr sz="2000">
                <a:solidFill>
                  <a:schemeClr val="tx1"/>
                </a:solidFill>
                <a:latin typeface="PT Sans" charset="-52"/>
                <a:ea typeface="PT Sans" charset="-52"/>
                <a:cs typeface="PT Sans" charset="-5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3" name="Date Placeholder 3">
            <a:extLst>
              <a:ext uri="{FF2B5EF4-FFF2-40B4-BE49-F238E27FC236}">
                <a16:creationId xmlns:a16="http://schemas.microsoft.com/office/drawing/2014/main" xmlns="" id="{1BDF9037-37E0-4C2C-BC1D-F3EA9EA564D7}"/>
              </a:ext>
            </a:extLst>
          </p:cNvPr>
          <p:cNvSpPr>
            <a:spLocks noGrp="1"/>
          </p:cNvSpPr>
          <p:nvPr>
            <p:ph type="dt" sz="half" idx="10"/>
          </p:nvPr>
        </p:nvSpPr>
        <p:spPr/>
        <p:txBody>
          <a:bodyPr/>
          <a:lstStyle>
            <a:lvl1pPr>
              <a:defRPr>
                <a:latin typeface="PT Sans" charset="-52"/>
                <a:ea typeface="PT Sans" charset="-52"/>
                <a:cs typeface="PT Sans" charset="-52"/>
              </a:defRPr>
            </a:lvl1pPr>
          </a:lstStyle>
          <a:p>
            <a:pPr>
              <a:defRPr/>
            </a:pPr>
            <a:fld id="{1BAD7008-5DD1-4B99-9F6A-4B360CEEAB5C}" type="datetimeFigureOut">
              <a:rPr lang="en-US"/>
              <a:pPr>
                <a:defRPr/>
              </a:pPr>
              <a:t>12/19/2023</a:t>
            </a:fld>
            <a:endParaRPr lang="en-US" dirty="0"/>
          </a:p>
        </p:txBody>
      </p:sp>
      <p:sp>
        <p:nvSpPr>
          <p:cNvPr id="4" name="Slide Number Placeholder 5">
            <a:extLst>
              <a:ext uri="{FF2B5EF4-FFF2-40B4-BE49-F238E27FC236}">
                <a16:creationId xmlns:a16="http://schemas.microsoft.com/office/drawing/2014/main" xmlns="" id="{1E40FB9C-EF59-402E-B7A3-3EE6C7834916}"/>
              </a:ext>
            </a:extLst>
          </p:cNvPr>
          <p:cNvSpPr>
            <a:spLocks noGrp="1"/>
          </p:cNvSpPr>
          <p:nvPr>
            <p:ph type="sldNum" sz="quarter" idx="11"/>
          </p:nvPr>
        </p:nvSpPr>
        <p:spPr/>
        <p:txBody>
          <a:bodyPr/>
          <a:lstStyle>
            <a:lvl1pPr>
              <a:defRPr>
                <a:latin typeface="PT Sans" panose="020B0503020203020204" pitchFamily="34" charset="0"/>
                <a:ea typeface="PT Sans" panose="020B0503020203020204" pitchFamily="34" charset="0"/>
                <a:cs typeface="PT Sans" panose="020B0503020203020204" pitchFamily="34" charset="0"/>
              </a:defRPr>
            </a:lvl1pPr>
          </a:lstStyle>
          <a:p>
            <a:pPr>
              <a:defRPr/>
            </a:pPr>
            <a:fld id="{0988065A-75D7-4ACA-A22D-4CF08DF0F6DE}" type="slidenum">
              <a:rPr lang="en-US" altLang="en-US"/>
              <a:pPr>
                <a:defRPr/>
              </a:pPr>
              <a:t>‹#›</a:t>
            </a:fld>
            <a:endParaRPr lang="en-US" altLang="en-US" dirty="0"/>
          </a:p>
        </p:txBody>
      </p:sp>
    </p:spTree>
    <p:extLst>
      <p:ext uri="{BB962C8B-B14F-4D97-AF65-F5344CB8AC3E}">
        <p14:creationId xmlns:p14="http://schemas.microsoft.com/office/powerpoint/2010/main" val="928926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0007FA3E-D18B-42C3-B3B6-9C2283684CE7}"/>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p>
        </p:txBody>
      </p:sp>
      <p:sp>
        <p:nvSpPr>
          <p:cNvPr id="1027" name="Text Placeholder 2">
            <a:extLst>
              <a:ext uri="{FF2B5EF4-FFF2-40B4-BE49-F238E27FC236}">
                <a16:creationId xmlns:a16="http://schemas.microsoft.com/office/drawing/2014/main" xmlns="" id="{0A47AC3B-5272-4A60-8CF8-734E3C027D34}"/>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sp>
        <p:nvSpPr>
          <p:cNvPr id="4" name="Date Placeholder 3">
            <a:extLst>
              <a:ext uri="{FF2B5EF4-FFF2-40B4-BE49-F238E27FC236}">
                <a16:creationId xmlns:a16="http://schemas.microsoft.com/office/drawing/2014/main" xmlns="" id="{8F3F10BF-BC69-4594-BB69-B44E27BABD6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27C989D-851E-4A06-A062-6E0A4F882A85}" type="datetimeFigureOut">
              <a:rPr lang="en-US"/>
              <a:pPr>
                <a:defRPr/>
              </a:pPr>
              <a:t>12/19/2023</a:t>
            </a:fld>
            <a:endParaRPr lang="en-US" dirty="0"/>
          </a:p>
        </p:txBody>
      </p:sp>
      <p:sp>
        <p:nvSpPr>
          <p:cNvPr id="5" name="Footer Placeholder 4">
            <a:extLst>
              <a:ext uri="{FF2B5EF4-FFF2-40B4-BE49-F238E27FC236}">
                <a16:creationId xmlns:a16="http://schemas.microsoft.com/office/drawing/2014/main" xmlns="" id="{E32DF4B6-44B9-49C7-8686-ECB16EF06C8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dirty="0">
                <a:solidFill>
                  <a:schemeClr val="tx1">
                    <a:tint val="75000"/>
                  </a:schemeClr>
                </a:solidFill>
                <a:latin typeface="+mn-lt"/>
                <a:cs typeface="+mn-cs"/>
              </a:defRPr>
            </a:lvl1pPr>
          </a:lstStyle>
          <a:p>
            <a:pPr>
              <a:defRPr/>
            </a:pPr>
            <a:endParaRPr lang="en-US" dirty="0"/>
          </a:p>
        </p:txBody>
      </p:sp>
      <p:sp>
        <p:nvSpPr>
          <p:cNvPr id="6" name="Slide Number Placeholder 5">
            <a:extLst>
              <a:ext uri="{FF2B5EF4-FFF2-40B4-BE49-F238E27FC236}">
                <a16:creationId xmlns:a16="http://schemas.microsoft.com/office/drawing/2014/main" xmlns="" id="{015BC859-C9AA-4D9D-9D60-111B3D102431}"/>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31B58966-7677-477E-88E2-82E3DC6CCEF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xmlns="" id="{6F12AAEC-5360-43AA-AED4-5D952B633BB2}"/>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ru-RU"/>
              <a:t>Click to edit Master title style</a:t>
            </a:r>
          </a:p>
        </p:txBody>
      </p:sp>
      <p:sp>
        <p:nvSpPr>
          <p:cNvPr id="3075" name="Text Placeholder 2">
            <a:extLst>
              <a:ext uri="{FF2B5EF4-FFF2-40B4-BE49-F238E27FC236}">
                <a16:creationId xmlns:a16="http://schemas.microsoft.com/office/drawing/2014/main" xmlns="" id="{B634B30C-45B3-4966-A31A-9237785FA442}"/>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ru-RU"/>
              <a:t>Click to edit Master text styles</a:t>
            </a:r>
          </a:p>
          <a:p>
            <a:pPr lvl="1"/>
            <a:r>
              <a:rPr lang="en-US" altLang="ru-RU"/>
              <a:t>Second level</a:t>
            </a:r>
          </a:p>
          <a:p>
            <a:pPr lvl="2"/>
            <a:r>
              <a:rPr lang="en-US" altLang="ru-RU"/>
              <a:t>Third level</a:t>
            </a:r>
          </a:p>
          <a:p>
            <a:pPr lvl="3"/>
            <a:r>
              <a:rPr lang="en-US" altLang="ru-RU"/>
              <a:t>Fourth level</a:t>
            </a:r>
          </a:p>
          <a:p>
            <a:pPr lvl="4"/>
            <a:r>
              <a:rPr lang="en-US" altLang="ru-RU"/>
              <a:t>Fifth level</a:t>
            </a:r>
          </a:p>
        </p:txBody>
      </p:sp>
      <p:sp>
        <p:nvSpPr>
          <p:cNvPr id="4" name="Date Placeholder 3">
            <a:extLst>
              <a:ext uri="{FF2B5EF4-FFF2-40B4-BE49-F238E27FC236}">
                <a16:creationId xmlns:a16="http://schemas.microsoft.com/office/drawing/2014/main" xmlns="" id="{F9DFBDE3-3364-4AAE-8B03-7E2475273CC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30F06044-3041-4D7C-8FA6-E088E0F6EF3C}" type="datetimeFigureOut">
              <a:rPr lang="en-US"/>
              <a:pPr>
                <a:defRPr/>
              </a:pPr>
              <a:t>12/19/2023</a:t>
            </a:fld>
            <a:endParaRPr lang="en-US" dirty="0"/>
          </a:p>
        </p:txBody>
      </p:sp>
      <p:sp>
        <p:nvSpPr>
          <p:cNvPr id="5" name="Footer Placeholder 4">
            <a:extLst>
              <a:ext uri="{FF2B5EF4-FFF2-40B4-BE49-F238E27FC236}">
                <a16:creationId xmlns:a16="http://schemas.microsoft.com/office/drawing/2014/main" xmlns="" id="{C17C55A9-E8B4-4D01-AB48-E5D6C94B585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dirty="0">
                <a:solidFill>
                  <a:prstClr val="black">
                    <a:tint val="75000"/>
                  </a:prstClr>
                </a:solidFill>
                <a:latin typeface="+mn-lt"/>
                <a:cs typeface="+mn-cs"/>
              </a:defRPr>
            </a:lvl1pPr>
          </a:lstStyle>
          <a:p>
            <a:pPr>
              <a:defRPr/>
            </a:pPr>
            <a:endParaRPr lang="en-US" dirty="0"/>
          </a:p>
        </p:txBody>
      </p:sp>
      <p:sp>
        <p:nvSpPr>
          <p:cNvPr id="6" name="Slide Number Placeholder 5">
            <a:extLst>
              <a:ext uri="{FF2B5EF4-FFF2-40B4-BE49-F238E27FC236}">
                <a16:creationId xmlns:a16="http://schemas.microsoft.com/office/drawing/2014/main" xmlns="" id="{4B181DD8-9135-47BB-BC45-5DAF61614DF5}"/>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D1F307E-D59A-4393-95FB-D56A7AA2BB63}"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AFF963BE-9151-4681-8124-3686216ED46E}"/>
              </a:ext>
            </a:extLst>
          </p:cNvPr>
          <p:cNvSpPr txBox="1">
            <a:spLocks/>
          </p:cNvSpPr>
          <p:nvPr/>
        </p:nvSpPr>
        <p:spPr bwMode="auto">
          <a:xfrm>
            <a:off x="227013" y="1568450"/>
            <a:ext cx="867635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r>
              <a:rPr lang="en-US" altLang="ru-RU" sz="3200" b="1" dirty="0">
                <a:latin typeface="PT Sans" panose="020B0503020203020204" pitchFamily="34" charset="-52"/>
                <a:ea typeface="PT Sans" panose="020B0503020203020204" pitchFamily="34" charset="-52"/>
                <a:cs typeface="PT Sans" panose="020B0503020203020204" pitchFamily="34" charset="-52"/>
              </a:rPr>
              <a:t>Proiect de an – Analiza Datelor</a:t>
            </a:r>
            <a:endParaRPr lang="en-GB" altLang="ru-RU" sz="3200" b="1" dirty="0">
              <a:latin typeface="PT Sans" panose="020B0503020203020204" pitchFamily="34" charset="-52"/>
              <a:ea typeface="PT Sans" panose="020B0503020203020204" pitchFamily="34" charset="-52"/>
              <a:cs typeface="PT Sans" panose="020B0503020203020204" pitchFamily="34" charset="-52"/>
            </a:endParaRPr>
          </a:p>
          <a:p>
            <a:pPr algn="ctr" eaLnBrk="1" hangingPunct="1">
              <a:spcBef>
                <a:spcPct val="0"/>
              </a:spcBef>
              <a:buFontTx/>
              <a:buNone/>
            </a:pPr>
            <a:endParaRPr lang="en-GB" altLang="ru-RU" sz="3200" b="1" dirty="0">
              <a:latin typeface="PT Sans" panose="020B0503020203020204" pitchFamily="34" charset="-52"/>
              <a:ea typeface="PT Sans" panose="020B0503020203020204" pitchFamily="34" charset="-52"/>
              <a:cs typeface="PT Sans" panose="020B0503020203020204" pitchFamily="34" charset="-52"/>
            </a:endParaRPr>
          </a:p>
          <a:p>
            <a:pPr algn="ctr" eaLnBrk="1" hangingPunct="1">
              <a:spcBef>
                <a:spcPct val="0"/>
              </a:spcBef>
              <a:buFontTx/>
              <a:buNone/>
            </a:pPr>
            <a:r>
              <a:rPr lang="en-GB" altLang="ru-RU" sz="3200" b="1" dirty="0">
                <a:latin typeface="PT Sans" panose="020B0503020203020204" pitchFamily="34" charset="-52"/>
                <a:ea typeface="PT Sans" panose="020B0503020203020204" pitchFamily="34" charset="-52"/>
                <a:cs typeface="PT Sans" panose="020B0503020203020204" pitchFamily="34" charset="-52"/>
              </a:rPr>
              <a:t>Tema: </a:t>
            </a:r>
            <a:r>
              <a:rPr lang="en-US" sz="2400" dirty="0" err="1">
                <a:latin typeface="Söhne"/>
              </a:rPr>
              <a:t>Analiza</a:t>
            </a:r>
            <a:r>
              <a:rPr lang="en-US" sz="2400" dirty="0">
                <a:latin typeface="Söhne"/>
              </a:rPr>
              <a:t> </a:t>
            </a:r>
            <a:r>
              <a:rPr lang="en-US" sz="2400" dirty="0" err="1" smtClean="0">
                <a:latin typeface="Söhne"/>
              </a:rPr>
              <a:t>Pieței</a:t>
            </a:r>
            <a:r>
              <a:rPr lang="en-US" sz="2400" dirty="0" smtClean="0">
                <a:latin typeface="Söhne"/>
              </a:rPr>
              <a:t> </a:t>
            </a:r>
            <a:r>
              <a:rPr lang="en-US" sz="2400" dirty="0" err="1">
                <a:latin typeface="Söhne"/>
              </a:rPr>
              <a:t>Laptopurilor</a:t>
            </a:r>
            <a:r>
              <a:rPr lang="en-US" sz="2400" dirty="0">
                <a:latin typeface="Söhne"/>
              </a:rPr>
              <a:t>: </a:t>
            </a:r>
            <a:r>
              <a:rPr lang="en-US" sz="2400" dirty="0" err="1" smtClean="0">
                <a:latin typeface="Söhne"/>
              </a:rPr>
              <a:t>Tendințe</a:t>
            </a:r>
            <a:r>
              <a:rPr lang="en-US" sz="2400" dirty="0" smtClean="0">
                <a:latin typeface="Söhne"/>
              </a:rPr>
              <a:t>, </a:t>
            </a:r>
            <a:r>
              <a:rPr lang="en-US" sz="2400" dirty="0" err="1" smtClean="0">
                <a:latin typeface="Söhne"/>
              </a:rPr>
              <a:t>Caracteristicii</a:t>
            </a:r>
            <a:r>
              <a:rPr lang="en-US" sz="2400" dirty="0" smtClean="0">
                <a:latin typeface="Söhne"/>
              </a:rPr>
              <a:t> </a:t>
            </a:r>
            <a:r>
              <a:rPr lang="ro-MD" sz="2400" dirty="0" smtClean="0">
                <a:latin typeface="Söhne"/>
              </a:rPr>
              <a:t>și Prețuri</a:t>
            </a:r>
            <a:endParaRPr lang="en-US" altLang="ru-RU" sz="2400" b="1" dirty="0">
              <a:latin typeface="PT Sans" panose="020B0503020203020204" pitchFamily="34" charset="-52"/>
              <a:ea typeface="PT Sans" panose="020B0503020203020204" pitchFamily="34" charset="-52"/>
              <a:cs typeface="PT Sans" panose="020B0503020203020204" pitchFamily="34" charset="-52"/>
            </a:endParaRPr>
          </a:p>
        </p:txBody>
      </p:sp>
      <p:sp>
        <p:nvSpPr>
          <p:cNvPr id="5" name="TextBox 4">
            <a:extLst>
              <a:ext uri="{FF2B5EF4-FFF2-40B4-BE49-F238E27FC236}">
                <a16:creationId xmlns:a16="http://schemas.microsoft.com/office/drawing/2014/main" xmlns="" id="{9C0C63AB-DF67-467B-9F59-BCD40F92E713}"/>
              </a:ext>
            </a:extLst>
          </p:cNvPr>
          <p:cNvSpPr txBox="1"/>
          <p:nvPr/>
        </p:nvSpPr>
        <p:spPr>
          <a:xfrm>
            <a:off x="3013075" y="4667250"/>
            <a:ext cx="5707063" cy="830997"/>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rPr>
              <a:t>Student</a:t>
            </a:r>
            <a:r>
              <a:rPr lang="en-US" altLang="ro-MD" sz="1600" b="1" dirty="0" smtClean="0">
                <a:solidFill>
                  <a:srgbClr val="404040"/>
                </a:solidFill>
                <a:latin typeface="PT Sans" panose="020B0503020203020204" pitchFamily="34" charset="-52"/>
                <a:ea typeface="PT Sans" panose="020B0503020203020204" pitchFamily="34" charset="-52"/>
                <a:cs typeface="PT Sans" panose="020B0503020203020204" pitchFamily="34" charset="-52"/>
              </a:rPr>
              <a:t>: </a:t>
            </a:r>
            <a:r>
              <a:rPr lang="en-US" altLang="ro-MD" sz="1600" b="1" dirty="0" err="1" smtClean="0">
                <a:solidFill>
                  <a:srgbClr val="404040"/>
                </a:solidFill>
                <a:latin typeface="PT Sans" panose="020B0503020203020204" pitchFamily="34" charset="-52"/>
                <a:ea typeface="PT Sans" panose="020B0503020203020204" pitchFamily="34" charset="-52"/>
                <a:cs typeface="PT Sans" panose="020B0503020203020204" pitchFamily="34" charset="-52"/>
              </a:rPr>
              <a:t>Oprea</a:t>
            </a:r>
            <a:r>
              <a:rPr lang="en-US" altLang="ro-MD" sz="1600" b="1" dirty="0" smtClean="0">
                <a:solidFill>
                  <a:srgbClr val="404040"/>
                </a:solidFill>
                <a:latin typeface="PT Sans" panose="020B0503020203020204" pitchFamily="34" charset="-52"/>
                <a:ea typeface="PT Sans" panose="020B0503020203020204" pitchFamily="34" charset="-52"/>
                <a:cs typeface="PT Sans" panose="020B0503020203020204" pitchFamily="34" charset="-52"/>
              </a:rPr>
              <a:t> Enrico</a:t>
            </a:r>
            <a:endParaRPr lang="ro-RO"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endParaRPr>
          </a:p>
          <a:p>
            <a:pPr algn="r" eaLnBrk="1" hangingPunct="1"/>
            <a:r>
              <a:rPr lang="ro-RO"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rPr>
              <a:t>Grupa</a:t>
            </a:r>
            <a:r>
              <a:rPr lang="en-US"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rPr>
              <a:t>: </a:t>
            </a:r>
            <a:r>
              <a:rPr lang="ro-MD"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rPr>
              <a:t>MI-211</a:t>
            </a:r>
            <a:endParaRPr lang="en-US"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endParaRPr>
          </a:p>
          <a:p>
            <a:pPr algn="r" eaLnBrk="1" hangingPunct="1"/>
            <a:endParaRPr lang="en-US" altLang="ro-MD" sz="1600" b="1" dirty="0">
              <a:solidFill>
                <a:srgbClr val="404040"/>
              </a:solidFill>
              <a:latin typeface="PT Sans" panose="020B0503020203020204" pitchFamily="34" charset="-52"/>
              <a:ea typeface="PT Sans" panose="020B0503020203020204" pitchFamily="34" charset="-52"/>
              <a:cs typeface="PT Sans" panose="020B0503020203020204" pitchFamily="34" charset="-5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29" y="2664656"/>
            <a:ext cx="4222499" cy="2961079"/>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0657" y="2863072"/>
            <a:ext cx="4593343" cy="2762663"/>
          </a:xfrm>
          <a:prstGeom prst="rect">
            <a:avLst/>
          </a:prstGeom>
        </p:spPr>
      </p:pic>
    </p:spTree>
    <p:extLst>
      <p:ext uri="{BB962C8B-B14F-4D97-AF65-F5344CB8AC3E}">
        <p14:creationId xmlns:p14="http://schemas.microsoft.com/office/powerpoint/2010/main" val="358285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759" y="1941847"/>
            <a:ext cx="6619256" cy="4641834"/>
          </a:xfrm>
          <a:prstGeom prst="rect">
            <a:avLst/>
          </a:prstGeom>
        </p:spPr>
      </p:pic>
    </p:spTree>
    <p:extLst>
      <p:ext uri="{BB962C8B-B14F-4D97-AF65-F5344CB8AC3E}">
        <p14:creationId xmlns:p14="http://schemas.microsoft.com/office/powerpoint/2010/main" val="167247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ro-MD" altLang="ru-RU" sz="3200" dirty="0">
                <a:latin typeface="PT Sans"/>
                <a:ea typeface="PT Sans"/>
                <a:cs typeface="PT Sans"/>
              </a:rPr>
              <a:t>Rezultate – </a:t>
            </a:r>
            <a:r>
              <a:rPr lang="ro-MD" altLang="ru-RU" sz="3200" dirty="0" smtClean="0">
                <a:latin typeface="PT Sans"/>
                <a:ea typeface="PT Sans"/>
                <a:cs typeface="PT Sans"/>
              </a:rPr>
              <a:t>Impactul specificațiilor tehnice</a:t>
            </a:r>
            <a:endParaRPr lang="ro-MD" altLang="ru-RU" sz="3200" dirty="0">
              <a:latin typeface="PT Sans"/>
              <a:ea typeface="PT Sans"/>
              <a:cs typeface="PT Sans"/>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503" y="3007009"/>
            <a:ext cx="3566943" cy="2544982"/>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3635" y="3007009"/>
            <a:ext cx="4123152" cy="2891411"/>
          </a:xfrm>
          <a:prstGeom prst="rect">
            <a:avLst/>
          </a:prstGeom>
        </p:spPr>
      </p:pic>
    </p:spTree>
    <p:extLst>
      <p:ext uri="{BB962C8B-B14F-4D97-AF65-F5344CB8AC3E}">
        <p14:creationId xmlns:p14="http://schemas.microsoft.com/office/powerpoint/2010/main" val="189843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34678AE-93E9-4E39-8FDB-987E36DD4270}"/>
              </a:ext>
            </a:extLst>
          </p:cNvPr>
          <p:cNvSpPr txBox="1">
            <a:spLocks noChangeArrowheads="1"/>
          </p:cNvSpPr>
          <p:nvPr/>
        </p:nvSpPr>
        <p:spPr bwMode="auto">
          <a:xfrm>
            <a:off x="-239894"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ro-MD" altLang="ru-RU" sz="3200" dirty="0" smtClean="0">
                <a:latin typeface="PT Sans"/>
                <a:ea typeface="PT Sans"/>
                <a:cs typeface="PT Sans"/>
              </a:rPr>
              <a:t>Modelele</a:t>
            </a:r>
            <a:endParaRPr lang="ro-MD" altLang="ru-RU" sz="3200" dirty="0">
              <a:latin typeface="PT Sans"/>
              <a:ea typeface="PT Sans"/>
              <a:cs typeface="PT Sans"/>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340" y="2351149"/>
            <a:ext cx="5433531" cy="3810330"/>
          </a:xfrm>
          <a:prstGeom prst="rect">
            <a:avLst/>
          </a:prstGeom>
        </p:spPr>
      </p:pic>
    </p:spTree>
    <p:extLst>
      <p:ext uri="{BB962C8B-B14F-4D97-AF65-F5344CB8AC3E}">
        <p14:creationId xmlns:p14="http://schemas.microsoft.com/office/powerpoint/2010/main" val="331289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340" y="2438235"/>
            <a:ext cx="5433531" cy="3810330"/>
          </a:xfrm>
          <a:prstGeom prst="rect">
            <a:avLst/>
          </a:prstGeom>
        </p:spPr>
      </p:pic>
    </p:spTree>
    <p:extLst>
      <p:ext uri="{BB962C8B-B14F-4D97-AF65-F5344CB8AC3E}">
        <p14:creationId xmlns:p14="http://schemas.microsoft.com/office/powerpoint/2010/main" val="399992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188" y="2246646"/>
            <a:ext cx="5433531" cy="3810330"/>
          </a:xfrm>
          <a:prstGeom prst="rect">
            <a:avLst/>
          </a:prstGeom>
        </p:spPr>
      </p:pic>
    </p:spTree>
    <p:extLst>
      <p:ext uri="{BB962C8B-B14F-4D97-AF65-F5344CB8AC3E}">
        <p14:creationId xmlns:p14="http://schemas.microsoft.com/office/powerpoint/2010/main" val="68906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73" y="1966453"/>
            <a:ext cx="8199831" cy="1165961"/>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198" y="3333526"/>
            <a:ext cx="2777094" cy="3338684"/>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3259" y="5734869"/>
            <a:ext cx="2751058" cy="937341"/>
          </a:xfrm>
          <a:prstGeom prst="rect">
            <a:avLst/>
          </a:prstGeom>
        </p:spPr>
      </p:pic>
      <p:pic>
        <p:nvPicPr>
          <p:cNvPr id="6" name="Рисунок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804" y="6203539"/>
            <a:ext cx="1493649" cy="541067"/>
          </a:xfrm>
          <a:prstGeom prst="rect">
            <a:avLst/>
          </a:prstGeom>
        </p:spPr>
      </p:pic>
      <p:pic>
        <p:nvPicPr>
          <p:cNvPr id="7" name="Рисунок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9292" y="3236480"/>
            <a:ext cx="4543161" cy="2498389"/>
          </a:xfrm>
          <a:prstGeom prst="rect">
            <a:avLst/>
          </a:prstGeom>
        </p:spPr>
      </p:pic>
    </p:spTree>
    <p:extLst>
      <p:ext uri="{BB962C8B-B14F-4D97-AF65-F5344CB8AC3E}">
        <p14:creationId xmlns:p14="http://schemas.microsoft.com/office/powerpoint/2010/main" val="490286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9" name="TextBox 1">
            <a:extLst>
              <a:ext uri="{FF2B5EF4-FFF2-40B4-BE49-F238E27FC236}">
                <a16:creationId xmlns:a16="http://schemas.microsoft.com/office/drawing/2014/main" xmlns=""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a:t>Concluzii</a:t>
            </a:r>
          </a:p>
        </p:txBody>
      </p:sp>
      <p:sp>
        <p:nvSpPr>
          <p:cNvPr id="6" name="TextBox 5">
            <a:extLst>
              <a:ext uri="{FF2B5EF4-FFF2-40B4-BE49-F238E27FC236}">
                <a16:creationId xmlns:a16="http://schemas.microsoft.com/office/drawing/2014/main" xmlns="" id="{A5738DA6-4E64-4EE8-A231-631984E9FE2A}"/>
              </a:ext>
            </a:extLst>
          </p:cNvPr>
          <p:cNvSpPr txBox="1"/>
          <p:nvPr/>
        </p:nvSpPr>
        <p:spPr>
          <a:xfrm>
            <a:off x="505325" y="2328408"/>
            <a:ext cx="7558811" cy="3416320"/>
          </a:xfrm>
          <a:prstGeom prst="rect">
            <a:avLst/>
          </a:prstGeom>
          <a:noFill/>
        </p:spPr>
        <p:txBody>
          <a:bodyPr wrap="square">
            <a:spAutoFit/>
          </a:bodyPr>
          <a:lstStyle/>
          <a:p>
            <a:r>
              <a:rPr lang="en-US" dirty="0" err="1"/>
              <a:t>În</a:t>
            </a:r>
            <a:r>
              <a:rPr lang="en-US" dirty="0"/>
              <a:t> </a:t>
            </a:r>
            <a:r>
              <a:rPr lang="en-US" dirty="0" err="1"/>
              <a:t>încheiere</a:t>
            </a:r>
            <a:r>
              <a:rPr lang="en-US" dirty="0"/>
              <a:t>, </a:t>
            </a:r>
            <a:r>
              <a:rPr lang="en-US" dirty="0" err="1"/>
              <a:t>acest</a:t>
            </a:r>
            <a:r>
              <a:rPr lang="en-US" dirty="0"/>
              <a:t> </a:t>
            </a:r>
            <a:r>
              <a:rPr lang="en-US" dirty="0" err="1"/>
              <a:t>studiu</a:t>
            </a:r>
            <a:r>
              <a:rPr lang="en-US" dirty="0"/>
              <a:t> ne-a </a:t>
            </a:r>
            <a:r>
              <a:rPr lang="en-US" dirty="0" err="1"/>
              <a:t>oferit</a:t>
            </a:r>
            <a:r>
              <a:rPr lang="en-US" dirty="0"/>
              <a:t> o </a:t>
            </a:r>
            <a:r>
              <a:rPr lang="en-US" dirty="0" err="1"/>
              <a:t>perspectivă</a:t>
            </a:r>
            <a:r>
              <a:rPr lang="en-US" dirty="0"/>
              <a:t> </a:t>
            </a:r>
            <a:r>
              <a:rPr lang="en-US" dirty="0" err="1"/>
              <a:t>profundă</a:t>
            </a:r>
            <a:r>
              <a:rPr lang="en-US" dirty="0"/>
              <a:t> </a:t>
            </a:r>
            <a:r>
              <a:rPr lang="en-US" dirty="0" err="1"/>
              <a:t>asupra</a:t>
            </a:r>
            <a:r>
              <a:rPr lang="en-US" dirty="0"/>
              <a:t> </a:t>
            </a:r>
            <a:r>
              <a:rPr lang="en-US" dirty="0" err="1"/>
              <a:t>pieței</a:t>
            </a:r>
            <a:r>
              <a:rPr lang="en-US" dirty="0"/>
              <a:t> </a:t>
            </a:r>
            <a:r>
              <a:rPr lang="en-US" dirty="0" err="1"/>
              <a:t>laptopurilor</a:t>
            </a:r>
            <a:r>
              <a:rPr lang="en-US" dirty="0"/>
              <a:t>, </a:t>
            </a:r>
            <a:r>
              <a:rPr lang="en-US" dirty="0" err="1"/>
              <a:t>subliniind</a:t>
            </a:r>
            <a:r>
              <a:rPr lang="en-US" dirty="0"/>
              <a:t> cum </a:t>
            </a:r>
            <a:r>
              <a:rPr lang="en-US" dirty="0" err="1"/>
              <a:t>specificațiile</a:t>
            </a:r>
            <a:r>
              <a:rPr lang="en-US" dirty="0"/>
              <a:t> </a:t>
            </a:r>
            <a:r>
              <a:rPr lang="en-US" dirty="0" err="1"/>
              <a:t>tehnice</a:t>
            </a:r>
            <a:r>
              <a:rPr lang="en-US" dirty="0"/>
              <a:t> </a:t>
            </a:r>
            <a:r>
              <a:rPr lang="en-US" dirty="0" err="1"/>
              <a:t>influențează</a:t>
            </a:r>
            <a:r>
              <a:rPr lang="en-US" dirty="0"/>
              <a:t> </a:t>
            </a:r>
            <a:r>
              <a:rPr lang="en-US" dirty="0" err="1"/>
              <a:t>prețurile</a:t>
            </a:r>
            <a:r>
              <a:rPr lang="en-US" dirty="0"/>
              <a:t> </a:t>
            </a:r>
            <a:r>
              <a:rPr lang="en-US" dirty="0" err="1"/>
              <a:t>și</a:t>
            </a:r>
            <a:r>
              <a:rPr lang="en-US" dirty="0"/>
              <a:t> </a:t>
            </a:r>
            <a:r>
              <a:rPr lang="en-US" dirty="0" err="1"/>
              <a:t>preferințele</a:t>
            </a:r>
            <a:r>
              <a:rPr lang="en-US" dirty="0"/>
              <a:t> </a:t>
            </a:r>
            <a:r>
              <a:rPr lang="en-US" dirty="0" err="1"/>
              <a:t>consumatorilor</a:t>
            </a:r>
            <a:r>
              <a:rPr lang="en-US" dirty="0"/>
              <a:t>. Am </a:t>
            </a:r>
            <a:r>
              <a:rPr lang="en-US" dirty="0" err="1"/>
              <a:t>identificat</a:t>
            </a:r>
            <a:r>
              <a:rPr lang="en-US" dirty="0"/>
              <a:t> </a:t>
            </a:r>
            <a:r>
              <a:rPr lang="en-US" dirty="0" err="1"/>
              <a:t>tendințe</a:t>
            </a:r>
            <a:r>
              <a:rPr lang="en-US" dirty="0"/>
              <a:t> </a:t>
            </a:r>
            <a:r>
              <a:rPr lang="en-US" dirty="0" err="1"/>
              <a:t>importante</a:t>
            </a:r>
            <a:r>
              <a:rPr lang="en-US" dirty="0"/>
              <a:t>, cum </a:t>
            </a:r>
            <a:r>
              <a:rPr lang="en-US" dirty="0" err="1"/>
              <a:t>ar</a:t>
            </a:r>
            <a:r>
              <a:rPr lang="en-US" dirty="0"/>
              <a:t> fi </a:t>
            </a:r>
            <a:r>
              <a:rPr lang="en-US" dirty="0" err="1"/>
              <a:t>predominanța</a:t>
            </a:r>
            <a:r>
              <a:rPr lang="en-US" dirty="0"/>
              <a:t> </a:t>
            </a:r>
            <a:r>
              <a:rPr lang="en-US" dirty="0" err="1"/>
              <a:t>anumitor</a:t>
            </a:r>
            <a:r>
              <a:rPr lang="en-US" dirty="0"/>
              <a:t> </a:t>
            </a:r>
            <a:r>
              <a:rPr lang="en-US" dirty="0" err="1"/>
              <a:t>branduri</a:t>
            </a:r>
            <a:r>
              <a:rPr lang="en-US" dirty="0"/>
              <a:t> </a:t>
            </a:r>
            <a:r>
              <a:rPr lang="en-US" dirty="0" err="1"/>
              <a:t>și</a:t>
            </a:r>
            <a:r>
              <a:rPr lang="en-US" dirty="0"/>
              <a:t> </a:t>
            </a:r>
            <a:r>
              <a:rPr lang="en-US" dirty="0" err="1"/>
              <a:t>preferința</a:t>
            </a:r>
            <a:r>
              <a:rPr lang="en-US" dirty="0"/>
              <a:t> </a:t>
            </a:r>
            <a:r>
              <a:rPr lang="en-US" dirty="0" err="1"/>
              <a:t>pentru</a:t>
            </a:r>
            <a:r>
              <a:rPr lang="en-US" dirty="0"/>
              <a:t> </a:t>
            </a:r>
            <a:r>
              <a:rPr lang="en-US" dirty="0" err="1"/>
              <a:t>tehnologii</a:t>
            </a:r>
            <a:r>
              <a:rPr lang="en-US" dirty="0"/>
              <a:t> </a:t>
            </a:r>
            <a:r>
              <a:rPr lang="en-US" dirty="0" err="1"/>
              <a:t>avansate</a:t>
            </a:r>
            <a:r>
              <a:rPr lang="en-US" dirty="0"/>
              <a:t> de </a:t>
            </a:r>
            <a:r>
              <a:rPr lang="en-US" dirty="0" err="1"/>
              <a:t>stocare</a:t>
            </a:r>
            <a:r>
              <a:rPr lang="en-US" dirty="0"/>
              <a:t> </a:t>
            </a:r>
            <a:r>
              <a:rPr lang="en-US" dirty="0" err="1"/>
              <a:t>și</a:t>
            </a:r>
            <a:r>
              <a:rPr lang="en-US" dirty="0"/>
              <a:t> </a:t>
            </a:r>
            <a:r>
              <a:rPr lang="en-US" dirty="0" err="1"/>
              <a:t>capacități</a:t>
            </a:r>
            <a:r>
              <a:rPr lang="en-US" dirty="0"/>
              <a:t> </a:t>
            </a:r>
            <a:r>
              <a:rPr lang="en-US" dirty="0" err="1"/>
              <a:t>mai</a:t>
            </a:r>
            <a:r>
              <a:rPr lang="en-US" dirty="0"/>
              <a:t> </a:t>
            </a:r>
            <a:r>
              <a:rPr lang="en-US" dirty="0" err="1"/>
              <a:t>mari</a:t>
            </a:r>
            <a:r>
              <a:rPr lang="en-US" dirty="0"/>
              <a:t> de RAM, care </a:t>
            </a:r>
            <a:r>
              <a:rPr lang="en-US" dirty="0" err="1"/>
              <a:t>reflectă</a:t>
            </a:r>
            <a:r>
              <a:rPr lang="en-US" dirty="0"/>
              <a:t> </a:t>
            </a:r>
            <a:r>
              <a:rPr lang="en-US" dirty="0" err="1"/>
              <a:t>evoluția</a:t>
            </a:r>
            <a:r>
              <a:rPr lang="en-US" dirty="0"/>
              <a:t> </a:t>
            </a:r>
            <a:r>
              <a:rPr lang="en-US" dirty="0" err="1"/>
              <a:t>continuă</a:t>
            </a:r>
            <a:r>
              <a:rPr lang="en-US" dirty="0"/>
              <a:t> a </a:t>
            </a:r>
            <a:r>
              <a:rPr lang="en-US" dirty="0" err="1"/>
              <a:t>cerințelor</a:t>
            </a:r>
            <a:r>
              <a:rPr lang="en-US" dirty="0"/>
              <a:t> </a:t>
            </a:r>
            <a:r>
              <a:rPr lang="en-US" dirty="0" err="1"/>
              <a:t>consumatorilor</a:t>
            </a:r>
            <a:r>
              <a:rPr lang="en-US" dirty="0"/>
              <a:t>.</a:t>
            </a:r>
          </a:p>
          <a:p>
            <a:endParaRPr lang="ro-MD" dirty="0" smtClean="0"/>
          </a:p>
          <a:p>
            <a:r>
              <a:rPr lang="en-US" dirty="0" err="1" smtClean="0"/>
              <a:t>Analiza</a:t>
            </a:r>
            <a:r>
              <a:rPr lang="en-US" dirty="0" smtClean="0"/>
              <a:t> </a:t>
            </a:r>
            <a:r>
              <a:rPr lang="en-US" dirty="0" err="1"/>
              <a:t>noastră</a:t>
            </a:r>
            <a:r>
              <a:rPr lang="en-US" dirty="0"/>
              <a:t> </a:t>
            </a:r>
            <a:r>
              <a:rPr lang="en-US" dirty="0" err="1"/>
              <a:t>evidențiază</a:t>
            </a:r>
            <a:r>
              <a:rPr lang="en-US" dirty="0"/>
              <a:t> </a:t>
            </a:r>
            <a:r>
              <a:rPr lang="en-US" dirty="0" err="1"/>
              <a:t>importanța</a:t>
            </a:r>
            <a:r>
              <a:rPr lang="en-US" dirty="0"/>
              <a:t> </a:t>
            </a:r>
            <a:r>
              <a:rPr lang="en-US" dirty="0" err="1"/>
              <a:t>unei</a:t>
            </a:r>
            <a:r>
              <a:rPr lang="en-US" dirty="0"/>
              <a:t> </a:t>
            </a:r>
            <a:r>
              <a:rPr lang="en-US" dirty="0" err="1"/>
              <a:t>abordări</a:t>
            </a:r>
            <a:r>
              <a:rPr lang="en-US" dirty="0"/>
              <a:t> </a:t>
            </a:r>
            <a:r>
              <a:rPr lang="en-US" dirty="0" err="1"/>
              <a:t>bazate</a:t>
            </a:r>
            <a:r>
              <a:rPr lang="en-US" dirty="0"/>
              <a:t> </a:t>
            </a:r>
            <a:r>
              <a:rPr lang="en-US" dirty="0" err="1"/>
              <a:t>pe</a:t>
            </a:r>
            <a:r>
              <a:rPr lang="en-US" dirty="0"/>
              <a:t> date </a:t>
            </a:r>
            <a:r>
              <a:rPr lang="en-US" dirty="0" err="1"/>
              <a:t>în</a:t>
            </a:r>
            <a:r>
              <a:rPr lang="en-US" dirty="0"/>
              <a:t> </a:t>
            </a:r>
            <a:r>
              <a:rPr lang="en-US" dirty="0" err="1"/>
              <a:t>înțelegerea</a:t>
            </a:r>
            <a:r>
              <a:rPr lang="en-US" dirty="0"/>
              <a:t> </a:t>
            </a:r>
            <a:r>
              <a:rPr lang="en-US" dirty="0" err="1"/>
              <a:t>pieței</a:t>
            </a:r>
            <a:r>
              <a:rPr lang="en-US" dirty="0"/>
              <a:t>, </a:t>
            </a:r>
            <a:r>
              <a:rPr lang="en-US" dirty="0" err="1"/>
              <a:t>oferind</a:t>
            </a:r>
            <a:r>
              <a:rPr lang="en-US" dirty="0"/>
              <a:t> insight-</a:t>
            </a:r>
            <a:r>
              <a:rPr lang="en-US" dirty="0" err="1"/>
              <a:t>uri</a:t>
            </a:r>
            <a:r>
              <a:rPr lang="en-US" dirty="0"/>
              <a:t> </a:t>
            </a:r>
            <a:r>
              <a:rPr lang="en-US" dirty="0" err="1"/>
              <a:t>valoroase</a:t>
            </a:r>
            <a:r>
              <a:rPr lang="en-US" dirty="0"/>
              <a:t> </a:t>
            </a:r>
            <a:r>
              <a:rPr lang="en-US" dirty="0" err="1"/>
              <a:t>pentru</a:t>
            </a:r>
            <a:r>
              <a:rPr lang="en-US" dirty="0"/>
              <a:t> </a:t>
            </a:r>
            <a:r>
              <a:rPr lang="en-US" dirty="0" err="1"/>
              <a:t>consumatori</a:t>
            </a:r>
            <a:r>
              <a:rPr lang="en-US" dirty="0"/>
              <a:t> </a:t>
            </a:r>
            <a:r>
              <a:rPr lang="en-US" dirty="0" err="1"/>
              <a:t>și</a:t>
            </a:r>
            <a:r>
              <a:rPr lang="en-US" dirty="0"/>
              <a:t> </a:t>
            </a:r>
            <a:r>
              <a:rPr lang="en-US" dirty="0" err="1"/>
              <a:t>producători</a:t>
            </a:r>
            <a:r>
              <a:rPr lang="en-US" dirty="0"/>
              <a:t>. </a:t>
            </a:r>
            <a:r>
              <a:rPr lang="en-US" dirty="0" err="1"/>
              <a:t>Pentru</a:t>
            </a:r>
            <a:r>
              <a:rPr lang="en-US" dirty="0"/>
              <a:t> </a:t>
            </a:r>
            <a:r>
              <a:rPr lang="en-US" dirty="0" err="1"/>
              <a:t>consumatori</a:t>
            </a:r>
            <a:r>
              <a:rPr lang="en-US" dirty="0"/>
              <a:t>, </a:t>
            </a:r>
            <a:r>
              <a:rPr lang="en-US" dirty="0" err="1"/>
              <a:t>acest</a:t>
            </a:r>
            <a:r>
              <a:rPr lang="en-US" dirty="0"/>
              <a:t> </a:t>
            </a:r>
            <a:r>
              <a:rPr lang="en-US" dirty="0" err="1"/>
              <a:t>studiu</a:t>
            </a:r>
            <a:r>
              <a:rPr lang="en-US" dirty="0"/>
              <a:t> </a:t>
            </a:r>
            <a:r>
              <a:rPr lang="en-US" dirty="0" err="1"/>
              <a:t>oferă</a:t>
            </a:r>
            <a:r>
              <a:rPr lang="en-US" dirty="0"/>
              <a:t> o </a:t>
            </a:r>
            <a:r>
              <a:rPr lang="en-US" dirty="0" err="1"/>
              <a:t>bază</a:t>
            </a:r>
            <a:r>
              <a:rPr lang="en-US" dirty="0"/>
              <a:t> </a:t>
            </a:r>
            <a:r>
              <a:rPr lang="en-US" dirty="0" err="1"/>
              <a:t>pentru</a:t>
            </a:r>
            <a:r>
              <a:rPr lang="en-US" dirty="0"/>
              <a:t> a face </a:t>
            </a:r>
            <a:r>
              <a:rPr lang="en-US" dirty="0" err="1"/>
              <a:t>alegeri</a:t>
            </a:r>
            <a:r>
              <a:rPr lang="en-US" dirty="0"/>
              <a:t> </a:t>
            </a:r>
            <a:r>
              <a:rPr lang="en-US" dirty="0" err="1"/>
              <a:t>informate</a:t>
            </a:r>
            <a:r>
              <a:rPr lang="en-US" dirty="0"/>
              <a:t>. </a:t>
            </a:r>
            <a:r>
              <a:rPr lang="en-US" dirty="0" err="1"/>
              <a:t>Pentru</a:t>
            </a:r>
            <a:r>
              <a:rPr lang="en-US" dirty="0"/>
              <a:t> </a:t>
            </a:r>
            <a:r>
              <a:rPr lang="en-US" dirty="0" err="1"/>
              <a:t>producători</a:t>
            </a:r>
            <a:r>
              <a:rPr lang="en-US" dirty="0"/>
              <a:t>, </a:t>
            </a:r>
            <a:r>
              <a:rPr lang="en-US" dirty="0" err="1"/>
              <a:t>rezultatele</a:t>
            </a:r>
            <a:r>
              <a:rPr lang="en-US" dirty="0"/>
              <a:t> </a:t>
            </a:r>
            <a:r>
              <a:rPr lang="en-US" dirty="0" err="1"/>
              <a:t>indică</a:t>
            </a:r>
            <a:r>
              <a:rPr lang="en-US" dirty="0"/>
              <a:t> </a:t>
            </a:r>
            <a:r>
              <a:rPr lang="en-US" dirty="0" err="1"/>
              <a:t>direcții</a:t>
            </a:r>
            <a:r>
              <a:rPr lang="en-US" dirty="0"/>
              <a:t> </a:t>
            </a:r>
            <a:r>
              <a:rPr lang="en-US" dirty="0" err="1"/>
              <a:t>pentru</a:t>
            </a:r>
            <a:r>
              <a:rPr lang="en-US" dirty="0"/>
              <a:t> </a:t>
            </a:r>
            <a:r>
              <a:rPr lang="en-US" dirty="0" err="1"/>
              <a:t>inovație</a:t>
            </a:r>
            <a:r>
              <a:rPr lang="en-US" dirty="0"/>
              <a:t> </a:t>
            </a:r>
            <a:r>
              <a:rPr lang="en-US" dirty="0" err="1"/>
              <a:t>și</a:t>
            </a:r>
            <a:r>
              <a:rPr lang="en-US" dirty="0"/>
              <a:t> </a:t>
            </a:r>
            <a:r>
              <a:rPr lang="en-US" dirty="0" err="1"/>
              <a:t>adaptare</a:t>
            </a:r>
            <a:r>
              <a:rPr lang="en-US" dirty="0"/>
              <a:t> la </a:t>
            </a:r>
            <a:r>
              <a:rPr lang="en-US" dirty="0" err="1"/>
              <a:t>cerințele</a:t>
            </a:r>
            <a:r>
              <a:rPr lang="en-US" dirty="0"/>
              <a:t> </a:t>
            </a:r>
            <a:r>
              <a:rPr lang="en-US" dirty="0" err="1"/>
              <a:t>pieței</a:t>
            </a:r>
            <a:r>
              <a:rPr lang="en-US" dirty="0"/>
              <a:t>.</a:t>
            </a:r>
          </a:p>
        </p:txBody>
      </p:sp>
    </p:spTree>
    <p:extLst>
      <p:ext uri="{BB962C8B-B14F-4D97-AF65-F5344CB8AC3E}">
        <p14:creationId xmlns:p14="http://schemas.microsoft.com/office/powerpoint/2010/main" val="339899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890" name="Text Placeholder 6">
            <a:extLst>
              <a:ext uri="{FF2B5EF4-FFF2-40B4-BE49-F238E27FC236}">
                <a16:creationId xmlns:a16="http://schemas.microsoft.com/office/drawing/2014/main" xmlns="" id="{96AEF113-4128-46C5-A55B-E60984912633}"/>
              </a:ext>
            </a:extLst>
          </p:cNvPr>
          <p:cNvSpPr>
            <a:spLocks noGrp="1"/>
          </p:cNvSpPr>
          <p:nvPr>
            <p:ph type="body" idx="1"/>
          </p:nvPr>
        </p:nvSpPr>
        <p:spPr>
          <a:xfrm>
            <a:off x="700088" y="2271713"/>
            <a:ext cx="7886700" cy="3597275"/>
          </a:xfrm>
        </p:spPr>
        <p:txBody>
          <a:bodyPr/>
          <a:lstStyle/>
          <a:p>
            <a:pPr marL="342900" indent="-342900" eaLnBrk="1" hangingPunct="1">
              <a:buFont typeface="Arial" panose="020B0604020202020204" pitchFamily="34" charset="0"/>
              <a:buChar char="•"/>
              <a:defRPr/>
            </a:pPr>
            <a:r>
              <a:rPr lang="ro-MD" altLang="ru-RU" dirty="0">
                <a:solidFill>
                  <a:schemeClr val="accent1">
                    <a:lumMod val="75000"/>
                  </a:schemeClr>
                </a:solidFill>
                <a:latin typeface="PT Sans"/>
                <a:ea typeface="PT Sans"/>
                <a:cs typeface="PT Sans"/>
              </a:rPr>
              <a:t>Introducere</a:t>
            </a:r>
          </a:p>
          <a:p>
            <a:pPr marL="342900" indent="-342900" eaLnBrk="1" hangingPunct="1">
              <a:buFont typeface="Arial" panose="020B0604020202020204" pitchFamily="34" charset="0"/>
              <a:buChar char="•"/>
              <a:defRPr/>
            </a:pPr>
            <a:r>
              <a:rPr lang="ro-MD" altLang="ru-RU" dirty="0" smtClean="0">
                <a:solidFill>
                  <a:schemeClr val="accent1">
                    <a:lumMod val="75000"/>
                  </a:schemeClr>
                </a:solidFill>
                <a:latin typeface="PT Sans"/>
                <a:ea typeface="PT Sans"/>
                <a:cs typeface="PT Sans"/>
              </a:rPr>
              <a:t>Scopul studiului</a:t>
            </a:r>
            <a:endParaRPr lang="ro-MD" altLang="ru-RU" dirty="0">
              <a:solidFill>
                <a:schemeClr val="accent1">
                  <a:lumMod val="75000"/>
                </a:schemeClr>
              </a:solidFill>
              <a:latin typeface="PT Sans"/>
              <a:ea typeface="PT Sans"/>
              <a:cs typeface="PT Sans"/>
            </a:endParaRPr>
          </a:p>
          <a:p>
            <a:pPr marL="342900" indent="-342900" eaLnBrk="1" hangingPunct="1">
              <a:buFont typeface="Arial" panose="020B0604020202020204" pitchFamily="34" charset="0"/>
              <a:buChar char="•"/>
              <a:defRPr/>
            </a:pPr>
            <a:r>
              <a:rPr lang="ro-MD" altLang="ru-RU" dirty="0" smtClean="0">
                <a:solidFill>
                  <a:schemeClr val="accent1">
                    <a:lumMod val="75000"/>
                  </a:schemeClr>
                </a:solidFill>
                <a:latin typeface="PT Sans"/>
                <a:ea typeface="PT Sans"/>
                <a:cs typeface="PT Sans"/>
              </a:rPr>
              <a:t>Obiectivele cercetării</a:t>
            </a:r>
          </a:p>
          <a:p>
            <a:pPr marL="342900" indent="-342900" eaLnBrk="1" hangingPunct="1">
              <a:buFont typeface="Arial" panose="020B0604020202020204" pitchFamily="34" charset="0"/>
              <a:buChar char="•"/>
              <a:defRPr/>
            </a:pPr>
            <a:r>
              <a:rPr lang="ro-MD" altLang="ru-RU" dirty="0" smtClean="0">
                <a:solidFill>
                  <a:schemeClr val="accent1">
                    <a:lumMod val="75000"/>
                  </a:schemeClr>
                </a:solidFill>
                <a:latin typeface="PT Sans"/>
                <a:ea typeface="PT Sans"/>
                <a:cs typeface="PT Sans"/>
              </a:rPr>
              <a:t>Problematica</a:t>
            </a:r>
            <a:endParaRPr lang="ro-MD" altLang="ru-RU" dirty="0">
              <a:solidFill>
                <a:schemeClr val="accent1">
                  <a:lumMod val="75000"/>
                </a:schemeClr>
              </a:solidFill>
              <a:latin typeface="PT Sans"/>
              <a:ea typeface="PT Sans"/>
              <a:cs typeface="PT Sans"/>
            </a:endParaRPr>
          </a:p>
          <a:p>
            <a:pPr marL="342900" indent="-342900" eaLnBrk="1" hangingPunct="1">
              <a:buFont typeface="Arial" panose="020B0604020202020204" pitchFamily="34" charset="0"/>
              <a:buChar char="•"/>
              <a:defRPr/>
            </a:pPr>
            <a:r>
              <a:rPr lang="ro-MD" altLang="ru-RU" dirty="0" smtClean="0">
                <a:solidFill>
                  <a:schemeClr val="accent1">
                    <a:lumMod val="75000"/>
                  </a:schemeClr>
                </a:solidFill>
                <a:latin typeface="PT Sans"/>
                <a:ea typeface="PT Sans"/>
                <a:cs typeface="PT Sans"/>
              </a:rPr>
              <a:t>Rezultate – Distribuția caracteristicilor</a:t>
            </a:r>
            <a:endParaRPr lang="ro-MD" altLang="ru-RU" dirty="0">
              <a:solidFill>
                <a:schemeClr val="accent1">
                  <a:lumMod val="75000"/>
                </a:schemeClr>
              </a:solidFill>
              <a:latin typeface="PT Sans"/>
              <a:ea typeface="PT Sans"/>
              <a:cs typeface="PT Sans"/>
            </a:endParaRPr>
          </a:p>
          <a:p>
            <a:pPr marL="342900" indent="-342900" eaLnBrk="1" hangingPunct="1">
              <a:buFont typeface="Arial" panose="020B0604020202020204" pitchFamily="34" charset="0"/>
              <a:buChar char="•"/>
              <a:defRPr/>
            </a:pPr>
            <a:r>
              <a:rPr lang="ro-MD" altLang="ru-RU" dirty="0" smtClean="0">
                <a:solidFill>
                  <a:schemeClr val="accent1">
                    <a:lumMod val="75000"/>
                  </a:schemeClr>
                </a:solidFill>
                <a:latin typeface="PT Sans"/>
                <a:ea typeface="PT Sans"/>
                <a:cs typeface="PT Sans"/>
              </a:rPr>
              <a:t>Rezultate – Impactul specifiațiilor tehnice</a:t>
            </a:r>
            <a:endParaRPr lang="en-US" altLang="ru-RU" dirty="0">
              <a:solidFill>
                <a:schemeClr val="accent1">
                  <a:lumMod val="75000"/>
                </a:schemeClr>
              </a:solidFill>
              <a:latin typeface="PT Sans"/>
              <a:ea typeface="PT Sans"/>
              <a:cs typeface="PT Sans"/>
            </a:endParaRPr>
          </a:p>
          <a:p>
            <a:pPr marL="342900" indent="-342900" eaLnBrk="1" hangingPunct="1">
              <a:buFont typeface="Arial" panose="020B0604020202020204" pitchFamily="34" charset="0"/>
              <a:buChar char="•"/>
              <a:defRPr/>
            </a:pPr>
            <a:r>
              <a:rPr lang="ro-MD" altLang="ru-RU" dirty="0">
                <a:solidFill>
                  <a:schemeClr val="accent1">
                    <a:lumMod val="75000"/>
                  </a:schemeClr>
                </a:solidFill>
                <a:latin typeface="PT Sans"/>
                <a:ea typeface="PT Sans"/>
                <a:cs typeface="PT Sans"/>
              </a:rPr>
              <a:t>Rezultate </a:t>
            </a:r>
            <a:r>
              <a:rPr lang="ro-MD" altLang="ru-RU" dirty="0" smtClean="0">
                <a:solidFill>
                  <a:schemeClr val="accent1">
                    <a:lumMod val="75000"/>
                  </a:schemeClr>
                </a:solidFill>
                <a:latin typeface="PT Sans"/>
                <a:ea typeface="PT Sans"/>
                <a:cs typeface="PT Sans"/>
              </a:rPr>
              <a:t>– Modelele</a:t>
            </a:r>
          </a:p>
          <a:p>
            <a:pPr marL="342900" indent="-342900" eaLnBrk="1" hangingPunct="1">
              <a:buFont typeface="Arial" panose="020B0604020202020204" pitchFamily="34" charset="0"/>
              <a:buChar char="•"/>
              <a:defRPr/>
            </a:pPr>
            <a:r>
              <a:rPr lang="ro-MD" altLang="ru-RU" dirty="0" smtClean="0">
                <a:solidFill>
                  <a:schemeClr val="accent1">
                    <a:lumMod val="75000"/>
                  </a:schemeClr>
                </a:solidFill>
                <a:latin typeface="PT Sans"/>
                <a:ea typeface="PT Sans"/>
                <a:cs typeface="PT Sans"/>
              </a:rPr>
              <a:t>Concluzii</a:t>
            </a:r>
          </a:p>
          <a:p>
            <a:pPr marL="342900" indent="-342900" eaLnBrk="1" hangingPunct="1">
              <a:buFont typeface="Arial" panose="020B0604020202020204" pitchFamily="34" charset="0"/>
              <a:buChar char="•"/>
              <a:defRPr/>
            </a:pPr>
            <a:endParaRPr lang="ro-MD" altLang="ru-RU" dirty="0">
              <a:solidFill>
                <a:schemeClr val="accent1">
                  <a:lumMod val="75000"/>
                </a:schemeClr>
              </a:solidFill>
              <a:latin typeface="PT Sans"/>
              <a:ea typeface="PT Sans"/>
              <a:cs typeface="PT Sans"/>
            </a:endParaRPr>
          </a:p>
        </p:txBody>
      </p:sp>
      <p:sp>
        <p:nvSpPr>
          <p:cNvPr id="6" name="Title 5">
            <a:extLst>
              <a:ext uri="{FF2B5EF4-FFF2-40B4-BE49-F238E27FC236}">
                <a16:creationId xmlns:a16="http://schemas.microsoft.com/office/drawing/2014/main" xmlns="" id="{EFC59F19-E672-42E7-9A1E-0B80248D74B5}"/>
              </a:ext>
            </a:extLst>
          </p:cNvPr>
          <p:cNvSpPr>
            <a:spLocks noGrp="1"/>
          </p:cNvSpPr>
          <p:nvPr>
            <p:ph type="title"/>
          </p:nvPr>
        </p:nvSpPr>
        <p:spPr>
          <a:xfrm>
            <a:off x="623888" y="1590675"/>
            <a:ext cx="7886700" cy="558800"/>
          </a:xfrm>
        </p:spPr>
        <p:txBody>
          <a:bodyPr rtlCol="0"/>
          <a:lstStyle/>
          <a:p>
            <a:pPr eaLnBrk="1" fontAlgn="auto" hangingPunct="1">
              <a:spcAft>
                <a:spcPts val="0"/>
              </a:spcAft>
              <a:defRPr/>
            </a:pPr>
            <a:r>
              <a:rPr lang="ro-MD" dirty="0">
                <a:solidFill>
                  <a:schemeClr val="accent1">
                    <a:lumMod val="75000"/>
                  </a:schemeClr>
                </a:solidFill>
              </a:rPr>
              <a:t>Cuprins</a:t>
            </a:r>
            <a:r>
              <a:rPr lang="en-US" dirty="0">
                <a:solidFill>
                  <a:schemeClr val="accent1">
                    <a:lumMod val="75000"/>
                  </a:schemeClr>
                </a:solidFill>
              </a:rPr>
              <a:t>:</a:t>
            </a:r>
            <a:endParaRPr lang="en-US" b="0"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Content Placeholder 3">
            <a:extLst>
              <a:ext uri="{FF2B5EF4-FFF2-40B4-BE49-F238E27FC236}">
                <a16:creationId xmlns:a16="http://schemas.microsoft.com/office/drawing/2014/main" xmlns="" id="{214A84A7-F5DD-4A99-80FA-DD1D6A7989BD}"/>
              </a:ext>
            </a:extLst>
          </p:cNvPr>
          <p:cNvSpPr>
            <a:spLocks noGrp="1"/>
          </p:cNvSpPr>
          <p:nvPr>
            <p:ph idx="13"/>
          </p:nvPr>
        </p:nvSpPr>
        <p:spPr>
          <a:xfrm>
            <a:off x="211806" y="2335271"/>
            <a:ext cx="8710863" cy="4152155"/>
          </a:xfrm>
        </p:spPr>
        <p:txBody>
          <a:bodyPr>
            <a:normAutofit/>
          </a:bodyPr>
          <a:lstStyle/>
          <a:p>
            <a:pPr indent="0" algn="just">
              <a:lnSpc>
                <a:spcPct val="150000"/>
              </a:lnSpc>
              <a:buNone/>
            </a:pPr>
            <a:r>
              <a:rPr lang="ro-RO" altLang="ro-MD"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t> </a:t>
            </a:r>
            <a:r>
              <a:rPr lang="en-US" sz="1800" dirty="0" err="1"/>
              <a:t>În</a:t>
            </a:r>
            <a:r>
              <a:rPr lang="en-US" sz="1800" dirty="0"/>
              <a:t> </a:t>
            </a:r>
            <a:r>
              <a:rPr lang="en-US" sz="1800" dirty="0" err="1"/>
              <a:t>această</a:t>
            </a:r>
            <a:r>
              <a:rPr lang="en-US" sz="1800" dirty="0"/>
              <a:t> </a:t>
            </a:r>
            <a:r>
              <a:rPr lang="en-US" sz="1800" dirty="0" err="1"/>
              <a:t>prezentare</a:t>
            </a:r>
            <a:r>
              <a:rPr lang="en-US" sz="1800" dirty="0"/>
              <a:t>, </a:t>
            </a:r>
            <a:r>
              <a:rPr lang="en-US" sz="1800" dirty="0" err="1"/>
              <a:t>vom</a:t>
            </a:r>
            <a:r>
              <a:rPr lang="en-US" sz="1800" dirty="0"/>
              <a:t> </a:t>
            </a:r>
            <a:r>
              <a:rPr lang="en-US" sz="1800" dirty="0" err="1"/>
              <a:t>explora</a:t>
            </a:r>
            <a:r>
              <a:rPr lang="en-US" sz="1800" dirty="0"/>
              <a:t> un </a:t>
            </a:r>
            <a:r>
              <a:rPr lang="en-US" sz="1800" dirty="0" err="1"/>
              <a:t>subiect</a:t>
            </a:r>
            <a:r>
              <a:rPr lang="en-US" sz="1800" dirty="0"/>
              <a:t> </a:t>
            </a:r>
            <a:r>
              <a:rPr lang="en-US" sz="1800" dirty="0" err="1"/>
              <a:t>fascinant</a:t>
            </a:r>
            <a:r>
              <a:rPr lang="en-US" sz="1800" dirty="0"/>
              <a:t> </a:t>
            </a:r>
            <a:r>
              <a:rPr lang="en-US" sz="1800" dirty="0" err="1"/>
              <a:t>și</a:t>
            </a:r>
            <a:r>
              <a:rPr lang="en-US" sz="1800" dirty="0"/>
              <a:t> </a:t>
            </a:r>
            <a:r>
              <a:rPr lang="en-US" sz="1800" dirty="0" err="1"/>
              <a:t>extrem</a:t>
            </a:r>
            <a:r>
              <a:rPr lang="en-US" sz="1800" dirty="0"/>
              <a:t> de relevant </a:t>
            </a:r>
            <a:r>
              <a:rPr lang="en-US" sz="1800" dirty="0" err="1"/>
              <a:t>în</a:t>
            </a:r>
            <a:r>
              <a:rPr lang="en-US" sz="1800" dirty="0"/>
              <a:t> </a:t>
            </a:r>
            <a:r>
              <a:rPr lang="en-US" sz="1800" dirty="0" err="1"/>
              <a:t>lumea</a:t>
            </a:r>
            <a:r>
              <a:rPr lang="en-US" sz="1800" dirty="0"/>
              <a:t> </a:t>
            </a:r>
            <a:r>
              <a:rPr lang="en-US" sz="1800" dirty="0" err="1"/>
              <a:t>tehnologiei</a:t>
            </a:r>
            <a:r>
              <a:rPr lang="en-US" sz="1800" dirty="0"/>
              <a:t> </a:t>
            </a:r>
            <a:r>
              <a:rPr lang="en-US" sz="1800" dirty="0" err="1"/>
              <a:t>moderne</a:t>
            </a:r>
            <a:r>
              <a:rPr lang="en-US" sz="1800" dirty="0"/>
              <a:t>: </a:t>
            </a:r>
            <a:r>
              <a:rPr lang="en-US" sz="1800" dirty="0" err="1"/>
              <a:t>piața</a:t>
            </a:r>
            <a:r>
              <a:rPr lang="en-US" sz="1800" dirty="0"/>
              <a:t> </a:t>
            </a:r>
            <a:r>
              <a:rPr lang="en-US" sz="1800" dirty="0" err="1"/>
              <a:t>laptopurilor</a:t>
            </a:r>
            <a:r>
              <a:rPr lang="en-US" sz="1800" dirty="0"/>
              <a:t>. </a:t>
            </a:r>
            <a:r>
              <a:rPr lang="en-US" sz="1800" dirty="0" err="1"/>
              <a:t>Într</a:t>
            </a:r>
            <a:r>
              <a:rPr lang="en-US" sz="1800" dirty="0"/>
              <a:t>-o </a:t>
            </a:r>
            <a:r>
              <a:rPr lang="en-US" sz="1800" dirty="0" err="1"/>
              <a:t>epocă</a:t>
            </a:r>
            <a:r>
              <a:rPr lang="en-US" sz="1800" dirty="0"/>
              <a:t> </a:t>
            </a:r>
            <a:r>
              <a:rPr lang="en-US" sz="1800" dirty="0" err="1"/>
              <a:t>în</a:t>
            </a:r>
            <a:r>
              <a:rPr lang="en-US" sz="1800" dirty="0"/>
              <a:t> care </a:t>
            </a:r>
            <a:r>
              <a:rPr lang="en-US" sz="1800" dirty="0" err="1"/>
              <a:t>tehnologia</a:t>
            </a:r>
            <a:r>
              <a:rPr lang="en-US" sz="1800" dirty="0"/>
              <a:t> </a:t>
            </a:r>
            <a:r>
              <a:rPr lang="en-US" sz="1800" dirty="0" err="1"/>
              <a:t>digitală</a:t>
            </a:r>
            <a:r>
              <a:rPr lang="en-US" sz="1800" dirty="0"/>
              <a:t> </a:t>
            </a:r>
            <a:r>
              <a:rPr lang="en-US" sz="1800" dirty="0" err="1"/>
              <a:t>joacă</a:t>
            </a:r>
            <a:r>
              <a:rPr lang="en-US" sz="1800" dirty="0"/>
              <a:t> un </a:t>
            </a:r>
            <a:r>
              <a:rPr lang="en-US" sz="1800" dirty="0" err="1"/>
              <a:t>rol</a:t>
            </a:r>
            <a:r>
              <a:rPr lang="en-US" sz="1800" dirty="0"/>
              <a:t> </a:t>
            </a:r>
            <a:r>
              <a:rPr lang="en-US" sz="1800" dirty="0" err="1"/>
              <a:t>esențial</a:t>
            </a:r>
            <a:r>
              <a:rPr lang="en-US" sz="1800" dirty="0"/>
              <a:t> </a:t>
            </a:r>
            <a:r>
              <a:rPr lang="en-US" sz="1800" dirty="0" err="1"/>
              <a:t>în</a:t>
            </a:r>
            <a:r>
              <a:rPr lang="en-US" sz="1800" dirty="0"/>
              <a:t> </a:t>
            </a:r>
            <a:r>
              <a:rPr lang="en-US" sz="1800" dirty="0" err="1"/>
              <a:t>viața</a:t>
            </a:r>
            <a:r>
              <a:rPr lang="en-US" sz="1800" dirty="0"/>
              <a:t> </a:t>
            </a:r>
            <a:r>
              <a:rPr lang="en-US" sz="1800" dirty="0" err="1"/>
              <a:t>noastră</a:t>
            </a:r>
            <a:r>
              <a:rPr lang="en-US" sz="1800" dirty="0"/>
              <a:t> </a:t>
            </a:r>
            <a:r>
              <a:rPr lang="en-US" sz="1800" dirty="0" err="1"/>
              <a:t>cotidiană</a:t>
            </a:r>
            <a:r>
              <a:rPr lang="en-US" sz="1800" dirty="0"/>
              <a:t>, </a:t>
            </a:r>
            <a:r>
              <a:rPr lang="en-US" sz="1800" dirty="0" err="1"/>
              <a:t>laptopurile</a:t>
            </a:r>
            <a:r>
              <a:rPr lang="en-US" sz="1800" dirty="0"/>
              <a:t> </a:t>
            </a:r>
            <a:r>
              <a:rPr lang="en-US" sz="1800" dirty="0" err="1"/>
              <a:t>sunt</a:t>
            </a:r>
            <a:r>
              <a:rPr lang="en-US" sz="1800" dirty="0"/>
              <a:t> </a:t>
            </a:r>
            <a:r>
              <a:rPr lang="en-US" sz="1800" dirty="0" err="1"/>
              <a:t>mai</a:t>
            </a:r>
            <a:r>
              <a:rPr lang="en-US" sz="1800" dirty="0"/>
              <a:t> </a:t>
            </a:r>
            <a:r>
              <a:rPr lang="en-US" sz="1800" dirty="0" err="1"/>
              <a:t>mult</a:t>
            </a:r>
            <a:r>
              <a:rPr lang="en-US" sz="1800" dirty="0"/>
              <a:t> </a:t>
            </a:r>
            <a:r>
              <a:rPr lang="en-US" sz="1800" dirty="0" err="1"/>
              <a:t>decât</a:t>
            </a:r>
            <a:r>
              <a:rPr lang="en-US" sz="1800" dirty="0"/>
              <a:t> simple </a:t>
            </a:r>
            <a:r>
              <a:rPr lang="en-US" sz="1800" dirty="0" err="1"/>
              <a:t>dispozitive</a:t>
            </a:r>
            <a:r>
              <a:rPr lang="en-US" sz="1800" dirty="0"/>
              <a:t>; </a:t>
            </a:r>
            <a:r>
              <a:rPr lang="en-US" sz="1800" dirty="0" err="1"/>
              <a:t>ele</a:t>
            </a:r>
            <a:r>
              <a:rPr lang="en-US" sz="1800" dirty="0"/>
              <a:t> </a:t>
            </a:r>
            <a:r>
              <a:rPr lang="en-US" sz="1800" dirty="0" err="1"/>
              <a:t>sunt</a:t>
            </a:r>
            <a:r>
              <a:rPr lang="en-US" sz="1800" dirty="0"/>
              <a:t> </a:t>
            </a:r>
            <a:r>
              <a:rPr lang="en-US" sz="1800" dirty="0" err="1"/>
              <a:t>portaluri</a:t>
            </a:r>
            <a:r>
              <a:rPr lang="en-US" sz="1800" dirty="0"/>
              <a:t> </a:t>
            </a:r>
            <a:r>
              <a:rPr lang="en-US" sz="1800" dirty="0" err="1"/>
              <a:t>către</a:t>
            </a:r>
            <a:r>
              <a:rPr lang="en-US" sz="1800" dirty="0"/>
              <a:t> </a:t>
            </a:r>
            <a:r>
              <a:rPr lang="en-US" sz="1800" dirty="0" err="1"/>
              <a:t>lumea</a:t>
            </a:r>
            <a:r>
              <a:rPr lang="en-US" sz="1800" dirty="0"/>
              <a:t> </a:t>
            </a:r>
            <a:r>
              <a:rPr lang="en-US" sz="1800" dirty="0" err="1"/>
              <a:t>digitală</a:t>
            </a:r>
            <a:r>
              <a:rPr lang="en-US" sz="1800" dirty="0"/>
              <a:t>, </a:t>
            </a:r>
            <a:r>
              <a:rPr lang="en-US" sz="1800" dirty="0" err="1"/>
              <a:t>instrumente</a:t>
            </a:r>
            <a:r>
              <a:rPr lang="en-US" sz="1800" dirty="0"/>
              <a:t> </a:t>
            </a:r>
            <a:r>
              <a:rPr lang="en-US" sz="1800" dirty="0" err="1"/>
              <a:t>esențiale</a:t>
            </a:r>
            <a:r>
              <a:rPr lang="en-US" sz="1800" dirty="0"/>
              <a:t> de </a:t>
            </a:r>
            <a:r>
              <a:rPr lang="en-US" sz="1800" dirty="0" err="1"/>
              <a:t>lucru</a:t>
            </a:r>
            <a:r>
              <a:rPr lang="en-US" sz="1800" dirty="0"/>
              <a:t> </a:t>
            </a:r>
            <a:r>
              <a:rPr lang="en-US" sz="1800" dirty="0" err="1"/>
              <a:t>și</a:t>
            </a:r>
            <a:r>
              <a:rPr lang="en-US" sz="1800" dirty="0"/>
              <a:t> de </a:t>
            </a:r>
            <a:r>
              <a:rPr lang="en-US" sz="1800" dirty="0" err="1"/>
              <a:t>învățare</a:t>
            </a:r>
            <a:r>
              <a:rPr lang="en-US" sz="1800" dirty="0"/>
              <a:t>, </a:t>
            </a:r>
            <a:r>
              <a:rPr lang="en-US" sz="1800" dirty="0" err="1"/>
              <a:t>și</a:t>
            </a:r>
            <a:r>
              <a:rPr lang="en-US" sz="1800" dirty="0"/>
              <a:t>, nu </a:t>
            </a:r>
            <a:r>
              <a:rPr lang="en-US" sz="1800" dirty="0" err="1"/>
              <a:t>în</a:t>
            </a:r>
            <a:r>
              <a:rPr lang="en-US" sz="1800" dirty="0"/>
              <a:t> </a:t>
            </a:r>
            <a:r>
              <a:rPr lang="en-US" sz="1800" dirty="0" err="1"/>
              <a:t>ultimul</a:t>
            </a:r>
            <a:r>
              <a:rPr lang="en-US" sz="1800" dirty="0"/>
              <a:t> </a:t>
            </a:r>
            <a:r>
              <a:rPr lang="en-US" sz="1800" dirty="0" err="1"/>
              <a:t>rând</a:t>
            </a:r>
            <a:r>
              <a:rPr lang="en-US" sz="1800" dirty="0"/>
              <a:t>, o </a:t>
            </a:r>
            <a:r>
              <a:rPr lang="en-US" sz="1800" dirty="0" err="1"/>
              <a:t>expresie</a:t>
            </a:r>
            <a:r>
              <a:rPr lang="en-US" sz="1800" dirty="0"/>
              <a:t> a </a:t>
            </a:r>
            <a:r>
              <a:rPr lang="en-US" sz="1800" dirty="0" err="1"/>
              <a:t>preferințelor</a:t>
            </a:r>
            <a:r>
              <a:rPr lang="en-US" sz="1800" dirty="0"/>
              <a:t> </a:t>
            </a:r>
            <a:r>
              <a:rPr lang="en-US" sz="1800" dirty="0" err="1"/>
              <a:t>personale</a:t>
            </a:r>
            <a:r>
              <a:rPr lang="en-US" sz="1800" dirty="0"/>
              <a:t> </a:t>
            </a:r>
            <a:r>
              <a:rPr lang="en-US" sz="1800" dirty="0" err="1"/>
              <a:t>și</a:t>
            </a:r>
            <a:r>
              <a:rPr lang="en-US" sz="1800" dirty="0"/>
              <a:t> a </a:t>
            </a:r>
            <a:r>
              <a:rPr lang="en-US" sz="1800" dirty="0" err="1"/>
              <a:t>stilului</a:t>
            </a:r>
            <a:r>
              <a:rPr lang="en-US" sz="1800" dirty="0"/>
              <a:t> de </a:t>
            </a:r>
            <a:r>
              <a:rPr lang="en-US" sz="1800" dirty="0" err="1"/>
              <a:t>viață</a:t>
            </a:r>
            <a:r>
              <a:rPr lang="en-US" sz="1800" dirty="0" smtClean="0"/>
              <a:t>.</a:t>
            </a:r>
            <a:r>
              <a:rPr lang="ro-MD" sz="1800" dirty="0" smtClean="0"/>
              <a:t> </a:t>
            </a:r>
            <a:r>
              <a:rPr lang="en-US" sz="1800" dirty="0" err="1"/>
              <a:t>Prin</a:t>
            </a:r>
            <a:r>
              <a:rPr lang="en-US" sz="1800" dirty="0"/>
              <a:t> </a:t>
            </a:r>
            <a:r>
              <a:rPr lang="en-US" sz="1800" dirty="0" err="1"/>
              <a:t>combinarea</a:t>
            </a:r>
            <a:r>
              <a:rPr lang="en-US" sz="1800" dirty="0"/>
              <a:t> </a:t>
            </a:r>
            <a:r>
              <a:rPr lang="en-US" sz="1800" dirty="0" err="1"/>
              <a:t>analizei</a:t>
            </a:r>
            <a:r>
              <a:rPr lang="en-US" sz="1800" dirty="0"/>
              <a:t> </a:t>
            </a:r>
            <a:r>
              <a:rPr lang="en-US" sz="1800" dirty="0" err="1"/>
              <a:t>statistice</a:t>
            </a:r>
            <a:r>
              <a:rPr lang="en-US" sz="1800" dirty="0"/>
              <a:t> </a:t>
            </a:r>
            <a:r>
              <a:rPr lang="en-US" sz="1800" dirty="0" err="1"/>
              <a:t>riguroase</a:t>
            </a:r>
            <a:r>
              <a:rPr lang="en-US" sz="1800" dirty="0"/>
              <a:t> cu o </a:t>
            </a:r>
            <a:r>
              <a:rPr lang="en-US" sz="1800" dirty="0" err="1"/>
              <a:t>înțelegere</a:t>
            </a:r>
            <a:r>
              <a:rPr lang="en-US" sz="1800" dirty="0"/>
              <a:t> </a:t>
            </a:r>
            <a:r>
              <a:rPr lang="en-US" sz="1800" dirty="0" err="1"/>
              <a:t>profundă</a:t>
            </a:r>
            <a:r>
              <a:rPr lang="en-US" sz="1800" dirty="0"/>
              <a:t> a </a:t>
            </a:r>
            <a:r>
              <a:rPr lang="en-US" sz="1800" dirty="0" err="1"/>
              <a:t>pieței</a:t>
            </a:r>
            <a:r>
              <a:rPr lang="en-US" sz="1800" dirty="0"/>
              <a:t>, </a:t>
            </a:r>
            <a:r>
              <a:rPr lang="en-US" sz="1800" dirty="0" err="1"/>
              <a:t>studiul</a:t>
            </a:r>
            <a:r>
              <a:rPr lang="en-US" sz="1800" dirty="0"/>
              <a:t> </a:t>
            </a:r>
            <a:r>
              <a:rPr lang="en-US" sz="1800" dirty="0" err="1"/>
              <a:t>nostru</a:t>
            </a:r>
            <a:r>
              <a:rPr lang="en-US" sz="1800" dirty="0"/>
              <a:t> </a:t>
            </a:r>
            <a:r>
              <a:rPr lang="en-US" sz="1800" dirty="0" err="1"/>
              <a:t>oferă</a:t>
            </a:r>
            <a:r>
              <a:rPr lang="en-US" sz="1800" dirty="0"/>
              <a:t> perspective </a:t>
            </a:r>
            <a:r>
              <a:rPr lang="en-US" sz="1800" dirty="0" err="1"/>
              <a:t>valoroase</a:t>
            </a:r>
            <a:r>
              <a:rPr lang="en-US" sz="1800" dirty="0"/>
              <a:t> nu </a:t>
            </a:r>
            <a:r>
              <a:rPr lang="en-US" sz="1800" dirty="0" err="1"/>
              <a:t>doar</a:t>
            </a:r>
            <a:r>
              <a:rPr lang="en-US" sz="1800" dirty="0"/>
              <a:t> </a:t>
            </a:r>
            <a:r>
              <a:rPr lang="en-US" sz="1800" dirty="0" err="1"/>
              <a:t>pentru</a:t>
            </a:r>
            <a:r>
              <a:rPr lang="en-US" sz="1800" dirty="0"/>
              <a:t> </a:t>
            </a:r>
            <a:r>
              <a:rPr lang="en-US" sz="1800" dirty="0" err="1"/>
              <a:t>consumatori</a:t>
            </a:r>
            <a:r>
              <a:rPr lang="en-US" sz="1800" dirty="0"/>
              <a:t>, ci </a:t>
            </a:r>
            <a:r>
              <a:rPr lang="en-US" sz="1800" dirty="0" err="1"/>
              <a:t>și</a:t>
            </a:r>
            <a:r>
              <a:rPr lang="en-US" sz="1800" dirty="0"/>
              <a:t> </a:t>
            </a:r>
            <a:r>
              <a:rPr lang="en-US" sz="1800" dirty="0" err="1"/>
              <a:t>pentru</a:t>
            </a:r>
            <a:r>
              <a:rPr lang="en-US" sz="1800" dirty="0"/>
              <a:t> </a:t>
            </a:r>
            <a:r>
              <a:rPr lang="en-US" sz="1800" dirty="0" err="1"/>
              <a:t>producătorii</a:t>
            </a:r>
            <a:r>
              <a:rPr lang="en-US" sz="1800" dirty="0"/>
              <a:t> de </a:t>
            </a:r>
            <a:r>
              <a:rPr lang="en-US" sz="1800" dirty="0" err="1"/>
              <a:t>laptopuri</a:t>
            </a:r>
            <a:r>
              <a:rPr lang="en-US" sz="1800" dirty="0"/>
              <a:t>, </a:t>
            </a:r>
            <a:r>
              <a:rPr lang="en-US" sz="1800" dirty="0" err="1"/>
              <a:t>ajutându-i</a:t>
            </a:r>
            <a:r>
              <a:rPr lang="en-US" sz="1800" dirty="0"/>
              <a:t> </a:t>
            </a:r>
            <a:r>
              <a:rPr lang="en-US" sz="1800" dirty="0" err="1"/>
              <a:t>să</a:t>
            </a:r>
            <a:r>
              <a:rPr lang="en-US" sz="1800" dirty="0"/>
              <a:t> </a:t>
            </a:r>
            <a:r>
              <a:rPr lang="en-US" sz="1800" dirty="0" err="1"/>
              <a:t>navigheze</a:t>
            </a:r>
            <a:r>
              <a:rPr lang="en-US" sz="1800" dirty="0"/>
              <a:t> </a:t>
            </a:r>
            <a:r>
              <a:rPr lang="en-US" sz="1800" dirty="0" err="1"/>
              <a:t>în</a:t>
            </a:r>
            <a:r>
              <a:rPr lang="en-US" sz="1800" dirty="0"/>
              <a:t> </a:t>
            </a:r>
            <a:r>
              <a:rPr lang="en-US" sz="1800" dirty="0" err="1"/>
              <a:t>peisajul</a:t>
            </a:r>
            <a:r>
              <a:rPr lang="en-US" sz="1800" dirty="0"/>
              <a:t> complex al </a:t>
            </a:r>
            <a:r>
              <a:rPr lang="en-US" sz="1800" dirty="0" err="1"/>
              <a:t>cererii</a:t>
            </a:r>
            <a:r>
              <a:rPr lang="en-US" sz="1800" dirty="0"/>
              <a:t> </a:t>
            </a:r>
            <a:r>
              <a:rPr lang="en-US" sz="1800" dirty="0" err="1"/>
              <a:t>și</a:t>
            </a:r>
            <a:r>
              <a:rPr lang="en-US" sz="1800" dirty="0"/>
              <a:t> </a:t>
            </a:r>
            <a:r>
              <a:rPr lang="en-US" sz="1800" dirty="0" err="1"/>
              <a:t>ofertei</a:t>
            </a:r>
            <a:r>
              <a:rPr lang="en-US" sz="1800" dirty="0"/>
              <a:t> </a:t>
            </a:r>
            <a:r>
              <a:rPr lang="en-US" sz="1800" dirty="0" err="1"/>
              <a:t>în</a:t>
            </a:r>
            <a:r>
              <a:rPr lang="en-US" sz="1800" dirty="0"/>
              <a:t> era </a:t>
            </a:r>
            <a:r>
              <a:rPr lang="en-US" sz="1800" dirty="0" err="1"/>
              <a:t>digitală</a:t>
            </a:r>
            <a:r>
              <a:rPr lang="en-US" sz="1800" dirty="0"/>
              <a:t>.</a:t>
            </a:r>
            <a:endParaRPr lang="ro-MD" altLang="ru-MD" sz="1800" dirty="0">
              <a:latin typeface="Times New Roman" panose="02020603050405020304" pitchFamily="18" charset="0"/>
              <a:ea typeface="Calibri" panose="020F0502020204030204" pitchFamily="34" charset="0"/>
              <a:cs typeface="Times New Roman" panose="02020603050405020304" pitchFamily="18" charset="0"/>
            </a:endParaRPr>
          </a:p>
          <a:p>
            <a:pPr indent="0" eaLnBrk="1" hangingPunct="1">
              <a:lnSpc>
                <a:spcPct val="100000"/>
              </a:lnSpc>
              <a:buFont typeface="Arial" panose="020B0604020202020204" pitchFamily="34" charset="0"/>
              <a:buNone/>
            </a:pPr>
            <a:endParaRPr lang="ro-MD" altLang="ru-MD" dirty="0">
              <a:latin typeface="PT Sans" panose="020B0503020203020204" pitchFamily="34" charset="-52"/>
              <a:ea typeface="Calibri" panose="020F0502020204030204" pitchFamily="34" charset="0"/>
              <a:cs typeface="Times New Roman" panose="02020603050405020304" pitchFamily="18" charset="0"/>
            </a:endParaRPr>
          </a:p>
        </p:txBody>
      </p:sp>
      <p:sp>
        <p:nvSpPr>
          <p:cNvPr id="24579" name="TextBox 1">
            <a:extLst>
              <a:ext uri="{FF2B5EF4-FFF2-40B4-BE49-F238E27FC236}">
                <a16:creationId xmlns:a16="http://schemas.microsoft.com/office/drawing/2014/main" xmlns="" id="{E34678AE-93E9-4E39-8FDB-987E36DD4270}"/>
              </a:ext>
            </a:extLst>
          </p:cNvPr>
          <p:cNvSpPr txBox="1">
            <a:spLocks noChangeArrowheads="1"/>
          </p:cNvSpPr>
          <p:nvPr/>
        </p:nvSpPr>
        <p:spPr bwMode="auto">
          <a:xfrm>
            <a:off x="-4762" y="1627739"/>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a:t>Introducere</a:t>
            </a:r>
            <a:r>
              <a:rPr lang="en-US" altLang="ro-MD" sz="3200" b="1" dirty="0"/>
              <a:t>:</a:t>
            </a:r>
            <a:endParaRPr lang="ru-MD" altLang="ro-MD"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Content Placeholder 3">
            <a:extLst>
              <a:ext uri="{FF2B5EF4-FFF2-40B4-BE49-F238E27FC236}">
                <a16:creationId xmlns:a16="http://schemas.microsoft.com/office/drawing/2014/main" xmlns="" id="{214A84A7-F5DD-4A99-80FA-DD1D6A7989BD}"/>
              </a:ext>
            </a:extLst>
          </p:cNvPr>
          <p:cNvSpPr>
            <a:spLocks noGrp="1"/>
          </p:cNvSpPr>
          <p:nvPr>
            <p:ph idx="13"/>
          </p:nvPr>
        </p:nvSpPr>
        <p:spPr>
          <a:xfrm>
            <a:off x="418011" y="2208848"/>
            <a:ext cx="8648986" cy="4339998"/>
          </a:xfrm>
        </p:spPr>
        <p:txBody>
          <a:bodyPr>
            <a:noAutofit/>
          </a:bodyPr>
          <a:lstStyle/>
          <a:p>
            <a:pPr indent="0" algn="just">
              <a:lnSpc>
                <a:spcPct val="150000"/>
              </a:lnSpc>
              <a:buNone/>
            </a:pPr>
            <a:r>
              <a:rPr lang="ro-MD" altLang="ro-MD" sz="1400" dirty="0">
                <a:latin typeface="Times New Roman" panose="02020603050405020304" pitchFamily="18" charset="0"/>
                <a:ea typeface="Calibri" panose="020F0502020204030204" pitchFamily="34" charset="0"/>
                <a:cs typeface="Times New Roman" panose="02020603050405020304" pitchFamily="18" charset="0"/>
              </a:rPr>
              <a:t>Scopul principal al acestui studiu este de a analiza piața laptopurilor dintr-o perspectivă statistică și analitică, pentru a înțelege cum diferitele specificații tehnice influențează atât prețurile, cât și preferințele consumatorilor</a:t>
            </a:r>
            <a:r>
              <a:rPr lang="ro-MD" altLang="ro-MD" sz="1400" dirty="0" smtClean="0">
                <a:latin typeface="Times New Roman" panose="02020603050405020304" pitchFamily="18" charset="0"/>
                <a:ea typeface="Calibri" panose="020F0502020204030204" pitchFamily="34" charset="0"/>
                <a:cs typeface="Times New Roman" panose="02020603050405020304" pitchFamily="18" charset="0"/>
              </a:rPr>
              <a:t>.</a:t>
            </a:r>
            <a:endParaRPr lang="ro-MD" altLang="ro-MD" sz="1400" dirty="0">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None/>
            </a:pPr>
            <a:r>
              <a:rPr lang="ro-MD" altLang="ro-MD" sz="1400" dirty="0">
                <a:latin typeface="Times New Roman" panose="02020603050405020304" pitchFamily="18" charset="0"/>
                <a:ea typeface="Calibri" panose="020F0502020204030204" pitchFamily="34" charset="0"/>
                <a:cs typeface="Times New Roman" panose="02020603050405020304" pitchFamily="18" charset="0"/>
              </a:rPr>
              <a:t>În detaliu, ne propunem să</a:t>
            </a:r>
            <a:r>
              <a:rPr lang="ro-MD" altLang="ro-MD" sz="1400" dirty="0" smtClean="0">
                <a:latin typeface="Times New Roman" panose="02020603050405020304" pitchFamily="18" charset="0"/>
                <a:ea typeface="Calibri" panose="020F0502020204030204" pitchFamily="34" charset="0"/>
                <a:cs typeface="Times New Roman" panose="02020603050405020304" pitchFamily="18" charset="0"/>
              </a:rPr>
              <a:t>:</a:t>
            </a:r>
            <a:endParaRPr lang="ro-MD" altLang="ro-MD" sz="1400" dirty="0">
              <a:latin typeface="Times New Roman" panose="02020603050405020304" pitchFamily="18" charset="0"/>
              <a:ea typeface="Calibri" panose="020F0502020204030204" pitchFamily="34" charset="0"/>
              <a:cs typeface="Times New Roman" panose="02020603050405020304" pitchFamily="18" charset="0"/>
            </a:endParaRPr>
          </a:p>
          <a:p>
            <a:pPr marL="400050" indent="-171450" algn="just">
              <a:lnSpc>
                <a:spcPct val="150000"/>
              </a:lnSpc>
            </a:pPr>
            <a:r>
              <a:rPr lang="ro-MD" altLang="ro-MD" sz="1400" dirty="0">
                <a:latin typeface="Times New Roman" panose="02020603050405020304" pitchFamily="18" charset="0"/>
                <a:ea typeface="Calibri" panose="020F0502020204030204" pitchFamily="34" charset="0"/>
                <a:cs typeface="Times New Roman" panose="02020603050405020304" pitchFamily="18" charset="0"/>
              </a:rPr>
              <a:t>Analizăm Distribuția Prețurilor și Brandurilor: Înțelegem că prețul este un factor decisiv în achiziția unui laptop. Prin urmare, este esențial să explorăm cum variază prețurile între diferite branduri și modele și ce anume justifică aceste variații</a:t>
            </a:r>
            <a:r>
              <a:rPr lang="ro-MD" altLang="ro-MD" sz="1400" dirty="0" smtClean="0">
                <a:latin typeface="Times New Roman" panose="02020603050405020304" pitchFamily="18" charset="0"/>
                <a:ea typeface="Calibri" panose="020F0502020204030204" pitchFamily="34" charset="0"/>
                <a:cs typeface="Times New Roman" panose="02020603050405020304" pitchFamily="18" charset="0"/>
              </a:rPr>
              <a:t>. </a:t>
            </a:r>
            <a:endParaRPr lang="ro-MD" altLang="ro-MD" sz="1400" dirty="0">
              <a:latin typeface="Times New Roman" panose="02020603050405020304" pitchFamily="18" charset="0"/>
              <a:ea typeface="Calibri" panose="020F0502020204030204" pitchFamily="34" charset="0"/>
              <a:cs typeface="Times New Roman" panose="02020603050405020304" pitchFamily="18" charset="0"/>
            </a:endParaRPr>
          </a:p>
          <a:p>
            <a:pPr marL="400050" indent="-171450" algn="just">
              <a:lnSpc>
                <a:spcPct val="150000"/>
              </a:lnSpc>
            </a:pPr>
            <a:r>
              <a:rPr lang="ro-MD" altLang="ro-MD" sz="1400" dirty="0">
                <a:latin typeface="Times New Roman" panose="02020603050405020304" pitchFamily="18" charset="0"/>
                <a:ea typeface="Calibri" panose="020F0502020204030204" pitchFamily="34" charset="0"/>
                <a:cs typeface="Times New Roman" panose="02020603050405020304" pitchFamily="18" charset="0"/>
              </a:rPr>
              <a:t>Evaluăm Impactul Specificațiilor Tehnice asupra Prețurilor: Specificațiile tehnice, cum ar fi capacitatea de memorie RAM, tipul de stocare și dimensiunea ecranului, sunt esențiale pentru funcționalitatea unui laptop. Vom explora cum aceste caracteristici se reflectă în structura de prețuri a diferitelor modele.</a:t>
            </a:r>
          </a:p>
          <a:p>
            <a:pPr marL="400050" indent="-171450" algn="just">
              <a:lnSpc>
                <a:spcPct val="150000"/>
              </a:lnSpc>
            </a:pPr>
            <a:r>
              <a:rPr lang="ro-MD" altLang="ro-MD" sz="1400" dirty="0" smtClean="0">
                <a:latin typeface="Times New Roman" panose="02020603050405020304" pitchFamily="18" charset="0"/>
                <a:ea typeface="Calibri" panose="020F0502020204030204" pitchFamily="34" charset="0"/>
                <a:cs typeface="Times New Roman" panose="02020603050405020304" pitchFamily="18" charset="0"/>
              </a:rPr>
              <a:t>Identificăm </a:t>
            </a:r>
            <a:r>
              <a:rPr lang="ro-MD" altLang="ro-MD" sz="1400" dirty="0">
                <a:latin typeface="Times New Roman" panose="02020603050405020304" pitchFamily="18" charset="0"/>
                <a:ea typeface="Calibri" panose="020F0502020204030204" pitchFamily="34" charset="0"/>
                <a:cs typeface="Times New Roman" panose="02020603050405020304" pitchFamily="18" charset="0"/>
              </a:rPr>
              <a:t>Tendințele și Preferințele Consumatorilor: Este crucial să înțelegem ce caută consumatorii într-un laptop. Această înțelegere ne va permite să identificăm tendințele actuale și viitoare în piața laptopurilor.</a:t>
            </a:r>
            <a:endParaRPr lang="ro-MD" altLang="ro-MD" sz="1400" dirty="0">
              <a:latin typeface="PT Sans" panose="020B0503020203020204" pitchFamily="34" charset="-52"/>
              <a:ea typeface="Calibri" panose="020F0502020204030204" pitchFamily="34" charset="0"/>
              <a:cs typeface="Times New Roman" panose="02020603050405020304" pitchFamily="18" charset="0"/>
            </a:endParaRPr>
          </a:p>
        </p:txBody>
      </p:sp>
      <p:sp>
        <p:nvSpPr>
          <p:cNvPr id="24579" name="TextBox 1">
            <a:extLst>
              <a:ext uri="{FF2B5EF4-FFF2-40B4-BE49-F238E27FC236}">
                <a16:creationId xmlns:a16="http://schemas.microsoft.com/office/drawing/2014/main" xmlns=""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smtClean="0"/>
              <a:t>Scopul studiului</a:t>
            </a:r>
            <a:endParaRPr lang="ro-MD" altLang="ro-MD" sz="3200" b="1" dirty="0"/>
          </a:p>
        </p:txBody>
      </p:sp>
    </p:spTree>
    <p:extLst>
      <p:ext uri="{BB962C8B-B14F-4D97-AF65-F5344CB8AC3E}">
        <p14:creationId xmlns:p14="http://schemas.microsoft.com/office/powerpoint/2010/main" val="66479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Content Placeholder 3">
            <a:extLst>
              <a:ext uri="{FF2B5EF4-FFF2-40B4-BE49-F238E27FC236}">
                <a16:creationId xmlns:a16="http://schemas.microsoft.com/office/drawing/2014/main" xmlns="" id="{214A84A7-F5DD-4A99-80FA-DD1D6A7989BD}"/>
              </a:ext>
            </a:extLst>
          </p:cNvPr>
          <p:cNvSpPr>
            <a:spLocks noGrp="1"/>
          </p:cNvSpPr>
          <p:nvPr>
            <p:ph idx="13"/>
          </p:nvPr>
        </p:nvSpPr>
        <p:spPr>
          <a:xfrm>
            <a:off x="211807" y="2159992"/>
            <a:ext cx="8566434" cy="4240808"/>
          </a:xfrm>
        </p:spPr>
        <p:txBody>
          <a:bodyPr>
            <a:normAutofit fontScale="85000" lnSpcReduction="20000"/>
          </a:bodyPr>
          <a:lstStyle/>
          <a:p>
            <a:pPr marL="0" indent="0">
              <a:buNone/>
            </a:pPr>
            <a:r>
              <a:rPr lang="en-US" dirty="0" err="1" smtClean="0"/>
              <a:t>În</a:t>
            </a:r>
            <a:r>
              <a:rPr lang="en-US" dirty="0" smtClean="0"/>
              <a:t> </a:t>
            </a:r>
            <a:r>
              <a:rPr lang="en-US" dirty="0" err="1"/>
              <a:t>demersul</a:t>
            </a:r>
            <a:r>
              <a:rPr lang="en-US" dirty="0"/>
              <a:t> </a:t>
            </a:r>
            <a:r>
              <a:rPr lang="en-US" dirty="0" err="1"/>
              <a:t>nostru</a:t>
            </a:r>
            <a:r>
              <a:rPr lang="en-US" dirty="0"/>
              <a:t> de a </a:t>
            </a:r>
            <a:r>
              <a:rPr lang="en-US" dirty="0" err="1"/>
              <a:t>descifra</a:t>
            </a:r>
            <a:r>
              <a:rPr lang="en-US" dirty="0"/>
              <a:t> </a:t>
            </a:r>
            <a:r>
              <a:rPr lang="en-US" dirty="0" err="1"/>
              <a:t>complexitățile</a:t>
            </a:r>
            <a:r>
              <a:rPr lang="en-US" dirty="0"/>
              <a:t> </a:t>
            </a:r>
            <a:r>
              <a:rPr lang="en-US" dirty="0" err="1"/>
              <a:t>pieței</a:t>
            </a:r>
            <a:r>
              <a:rPr lang="en-US" dirty="0"/>
              <a:t> </a:t>
            </a:r>
            <a:r>
              <a:rPr lang="en-US" dirty="0" err="1"/>
              <a:t>laptopurilor</a:t>
            </a:r>
            <a:r>
              <a:rPr lang="en-US" dirty="0"/>
              <a:t>, ne-am </a:t>
            </a:r>
            <a:r>
              <a:rPr lang="en-US" dirty="0" err="1"/>
              <a:t>stabilit</a:t>
            </a:r>
            <a:r>
              <a:rPr lang="en-US" dirty="0"/>
              <a:t> </a:t>
            </a:r>
            <a:r>
              <a:rPr lang="en-US" dirty="0" err="1"/>
              <a:t>obiective</a:t>
            </a:r>
            <a:r>
              <a:rPr lang="en-US" dirty="0"/>
              <a:t> </a:t>
            </a:r>
            <a:r>
              <a:rPr lang="en-US" dirty="0" err="1"/>
              <a:t>specifice</a:t>
            </a:r>
            <a:r>
              <a:rPr lang="en-US" dirty="0"/>
              <a:t> care </a:t>
            </a:r>
            <a:r>
              <a:rPr lang="en-US" dirty="0" err="1"/>
              <a:t>să</a:t>
            </a:r>
            <a:r>
              <a:rPr lang="en-US" dirty="0"/>
              <a:t> ne </a:t>
            </a:r>
            <a:r>
              <a:rPr lang="en-US" dirty="0" err="1"/>
              <a:t>ghideze</a:t>
            </a:r>
            <a:r>
              <a:rPr lang="en-US" dirty="0"/>
              <a:t> </a:t>
            </a:r>
            <a:r>
              <a:rPr lang="en-US" dirty="0" err="1"/>
              <a:t>cercetarea</a:t>
            </a:r>
            <a:r>
              <a:rPr lang="en-US" dirty="0"/>
              <a:t>. </a:t>
            </a:r>
            <a:r>
              <a:rPr lang="en-US" dirty="0" err="1"/>
              <a:t>Aceste</a:t>
            </a:r>
            <a:r>
              <a:rPr lang="en-US" dirty="0"/>
              <a:t> </a:t>
            </a:r>
            <a:r>
              <a:rPr lang="en-US" dirty="0" err="1"/>
              <a:t>obiective</a:t>
            </a:r>
            <a:r>
              <a:rPr lang="en-US" dirty="0"/>
              <a:t> </a:t>
            </a:r>
            <a:r>
              <a:rPr lang="en-US" dirty="0" err="1"/>
              <a:t>sunt</a:t>
            </a:r>
            <a:r>
              <a:rPr lang="en-US" dirty="0"/>
              <a:t> </a:t>
            </a:r>
            <a:r>
              <a:rPr lang="en-US" dirty="0" err="1"/>
              <a:t>concepute</a:t>
            </a:r>
            <a:r>
              <a:rPr lang="en-US" dirty="0"/>
              <a:t> </a:t>
            </a:r>
            <a:r>
              <a:rPr lang="en-US" dirty="0" err="1"/>
              <a:t>pentru</a:t>
            </a:r>
            <a:r>
              <a:rPr lang="en-US" dirty="0"/>
              <a:t> a </a:t>
            </a:r>
            <a:r>
              <a:rPr lang="en-US" dirty="0" err="1"/>
              <a:t>aduce</a:t>
            </a:r>
            <a:r>
              <a:rPr lang="en-US" dirty="0"/>
              <a:t> o </a:t>
            </a:r>
            <a:r>
              <a:rPr lang="en-US" dirty="0" err="1"/>
              <a:t>înțelegere</a:t>
            </a:r>
            <a:r>
              <a:rPr lang="en-US" dirty="0"/>
              <a:t> </a:t>
            </a:r>
            <a:r>
              <a:rPr lang="en-US" dirty="0" err="1"/>
              <a:t>profundă</a:t>
            </a:r>
            <a:r>
              <a:rPr lang="en-US" dirty="0"/>
              <a:t> </a:t>
            </a:r>
            <a:r>
              <a:rPr lang="en-US" dirty="0" err="1"/>
              <a:t>și</a:t>
            </a:r>
            <a:r>
              <a:rPr lang="en-US" dirty="0"/>
              <a:t> </a:t>
            </a:r>
            <a:r>
              <a:rPr lang="en-US" dirty="0" err="1"/>
              <a:t>nuanțată</a:t>
            </a:r>
            <a:r>
              <a:rPr lang="en-US" dirty="0"/>
              <a:t> a </a:t>
            </a:r>
            <a:r>
              <a:rPr lang="en-US" dirty="0" err="1"/>
              <a:t>diferitelor</a:t>
            </a:r>
            <a:r>
              <a:rPr lang="en-US" dirty="0"/>
              <a:t> </a:t>
            </a:r>
            <a:r>
              <a:rPr lang="en-US" dirty="0" err="1"/>
              <a:t>aspecte</a:t>
            </a:r>
            <a:r>
              <a:rPr lang="en-US" dirty="0"/>
              <a:t> ale </a:t>
            </a:r>
            <a:r>
              <a:rPr lang="en-US" dirty="0" err="1"/>
              <a:t>pieței</a:t>
            </a:r>
            <a:r>
              <a:rPr lang="en-US" dirty="0"/>
              <a:t>.</a:t>
            </a:r>
          </a:p>
          <a:p>
            <a:r>
              <a:rPr lang="en-US" b="1" dirty="0" err="1"/>
              <a:t>Analiza</a:t>
            </a:r>
            <a:r>
              <a:rPr lang="en-US" b="1" dirty="0"/>
              <a:t> </a:t>
            </a:r>
            <a:r>
              <a:rPr lang="en-US" b="1" dirty="0" err="1"/>
              <a:t>Detaliată</a:t>
            </a:r>
            <a:r>
              <a:rPr lang="en-US" b="1" dirty="0"/>
              <a:t> a </a:t>
            </a:r>
            <a:r>
              <a:rPr lang="en-US" b="1" dirty="0" err="1"/>
              <a:t>Distribuției</a:t>
            </a:r>
            <a:r>
              <a:rPr lang="en-US" b="1" dirty="0"/>
              <a:t> </a:t>
            </a:r>
            <a:r>
              <a:rPr lang="en-US" b="1" dirty="0" err="1"/>
              <a:t>Prețurilor</a:t>
            </a:r>
            <a:r>
              <a:rPr lang="en-US" b="1" dirty="0"/>
              <a:t>:</a:t>
            </a:r>
            <a:r>
              <a:rPr lang="en-US" dirty="0"/>
              <a:t> </a:t>
            </a:r>
            <a:r>
              <a:rPr lang="en-US" dirty="0" err="1"/>
              <a:t>Primul</a:t>
            </a:r>
            <a:r>
              <a:rPr lang="en-US" dirty="0"/>
              <a:t> </a:t>
            </a:r>
            <a:r>
              <a:rPr lang="en-US" dirty="0" err="1"/>
              <a:t>nostru</a:t>
            </a:r>
            <a:r>
              <a:rPr lang="en-US" dirty="0"/>
              <a:t> </a:t>
            </a:r>
            <a:r>
              <a:rPr lang="en-US" dirty="0" err="1"/>
              <a:t>obiectiv</a:t>
            </a:r>
            <a:r>
              <a:rPr lang="en-US" dirty="0"/>
              <a:t> </a:t>
            </a:r>
            <a:r>
              <a:rPr lang="en-US" dirty="0" err="1"/>
              <a:t>este</a:t>
            </a:r>
            <a:r>
              <a:rPr lang="en-US" dirty="0"/>
              <a:t> de a </a:t>
            </a:r>
            <a:r>
              <a:rPr lang="en-US" dirty="0" err="1"/>
              <a:t>analiza</a:t>
            </a:r>
            <a:r>
              <a:rPr lang="en-US" dirty="0"/>
              <a:t> cum se </a:t>
            </a:r>
            <a:r>
              <a:rPr lang="en-US" dirty="0" err="1"/>
              <a:t>distribuie</a:t>
            </a:r>
            <a:r>
              <a:rPr lang="en-US" dirty="0"/>
              <a:t> </a:t>
            </a:r>
            <a:r>
              <a:rPr lang="en-US" dirty="0" err="1"/>
              <a:t>prețurile</a:t>
            </a:r>
            <a:r>
              <a:rPr lang="en-US" dirty="0"/>
              <a:t> </a:t>
            </a:r>
            <a:r>
              <a:rPr lang="en-US" dirty="0" err="1"/>
              <a:t>în</a:t>
            </a:r>
            <a:r>
              <a:rPr lang="en-US" dirty="0"/>
              <a:t> </a:t>
            </a:r>
            <a:r>
              <a:rPr lang="en-US" dirty="0" err="1"/>
              <a:t>piața</a:t>
            </a:r>
            <a:r>
              <a:rPr lang="en-US" dirty="0"/>
              <a:t> </a:t>
            </a:r>
            <a:r>
              <a:rPr lang="en-US" dirty="0" err="1"/>
              <a:t>laptopurilor</a:t>
            </a:r>
            <a:r>
              <a:rPr lang="en-US" dirty="0"/>
              <a:t>. </a:t>
            </a:r>
            <a:r>
              <a:rPr lang="en-US" dirty="0" err="1"/>
              <a:t>Vrem</a:t>
            </a:r>
            <a:r>
              <a:rPr lang="en-US" dirty="0"/>
              <a:t> </a:t>
            </a:r>
            <a:r>
              <a:rPr lang="en-US" dirty="0" err="1"/>
              <a:t>să</a:t>
            </a:r>
            <a:r>
              <a:rPr lang="en-US" dirty="0"/>
              <a:t> </a:t>
            </a:r>
            <a:r>
              <a:rPr lang="en-US" dirty="0" err="1"/>
              <a:t>înțelegem</a:t>
            </a:r>
            <a:r>
              <a:rPr lang="en-US" dirty="0"/>
              <a:t> </a:t>
            </a:r>
            <a:r>
              <a:rPr lang="en-US" dirty="0" err="1"/>
              <a:t>intervalul</a:t>
            </a:r>
            <a:r>
              <a:rPr lang="en-US" dirty="0"/>
              <a:t> de </a:t>
            </a:r>
            <a:r>
              <a:rPr lang="en-US" dirty="0" err="1"/>
              <a:t>prețuri</a:t>
            </a:r>
            <a:r>
              <a:rPr lang="en-US" dirty="0"/>
              <a:t> </a:t>
            </a:r>
            <a:r>
              <a:rPr lang="en-US" dirty="0" err="1"/>
              <a:t>pentru</a:t>
            </a:r>
            <a:r>
              <a:rPr lang="en-US" dirty="0"/>
              <a:t> </a:t>
            </a:r>
            <a:r>
              <a:rPr lang="en-US" dirty="0" err="1"/>
              <a:t>diferite</a:t>
            </a:r>
            <a:r>
              <a:rPr lang="en-US" dirty="0"/>
              <a:t> </a:t>
            </a:r>
            <a:r>
              <a:rPr lang="en-US" dirty="0" err="1"/>
              <a:t>branduri</a:t>
            </a:r>
            <a:r>
              <a:rPr lang="en-US" dirty="0"/>
              <a:t> </a:t>
            </a:r>
            <a:r>
              <a:rPr lang="en-US" dirty="0" err="1"/>
              <a:t>și</a:t>
            </a:r>
            <a:r>
              <a:rPr lang="en-US" dirty="0"/>
              <a:t> </a:t>
            </a:r>
            <a:r>
              <a:rPr lang="en-US" dirty="0" err="1"/>
              <a:t>modele</a:t>
            </a:r>
            <a:r>
              <a:rPr lang="en-US" dirty="0"/>
              <a:t> </a:t>
            </a:r>
            <a:r>
              <a:rPr lang="en-US" dirty="0" err="1"/>
              <a:t>și</a:t>
            </a:r>
            <a:r>
              <a:rPr lang="en-US" dirty="0"/>
              <a:t> </a:t>
            </a:r>
            <a:r>
              <a:rPr lang="en-US" dirty="0" err="1"/>
              <a:t>să</a:t>
            </a:r>
            <a:r>
              <a:rPr lang="en-US" dirty="0"/>
              <a:t> </a:t>
            </a:r>
            <a:r>
              <a:rPr lang="en-US" dirty="0" err="1"/>
              <a:t>identificăm</a:t>
            </a:r>
            <a:r>
              <a:rPr lang="en-US" dirty="0"/>
              <a:t> </a:t>
            </a:r>
            <a:r>
              <a:rPr lang="en-US" dirty="0" err="1"/>
              <a:t>factorii</a:t>
            </a:r>
            <a:r>
              <a:rPr lang="en-US" dirty="0"/>
              <a:t> care </a:t>
            </a:r>
            <a:r>
              <a:rPr lang="en-US" dirty="0" err="1"/>
              <a:t>contribuie</a:t>
            </a:r>
            <a:r>
              <a:rPr lang="en-US" dirty="0"/>
              <a:t> la </a:t>
            </a:r>
            <a:r>
              <a:rPr lang="en-US" dirty="0" err="1"/>
              <a:t>variațiile</a:t>
            </a:r>
            <a:r>
              <a:rPr lang="en-US" dirty="0"/>
              <a:t> de </a:t>
            </a:r>
            <a:r>
              <a:rPr lang="en-US" dirty="0" err="1"/>
              <a:t>preț</a:t>
            </a:r>
            <a:r>
              <a:rPr lang="en-US" dirty="0"/>
              <a:t>.</a:t>
            </a:r>
          </a:p>
          <a:p>
            <a:r>
              <a:rPr lang="en-US" b="1" dirty="0" err="1"/>
              <a:t>Investigarea</a:t>
            </a:r>
            <a:r>
              <a:rPr lang="en-US" b="1" dirty="0"/>
              <a:t> </a:t>
            </a:r>
            <a:r>
              <a:rPr lang="en-US" b="1" dirty="0" err="1"/>
              <a:t>Impactului</a:t>
            </a:r>
            <a:r>
              <a:rPr lang="en-US" b="1" dirty="0"/>
              <a:t> </a:t>
            </a:r>
            <a:r>
              <a:rPr lang="en-US" b="1" dirty="0" err="1"/>
              <a:t>Specificațiilor</a:t>
            </a:r>
            <a:r>
              <a:rPr lang="en-US" b="1" dirty="0"/>
              <a:t> </a:t>
            </a:r>
            <a:r>
              <a:rPr lang="en-US" b="1" dirty="0" err="1"/>
              <a:t>Tehnice</a:t>
            </a:r>
            <a:r>
              <a:rPr lang="en-US" b="1" dirty="0"/>
              <a:t> </a:t>
            </a:r>
            <a:r>
              <a:rPr lang="en-US" b="1" dirty="0" err="1"/>
              <a:t>asupra</a:t>
            </a:r>
            <a:r>
              <a:rPr lang="en-US" b="1" dirty="0"/>
              <a:t> </a:t>
            </a:r>
            <a:r>
              <a:rPr lang="en-US" b="1" dirty="0" err="1"/>
              <a:t>Prețurilor</a:t>
            </a:r>
            <a:r>
              <a:rPr lang="en-US" b="1" dirty="0"/>
              <a:t>:</a:t>
            </a:r>
            <a:r>
              <a:rPr lang="en-US" dirty="0"/>
              <a:t> </a:t>
            </a:r>
            <a:r>
              <a:rPr lang="en-US" dirty="0" err="1"/>
              <a:t>Următorul</a:t>
            </a:r>
            <a:r>
              <a:rPr lang="en-US" dirty="0"/>
              <a:t> pas </a:t>
            </a:r>
            <a:r>
              <a:rPr lang="en-US" dirty="0" err="1"/>
              <a:t>este</a:t>
            </a:r>
            <a:r>
              <a:rPr lang="en-US" dirty="0"/>
              <a:t> </a:t>
            </a:r>
            <a:r>
              <a:rPr lang="en-US" dirty="0" err="1"/>
              <a:t>să</a:t>
            </a:r>
            <a:r>
              <a:rPr lang="en-US" dirty="0"/>
              <a:t> </a:t>
            </a:r>
            <a:r>
              <a:rPr lang="en-US" dirty="0" err="1"/>
              <a:t>examinăm</a:t>
            </a:r>
            <a:r>
              <a:rPr lang="en-US" dirty="0"/>
              <a:t> cum </a:t>
            </a:r>
            <a:r>
              <a:rPr lang="en-US" dirty="0" err="1"/>
              <a:t>specificațiile</a:t>
            </a:r>
            <a:r>
              <a:rPr lang="en-US" dirty="0"/>
              <a:t> </a:t>
            </a:r>
            <a:r>
              <a:rPr lang="en-US" dirty="0" err="1"/>
              <a:t>tehnice</a:t>
            </a:r>
            <a:r>
              <a:rPr lang="en-US" dirty="0"/>
              <a:t> - cum </a:t>
            </a:r>
            <a:r>
              <a:rPr lang="en-US" dirty="0" err="1"/>
              <a:t>ar</a:t>
            </a:r>
            <a:r>
              <a:rPr lang="en-US" dirty="0"/>
              <a:t> fi </a:t>
            </a:r>
            <a:r>
              <a:rPr lang="en-US" dirty="0" err="1"/>
              <a:t>capacitatea</a:t>
            </a:r>
            <a:r>
              <a:rPr lang="en-US" dirty="0"/>
              <a:t> de </a:t>
            </a:r>
            <a:r>
              <a:rPr lang="en-US" dirty="0" err="1"/>
              <a:t>stocare</a:t>
            </a:r>
            <a:r>
              <a:rPr lang="en-US" dirty="0"/>
              <a:t>, </a:t>
            </a:r>
            <a:r>
              <a:rPr lang="en-US" dirty="0" err="1"/>
              <a:t>tipul</a:t>
            </a:r>
            <a:r>
              <a:rPr lang="en-US" dirty="0"/>
              <a:t> de </a:t>
            </a:r>
            <a:r>
              <a:rPr lang="en-US" dirty="0" err="1"/>
              <a:t>procesor</a:t>
            </a:r>
            <a:r>
              <a:rPr lang="en-US" dirty="0"/>
              <a:t>, </a:t>
            </a:r>
            <a:r>
              <a:rPr lang="en-US" dirty="0" err="1"/>
              <a:t>dimensiunea</a:t>
            </a:r>
            <a:r>
              <a:rPr lang="en-US" dirty="0"/>
              <a:t> </a:t>
            </a:r>
            <a:r>
              <a:rPr lang="en-US" dirty="0" err="1"/>
              <a:t>ecranului</a:t>
            </a:r>
            <a:r>
              <a:rPr lang="en-US" dirty="0"/>
              <a:t> </a:t>
            </a:r>
            <a:r>
              <a:rPr lang="en-US" dirty="0" err="1"/>
              <a:t>și</a:t>
            </a:r>
            <a:r>
              <a:rPr lang="en-US" dirty="0"/>
              <a:t> </a:t>
            </a:r>
            <a:r>
              <a:rPr lang="en-US" dirty="0" err="1"/>
              <a:t>capacitatea</a:t>
            </a:r>
            <a:r>
              <a:rPr lang="en-US" dirty="0"/>
              <a:t> de </a:t>
            </a:r>
            <a:r>
              <a:rPr lang="en-US" dirty="0" err="1"/>
              <a:t>memorie</a:t>
            </a:r>
            <a:r>
              <a:rPr lang="en-US" dirty="0"/>
              <a:t> RAM - </a:t>
            </a:r>
            <a:r>
              <a:rPr lang="en-US" dirty="0" err="1"/>
              <a:t>influențează</a:t>
            </a:r>
            <a:r>
              <a:rPr lang="en-US" dirty="0"/>
              <a:t> </a:t>
            </a:r>
            <a:r>
              <a:rPr lang="en-US" dirty="0" err="1"/>
              <a:t>prețurile</a:t>
            </a:r>
            <a:r>
              <a:rPr lang="en-US" dirty="0"/>
              <a:t>. </a:t>
            </a:r>
            <a:r>
              <a:rPr lang="en-US" dirty="0" err="1"/>
              <a:t>Aceasta</a:t>
            </a:r>
            <a:r>
              <a:rPr lang="en-US" dirty="0"/>
              <a:t> include </a:t>
            </a:r>
            <a:r>
              <a:rPr lang="en-US" dirty="0" err="1"/>
              <a:t>analiza</a:t>
            </a:r>
            <a:r>
              <a:rPr lang="en-US" dirty="0"/>
              <a:t> </a:t>
            </a:r>
            <a:r>
              <a:rPr lang="en-US" dirty="0" err="1"/>
              <a:t>relațiilor</a:t>
            </a:r>
            <a:r>
              <a:rPr lang="en-US" dirty="0"/>
              <a:t> </a:t>
            </a:r>
            <a:r>
              <a:rPr lang="en-US" dirty="0" err="1"/>
              <a:t>dintre</a:t>
            </a:r>
            <a:r>
              <a:rPr lang="en-US" dirty="0"/>
              <a:t> </a:t>
            </a:r>
            <a:r>
              <a:rPr lang="en-US" dirty="0" err="1"/>
              <a:t>diferite</a:t>
            </a:r>
            <a:r>
              <a:rPr lang="en-US" dirty="0"/>
              <a:t> </a:t>
            </a:r>
            <a:r>
              <a:rPr lang="en-US" dirty="0" err="1"/>
              <a:t>specificații</a:t>
            </a:r>
            <a:r>
              <a:rPr lang="en-US" dirty="0"/>
              <a:t> </a:t>
            </a:r>
            <a:r>
              <a:rPr lang="en-US" dirty="0" err="1"/>
              <a:t>și</a:t>
            </a:r>
            <a:r>
              <a:rPr lang="en-US" dirty="0"/>
              <a:t> </a:t>
            </a:r>
            <a:r>
              <a:rPr lang="en-US" dirty="0" err="1"/>
              <a:t>modul</a:t>
            </a:r>
            <a:r>
              <a:rPr lang="en-US" dirty="0"/>
              <a:t> </a:t>
            </a:r>
            <a:r>
              <a:rPr lang="en-US" dirty="0" err="1"/>
              <a:t>în</a:t>
            </a:r>
            <a:r>
              <a:rPr lang="en-US" dirty="0"/>
              <a:t> care </a:t>
            </a:r>
            <a:r>
              <a:rPr lang="en-US" dirty="0" err="1"/>
              <a:t>acestea</a:t>
            </a:r>
            <a:r>
              <a:rPr lang="en-US" dirty="0"/>
              <a:t> </a:t>
            </a:r>
            <a:r>
              <a:rPr lang="en-US" dirty="0" err="1"/>
              <a:t>sunt</a:t>
            </a:r>
            <a:r>
              <a:rPr lang="en-US" dirty="0"/>
              <a:t> </a:t>
            </a:r>
            <a:r>
              <a:rPr lang="en-US" dirty="0" err="1"/>
              <a:t>valorificate</a:t>
            </a:r>
            <a:r>
              <a:rPr lang="en-US" dirty="0"/>
              <a:t> </a:t>
            </a:r>
            <a:r>
              <a:rPr lang="en-US" dirty="0" err="1"/>
              <a:t>pe</a:t>
            </a:r>
            <a:r>
              <a:rPr lang="en-US" dirty="0"/>
              <a:t> </a:t>
            </a:r>
            <a:r>
              <a:rPr lang="en-US" dirty="0" err="1"/>
              <a:t>piață</a:t>
            </a:r>
            <a:r>
              <a:rPr lang="en-US" dirty="0"/>
              <a:t>.</a:t>
            </a:r>
          </a:p>
          <a:p>
            <a:r>
              <a:rPr lang="en-US" b="1" dirty="0" err="1"/>
              <a:t>Identificarea</a:t>
            </a:r>
            <a:r>
              <a:rPr lang="en-US" b="1" dirty="0"/>
              <a:t> </a:t>
            </a:r>
            <a:r>
              <a:rPr lang="en-US" b="1" dirty="0" err="1"/>
              <a:t>Tendințelor</a:t>
            </a:r>
            <a:r>
              <a:rPr lang="en-US" b="1" dirty="0"/>
              <a:t> </a:t>
            </a:r>
            <a:r>
              <a:rPr lang="en-US" b="1" dirty="0" err="1"/>
              <a:t>și</a:t>
            </a:r>
            <a:r>
              <a:rPr lang="en-US" b="1" dirty="0"/>
              <a:t> </a:t>
            </a:r>
            <a:r>
              <a:rPr lang="en-US" b="1" dirty="0" err="1"/>
              <a:t>Preferințelor</a:t>
            </a:r>
            <a:r>
              <a:rPr lang="en-US" b="1" dirty="0"/>
              <a:t> </a:t>
            </a:r>
            <a:r>
              <a:rPr lang="en-US" b="1" dirty="0" err="1"/>
              <a:t>Consumatorilor</a:t>
            </a:r>
            <a:r>
              <a:rPr lang="en-US" b="1" dirty="0"/>
              <a:t>:</a:t>
            </a:r>
            <a:r>
              <a:rPr lang="en-US" dirty="0"/>
              <a:t> De </a:t>
            </a:r>
            <a:r>
              <a:rPr lang="en-US" dirty="0" err="1"/>
              <a:t>asemenea</a:t>
            </a:r>
            <a:r>
              <a:rPr lang="en-US" dirty="0"/>
              <a:t>, </a:t>
            </a:r>
            <a:r>
              <a:rPr lang="en-US" dirty="0" err="1"/>
              <a:t>dorim</a:t>
            </a:r>
            <a:r>
              <a:rPr lang="en-US" dirty="0"/>
              <a:t> </a:t>
            </a:r>
            <a:r>
              <a:rPr lang="en-US" dirty="0" err="1"/>
              <a:t>să</a:t>
            </a:r>
            <a:r>
              <a:rPr lang="en-US" dirty="0"/>
              <a:t> </a:t>
            </a:r>
            <a:r>
              <a:rPr lang="en-US" dirty="0" err="1"/>
              <a:t>explorăm</a:t>
            </a:r>
            <a:r>
              <a:rPr lang="en-US" dirty="0"/>
              <a:t> </a:t>
            </a:r>
            <a:r>
              <a:rPr lang="en-US" dirty="0" err="1"/>
              <a:t>tendințele</a:t>
            </a:r>
            <a:r>
              <a:rPr lang="en-US" dirty="0"/>
              <a:t> </a:t>
            </a:r>
            <a:r>
              <a:rPr lang="en-US" dirty="0" err="1"/>
              <a:t>curente</a:t>
            </a:r>
            <a:r>
              <a:rPr lang="en-US" dirty="0"/>
              <a:t> </a:t>
            </a:r>
            <a:r>
              <a:rPr lang="en-US" dirty="0" err="1"/>
              <a:t>și</a:t>
            </a:r>
            <a:r>
              <a:rPr lang="en-US" dirty="0"/>
              <a:t> </a:t>
            </a:r>
            <a:r>
              <a:rPr lang="en-US" dirty="0" err="1"/>
              <a:t>emergente</a:t>
            </a:r>
            <a:r>
              <a:rPr lang="en-US" dirty="0"/>
              <a:t> </a:t>
            </a:r>
            <a:r>
              <a:rPr lang="en-US" dirty="0" err="1"/>
              <a:t>în</a:t>
            </a:r>
            <a:r>
              <a:rPr lang="en-US" dirty="0"/>
              <a:t> </a:t>
            </a:r>
            <a:r>
              <a:rPr lang="en-US" dirty="0" err="1"/>
              <a:t>piața</a:t>
            </a:r>
            <a:r>
              <a:rPr lang="en-US" dirty="0"/>
              <a:t> </a:t>
            </a:r>
            <a:r>
              <a:rPr lang="en-US" dirty="0" err="1"/>
              <a:t>laptopurilor</a:t>
            </a:r>
            <a:r>
              <a:rPr lang="en-US" dirty="0"/>
              <a:t>. </a:t>
            </a:r>
            <a:r>
              <a:rPr lang="en-US" dirty="0" err="1"/>
              <a:t>Aceasta</a:t>
            </a:r>
            <a:r>
              <a:rPr lang="en-US" dirty="0"/>
              <a:t> </a:t>
            </a:r>
            <a:r>
              <a:rPr lang="en-US" dirty="0" err="1"/>
              <a:t>implică</a:t>
            </a:r>
            <a:r>
              <a:rPr lang="en-US" dirty="0"/>
              <a:t> </a:t>
            </a:r>
            <a:r>
              <a:rPr lang="en-US" dirty="0" err="1"/>
              <a:t>înțelegerea</a:t>
            </a:r>
            <a:r>
              <a:rPr lang="en-US" dirty="0"/>
              <a:t> </a:t>
            </a:r>
            <a:r>
              <a:rPr lang="en-US" dirty="0" err="1"/>
              <a:t>preferințelor</a:t>
            </a:r>
            <a:r>
              <a:rPr lang="en-US" dirty="0"/>
              <a:t> </a:t>
            </a:r>
            <a:r>
              <a:rPr lang="en-US" dirty="0" err="1"/>
              <a:t>consumatorilor</a:t>
            </a:r>
            <a:r>
              <a:rPr lang="en-US" dirty="0"/>
              <a:t> </a:t>
            </a:r>
            <a:r>
              <a:rPr lang="en-US" dirty="0" err="1"/>
              <a:t>în</a:t>
            </a:r>
            <a:r>
              <a:rPr lang="en-US" dirty="0"/>
              <a:t> </a:t>
            </a:r>
            <a:r>
              <a:rPr lang="en-US" dirty="0" err="1"/>
              <a:t>ceea</a:t>
            </a:r>
            <a:r>
              <a:rPr lang="en-US" dirty="0"/>
              <a:t> </a:t>
            </a:r>
            <a:r>
              <a:rPr lang="en-US" dirty="0" err="1"/>
              <a:t>ce</a:t>
            </a:r>
            <a:r>
              <a:rPr lang="en-US" dirty="0"/>
              <a:t> </a:t>
            </a:r>
            <a:r>
              <a:rPr lang="en-US" dirty="0" err="1"/>
              <a:t>privește</a:t>
            </a:r>
            <a:r>
              <a:rPr lang="en-US" dirty="0"/>
              <a:t> </a:t>
            </a:r>
            <a:r>
              <a:rPr lang="en-US" dirty="0" err="1"/>
              <a:t>specificațiile</a:t>
            </a:r>
            <a:r>
              <a:rPr lang="en-US" dirty="0"/>
              <a:t> </a:t>
            </a:r>
            <a:r>
              <a:rPr lang="en-US" dirty="0" err="1"/>
              <a:t>tehnice</a:t>
            </a:r>
            <a:r>
              <a:rPr lang="en-US" dirty="0"/>
              <a:t> </a:t>
            </a:r>
            <a:r>
              <a:rPr lang="en-US" dirty="0" err="1"/>
              <a:t>și</a:t>
            </a:r>
            <a:r>
              <a:rPr lang="en-US" dirty="0"/>
              <a:t> </a:t>
            </a:r>
            <a:r>
              <a:rPr lang="en-US" dirty="0" err="1"/>
              <a:t>caracteristicile</a:t>
            </a:r>
            <a:r>
              <a:rPr lang="en-US" dirty="0"/>
              <a:t>, </a:t>
            </a:r>
            <a:r>
              <a:rPr lang="en-US" dirty="0" err="1"/>
              <a:t>și</a:t>
            </a:r>
            <a:r>
              <a:rPr lang="en-US" dirty="0"/>
              <a:t> cum </a:t>
            </a:r>
            <a:r>
              <a:rPr lang="en-US" dirty="0" err="1"/>
              <a:t>acestea</a:t>
            </a:r>
            <a:r>
              <a:rPr lang="en-US" dirty="0"/>
              <a:t> se </a:t>
            </a:r>
            <a:r>
              <a:rPr lang="en-US" dirty="0" err="1"/>
              <a:t>schimbă</a:t>
            </a:r>
            <a:r>
              <a:rPr lang="en-US" dirty="0"/>
              <a:t> </a:t>
            </a:r>
            <a:r>
              <a:rPr lang="en-US" dirty="0" err="1"/>
              <a:t>în</a:t>
            </a:r>
            <a:r>
              <a:rPr lang="en-US" dirty="0"/>
              <a:t> </a:t>
            </a:r>
            <a:r>
              <a:rPr lang="en-US" dirty="0" err="1"/>
              <a:t>timp.</a:t>
            </a:r>
            <a:endParaRPr lang="en-US" dirty="0"/>
          </a:p>
          <a:p>
            <a:r>
              <a:rPr lang="en-US" b="1" dirty="0" err="1"/>
              <a:t>Evaluarea</a:t>
            </a:r>
            <a:r>
              <a:rPr lang="en-US" b="1" dirty="0"/>
              <a:t> </a:t>
            </a:r>
            <a:r>
              <a:rPr lang="en-US" b="1" dirty="0" err="1"/>
              <a:t>Modelelor</a:t>
            </a:r>
            <a:r>
              <a:rPr lang="en-US" b="1" dirty="0"/>
              <a:t> Predictive </a:t>
            </a:r>
            <a:r>
              <a:rPr lang="en-US" b="1" dirty="0" err="1"/>
              <a:t>și</a:t>
            </a:r>
            <a:r>
              <a:rPr lang="en-US" b="1" dirty="0"/>
              <a:t> a </a:t>
            </a:r>
            <a:r>
              <a:rPr lang="en-US" b="1" dirty="0" err="1"/>
              <a:t>Performanței</a:t>
            </a:r>
            <a:r>
              <a:rPr lang="en-US" b="1" dirty="0"/>
              <a:t> </a:t>
            </a:r>
            <a:r>
              <a:rPr lang="en-US" b="1" dirty="0" err="1"/>
              <a:t>lor</a:t>
            </a:r>
            <a:r>
              <a:rPr lang="en-US" b="1" dirty="0"/>
              <a:t>:</a:t>
            </a:r>
            <a:r>
              <a:rPr lang="en-US" dirty="0"/>
              <a:t> </a:t>
            </a:r>
            <a:r>
              <a:rPr lang="en-US" dirty="0" err="1"/>
              <a:t>În</a:t>
            </a:r>
            <a:r>
              <a:rPr lang="en-US" dirty="0"/>
              <a:t> final, ne </a:t>
            </a:r>
            <a:r>
              <a:rPr lang="en-US" dirty="0" err="1"/>
              <a:t>propunem</a:t>
            </a:r>
            <a:r>
              <a:rPr lang="en-US" dirty="0"/>
              <a:t> </a:t>
            </a:r>
            <a:r>
              <a:rPr lang="en-US" dirty="0" err="1"/>
              <a:t>să</a:t>
            </a:r>
            <a:r>
              <a:rPr lang="en-US" dirty="0"/>
              <a:t> </a:t>
            </a:r>
            <a:r>
              <a:rPr lang="en-US" dirty="0" err="1"/>
              <a:t>evaluăm</a:t>
            </a:r>
            <a:r>
              <a:rPr lang="en-US" dirty="0"/>
              <a:t> </a:t>
            </a:r>
            <a:r>
              <a:rPr lang="en-US" dirty="0" err="1"/>
              <a:t>modelele</a:t>
            </a:r>
            <a:r>
              <a:rPr lang="en-US" dirty="0"/>
              <a:t> predictive </a:t>
            </a:r>
            <a:r>
              <a:rPr lang="en-US" dirty="0" err="1"/>
              <a:t>utilizate</a:t>
            </a:r>
            <a:r>
              <a:rPr lang="en-US" dirty="0"/>
              <a:t> </a:t>
            </a:r>
            <a:r>
              <a:rPr lang="en-US" dirty="0" err="1"/>
              <a:t>în</a:t>
            </a:r>
            <a:r>
              <a:rPr lang="en-US" dirty="0"/>
              <a:t> </a:t>
            </a:r>
            <a:r>
              <a:rPr lang="en-US" dirty="0" err="1"/>
              <a:t>analiza</a:t>
            </a:r>
            <a:r>
              <a:rPr lang="en-US" dirty="0"/>
              <a:t> </a:t>
            </a:r>
            <a:r>
              <a:rPr lang="en-US" dirty="0" err="1"/>
              <a:t>datelor</a:t>
            </a:r>
            <a:r>
              <a:rPr lang="en-US" dirty="0"/>
              <a:t>, </a:t>
            </a:r>
            <a:r>
              <a:rPr lang="en-US" dirty="0" err="1"/>
              <a:t>pentru</a:t>
            </a:r>
            <a:r>
              <a:rPr lang="en-US" dirty="0"/>
              <a:t> a </a:t>
            </a:r>
            <a:r>
              <a:rPr lang="en-US" dirty="0" err="1"/>
              <a:t>asigura</a:t>
            </a:r>
            <a:r>
              <a:rPr lang="en-US" dirty="0"/>
              <a:t> </a:t>
            </a:r>
            <a:r>
              <a:rPr lang="en-US" dirty="0" err="1"/>
              <a:t>acuratețea</a:t>
            </a:r>
            <a:r>
              <a:rPr lang="en-US" dirty="0"/>
              <a:t> </a:t>
            </a:r>
            <a:r>
              <a:rPr lang="en-US" dirty="0" err="1"/>
              <a:t>și</a:t>
            </a:r>
            <a:r>
              <a:rPr lang="en-US" dirty="0"/>
              <a:t> </a:t>
            </a:r>
            <a:r>
              <a:rPr lang="en-US" dirty="0" err="1"/>
              <a:t>relevanța</a:t>
            </a:r>
            <a:r>
              <a:rPr lang="en-US" dirty="0"/>
              <a:t> </a:t>
            </a:r>
            <a:r>
              <a:rPr lang="en-US" dirty="0" err="1"/>
              <a:t>concluziilor</a:t>
            </a:r>
            <a:r>
              <a:rPr lang="en-US" dirty="0"/>
              <a:t> </a:t>
            </a:r>
            <a:r>
              <a:rPr lang="en-US" dirty="0" err="1"/>
              <a:t>noastre</a:t>
            </a:r>
            <a:r>
              <a:rPr lang="en-US" dirty="0"/>
              <a:t>.</a:t>
            </a:r>
          </a:p>
          <a:p>
            <a:pPr indent="0" eaLnBrk="1" hangingPunct="1">
              <a:lnSpc>
                <a:spcPct val="100000"/>
              </a:lnSpc>
              <a:buFont typeface="Arial" panose="020B0604020202020204" pitchFamily="34" charset="0"/>
              <a:buNone/>
            </a:pPr>
            <a:endParaRPr lang="ro-MD" altLang="ru-MD" dirty="0">
              <a:latin typeface="PT Sans" panose="020B0503020203020204" pitchFamily="34" charset="-52"/>
              <a:ea typeface="Calibri" panose="020F0502020204030204" pitchFamily="34" charset="0"/>
              <a:cs typeface="Times New Roman" panose="02020603050405020304" pitchFamily="18" charset="0"/>
            </a:endParaRPr>
          </a:p>
        </p:txBody>
      </p:sp>
      <p:sp>
        <p:nvSpPr>
          <p:cNvPr id="24579" name="TextBox 1">
            <a:extLst>
              <a:ext uri="{FF2B5EF4-FFF2-40B4-BE49-F238E27FC236}">
                <a16:creationId xmlns:a16="http://schemas.microsoft.com/office/drawing/2014/main" xmlns=""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smtClean="0"/>
              <a:t>Obiectivele cercetării</a:t>
            </a:r>
            <a:endParaRPr lang="ro-MD" altLang="ro-MD" sz="3200" b="1" dirty="0"/>
          </a:p>
        </p:txBody>
      </p:sp>
    </p:spTree>
    <p:extLst>
      <p:ext uri="{BB962C8B-B14F-4D97-AF65-F5344CB8AC3E}">
        <p14:creationId xmlns:p14="http://schemas.microsoft.com/office/powerpoint/2010/main" val="9204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Content Placeholder 3">
            <a:extLst>
              <a:ext uri="{FF2B5EF4-FFF2-40B4-BE49-F238E27FC236}">
                <a16:creationId xmlns:a16="http://schemas.microsoft.com/office/drawing/2014/main" xmlns="" id="{214A84A7-F5DD-4A99-80FA-DD1D6A7989BD}"/>
              </a:ext>
            </a:extLst>
          </p:cNvPr>
          <p:cNvSpPr>
            <a:spLocks noGrp="1"/>
          </p:cNvSpPr>
          <p:nvPr>
            <p:ph idx="13"/>
          </p:nvPr>
        </p:nvSpPr>
        <p:spPr>
          <a:xfrm>
            <a:off x="211807" y="2159992"/>
            <a:ext cx="8226799" cy="1567277"/>
          </a:xfrm>
        </p:spPr>
        <p:txBody>
          <a:bodyPr>
            <a:normAutofit/>
          </a:bodyPr>
          <a:lstStyle/>
          <a:p>
            <a:pPr marL="0" indent="0">
              <a:buNone/>
            </a:pPr>
            <a:r>
              <a:rPr lang="en-US" dirty="0"/>
              <a:t>Care </a:t>
            </a:r>
            <a:r>
              <a:rPr lang="en-US" dirty="0" err="1"/>
              <a:t>sunt</a:t>
            </a:r>
            <a:r>
              <a:rPr lang="en-US" dirty="0"/>
              <a:t> </a:t>
            </a:r>
            <a:r>
              <a:rPr lang="en-US" dirty="0" err="1"/>
              <a:t>cele</a:t>
            </a:r>
            <a:r>
              <a:rPr lang="en-US" dirty="0"/>
              <a:t> </a:t>
            </a:r>
            <a:r>
              <a:rPr lang="en-US" dirty="0" err="1"/>
              <a:t>mai</a:t>
            </a:r>
            <a:r>
              <a:rPr lang="en-US" dirty="0"/>
              <a:t> </a:t>
            </a:r>
            <a:r>
              <a:rPr lang="en-US" dirty="0" err="1"/>
              <a:t>populare</a:t>
            </a:r>
            <a:r>
              <a:rPr lang="en-US" dirty="0"/>
              <a:t> </a:t>
            </a:r>
            <a:r>
              <a:rPr lang="en-US" dirty="0" err="1"/>
              <a:t>branduri</a:t>
            </a:r>
            <a:r>
              <a:rPr lang="en-US" dirty="0"/>
              <a:t> de </a:t>
            </a:r>
            <a:r>
              <a:rPr lang="en-US" dirty="0" err="1"/>
              <a:t>laptopuri</a:t>
            </a:r>
            <a:r>
              <a:rPr lang="en-US" dirty="0"/>
              <a:t> </a:t>
            </a:r>
            <a:r>
              <a:rPr lang="en-US" dirty="0" err="1"/>
              <a:t>și</a:t>
            </a:r>
            <a:r>
              <a:rPr lang="en-US" dirty="0"/>
              <a:t> </a:t>
            </a:r>
            <a:r>
              <a:rPr lang="en-US" dirty="0" err="1"/>
              <a:t>caracteristicile</a:t>
            </a:r>
            <a:r>
              <a:rPr lang="en-US" dirty="0"/>
              <a:t> </a:t>
            </a:r>
            <a:r>
              <a:rPr lang="en-US" dirty="0" err="1"/>
              <a:t>asociate</a:t>
            </a:r>
            <a:r>
              <a:rPr lang="en-US" dirty="0"/>
              <a:t>? </a:t>
            </a:r>
            <a:endParaRPr lang="ro-MD" dirty="0" smtClean="0"/>
          </a:p>
          <a:p>
            <a:pPr marL="0" indent="0">
              <a:buNone/>
            </a:pPr>
            <a:r>
              <a:rPr lang="en-US" dirty="0" smtClean="0"/>
              <a:t>Cum </a:t>
            </a:r>
            <a:r>
              <a:rPr lang="en-US" dirty="0" err="1"/>
              <a:t>variază</a:t>
            </a:r>
            <a:r>
              <a:rPr lang="en-US" dirty="0"/>
              <a:t> </a:t>
            </a:r>
            <a:r>
              <a:rPr lang="en-US" dirty="0" err="1"/>
              <a:t>prețul</a:t>
            </a:r>
            <a:r>
              <a:rPr lang="en-US" dirty="0"/>
              <a:t> </a:t>
            </a:r>
            <a:r>
              <a:rPr lang="en-US" dirty="0" err="1"/>
              <a:t>în</a:t>
            </a:r>
            <a:r>
              <a:rPr lang="en-US" dirty="0"/>
              <a:t> </a:t>
            </a:r>
            <a:r>
              <a:rPr lang="en-US" dirty="0" err="1"/>
              <a:t>funcție</a:t>
            </a:r>
            <a:r>
              <a:rPr lang="en-US" dirty="0"/>
              <a:t> de brand, </a:t>
            </a:r>
            <a:r>
              <a:rPr lang="en-US" dirty="0" err="1"/>
              <a:t>caracteristici</a:t>
            </a:r>
            <a:r>
              <a:rPr lang="en-US" dirty="0"/>
              <a:t> </a:t>
            </a:r>
            <a:r>
              <a:rPr lang="en-US" dirty="0" err="1"/>
              <a:t>și</a:t>
            </a:r>
            <a:r>
              <a:rPr lang="en-US" dirty="0"/>
              <a:t> </a:t>
            </a:r>
            <a:r>
              <a:rPr lang="en-US" dirty="0" err="1"/>
              <a:t>alte</a:t>
            </a:r>
            <a:r>
              <a:rPr lang="en-US" dirty="0"/>
              <a:t> </a:t>
            </a:r>
            <a:r>
              <a:rPr lang="en-US" dirty="0" err="1"/>
              <a:t>factori</a:t>
            </a:r>
            <a:r>
              <a:rPr lang="en-US" dirty="0" smtClean="0"/>
              <a:t>?</a:t>
            </a:r>
            <a:endParaRPr lang="ro-MD" dirty="0" smtClean="0"/>
          </a:p>
          <a:p>
            <a:pPr marL="0" indent="0">
              <a:buNone/>
            </a:pPr>
            <a:r>
              <a:rPr lang="en-US" dirty="0" err="1" smtClean="0"/>
              <a:t>Există</a:t>
            </a:r>
            <a:r>
              <a:rPr lang="en-US" dirty="0" smtClean="0"/>
              <a:t> </a:t>
            </a:r>
            <a:r>
              <a:rPr lang="en-US" dirty="0" err="1"/>
              <a:t>vreo</a:t>
            </a:r>
            <a:r>
              <a:rPr lang="en-US" dirty="0"/>
              <a:t> </a:t>
            </a:r>
            <a:r>
              <a:rPr lang="en-US" dirty="0" err="1"/>
              <a:t>corelație</a:t>
            </a:r>
            <a:r>
              <a:rPr lang="en-US" dirty="0"/>
              <a:t> </a:t>
            </a:r>
            <a:r>
              <a:rPr lang="en-US" dirty="0" err="1"/>
              <a:t>între</a:t>
            </a:r>
            <a:r>
              <a:rPr lang="en-US" dirty="0"/>
              <a:t> </a:t>
            </a:r>
            <a:r>
              <a:rPr lang="en-US" dirty="0" err="1"/>
              <a:t>preț</a:t>
            </a:r>
            <a:r>
              <a:rPr lang="en-US" dirty="0"/>
              <a:t> </a:t>
            </a:r>
            <a:r>
              <a:rPr lang="en-US" dirty="0" err="1"/>
              <a:t>și</a:t>
            </a:r>
            <a:r>
              <a:rPr lang="en-US" dirty="0"/>
              <a:t> </a:t>
            </a:r>
            <a:r>
              <a:rPr lang="en-US" dirty="0" err="1"/>
              <a:t>specificațiile</a:t>
            </a:r>
            <a:r>
              <a:rPr lang="en-US" dirty="0"/>
              <a:t> </a:t>
            </a:r>
            <a:r>
              <a:rPr lang="en-US" dirty="0" err="1"/>
              <a:t>tehnice</a:t>
            </a:r>
            <a:r>
              <a:rPr lang="en-US" dirty="0"/>
              <a:t> ale </a:t>
            </a:r>
            <a:r>
              <a:rPr lang="en-US" dirty="0" err="1"/>
              <a:t>laptopurilor</a:t>
            </a:r>
            <a:r>
              <a:rPr lang="en-US" dirty="0"/>
              <a:t>?</a:t>
            </a:r>
            <a:endParaRPr lang="ro-MD" altLang="ru-MD" dirty="0">
              <a:latin typeface="PT Sans" panose="020B0503020203020204" pitchFamily="34" charset="-52"/>
              <a:ea typeface="Calibri" panose="020F0502020204030204" pitchFamily="34" charset="0"/>
              <a:cs typeface="Times New Roman" panose="02020603050405020304" pitchFamily="18" charset="0"/>
            </a:endParaRPr>
          </a:p>
        </p:txBody>
      </p:sp>
      <p:sp>
        <p:nvSpPr>
          <p:cNvPr id="24579" name="TextBox 1">
            <a:extLst>
              <a:ext uri="{FF2B5EF4-FFF2-40B4-BE49-F238E27FC236}">
                <a16:creationId xmlns:a16="http://schemas.microsoft.com/office/drawing/2014/main" xmlns=""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o-MD" altLang="ro-MD" sz="3200" b="1" dirty="0" smtClean="0"/>
              <a:t>Problematica</a:t>
            </a:r>
            <a:endParaRPr lang="ro-MD" altLang="ro-MD" sz="3200" b="1" dirty="0"/>
          </a:p>
        </p:txBody>
      </p:sp>
    </p:spTree>
    <p:extLst>
      <p:ext uri="{BB962C8B-B14F-4D97-AF65-F5344CB8AC3E}">
        <p14:creationId xmlns:p14="http://schemas.microsoft.com/office/powerpoint/2010/main" val="166187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9" name="TextBox 1">
            <a:extLst>
              <a:ext uri="{FF2B5EF4-FFF2-40B4-BE49-F238E27FC236}">
                <a16:creationId xmlns:a16="http://schemas.microsoft.com/office/drawing/2014/main" xmlns=""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ro-MD" altLang="ru-RU" sz="3200" dirty="0" smtClean="0">
                <a:latin typeface="PT Sans"/>
                <a:ea typeface="PT Sans"/>
                <a:cs typeface="PT Sans"/>
              </a:rPr>
              <a:t>	Setul de date</a:t>
            </a:r>
            <a:endParaRPr lang="ro-MD" altLang="ru-RU" sz="3200" dirty="0">
              <a:latin typeface="PT Sans"/>
              <a:ea typeface="PT Sans"/>
              <a:cs typeface="PT Sans"/>
            </a:endParaRPr>
          </a:p>
        </p:txBody>
      </p:sp>
      <p:sp>
        <p:nvSpPr>
          <p:cNvPr id="2" name="Прямоугольник 1"/>
          <p:cNvSpPr/>
          <p:nvPr/>
        </p:nvSpPr>
        <p:spPr>
          <a:xfrm>
            <a:off x="570412" y="2462238"/>
            <a:ext cx="8146868" cy="3416320"/>
          </a:xfrm>
          <a:prstGeom prst="rect">
            <a:avLst/>
          </a:prstGeom>
        </p:spPr>
        <p:txBody>
          <a:bodyPr wrap="square">
            <a:spAutoFit/>
          </a:bodyPr>
          <a:lstStyle/>
          <a:p>
            <a:pPr lvl="0">
              <a:buFontTx/>
              <a:buChar char="•"/>
            </a:pPr>
            <a:r>
              <a:rPr lang="en-US" altLang="en-US" b="1" dirty="0">
                <a:latin typeface="Söhne Mono"/>
              </a:rPr>
              <a:t>Laptop</a:t>
            </a:r>
            <a:r>
              <a:rPr lang="en-US" altLang="en-US" dirty="0">
                <a:latin typeface="Söhne"/>
              </a:rPr>
              <a:t>: </a:t>
            </a:r>
            <a:r>
              <a:rPr lang="en-US" altLang="en-US" dirty="0" err="1">
                <a:latin typeface="Söhne"/>
              </a:rPr>
              <a:t>Numele</a:t>
            </a:r>
            <a:r>
              <a:rPr lang="en-US" altLang="en-US" dirty="0">
                <a:latin typeface="Söhne"/>
              </a:rPr>
              <a:t> </a:t>
            </a:r>
            <a:r>
              <a:rPr lang="en-US" altLang="en-US" dirty="0" err="1">
                <a:latin typeface="Söhne"/>
              </a:rPr>
              <a:t>laptopului</a:t>
            </a:r>
            <a:r>
              <a:rPr lang="en-US" altLang="en-US" dirty="0">
                <a:latin typeface="Söhne"/>
              </a:rPr>
              <a:t>.</a:t>
            </a:r>
          </a:p>
          <a:p>
            <a:pPr lvl="0">
              <a:buFontTx/>
              <a:buChar char="•"/>
            </a:pPr>
            <a:r>
              <a:rPr lang="en-US" altLang="en-US" b="1" dirty="0">
                <a:latin typeface="Söhne Mono"/>
              </a:rPr>
              <a:t>Status</a:t>
            </a:r>
            <a:r>
              <a:rPr lang="en-US" altLang="en-US" dirty="0">
                <a:latin typeface="Söhne"/>
              </a:rPr>
              <a:t>: </a:t>
            </a:r>
            <a:r>
              <a:rPr lang="en-US" altLang="en-US" dirty="0" err="1">
                <a:latin typeface="Söhne"/>
              </a:rPr>
              <a:t>Starea</a:t>
            </a:r>
            <a:r>
              <a:rPr lang="en-US" altLang="en-US" dirty="0">
                <a:latin typeface="Söhne"/>
              </a:rPr>
              <a:t> </a:t>
            </a:r>
            <a:r>
              <a:rPr lang="en-US" altLang="en-US" dirty="0" err="1">
                <a:latin typeface="Söhne"/>
              </a:rPr>
              <a:t>laptopului</a:t>
            </a:r>
            <a:r>
              <a:rPr lang="en-US" altLang="en-US" dirty="0">
                <a:latin typeface="Söhne"/>
              </a:rPr>
              <a:t> (ex: </a:t>
            </a:r>
            <a:r>
              <a:rPr lang="en-US" altLang="en-US" dirty="0" err="1">
                <a:latin typeface="Söhne"/>
              </a:rPr>
              <a:t>nou</a:t>
            </a:r>
            <a:r>
              <a:rPr lang="en-US" altLang="en-US" dirty="0">
                <a:latin typeface="Söhne"/>
              </a:rPr>
              <a:t>, </a:t>
            </a:r>
            <a:r>
              <a:rPr lang="en-US" altLang="en-US" dirty="0" err="1">
                <a:latin typeface="Söhne"/>
              </a:rPr>
              <a:t>folosit</a:t>
            </a:r>
            <a:r>
              <a:rPr lang="en-US" altLang="en-US" dirty="0">
                <a:latin typeface="Söhne"/>
              </a:rPr>
              <a:t>).</a:t>
            </a:r>
          </a:p>
          <a:p>
            <a:pPr lvl="0">
              <a:buFontTx/>
              <a:buChar char="•"/>
            </a:pPr>
            <a:r>
              <a:rPr lang="en-US" altLang="en-US" b="1" dirty="0">
                <a:latin typeface="Söhne Mono"/>
              </a:rPr>
              <a:t>Brand</a:t>
            </a:r>
            <a:r>
              <a:rPr lang="en-US" altLang="en-US" dirty="0">
                <a:latin typeface="Söhne"/>
              </a:rPr>
              <a:t>: </a:t>
            </a:r>
            <a:r>
              <a:rPr lang="en-US" altLang="en-US" dirty="0" err="1">
                <a:latin typeface="Söhne"/>
              </a:rPr>
              <a:t>Marca</a:t>
            </a:r>
            <a:r>
              <a:rPr lang="en-US" altLang="en-US" dirty="0">
                <a:latin typeface="Söhne"/>
              </a:rPr>
              <a:t> </a:t>
            </a:r>
            <a:r>
              <a:rPr lang="en-US" altLang="en-US" dirty="0" err="1">
                <a:latin typeface="Söhne"/>
              </a:rPr>
              <a:t>laptopului</a:t>
            </a:r>
            <a:r>
              <a:rPr lang="en-US" altLang="en-US" dirty="0">
                <a:latin typeface="Söhne"/>
              </a:rPr>
              <a:t>.</a:t>
            </a:r>
          </a:p>
          <a:p>
            <a:pPr lvl="0">
              <a:buFontTx/>
              <a:buChar char="•"/>
            </a:pPr>
            <a:r>
              <a:rPr lang="en-US" altLang="en-US" b="1" dirty="0">
                <a:latin typeface="Söhne Mono"/>
              </a:rPr>
              <a:t>Model</a:t>
            </a:r>
            <a:r>
              <a:rPr lang="en-US" altLang="en-US" dirty="0">
                <a:latin typeface="Söhne"/>
              </a:rPr>
              <a:t>: </a:t>
            </a:r>
            <a:r>
              <a:rPr lang="en-US" altLang="en-US" dirty="0" err="1">
                <a:latin typeface="Söhne"/>
              </a:rPr>
              <a:t>Modelul</a:t>
            </a:r>
            <a:r>
              <a:rPr lang="en-US" altLang="en-US" dirty="0">
                <a:latin typeface="Söhne"/>
              </a:rPr>
              <a:t> </a:t>
            </a:r>
            <a:r>
              <a:rPr lang="en-US" altLang="en-US" dirty="0" err="1">
                <a:latin typeface="Söhne"/>
              </a:rPr>
              <a:t>laptopului</a:t>
            </a:r>
            <a:r>
              <a:rPr lang="en-US" altLang="en-US" dirty="0">
                <a:latin typeface="Söhne"/>
              </a:rPr>
              <a:t>.</a:t>
            </a:r>
          </a:p>
          <a:p>
            <a:pPr lvl="0">
              <a:buFontTx/>
              <a:buChar char="•"/>
            </a:pPr>
            <a:r>
              <a:rPr lang="en-US" altLang="en-US" b="1" dirty="0">
                <a:latin typeface="Söhne Mono"/>
              </a:rPr>
              <a:t>CPU</a:t>
            </a:r>
            <a:r>
              <a:rPr lang="en-US" altLang="en-US" dirty="0">
                <a:latin typeface="Söhne"/>
              </a:rPr>
              <a:t>: </a:t>
            </a:r>
            <a:r>
              <a:rPr lang="en-US" altLang="en-US" dirty="0" err="1">
                <a:latin typeface="Söhne"/>
              </a:rPr>
              <a:t>Procesorul</a:t>
            </a:r>
            <a:r>
              <a:rPr lang="en-US" altLang="en-US" dirty="0">
                <a:latin typeface="Söhne"/>
              </a:rPr>
              <a:t> </a:t>
            </a:r>
            <a:r>
              <a:rPr lang="en-US" altLang="en-US" dirty="0" err="1">
                <a:latin typeface="Söhne"/>
              </a:rPr>
              <a:t>laptopului</a:t>
            </a:r>
            <a:r>
              <a:rPr lang="en-US" altLang="en-US" dirty="0">
                <a:latin typeface="Söhne"/>
              </a:rPr>
              <a:t>.</a:t>
            </a:r>
          </a:p>
          <a:p>
            <a:pPr lvl="0">
              <a:buFontTx/>
              <a:buChar char="•"/>
            </a:pPr>
            <a:r>
              <a:rPr lang="en-US" altLang="en-US" b="1" dirty="0">
                <a:latin typeface="Söhne Mono"/>
              </a:rPr>
              <a:t>RAM</a:t>
            </a:r>
            <a:r>
              <a:rPr lang="en-US" altLang="en-US" dirty="0">
                <a:latin typeface="Söhne"/>
              </a:rPr>
              <a:t>: Memoria RAM a </a:t>
            </a:r>
            <a:r>
              <a:rPr lang="en-US" altLang="en-US" dirty="0" err="1">
                <a:latin typeface="Söhne"/>
              </a:rPr>
              <a:t>laptopului</a:t>
            </a:r>
            <a:r>
              <a:rPr lang="en-US" altLang="en-US" dirty="0">
                <a:latin typeface="Söhne"/>
              </a:rPr>
              <a:t> (</a:t>
            </a:r>
            <a:r>
              <a:rPr lang="en-US" altLang="en-US" dirty="0" err="1">
                <a:latin typeface="Söhne"/>
              </a:rPr>
              <a:t>în</a:t>
            </a:r>
            <a:r>
              <a:rPr lang="en-US" altLang="en-US" dirty="0">
                <a:latin typeface="Söhne"/>
              </a:rPr>
              <a:t> GB).</a:t>
            </a:r>
          </a:p>
          <a:p>
            <a:pPr lvl="0">
              <a:buFontTx/>
              <a:buChar char="•"/>
            </a:pPr>
            <a:r>
              <a:rPr lang="en-US" altLang="en-US" b="1" dirty="0">
                <a:latin typeface="Söhne Mono"/>
              </a:rPr>
              <a:t>Storage</a:t>
            </a:r>
            <a:r>
              <a:rPr lang="en-US" altLang="en-US" dirty="0">
                <a:latin typeface="Söhne"/>
              </a:rPr>
              <a:t>: </a:t>
            </a:r>
            <a:r>
              <a:rPr lang="en-US" altLang="en-US" dirty="0" err="1">
                <a:latin typeface="Söhne"/>
              </a:rPr>
              <a:t>Spațiul</a:t>
            </a:r>
            <a:r>
              <a:rPr lang="en-US" altLang="en-US" dirty="0">
                <a:latin typeface="Söhne"/>
              </a:rPr>
              <a:t> de </a:t>
            </a:r>
            <a:r>
              <a:rPr lang="en-US" altLang="en-US" dirty="0" err="1">
                <a:latin typeface="Söhne"/>
              </a:rPr>
              <a:t>stocare</a:t>
            </a:r>
            <a:r>
              <a:rPr lang="en-US" altLang="en-US" dirty="0">
                <a:latin typeface="Söhne"/>
              </a:rPr>
              <a:t> al </a:t>
            </a:r>
            <a:r>
              <a:rPr lang="en-US" altLang="en-US" dirty="0" err="1">
                <a:latin typeface="Söhne"/>
              </a:rPr>
              <a:t>laptopului</a:t>
            </a:r>
            <a:r>
              <a:rPr lang="en-US" altLang="en-US" dirty="0">
                <a:latin typeface="Söhne"/>
              </a:rPr>
              <a:t> (</a:t>
            </a:r>
            <a:r>
              <a:rPr lang="en-US" altLang="en-US" dirty="0" err="1">
                <a:latin typeface="Söhne"/>
              </a:rPr>
              <a:t>în</a:t>
            </a:r>
            <a:r>
              <a:rPr lang="en-US" altLang="en-US" dirty="0">
                <a:latin typeface="Söhne"/>
              </a:rPr>
              <a:t> GB).</a:t>
            </a:r>
          </a:p>
          <a:p>
            <a:pPr lvl="0">
              <a:buFontTx/>
              <a:buChar char="•"/>
            </a:pPr>
            <a:r>
              <a:rPr lang="en-US" altLang="en-US" b="1" dirty="0">
                <a:latin typeface="Söhne Mono"/>
              </a:rPr>
              <a:t>Storage type</a:t>
            </a:r>
            <a:r>
              <a:rPr lang="en-US" altLang="en-US" dirty="0">
                <a:latin typeface="Söhne"/>
              </a:rPr>
              <a:t>: </a:t>
            </a:r>
            <a:r>
              <a:rPr lang="en-US" altLang="en-US" dirty="0" err="1">
                <a:latin typeface="Söhne"/>
              </a:rPr>
              <a:t>Tipul</a:t>
            </a:r>
            <a:r>
              <a:rPr lang="en-US" altLang="en-US" dirty="0">
                <a:latin typeface="Söhne"/>
              </a:rPr>
              <a:t> de </a:t>
            </a:r>
            <a:r>
              <a:rPr lang="en-US" altLang="en-US" dirty="0" err="1">
                <a:latin typeface="Söhne"/>
              </a:rPr>
              <a:t>stocare</a:t>
            </a:r>
            <a:r>
              <a:rPr lang="en-US" altLang="en-US" dirty="0">
                <a:latin typeface="Söhne"/>
              </a:rPr>
              <a:t> (ex: SSD, HDD).</a:t>
            </a:r>
          </a:p>
          <a:p>
            <a:pPr lvl="0">
              <a:buFontTx/>
              <a:buChar char="•"/>
            </a:pPr>
            <a:r>
              <a:rPr lang="en-US" altLang="en-US" b="1" dirty="0">
                <a:latin typeface="Söhne Mono"/>
              </a:rPr>
              <a:t>GPU</a:t>
            </a:r>
            <a:r>
              <a:rPr lang="en-US" altLang="en-US" dirty="0">
                <a:latin typeface="Söhne"/>
              </a:rPr>
              <a:t>: </a:t>
            </a:r>
            <a:r>
              <a:rPr lang="en-US" altLang="en-US" dirty="0" err="1">
                <a:latin typeface="Söhne"/>
              </a:rPr>
              <a:t>Unitatea</a:t>
            </a:r>
            <a:r>
              <a:rPr lang="en-US" altLang="en-US" dirty="0">
                <a:latin typeface="Söhne"/>
              </a:rPr>
              <a:t> de </a:t>
            </a:r>
            <a:r>
              <a:rPr lang="en-US" altLang="en-US" dirty="0" err="1">
                <a:latin typeface="Söhne"/>
              </a:rPr>
              <a:t>procesare</a:t>
            </a:r>
            <a:r>
              <a:rPr lang="en-US" altLang="en-US" dirty="0">
                <a:latin typeface="Söhne"/>
              </a:rPr>
              <a:t> </a:t>
            </a:r>
            <a:r>
              <a:rPr lang="en-US" altLang="en-US" dirty="0" err="1">
                <a:latin typeface="Söhne"/>
              </a:rPr>
              <a:t>grafică</a:t>
            </a:r>
            <a:r>
              <a:rPr lang="en-US" altLang="en-US" dirty="0">
                <a:latin typeface="Söhne"/>
              </a:rPr>
              <a:t>.</a:t>
            </a:r>
          </a:p>
          <a:p>
            <a:pPr lvl="0">
              <a:buFontTx/>
              <a:buChar char="•"/>
            </a:pPr>
            <a:r>
              <a:rPr lang="en-US" altLang="en-US" b="1" dirty="0">
                <a:latin typeface="Söhne Mono"/>
              </a:rPr>
              <a:t>Screen</a:t>
            </a:r>
            <a:r>
              <a:rPr lang="en-US" altLang="en-US" dirty="0">
                <a:latin typeface="Söhne"/>
              </a:rPr>
              <a:t>: </a:t>
            </a:r>
            <a:r>
              <a:rPr lang="en-US" altLang="en-US" dirty="0" err="1">
                <a:latin typeface="Söhne"/>
              </a:rPr>
              <a:t>Dimensiunea</a:t>
            </a:r>
            <a:r>
              <a:rPr lang="en-US" altLang="en-US" dirty="0">
                <a:latin typeface="Söhne"/>
              </a:rPr>
              <a:t> </a:t>
            </a:r>
            <a:r>
              <a:rPr lang="en-US" altLang="en-US" dirty="0" err="1">
                <a:latin typeface="Söhne"/>
              </a:rPr>
              <a:t>ecranului</a:t>
            </a:r>
            <a:r>
              <a:rPr lang="en-US" altLang="en-US" dirty="0">
                <a:latin typeface="Söhne"/>
              </a:rPr>
              <a:t> (</a:t>
            </a:r>
            <a:r>
              <a:rPr lang="en-US" altLang="en-US" dirty="0" err="1">
                <a:latin typeface="Söhne"/>
              </a:rPr>
              <a:t>în</a:t>
            </a:r>
            <a:r>
              <a:rPr lang="en-US" altLang="en-US" dirty="0">
                <a:latin typeface="Söhne"/>
              </a:rPr>
              <a:t> </a:t>
            </a:r>
            <a:r>
              <a:rPr lang="en-US" altLang="en-US" dirty="0" err="1">
                <a:latin typeface="Söhne"/>
              </a:rPr>
              <a:t>inci</a:t>
            </a:r>
            <a:r>
              <a:rPr lang="en-US" altLang="en-US" dirty="0">
                <a:latin typeface="Söhne"/>
              </a:rPr>
              <a:t>).</a:t>
            </a:r>
          </a:p>
          <a:p>
            <a:pPr lvl="0">
              <a:buFontTx/>
              <a:buChar char="•"/>
            </a:pPr>
            <a:r>
              <a:rPr lang="en-US" altLang="en-US" b="1" dirty="0">
                <a:latin typeface="Söhne Mono"/>
              </a:rPr>
              <a:t>Touch</a:t>
            </a:r>
            <a:r>
              <a:rPr lang="en-US" altLang="en-US" dirty="0">
                <a:latin typeface="Söhne"/>
              </a:rPr>
              <a:t>: </a:t>
            </a:r>
            <a:r>
              <a:rPr lang="en-US" altLang="en-US" dirty="0" err="1">
                <a:latin typeface="Söhne"/>
              </a:rPr>
              <a:t>Dacă</a:t>
            </a:r>
            <a:r>
              <a:rPr lang="en-US" altLang="en-US" dirty="0">
                <a:latin typeface="Söhne"/>
              </a:rPr>
              <a:t> </a:t>
            </a:r>
            <a:r>
              <a:rPr lang="en-US" altLang="en-US" dirty="0" err="1">
                <a:latin typeface="Söhne"/>
              </a:rPr>
              <a:t>ecranul</a:t>
            </a:r>
            <a:r>
              <a:rPr lang="en-US" altLang="en-US" dirty="0">
                <a:latin typeface="Söhne"/>
              </a:rPr>
              <a:t> </a:t>
            </a:r>
            <a:r>
              <a:rPr lang="en-US" altLang="en-US" dirty="0" err="1">
                <a:latin typeface="Söhne"/>
              </a:rPr>
              <a:t>este</a:t>
            </a:r>
            <a:r>
              <a:rPr lang="en-US" altLang="en-US" dirty="0">
                <a:latin typeface="Söhne"/>
              </a:rPr>
              <a:t> </a:t>
            </a:r>
            <a:r>
              <a:rPr lang="en-US" altLang="en-US" dirty="0" err="1">
                <a:latin typeface="Söhne"/>
              </a:rPr>
              <a:t>tactil</a:t>
            </a:r>
            <a:r>
              <a:rPr lang="en-US" altLang="en-US" dirty="0">
                <a:latin typeface="Söhne"/>
              </a:rPr>
              <a:t> </a:t>
            </a:r>
            <a:r>
              <a:rPr lang="en-US" altLang="en-US" dirty="0" err="1">
                <a:latin typeface="Söhne"/>
              </a:rPr>
              <a:t>sau</a:t>
            </a:r>
            <a:r>
              <a:rPr lang="en-US" altLang="en-US" dirty="0">
                <a:latin typeface="Söhne"/>
              </a:rPr>
              <a:t> nu.</a:t>
            </a:r>
          </a:p>
          <a:p>
            <a:pPr lvl="0">
              <a:buFontTx/>
              <a:buChar char="•"/>
            </a:pPr>
            <a:r>
              <a:rPr lang="en-US" altLang="en-US" b="1" dirty="0">
                <a:latin typeface="Söhne Mono"/>
              </a:rPr>
              <a:t>Final Price</a:t>
            </a:r>
            <a:r>
              <a:rPr lang="en-US" altLang="en-US" dirty="0">
                <a:latin typeface="Söhne"/>
              </a:rPr>
              <a:t>: </a:t>
            </a:r>
            <a:r>
              <a:rPr lang="en-US" altLang="en-US" dirty="0" err="1">
                <a:latin typeface="Söhne"/>
              </a:rPr>
              <a:t>Prețul</a:t>
            </a:r>
            <a:r>
              <a:rPr lang="en-US" altLang="en-US" dirty="0">
                <a:latin typeface="Söhne"/>
              </a:rPr>
              <a:t> final al </a:t>
            </a:r>
            <a:r>
              <a:rPr lang="en-US" altLang="en-US" dirty="0" err="1">
                <a:latin typeface="Söhne"/>
              </a:rPr>
              <a:t>laptopului</a:t>
            </a:r>
            <a:r>
              <a:rPr lang="en-US" altLang="en-US" dirty="0">
                <a:latin typeface="Söhne"/>
              </a:rPr>
              <a:t>.</a:t>
            </a:r>
          </a:p>
        </p:txBody>
      </p:sp>
    </p:spTree>
    <p:extLst>
      <p:ext uri="{BB962C8B-B14F-4D97-AF65-F5344CB8AC3E}">
        <p14:creationId xmlns:p14="http://schemas.microsoft.com/office/powerpoint/2010/main" val="22930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579" name="TextBox 1">
            <a:extLst>
              <a:ext uri="{FF2B5EF4-FFF2-40B4-BE49-F238E27FC236}">
                <a16:creationId xmlns:a16="http://schemas.microsoft.com/office/drawing/2014/main" xmlns="" id="{E34678AE-93E9-4E39-8FDB-987E36DD4270}"/>
              </a:ext>
            </a:extLst>
          </p:cNvPr>
          <p:cNvSpPr txBox="1">
            <a:spLocks noChangeArrowheads="1"/>
          </p:cNvSpPr>
          <p:nvPr/>
        </p:nvSpPr>
        <p:spPr bwMode="auto">
          <a:xfrm>
            <a:off x="-4762" y="1627739"/>
            <a:ext cx="9144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ro-MD" altLang="ru-RU" sz="3200" dirty="0">
                <a:latin typeface="PT Sans"/>
                <a:ea typeface="PT Sans"/>
                <a:cs typeface="PT Sans"/>
              </a:rPr>
              <a:t>Rezultate – Distribuția </a:t>
            </a:r>
            <a:r>
              <a:rPr lang="ro-MD" altLang="ru-RU" sz="3200" dirty="0" smtClean="0">
                <a:latin typeface="PT Sans"/>
                <a:ea typeface="PT Sans"/>
                <a:cs typeface="PT Sans"/>
              </a:rPr>
              <a:t>caracteristicilor</a:t>
            </a:r>
            <a:endParaRPr lang="ro-MD" altLang="ru-RU" sz="3200" dirty="0">
              <a:latin typeface="PT Sans"/>
              <a:ea typeface="PT Sans"/>
              <a:cs typeface="PT Sans"/>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70" y="2523440"/>
            <a:ext cx="6573167" cy="3953427"/>
          </a:xfrm>
          <a:prstGeom prst="rect">
            <a:avLst/>
          </a:prstGeom>
        </p:spPr>
      </p:pic>
    </p:spTree>
    <p:extLst>
      <p:ext uri="{BB962C8B-B14F-4D97-AF65-F5344CB8AC3E}">
        <p14:creationId xmlns:p14="http://schemas.microsoft.com/office/powerpoint/2010/main" val="149521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3835"/>
            <a:ext cx="5433531" cy="3810330"/>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6480" y="1739046"/>
            <a:ext cx="4397520" cy="3083815"/>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5451" y="4798751"/>
            <a:ext cx="2882229" cy="2021199"/>
          </a:xfrm>
          <a:prstGeom prst="rect">
            <a:avLst/>
          </a:prstGeom>
        </p:spPr>
      </p:pic>
    </p:spTree>
    <p:extLst>
      <p:ext uri="{BB962C8B-B14F-4D97-AF65-F5344CB8AC3E}">
        <p14:creationId xmlns:p14="http://schemas.microsoft.com/office/powerpoint/2010/main" val="10009433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855</TotalTime>
  <Words>669</Words>
  <Application>Microsoft Office PowerPoint</Application>
  <PresentationFormat>Экран (4:3)</PresentationFormat>
  <Paragraphs>52</Paragraphs>
  <Slides>17</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17</vt:i4>
      </vt:variant>
    </vt:vector>
  </HeadingPairs>
  <TitlesOfParts>
    <vt:vector size="26" baseType="lpstr">
      <vt:lpstr>Arial</vt:lpstr>
      <vt:lpstr>Calibri</vt:lpstr>
      <vt:lpstr>Calibri Light</vt:lpstr>
      <vt:lpstr>PT Sans</vt:lpstr>
      <vt:lpstr>Söhne</vt:lpstr>
      <vt:lpstr>Söhne Mono</vt:lpstr>
      <vt:lpstr>Times New Roman</vt:lpstr>
      <vt:lpstr>Office Theme</vt:lpstr>
      <vt:lpstr>2_Office Theme</vt:lpstr>
      <vt:lpstr>Презентация PowerPoint</vt:lpstr>
      <vt:lpstr>Cuprins: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serghei.aladin@gmail.com</dc:creator>
  <cp:lastModifiedBy>Eric GK</cp:lastModifiedBy>
  <cp:revision>63</cp:revision>
  <dcterms:created xsi:type="dcterms:W3CDTF">2016-11-09T12:50:21Z</dcterms:created>
  <dcterms:modified xsi:type="dcterms:W3CDTF">2023-12-19T13:53:42Z</dcterms:modified>
</cp:coreProperties>
</file>