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14:49:39.84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14:49:46.1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1 651,'2'0,"1"-2,3-6,-1-4,0-5,1-1,0-6,1-5,1 0,0-1,-1 1,-1 2,0 4,1 4,-1 1,-1 3,-2 1,-1 0,2 1,-1-1,0 0,0 1,-2-1,3 2,-1 2,3 1,-1 0,0 0,-2-2,-1 0,2-2,-1-1,3 0,-1 0,0 0,-2-1,-1 1,2 2,-1 1,3 0,0-1,1 2,-1 0,-1 0,-1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14:49:46.7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1,'0'2,"0"4,0 2,0 3,0 2,0 1,0 1,0-1,0 1,0 0,0-1,0 1,0-1,0 0,0-2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663FB-342C-46D8-9F78-54A23078CF72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3C4B5-0B29-478F-B300-687A1FDBF3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114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3C4B5-0B29-478F-B300-687A1FDBF38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34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19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42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9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2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14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8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03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32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2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9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8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1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2.jpe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7BF4063-B292-51CF-C710-07C0DD0E7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49" y="1027004"/>
            <a:ext cx="6479629" cy="1814815"/>
          </a:xfrm>
        </p:spPr>
        <p:txBody>
          <a:bodyPr>
            <a:normAutofit/>
          </a:bodyPr>
          <a:lstStyle/>
          <a:p>
            <a:r>
              <a:rPr lang="it-IT" sz="5400" dirty="0"/>
              <a:t>Book Shop Parthenope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5402B0-113E-223C-09E9-9053FFFC8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0" y="2791502"/>
            <a:ext cx="4325592" cy="421406"/>
          </a:xfrm>
        </p:spPr>
        <p:txBody>
          <a:bodyPr>
            <a:normAutofit/>
          </a:bodyPr>
          <a:lstStyle/>
          <a:p>
            <a:r>
              <a:rPr lang="it-IT" dirty="0"/>
              <a:t>Progetto di Programmazione 3</a:t>
            </a:r>
          </a:p>
        </p:txBody>
      </p:sp>
      <p:pic>
        <p:nvPicPr>
          <p:cNvPr id="24" name="Picture 3" descr="Sfondo vettoriale di schizzi in colori accesi">
            <a:extLst>
              <a:ext uri="{FF2B5EF4-FFF2-40B4-BE49-F238E27FC236}">
                <a16:creationId xmlns:a16="http://schemas.microsoft.com/office/drawing/2014/main" id="{F5BDCF73-01A3-0DB9-B0AE-81FE67846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25" r="23694" b="-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ottotitolo 2">
            <a:extLst>
              <a:ext uri="{FF2B5EF4-FFF2-40B4-BE49-F238E27FC236}">
                <a16:creationId xmlns:a16="http://schemas.microsoft.com/office/drawing/2014/main" id="{7B91F515-F958-9722-EA18-B994093B1FB4}"/>
              </a:ext>
            </a:extLst>
          </p:cNvPr>
          <p:cNvSpPr txBox="1">
            <a:spLocks/>
          </p:cNvSpPr>
          <p:nvPr/>
        </p:nvSpPr>
        <p:spPr>
          <a:xfrm>
            <a:off x="4739749" y="3095222"/>
            <a:ext cx="4325592" cy="42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err="1"/>
              <a:t>a.a</a:t>
            </a:r>
            <a:r>
              <a:rPr lang="it-IT" sz="1600" dirty="0"/>
              <a:t>. 2022/2023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AB138B67-3AB5-C044-77F2-53C68595E87B}"/>
              </a:ext>
            </a:extLst>
          </p:cNvPr>
          <p:cNvSpPr txBox="1">
            <a:spLocks/>
          </p:cNvSpPr>
          <p:nvPr/>
        </p:nvSpPr>
        <p:spPr>
          <a:xfrm>
            <a:off x="4739749" y="4619904"/>
            <a:ext cx="4246935" cy="146720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/>
              <a:t>Codice Gruppo: pd2laxji49</a:t>
            </a:r>
          </a:p>
          <a:p>
            <a:r>
              <a:rPr lang="it-IT" sz="1400" dirty="0"/>
              <a:t>Candidati:</a:t>
            </a:r>
          </a:p>
          <a:p>
            <a:pPr>
              <a:lnSpc>
                <a:spcPct val="120000"/>
              </a:lnSpc>
            </a:pPr>
            <a:r>
              <a:rPr lang="it-IT" sz="1400" dirty="0"/>
              <a:t>Enrico Madonna: 0124002279</a:t>
            </a:r>
            <a:br>
              <a:rPr lang="it-IT" sz="1400" dirty="0"/>
            </a:br>
            <a:r>
              <a:rPr lang="it-IT" sz="1400" dirty="0"/>
              <a:t>Lorenzo Mazza: 0124002003</a:t>
            </a:r>
            <a:br>
              <a:rPr lang="it-IT" sz="1400" dirty="0"/>
            </a:br>
            <a:r>
              <a:rPr lang="it-IT" sz="1400" dirty="0"/>
              <a:t>Beniamino Nardone:00124002440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413DA58-0DF5-455A-3F93-A3E32E11E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838" y="809039"/>
            <a:ext cx="2156954" cy="2156954"/>
          </a:xfrm>
          <a:prstGeom prst="rect">
            <a:avLst/>
          </a:prstGeom>
        </p:spPr>
      </p:pic>
      <p:sp>
        <p:nvSpPr>
          <p:cNvPr id="27" name="Sottotitolo 2">
            <a:extLst>
              <a:ext uri="{FF2B5EF4-FFF2-40B4-BE49-F238E27FC236}">
                <a16:creationId xmlns:a16="http://schemas.microsoft.com/office/drawing/2014/main" id="{2C50FA12-2948-0B60-54B9-034EBF27D986}"/>
              </a:ext>
            </a:extLst>
          </p:cNvPr>
          <p:cNvSpPr txBox="1">
            <a:spLocks/>
          </p:cNvSpPr>
          <p:nvPr/>
        </p:nvSpPr>
        <p:spPr>
          <a:xfrm>
            <a:off x="8416278" y="4730491"/>
            <a:ext cx="3207215" cy="1356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400" dirty="0"/>
              <a:t>Professori:</a:t>
            </a:r>
          </a:p>
          <a:p>
            <a:pPr algn="r"/>
            <a:r>
              <a:rPr lang="it-IT" sz="1400" dirty="0"/>
              <a:t>Angelo Ciaramella</a:t>
            </a:r>
            <a:br>
              <a:rPr lang="it-IT" sz="1400" dirty="0"/>
            </a:br>
            <a:r>
              <a:rPr lang="it-IT" sz="1400" dirty="0"/>
              <a:t>Emanuel Di Nardo</a:t>
            </a:r>
          </a:p>
        </p:txBody>
      </p:sp>
    </p:spTree>
    <p:extLst>
      <p:ext uri="{BB962C8B-B14F-4D97-AF65-F5344CB8AC3E}">
        <p14:creationId xmlns:p14="http://schemas.microsoft.com/office/powerpoint/2010/main" val="317055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75CCA3-623F-DD40-06AD-71C21A28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221" y="2495250"/>
            <a:ext cx="6227812" cy="1163550"/>
          </a:xfrm>
        </p:spPr>
        <p:txBody>
          <a:bodyPr>
            <a:normAutofit/>
          </a:bodyPr>
          <a:lstStyle/>
          <a:p>
            <a:r>
              <a:rPr lang="it-IT" dirty="0"/>
              <a:t>Grazie per l’attenzione.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774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A15EB5-A619-2D77-AB5B-D6C34EB7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FE0C19-9E05-E1A7-3EDC-F160DAA5B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27123"/>
            <a:ext cx="9385095" cy="4159987"/>
          </a:xfrm>
        </p:spPr>
        <p:txBody>
          <a:bodyPr>
            <a:normAutofit/>
          </a:bodyPr>
          <a:lstStyle/>
          <a:p>
            <a:r>
              <a:rPr lang="it-IT" dirty="0"/>
              <a:t>Creare una simulazione di un negozio online</a:t>
            </a:r>
          </a:p>
          <a:p>
            <a:pPr lvl="1"/>
            <a:r>
              <a:rPr lang="it-IT" dirty="0"/>
              <a:t>Abbiamo scelto di realizzare un negozio di libri</a:t>
            </a:r>
          </a:p>
          <a:p>
            <a:pPr marL="457200" lvl="1" indent="0">
              <a:buNone/>
            </a:pPr>
            <a:endParaRPr lang="it-IT" dirty="0"/>
          </a:p>
          <a:p>
            <a:r>
              <a:rPr lang="it-IT" dirty="0"/>
              <a:t>Gestione Utenti:</a:t>
            </a:r>
          </a:p>
          <a:p>
            <a:pPr lvl="1"/>
            <a:r>
              <a:rPr lang="it-IT" dirty="0"/>
              <a:t>Il Cliente può visualizzare la lista dei libri, aggiungerli al carrello e comprarli usando contanti, carta o bancomat</a:t>
            </a:r>
          </a:p>
          <a:p>
            <a:pPr lvl="1"/>
            <a:r>
              <a:rPr lang="it-IT" dirty="0"/>
              <a:t>L’Amministratore può vedere i libri, aggiungerne di nuovi, eliminare i vecchi e modificarne la quantità disponibile. Inoltre può vedere la lista ordini di ogni utente.</a:t>
            </a:r>
          </a:p>
        </p:txBody>
      </p:sp>
    </p:spTree>
    <p:extLst>
      <p:ext uri="{BB962C8B-B14F-4D97-AF65-F5344CB8AC3E}">
        <p14:creationId xmlns:p14="http://schemas.microsoft.com/office/powerpoint/2010/main" val="73098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7C0F04-BDF7-5351-7080-E4334FCA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770890"/>
            <a:ext cx="6999103" cy="618234"/>
          </a:xfrm>
        </p:spPr>
        <p:txBody>
          <a:bodyPr>
            <a:noAutofit/>
          </a:bodyPr>
          <a:lstStyle/>
          <a:p>
            <a:r>
              <a:rPr lang="it-IT" dirty="0"/>
              <a:t>Design Pattern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6BCE32-B348-6AF3-A88F-F3C3B5D8A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34449"/>
            <a:ext cx="8804992" cy="415266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it-IT" dirty="0"/>
              <a:t>Template Method</a:t>
            </a:r>
          </a:p>
          <a:p>
            <a:pPr>
              <a:spcBef>
                <a:spcPts val="1200"/>
              </a:spcBef>
            </a:pPr>
            <a:r>
              <a:rPr lang="it-IT" dirty="0"/>
              <a:t>Data Access Object</a:t>
            </a:r>
          </a:p>
          <a:p>
            <a:pPr>
              <a:spcBef>
                <a:spcPts val="1200"/>
              </a:spcBef>
            </a:pPr>
            <a:r>
              <a:rPr lang="it-IT" dirty="0" err="1"/>
              <a:t>Factory</a:t>
            </a:r>
            <a:r>
              <a:rPr lang="it-IT" dirty="0"/>
              <a:t> Method</a:t>
            </a:r>
          </a:p>
          <a:p>
            <a:pPr>
              <a:spcBef>
                <a:spcPts val="1200"/>
              </a:spcBef>
            </a:pPr>
            <a:r>
              <a:rPr lang="it-IT" dirty="0"/>
              <a:t>Visitor Pattern</a:t>
            </a:r>
          </a:p>
          <a:p>
            <a:pPr>
              <a:spcBef>
                <a:spcPts val="1200"/>
              </a:spcBef>
            </a:pPr>
            <a:r>
              <a:rPr lang="it-IT" dirty="0" err="1"/>
              <a:t>Command</a:t>
            </a:r>
            <a:r>
              <a:rPr lang="it-IT" dirty="0"/>
              <a:t> Pattern</a:t>
            </a:r>
          </a:p>
          <a:p>
            <a:pPr>
              <a:spcBef>
                <a:spcPts val="1200"/>
              </a:spcBef>
            </a:pPr>
            <a:r>
              <a:rPr lang="it-IT" dirty="0"/>
              <a:t>Strategy Pattern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65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7" name="Oval 52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Oval 55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56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57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Oval 60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61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62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63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1" name="Oval 66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67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68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6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7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0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AF4187-2E3B-AC44-CE6C-9D45B6A2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8495"/>
            <a:ext cx="4695108" cy="85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Template Method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61" name="Oval 84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3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4" name="Oval 87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88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89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9" name="Immagine 38">
            <a:extLst>
              <a:ext uri="{FF2B5EF4-FFF2-40B4-BE49-F238E27FC236}">
                <a16:creationId xmlns:a16="http://schemas.microsoft.com/office/drawing/2014/main" id="{29FA5B5F-6487-957C-546B-40393BBB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01" y="2344849"/>
            <a:ext cx="4511590" cy="25760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D7BEAB9-61D2-4BD9-44C2-7D795238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392" y="2240896"/>
            <a:ext cx="4048302" cy="258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7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1" name="Group 615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6152" name="Oval 615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5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55" name="Oval 615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6" name="Oval 615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7" name="Oval 615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5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60" name="Oval 615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1" name="Oval 616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2" name="Oval 616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3" name="Oval 616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6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66" name="Oval 616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7" name="Oval 616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8" name="Oval 616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7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7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7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7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7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7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177" name="Straight Connector 617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79" name="Rectangle 617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AF4187-2E3B-AC44-CE6C-9D45B6A2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Access Object</a:t>
            </a:r>
          </a:p>
        </p:txBody>
      </p:sp>
      <p:grpSp>
        <p:nvGrpSpPr>
          <p:cNvPr id="6181" name="Group 6180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182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83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84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85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146" name="Picture 2" descr="Solution | Core J2EE Patterns: Data Access Object Pattern | InformIT">
            <a:extLst>
              <a:ext uri="{FF2B5EF4-FFF2-40B4-BE49-F238E27FC236}">
                <a16:creationId xmlns:a16="http://schemas.microsoft.com/office/drawing/2014/main" id="{20A3B4A8-1E72-3386-0275-41203ED60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1151" y="1960798"/>
            <a:ext cx="5843138" cy="281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87" name="Straight Connector 6186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D2FA9616-F520-E649-485A-32C3D49C8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32" y="1603060"/>
            <a:ext cx="3728186" cy="331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5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1" name="Group 517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172" name="Oval 517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7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75" name="Oval 517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6" name="Oval 517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7" name="Oval 517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7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80" name="Oval 517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1" name="Oval 518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2" name="Oval 518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3" name="Oval 518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8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86" name="Oval 518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7" name="Oval 518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8" name="Oval 518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9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9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9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9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9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9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197" name="Straight Connector 519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99" name="Rectangle 519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AF4187-2E3B-AC44-CE6C-9D45B6A2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829190"/>
            <a:ext cx="6402597" cy="106324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Factory Method</a:t>
            </a:r>
            <a:br>
              <a:rPr lang="en-US" dirty="0"/>
            </a:br>
            <a:endParaRPr lang="en-US" dirty="0"/>
          </a:p>
        </p:txBody>
      </p:sp>
      <p:grpSp>
        <p:nvGrpSpPr>
          <p:cNvPr id="5201" name="Group 5200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202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03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04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05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6459D24-9528-80EC-13C2-E11B7C733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747" y="2255717"/>
            <a:ext cx="4985962" cy="249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07" name="Straight Connector 5206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579F114D-FA95-F8B2-8774-45A45093B6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6" t="6362"/>
          <a:stretch/>
        </p:blipFill>
        <p:spPr>
          <a:xfrm>
            <a:off x="1058835" y="2503354"/>
            <a:ext cx="5025873" cy="199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4A0680-990B-FE02-241F-9A43B454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81990"/>
          </a:xfrm>
        </p:spPr>
        <p:txBody>
          <a:bodyPr>
            <a:noAutofit/>
          </a:bodyPr>
          <a:lstStyle/>
          <a:p>
            <a:r>
              <a:rPr lang="it-IT" dirty="0"/>
              <a:t>Visitor Pattern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943151-28C6-AA4A-DC51-1568C97A3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539" y="2140069"/>
            <a:ext cx="3750891" cy="33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7232D2D-70C3-246A-9866-8B3A32630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00" y="2216482"/>
            <a:ext cx="4707329" cy="31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9ECAE382-6ACF-ACAC-48AE-262CDD5CB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68" y="2588052"/>
            <a:ext cx="5871732" cy="2089379"/>
          </a:xfrm>
          <a:prstGeom prst="rect">
            <a:avLst/>
          </a:prstGeom>
        </p:spPr>
      </p:pic>
      <p:pic>
        <p:nvPicPr>
          <p:cNvPr id="5" name="Picture 2" descr="Understanding the Command Design Pattern – Memoirs of a Software developer">
            <a:extLst>
              <a:ext uri="{FF2B5EF4-FFF2-40B4-BE49-F238E27FC236}">
                <a16:creationId xmlns:a16="http://schemas.microsoft.com/office/drawing/2014/main" id="{476E7383-8041-ADB9-430F-DF942765E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9" b="23298"/>
          <a:stretch/>
        </p:blipFill>
        <p:spPr bwMode="auto">
          <a:xfrm>
            <a:off x="6636097" y="2365515"/>
            <a:ext cx="4656460" cy="237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24BF625D-2351-5BF8-15DE-300EE941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73428"/>
          </a:xfrm>
        </p:spPr>
        <p:txBody>
          <a:bodyPr>
            <a:normAutofit/>
          </a:bodyPr>
          <a:lstStyle/>
          <a:p>
            <a:r>
              <a:rPr lang="it-IT" dirty="0" err="1"/>
              <a:t>Command</a:t>
            </a:r>
            <a:r>
              <a:rPr lang="it-IT" dirty="0"/>
              <a:t> Pattern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A44AFF79-FFB8-1680-7078-48448DFB6BB8}"/>
                  </a:ext>
                </a:extLst>
              </p14:cNvPr>
              <p14:cNvContentPartPr/>
              <p14:nvPr/>
            </p14:nvContentPartPr>
            <p14:xfrm>
              <a:off x="10723720" y="4744640"/>
              <a:ext cx="360" cy="360"/>
            </p14:xfrm>
          </p:contentPart>
        </mc:Choice>
        <mc:Fallback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A44AFF79-FFB8-1680-7078-48448DFB6B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60720" y="4366640"/>
                <a:ext cx="126000" cy="75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uppo 8">
            <a:extLst>
              <a:ext uri="{FF2B5EF4-FFF2-40B4-BE49-F238E27FC236}">
                <a16:creationId xmlns:a16="http://schemas.microsoft.com/office/drawing/2014/main" id="{D297CC4E-0BF0-85D7-2062-D8EBF3FF3BEE}"/>
              </a:ext>
            </a:extLst>
          </p:cNvPr>
          <p:cNvGrpSpPr/>
          <p:nvPr/>
        </p:nvGrpSpPr>
        <p:grpSpPr>
          <a:xfrm>
            <a:off x="10688080" y="4536200"/>
            <a:ext cx="76680" cy="239040"/>
            <a:chOff x="10688080" y="4536200"/>
            <a:chExt cx="76680" cy="2390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3" name="Input penna 2">
                  <a:extLst>
                    <a:ext uri="{FF2B5EF4-FFF2-40B4-BE49-F238E27FC236}">
                      <a16:creationId xmlns:a16="http://schemas.microsoft.com/office/drawing/2014/main" id="{24C0E4A0-688F-263C-0389-4148EA294FB9}"/>
                    </a:ext>
                  </a:extLst>
                </p14:cNvPr>
                <p14:cNvContentPartPr/>
                <p14:nvPr/>
              </p14:nvContentPartPr>
              <p14:xfrm>
                <a:off x="10688080" y="4540880"/>
                <a:ext cx="75960" cy="234360"/>
              </p14:xfrm>
            </p:contentPart>
          </mc:Choice>
          <mc:Fallback>
            <p:pic>
              <p:nvPicPr>
                <p:cNvPr id="3" name="Input penna 2">
                  <a:extLst>
                    <a:ext uri="{FF2B5EF4-FFF2-40B4-BE49-F238E27FC236}">
                      <a16:creationId xmlns:a16="http://schemas.microsoft.com/office/drawing/2014/main" id="{24C0E4A0-688F-263C-0389-4148EA294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625440" y="4163240"/>
                  <a:ext cx="201600" cy="9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BAE2B415-2A8E-629C-35A9-AF64123A97DB}"/>
                    </a:ext>
                  </a:extLst>
                </p14:cNvPr>
                <p14:cNvContentPartPr/>
                <p14:nvPr/>
              </p14:nvContentPartPr>
              <p14:xfrm>
                <a:off x="10764400" y="4536200"/>
                <a:ext cx="360" cy="65880"/>
              </p14:xfrm>
            </p:contentPart>
          </mc:Choice>
          <mc:Fallback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BAE2B415-2A8E-629C-35A9-AF64123A97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01760" y="4158560"/>
                  <a:ext cx="126000" cy="82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1661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4A0680-990B-FE02-241F-9A43B454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Strategy Pattern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73C6BA7-D878-7612-3454-30270448C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" t="11669" r="3168" b="13315"/>
          <a:stretch/>
        </p:blipFill>
        <p:spPr>
          <a:xfrm>
            <a:off x="1435286" y="1655009"/>
            <a:ext cx="5822166" cy="1773991"/>
          </a:xfrm>
          <a:prstGeom prst="rect">
            <a:avLst/>
          </a:prstGeom>
        </p:spPr>
      </p:pic>
      <p:pic>
        <p:nvPicPr>
          <p:cNvPr id="2052" name="Picture 4" descr="How the Strategy Design Pattern Can Help You Quickly Evaluate Alternative  Models | by Blake VanBerlo | Towards Data Science">
            <a:extLst>
              <a:ext uri="{FF2B5EF4-FFF2-40B4-BE49-F238E27FC236}">
                <a16:creationId xmlns:a16="http://schemas.microsoft.com/office/drawing/2014/main" id="{F3F154C2-0BE4-047A-E700-33AFE6831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" t="5937" r="5177" b="12286"/>
          <a:stretch/>
        </p:blipFill>
        <p:spPr bwMode="auto">
          <a:xfrm>
            <a:off x="4233067" y="3916073"/>
            <a:ext cx="5734139" cy="194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06994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Celestiale</Template>
  <TotalTime>354</TotalTime>
  <Words>145</Words>
  <Application>Microsoft Office PowerPoint</Application>
  <PresentationFormat>Widescreen</PresentationFormat>
  <Paragraphs>30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Neue Haas Grotesk Text Pro</vt:lpstr>
      <vt:lpstr>PunchcardVTI</vt:lpstr>
      <vt:lpstr>Book Shop Parthenope</vt:lpstr>
      <vt:lpstr>Obiettivi del Progetto</vt:lpstr>
      <vt:lpstr>Design Pattern utilizzati</vt:lpstr>
      <vt:lpstr>Template Method</vt:lpstr>
      <vt:lpstr>Data Access Object</vt:lpstr>
      <vt:lpstr>Factory Method </vt:lpstr>
      <vt:lpstr>Visitor Pattern</vt:lpstr>
      <vt:lpstr>Command Pattern</vt:lpstr>
      <vt:lpstr>Strategy Pattern</vt:lpstr>
      <vt:lpstr>Grazie per l’attenzione.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Shop Parthenope</dc:title>
  <dc:creator>Enrico Madonna</dc:creator>
  <cp:lastModifiedBy>Enrico Madonna</cp:lastModifiedBy>
  <cp:revision>5</cp:revision>
  <dcterms:created xsi:type="dcterms:W3CDTF">2023-02-14T22:19:04Z</dcterms:created>
  <dcterms:modified xsi:type="dcterms:W3CDTF">2023-02-15T17:40:50Z</dcterms:modified>
</cp:coreProperties>
</file>