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Enrico Carrer</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27" name="Google Shape;127;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70000" lnSpcReduction="20000"/>
          </a:bodyPr>
          <a:lstStyle/>
          <a:p>
            <a:pPr indent="-308610"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290830" lvl="1" marL="914400" rtl="0" algn="l">
              <a:lnSpc>
                <a:spcPct val="115000"/>
              </a:lnSpc>
              <a:spcBef>
                <a:spcPts val="0"/>
              </a:spcBef>
              <a:spcAft>
                <a:spcPts val="0"/>
              </a:spcAft>
              <a:buClr>
                <a:srgbClr val="000000"/>
              </a:buClr>
              <a:buSzPct val="84436"/>
              <a:buFont typeface="Roboto Light"/>
              <a:buChar char="○"/>
            </a:pPr>
            <a:r>
              <a:rPr i="1" lang="en" sz="1658">
                <a:latin typeface="Roboto Light"/>
                <a:ea typeface="Roboto Light"/>
                <a:cs typeface="Roboto Light"/>
                <a:sym typeface="Roboto Light"/>
              </a:rPr>
              <a:t>Grove St Path, Exchange Place, Sip Ave, Hamilton Park, &amp; Morris Canal</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08610"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302300"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Mostly subscribers</a:t>
            </a:r>
            <a:endParaRPr i="1" sz="1658">
              <a:latin typeface="Roboto Light"/>
              <a:ea typeface="Roboto Light"/>
              <a:cs typeface="Roboto Light"/>
              <a:sym typeface="Roboto Light"/>
            </a:endParaRPr>
          </a:p>
          <a:p>
            <a:pPr indent="-302300"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Likely to be workers  (commuting?) as they rent predominantly during the weekdays</a:t>
            </a:r>
            <a:endParaRPr i="1" sz="1658">
              <a:latin typeface="Roboto Light"/>
              <a:ea typeface="Roboto Light"/>
              <a:cs typeface="Roboto Light"/>
              <a:sym typeface="Roboto Light"/>
            </a:endParaRPr>
          </a:p>
          <a:p>
            <a:pPr indent="-302300"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Mostly aged 25-54</a:t>
            </a:r>
            <a:endParaRPr i="1" sz="1658">
              <a:latin typeface="Roboto Light"/>
              <a:ea typeface="Roboto Light"/>
              <a:cs typeface="Roboto Light"/>
              <a:sym typeface="Roboto Light"/>
            </a:endParaRPr>
          </a:p>
          <a:p>
            <a:pPr indent="-302300"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One-time rents are a much smaller part of the customer base, renting mainly during the weekend for leisure.</a:t>
            </a:r>
            <a:br>
              <a:rPr b="1" i="1" lang="en">
                <a:solidFill>
                  <a:srgbClr val="000000"/>
                </a:solidFill>
                <a:latin typeface="Roboto"/>
                <a:ea typeface="Roboto"/>
                <a:cs typeface="Roboto"/>
                <a:sym typeface="Roboto"/>
              </a:rPr>
            </a:b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14345"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302300"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Those in the 75+ category tend to take the longest trips on average, while 65-74 year olds take the shortest trips on average.</a:t>
            </a:r>
            <a:endParaRPr i="1" sz="1658">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8" name="Google Shape;138;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Exchange Place, Sip Ave, Hamilton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 and 44, who are most active during the week.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pic>
        <p:nvPicPr>
          <p:cNvPr id="87" name="Google Shape;87;p17" title="Chart"/>
          <p:cNvPicPr preferRelativeResize="0"/>
          <p:nvPr/>
        </p:nvPicPr>
        <p:blipFill>
          <a:blip r:embed="rId3">
            <a:alphaModFix/>
          </a:blip>
          <a:stretch>
            <a:fillRect/>
          </a:stretch>
        </p:blipFill>
        <p:spPr>
          <a:xfrm>
            <a:off x="459450" y="1017725"/>
            <a:ext cx="5581976" cy="3820975"/>
          </a:xfrm>
          <a:prstGeom prst="rect">
            <a:avLst/>
          </a:prstGeom>
          <a:noFill/>
          <a:ln>
            <a:noFill/>
          </a:ln>
        </p:spPr>
      </p:pic>
      <p:sp>
        <p:nvSpPr>
          <p:cNvPr id="88" name="Google Shape;88;p17"/>
          <p:cNvSpPr txBox="1"/>
          <p:nvPr>
            <p:ph idx="1" type="body"/>
          </p:nvPr>
        </p:nvSpPr>
        <p:spPr>
          <a:xfrm>
            <a:off x="6041425" y="1465100"/>
            <a:ext cx="2538000" cy="2757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i="1" lang="en" sz="1500"/>
              <a:t>Grove St Path is by far the most popular pick-up station</a:t>
            </a:r>
            <a:endParaRPr i="1" sz="1500"/>
          </a:p>
          <a:p>
            <a:pPr indent="0" lvl="0" marL="457200" rtl="0" algn="l">
              <a:spcBef>
                <a:spcPts val="1200"/>
              </a:spcBef>
              <a:spcAft>
                <a:spcPts val="0"/>
              </a:spcAft>
              <a:buNone/>
            </a:pPr>
            <a:r>
              <a:t/>
            </a:r>
            <a:endParaRPr i="1" sz="400"/>
          </a:p>
          <a:p>
            <a:pPr indent="-323850" lvl="0" marL="457200" rtl="0" algn="l">
              <a:spcBef>
                <a:spcPts val="1200"/>
              </a:spcBef>
              <a:spcAft>
                <a:spcPts val="0"/>
              </a:spcAft>
              <a:buSzPts val="1500"/>
              <a:buChar char="●"/>
            </a:pPr>
            <a:r>
              <a:rPr i="1" lang="en" sz="1500"/>
              <a:t>Exchange Place, Sip Ave, Hamilton Park, &amp; Morris Canal complete the top 5.</a:t>
            </a:r>
            <a:endParaRPr i="1"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6041425" y="1754700"/>
            <a:ext cx="2538000" cy="2840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i="1" lang="en" sz="1500"/>
              <a:t>The 75+ age group tend to do the longest trips on average.</a:t>
            </a:r>
            <a:endParaRPr i="1" sz="1500"/>
          </a:p>
          <a:p>
            <a:pPr indent="0" lvl="0" marL="457200" rtl="0" algn="l">
              <a:spcBef>
                <a:spcPts val="1200"/>
              </a:spcBef>
              <a:spcAft>
                <a:spcPts val="0"/>
              </a:spcAft>
              <a:buNone/>
            </a:pPr>
            <a:r>
              <a:t/>
            </a:r>
            <a:endParaRPr i="1" sz="400"/>
          </a:p>
          <a:p>
            <a:pPr indent="-323850" lvl="0" marL="457200" rtl="0" algn="l">
              <a:spcBef>
                <a:spcPts val="1200"/>
              </a:spcBef>
              <a:spcAft>
                <a:spcPts val="0"/>
              </a:spcAft>
              <a:buSzPts val="1500"/>
              <a:buChar char="●"/>
            </a:pPr>
            <a:r>
              <a:rPr i="1" lang="en" sz="1500"/>
              <a:t>All other groups have similar average trip durations (with the lowest average for the 65-74 age group).</a:t>
            </a:r>
            <a:endParaRPr i="1" sz="1500"/>
          </a:p>
        </p:txBody>
      </p:sp>
      <p:pic>
        <p:nvPicPr>
          <p:cNvPr id="95" name="Google Shape;95;p18" title="Chart"/>
          <p:cNvPicPr preferRelativeResize="0"/>
          <p:nvPr/>
        </p:nvPicPr>
        <p:blipFill>
          <a:blip r:embed="rId3">
            <a:alphaModFix/>
          </a:blip>
          <a:stretch>
            <a:fillRect/>
          </a:stretch>
        </p:blipFill>
        <p:spPr>
          <a:xfrm>
            <a:off x="404700" y="1465100"/>
            <a:ext cx="5636733" cy="3485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1" name="Google Shape;101;p19"/>
          <p:cNvSpPr txBox="1"/>
          <p:nvPr>
            <p:ph idx="1" type="body"/>
          </p:nvPr>
        </p:nvSpPr>
        <p:spPr>
          <a:xfrm>
            <a:off x="6041425" y="1502475"/>
            <a:ext cx="2538000" cy="3093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i="1" lang="en" sz="1500"/>
              <a:t>The highest number of bikes were rented by those in the 35-44 age range. </a:t>
            </a:r>
            <a:endParaRPr i="1" sz="1500"/>
          </a:p>
          <a:p>
            <a:pPr indent="0" lvl="0" marL="457200" rtl="0" algn="l">
              <a:spcBef>
                <a:spcPts val="1200"/>
              </a:spcBef>
              <a:spcAft>
                <a:spcPts val="0"/>
              </a:spcAft>
              <a:buNone/>
            </a:pPr>
            <a:r>
              <a:t/>
            </a:r>
            <a:endParaRPr i="1" sz="400"/>
          </a:p>
          <a:p>
            <a:pPr indent="-323850" lvl="0" marL="457200" rtl="0" algn="l">
              <a:spcBef>
                <a:spcPts val="1200"/>
              </a:spcBef>
              <a:spcAft>
                <a:spcPts val="0"/>
              </a:spcAft>
              <a:buSzPts val="1500"/>
              <a:buChar char="●"/>
            </a:pPr>
            <a:r>
              <a:rPr i="1" lang="en" sz="1500"/>
              <a:t>Users aged 18-24 and 75+ rented the least bikes (respectively 54 and 55).</a:t>
            </a:r>
            <a:endParaRPr i="1" sz="1500"/>
          </a:p>
        </p:txBody>
      </p:sp>
      <p:pic>
        <p:nvPicPr>
          <p:cNvPr id="102" name="Google Shape;102;p19" title="Chart"/>
          <p:cNvPicPr preferRelativeResize="0"/>
          <p:nvPr/>
        </p:nvPicPr>
        <p:blipFill>
          <a:blip r:embed="rId3">
            <a:alphaModFix/>
          </a:blip>
          <a:stretch>
            <a:fillRect/>
          </a:stretch>
        </p:blipFill>
        <p:spPr>
          <a:xfrm>
            <a:off x="426575" y="1170125"/>
            <a:ext cx="5539506" cy="342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pic>
        <p:nvPicPr>
          <p:cNvPr id="108" name="Google Shape;108;p20" title="Chart"/>
          <p:cNvPicPr preferRelativeResize="0"/>
          <p:nvPr/>
        </p:nvPicPr>
        <p:blipFill>
          <a:blip r:embed="rId3">
            <a:alphaModFix/>
          </a:blip>
          <a:stretch>
            <a:fillRect/>
          </a:stretch>
        </p:blipFill>
        <p:spPr>
          <a:xfrm>
            <a:off x="311700" y="1433800"/>
            <a:ext cx="5753025" cy="3557300"/>
          </a:xfrm>
          <a:prstGeom prst="rect">
            <a:avLst/>
          </a:prstGeom>
          <a:noFill/>
          <a:ln>
            <a:noFill/>
          </a:ln>
        </p:spPr>
      </p:pic>
      <p:sp>
        <p:nvSpPr>
          <p:cNvPr id="109" name="Google Shape;109;p20"/>
          <p:cNvSpPr txBox="1"/>
          <p:nvPr>
            <p:ph idx="1" type="body"/>
          </p:nvPr>
        </p:nvSpPr>
        <p:spPr>
          <a:xfrm>
            <a:off x="6041425" y="1535375"/>
            <a:ext cx="2538000" cy="30603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SzPct val="100000"/>
              <a:buChar char="●"/>
            </a:pPr>
            <a:r>
              <a:rPr i="1" lang="en" sz="1500"/>
              <a:t>Citi Bike customer base is predominantly made up of long-term subscribers</a:t>
            </a:r>
            <a:endParaRPr i="1" sz="1500"/>
          </a:p>
          <a:p>
            <a:pPr indent="0" lvl="0" marL="457200" rtl="0" algn="l">
              <a:spcBef>
                <a:spcPts val="1200"/>
              </a:spcBef>
              <a:spcAft>
                <a:spcPts val="0"/>
              </a:spcAft>
              <a:buNone/>
            </a:pPr>
            <a:r>
              <a:t/>
            </a:r>
            <a:endParaRPr i="1" sz="450"/>
          </a:p>
          <a:p>
            <a:pPr indent="-309562" lvl="0" marL="457200" rtl="0" algn="l">
              <a:spcBef>
                <a:spcPts val="1200"/>
              </a:spcBef>
              <a:spcAft>
                <a:spcPts val="0"/>
              </a:spcAft>
              <a:buSzPct val="100000"/>
              <a:buChar char="●"/>
            </a:pPr>
            <a:r>
              <a:rPr i="1" lang="en" sz="1500"/>
              <a:t>Subscribers tend to rent the most bikes on weekdays (with a peak on Wednesdays).</a:t>
            </a:r>
            <a:endParaRPr i="1" sz="1500"/>
          </a:p>
          <a:p>
            <a:pPr indent="0" lvl="0" marL="457200" rtl="0" algn="l">
              <a:spcBef>
                <a:spcPts val="1200"/>
              </a:spcBef>
              <a:spcAft>
                <a:spcPts val="0"/>
              </a:spcAft>
              <a:buNone/>
            </a:pPr>
            <a:r>
              <a:t/>
            </a:r>
            <a:endParaRPr i="1" sz="400"/>
          </a:p>
          <a:p>
            <a:pPr indent="-309562" lvl="0" marL="457200" rtl="0" algn="l">
              <a:spcBef>
                <a:spcPts val="1200"/>
              </a:spcBef>
              <a:spcAft>
                <a:spcPts val="0"/>
              </a:spcAft>
              <a:buSzPct val="100000"/>
              <a:buChar char="●"/>
            </a:pPr>
            <a:r>
              <a:rPr i="1" lang="en" sz="1500"/>
              <a:t>One-time users tend to rent during the weekend (with a peak on Saturdays).</a:t>
            </a:r>
            <a:endParaRPr i="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pic>
        <p:nvPicPr>
          <p:cNvPr id="115" name="Google Shape;115;p21" title="Chart"/>
          <p:cNvPicPr preferRelativeResize="0"/>
          <p:nvPr/>
        </p:nvPicPr>
        <p:blipFill>
          <a:blip r:embed="rId3">
            <a:alphaModFix/>
          </a:blip>
          <a:stretch>
            <a:fillRect/>
          </a:stretch>
        </p:blipFill>
        <p:spPr>
          <a:xfrm>
            <a:off x="311700" y="1017725"/>
            <a:ext cx="6179475" cy="3820975"/>
          </a:xfrm>
          <a:prstGeom prst="rect">
            <a:avLst/>
          </a:prstGeom>
          <a:noFill/>
          <a:ln>
            <a:noFill/>
          </a:ln>
        </p:spPr>
      </p:pic>
      <p:sp>
        <p:nvSpPr>
          <p:cNvPr id="116" name="Google Shape;116;p21"/>
          <p:cNvSpPr txBox="1"/>
          <p:nvPr>
            <p:ph idx="1" type="body"/>
          </p:nvPr>
        </p:nvSpPr>
        <p:spPr>
          <a:xfrm>
            <a:off x="6491175" y="1465100"/>
            <a:ext cx="2340900" cy="2965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i="1" lang="en" sz="1500"/>
              <a:t>there doesn’t seem to be a notable correlation between the user’s age and how long they ride for.</a:t>
            </a:r>
            <a:endParaRPr i="1" sz="1500"/>
          </a:p>
          <a:p>
            <a:pPr indent="0" lvl="0" marL="457200" rtl="0" algn="l">
              <a:spcBef>
                <a:spcPts val="1200"/>
              </a:spcBef>
              <a:spcAft>
                <a:spcPts val="0"/>
              </a:spcAft>
              <a:buNone/>
            </a:pPr>
            <a:r>
              <a:t/>
            </a:r>
            <a:endParaRPr i="1" sz="400"/>
          </a:p>
          <a:p>
            <a:pPr indent="0" lvl="0" marL="0" rtl="0" algn="l">
              <a:spcBef>
                <a:spcPts val="1200"/>
              </a:spcBef>
              <a:spcAft>
                <a:spcPts val="1200"/>
              </a:spcAft>
              <a:buNone/>
            </a:pPr>
            <a:r>
              <a:t/>
            </a:r>
            <a:endParaRPr i="1"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