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Oswald Medium"/>
      <p:regular r:id="rId24"/>
      <p:bold r:id="rId25"/>
    </p:embeddedFon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swaldMedium-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OswaldMedium-bold.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5f901d32f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5f901d32f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5f901d32f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5f901d32f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f901d32fa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5f901d32fa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5f901d32f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5f901d32f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5f901d32fa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5f901d32fa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5f901d32fa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5f901d32fa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5f901d32fa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5f901d32fa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5f901d32f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5f901d32f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5f901d32f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5f901d32f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5f323c1921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5f323c1921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5f323c1921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5f323c1921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5f901d32f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5f901d32f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5f901d32f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5f901d32f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f323c1921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5f323c1921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5f901d32f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5f901d32f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f901d32f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f901d32f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f901d32f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f901d32f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8EA9D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25.png"/><Relationship Id="rId5"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27.png"/><Relationship Id="rId5"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21.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9.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Superstore Sales Analysis</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By Enrico Carrer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228600" y="522375"/>
            <a:ext cx="7917000" cy="633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Worst </a:t>
            </a:r>
            <a:r>
              <a:rPr lang="en-GB"/>
              <a:t>SALES performers by States and city</a:t>
            </a:r>
            <a:endParaRPr/>
          </a:p>
        </p:txBody>
      </p:sp>
      <p:sp>
        <p:nvSpPr>
          <p:cNvPr id="144" name="Google Shape;144;p22"/>
          <p:cNvSpPr txBox="1"/>
          <p:nvPr>
            <p:ph idx="1" type="body"/>
          </p:nvPr>
        </p:nvSpPr>
        <p:spPr>
          <a:xfrm>
            <a:off x="381000" y="3883950"/>
            <a:ext cx="8580300" cy="1042800"/>
          </a:xfrm>
          <a:prstGeom prst="rect">
            <a:avLst/>
          </a:prstGeom>
        </p:spPr>
        <p:txBody>
          <a:bodyPr anchorCtr="0" anchor="t" bIns="91425" lIns="91425" spcFirstLastPara="1" rIns="91425" wrap="square" tIns="91425">
            <a:normAutofit/>
          </a:bodyPr>
          <a:lstStyle/>
          <a:p>
            <a:pPr indent="-292100" lvl="0" marL="269999" marR="0" rtl="0" algn="just">
              <a:lnSpc>
                <a:spcPct val="80000"/>
              </a:lnSpc>
              <a:spcBef>
                <a:spcPts val="0"/>
              </a:spcBef>
              <a:spcAft>
                <a:spcPts val="0"/>
              </a:spcAft>
              <a:buClr>
                <a:srgbClr val="000000"/>
              </a:buClr>
              <a:buSzPts val="1600"/>
              <a:buFont typeface="Calibri"/>
              <a:buChar char="●"/>
            </a:pPr>
            <a:r>
              <a:rPr lang="en-GB" sz="1600">
                <a:solidFill>
                  <a:srgbClr val="000000"/>
                </a:solidFill>
                <a:latin typeface="Calibri"/>
                <a:ea typeface="Calibri"/>
                <a:cs typeface="Calibri"/>
                <a:sym typeface="Calibri"/>
              </a:rPr>
              <a:t>North Dakota tops the worst-performing states rank</a:t>
            </a:r>
            <a:endParaRPr sz="1600">
              <a:solidFill>
                <a:srgbClr val="000000"/>
              </a:solidFill>
              <a:latin typeface="Calibri"/>
              <a:ea typeface="Calibri"/>
              <a:cs typeface="Calibri"/>
              <a:sym typeface="Calibri"/>
            </a:endParaRPr>
          </a:p>
          <a:p>
            <a:pPr indent="-292100" lvl="0" marL="269999" marR="0" rtl="0" algn="just">
              <a:lnSpc>
                <a:spcPct val="80000"/>
              </a:lnSpc>
              <a:spcBef>
                <a:spcPts val="1000"/>
              </a:spcBef>
              <a:spcAft>
                <a:spcPts val="0"/>
              </a:spcAft>
              <a:buClr>
                <a:srgbClr val="000000"/>
              </a:buClr>
              <a:buSzPts val="1600"/>
              <a:buFont typeface="Calibri"/>
              <a:buChar char="●"/>
            </a:pPr>
            <a:r>
              <a:rPr lang="en-GB" sz="1600">
                <a:solidFill>
                  <a:srgbClr val="000000"/>
                </a:solidFill>
                <a:latin typeface="Calibri"/>
                <a:ea typeface="Calibri"/>
                <a:cs typeface="Calibri"/>
                <a:sym typeface="Calibri"/>
              </a:rPr>
              <a:t>A fairly large group off cities have minimal sales figures (close to zero)</a:t>
            </a:r>
            <a:endParaRPr sz="1400"/>
          </a:p>
        </p:txBody>
      </p:sp>
      <p:pic>
        <p:nvPicPr>
          <p:cNvPr id="145" name="Google Shape;145;p22"/>
          <p:cNvPicPr preferRelativeResize="0"/>
          <p:nvPr/>
        </p:nvPicPr>
        <p:blipFill>
          <a:blip r:embed="rId3">
            <a:alphaModFix/>
          </a:blip>
          <a:stretch>
            <a:fillRect/>
          </a:stretch>
        </p:blipFill>
        <p:spPr>
          <a:xfrm>
            <a:off x="228600" y="1511375"/>
            <a:ext cx="4227470" cy="1980796"/>
          </a:xfrm>
          <a:prstGeom prst="rect">
            <a:avLst/>
          </a:prstGeom>
          <a:noFill/>
          <a:ln>
            <a:noFill/>
          </a:ln>
        </p:spPr>
      </p:pic>
      <p:pic>
        <p:nvPicPr>
          <p:cNvPr id="146" name="Google Shape;146;p22"/>
          <p:cNvPicPr preferRelativeResize="0"/>
          <p:nvPr/>
        </p:nvPicPr>
        <p:blipFill>
          <a:blip r:embed="rId4">
            <a:alphaModFix/>
          </a:blip>
          <a:stretch>
            <a:fillRect/>
          </a:stretch>
        </p:blipFill>
        <p:spPr>
          <a:xfrm>
            <a:off x="4639523" y="1511375"/>
            <a:ext cx="4275877" cy="2005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471900" y="586325"/>
            <a:ext cx="8222100" cy="634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Profit by States and cities</a:t>
            </a:r>
            <a:endParaRPr/>
          </a:p>
        </p:txBody>
      </p:sp>
      <p:sp>
        <p:nvSpPr>
          <p:cNvPr id="152" name="Google Shape;152;p23"/>
          <p:cNvSpPr txBox="1"/>
          <p:nvPr>
            <p:ph idx="1" type="body"/>
          </p:nvPr>
        </p:nvSpPr>
        <p:spPr>
          <a:xfrm>
            <a:off x="471900" y="3912400"/>
            <a:ext cx="8222100" cy="1011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GB">
                <a:solidFill>
                  <a:srgbClr val="000000"/>
                </a:solidFill>
              </a:rPr>
              <a:t>Among the best performing states and cities, there some negative profits</a:t>
            </a:r>
            <a:endParaRPr>
              <a:solidFill>
                <a:srgbClr val="000000"/>
              </a:solidFill>
            </a:endParaRPr>
          </a:p>
          <a:p>
            <a:pPr indent="-317500" lvl="1" marL="914400" rtl="0" algn="l">
              <a:spcBef>
                <a:spcPts val="0"/>
              </a:spcBef>
              <a:spcAft>
                <a:spcPts val="0"/>
              </a:spcAft>
              <a:buClr>
                <a:srgbClr val="000000"/>
              </a:buClr>
              <a:buSzPts val="1400"/>
              <a:buChar char="○"/>
            </a:pPr>
            <a:r>
              <a:rPr lang="en-GB">
                <a:solidFill>
                  <a:srgbClr val="000000"/>
                </a:solidFill>
              </a:rPr>
              <a:t>States: Texas, Pennsylvania, Florida, Illinois, Ohio</a:t>
            </a:r>
            <a:endParaRPr>
              <a:solidFill>
                <a:srgbClr val="000000"/>
              </a:solidFill>
            </a:endParaRPr>
          </a:p>
          <a:p>
            <a:pPr indent="-317500" lvl="1" marL="914400" rtl="0" algn="l">
              <a:spcBef>
                <a:spcPts val="0"/>
              </a:spcBef>
              <a:spcAft>
                <a:spcPts val="0"/>
              </a:spcAft>
              <a:buClr>
                <a:srgbClr val="000000"/>
              </a:buClr>
              <a:buSzPts val="1400"/>
              <a:buChar char="○"/>
            </a:pPr>
            <a:r>
              <a:rPr lang="en-GB">
                <a:solidFill>
                  <a:srgbClr val="000000"/>
                </a:solidFill>
              </a:rPr>
              <a:t>Cities: Philadelphia, Houston, Chicago, Jacksonville</a:t>
            </a:r>
            <a:endParaRPr>
              <a:solidFill>
                <a:srgbClr val="000000"/>
              </a:solidFill>
            </a:endParaRPr>
          </a:p>
        </p:txBody>
      </p:sp>
      <p:pic>
        <p:nvPicPr>
          <p:cNvPr id="153" name="Google Shape;153;p23"/>
          <p:cNvPicPr preferRelativeResize="0"/>
          <p:nvPr/>
        </p:nvPicPr>
        <p:blipFill>
          <a:blip r:embed="rId3">
            <a:alphaModFix/>
          </a:blip>
          <a:stretch>
            <a:fillRect/>
          </a:stretch>
        </p:blipFill>
        <p:spPr>
          <a:xfrm>
            <a:off x="4321725" y="1373525"/>
            <a:ext cx="4531909" cy="2468550"/>
          </a:xfrm>
          <a:prstGeom prst="rect">
            <a:avLst/>
          </a:prstGeom>
          <a:noFill/>
          <a:ln>
            <a:noFill/>
          </a:ln>
        </p:spPr>
      </p:pic>
      <p:pic>
        <p:nvPicPr>
          <p:cNvPr id="154" name="Google Shape;154;p23"/>
          <p:cNvPicPr preferRelativeResize="0"/>
          <p:nvPr/>
        </p:nvPicPr>
        <p:blipFill>
          <a:blip r:embed="rId4">
            <a:alphaModFix/>
          </a:blip>
          <a:stretch>
            <a:fillRect/>
          </a:stretch>
        </p:blipFill>
        <p:spPr>
          <a:xfrm>
            <a:off x="152400" y="1373525"/>
            <a:ext cx="4016925" cy="244862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25275" y="433925"/>
            <a:ext cx="83688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Discounts and Negative Profits</a:t>
            </a:r>
            <a:endParaRPr/>
          </a:p>
        </p:txBody>
      </p:sp>
      <p:sp>
        <p:nvSpPr>
          <p:cNvPr id="160" name="Google Shape;160;p24"/>
          <p:cNvSpPr txBox="1"/>
          <p:nvPr>
            <p:ph idx="1" type="body"/>
          </p:nvPr>
        </p:nvSpPr>
        <p:spPr>
          <a:xfrm>
            <a:off x="3758800" y="1734825"/>
            <a:ext cx="4845000" cy="2678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1000"/>
              </a:spcBef>
              <a:spcAft>
                <a:spcPts val="0"/>
              </a:spcAft>
              <a:buClr>
                <a:srgbClr val="000000"/>
              </a:buClr>
              <a:buSzPct val="100000"/>
              <a:buChar char="●"/>
            </a:pPr>
            <a:r>
              <a:rPr lang="en-GB">
                <a:solidFill>
                  <a:srgbClr val="000000"/>
                </a:solidFill>
              </a:rPr>
              <a:t>After </a:t>
            </a:r>
            <a:r>
              <a:rPr lang="en-GB">
                <a:solidFill>
                  <a:srgbClr val="000000"/>
                </a:solidFill>
              </a:rPr>
              <a:t>looking</a:t>
            </a:r>
            <a:r>
              <a:rPr lang="en-GB">
                <a:solidFill>
                  <a:srgbClr val="000000"/>
                </a:solidFill>
              </a:rPr>
              <a:t> into some of the cities with negative profits, I can confirm there is a correlation between discounts and profits.</a:t>
            </a:r>
            <a:endParaRPr>
              <a:solidFill>
                <a:srgbClr val="000000"/>
              </a:solidFill>
            </a:endParaRPr>
          </a:p>
          <a:p>
            <a:pPr indent="-334327" lvl="0" marL="457200" rtl="0" algn="l">
              <a:spcBef>
                <a:spcPts val="1200"/>
              </a:spcBef>
              <a:spcAft>
                <a:spcPts val="0"/>
              </a:spcAft>
              <a:buClr>
                <a:srgbClr val="000000"/>
              </a:buClr>
              <a:buSzPct val="100000"/>
              <a:buChar char="●"/>
            </a:pPr>
            <a:r>
              <a:rPr lang="en-GB">
                <a:solidFill>
                  <a:srgbClr val="000000"/>
                </a:solidFill>
              </a:rPr>
              <a:t>On the left side of the scatter chart (zero or small discount), most profit values are positive.</a:t>
            </a:r>
            <a:endParaRPr>
              <a:solidFill>
                <a:srgbClr val="000000"/>
              </a:solidFill>
            </a:endParaRPr>
          </a:p>
          <a:p>
            <a:pPr indent="-334327" lvl="0" marL="457200" rtl="0" algn="l">
              <a:spcBef>
                <a:spcPts val="1200"/>
              </a:spcBef>
              <a:spcAft>
                <a:spcPts val="1200"/>
              </a:spcAft>
              <a:buClr>
                <a:srgbClr val="000000"/>
              </a:buClr>
              <a:buSzPct val="100000"/>
              <a:buChar char="●"/>
            </a:pPr>
            <a:r>
              <a:rPr lang="en-GB">
                <a:solidFill>
                  <a:srgbClr val="000000"/>
                </a:solidFill>
              </a:rPr>
              <a:t>Viceversa on the right side of the chart, most values are negative</a:t>
            </a:r>
            <a:endParaRPr>
              <a:solidFill>
                <a:srgbClr val="000000"/>
              </a:solidFill>
            </a:endParaRPr>
          </a:p>
        </p:txBody>
      </p:sp>
      <p:pic>
        <p:nvPicPr>
          <p:cNvPr id="161" name="Google Shape;161;p24" title="Chart"/>
          <p:cNvPicPr preferRelativeResize="0"/>
          <p:nvPr/>
        </p:nvPicPr>
        <p:blipFill>
          <a:blip r:embed="rId3">
            <a:alphaModFix/>
          </a:blip>
          <a:stretch>
            <a:fillRect/>
          </a:stretch>
        </p:blipFill>
        <p:spPr>
          <a:xfrm>
            <a:off x="269875" y="1430225"/>
            <a:ext cx="3293176" cy="2983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471900" y="5101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Returns overview</a:t>
            </a:r>
            <a:endParaRPr/>
          </a:p>
        </p:txBody>
      </p:sp>
      <p:sp>
        <p:nvSpPr>
          <p:cNvPr id="167" name="Google Shape;167;p25"/>
          <p:cNvSpPr txBox="1"/>
          <p:nvPr>
            <p:ph idx="1" type="body"/>
          </p:nvPr>
        </p:nvSpPr>
        <p:spPr>
          <a:xfrm>
            <a:off x="471900" y="3738025"/>
            <a:ext cx="8222100" cy="930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en-GB">
                <a:solidFill>
                  <a:schemeClr val="dk2"/>
                </a:solidFill>
              </a:rPr>
              <a:t>8% of returned goods</a:t>
            </a:r>
            <a:endParaRPr>
              <a:solidFill>
                <a:schemeClr val="dk2"/>
              </a:solidFill>
            </a:endParaRPr>
          </a:p>
          <a:p>
            <a:pPr indent="-342900" lvl="0" marL="457200" rtl="0" algn="l">
              <a:spcBef>
                <a:spcPts val="0"/>
              </a:spcBef>
              <a:spcAft>
                <a:spcPts val="0"/>
              </a:spcAft>
              <a:buClr>
                <a:schemeClr val="dk2"/>
              </a:buClr>
              <a:buSzPts val="1800"/>
              <a:buChar char="●"/>
            </a:pPr>
            <a:r>
              <a:rPr lang="en-GB">
                <a:solidFill>
                  <a:schemeClr val="dk2"/>
                </a:solidFill>
              </a:rPr>
              <a:t>Even distributions of returns </a:t>
            </a:r>
            <a:r>
              <a:rPr lang="en-GB">
                <a:solidFill>
                  <a:schemeClr val="dk2"/>
                </a:solidFill>
              </a:rPr>
              <a:t>across</a:t>
            </a:r>
            <a:r>
              <a:rPr lang="en-GB">
                <a:solidFill>
                  <a:schemeClr val="dk2"/>
                </a:solidFill>
              </a:rPr>
              <a:t> categories</a:t>
            </a:r>
            <a:endParaRPr>
              <a:solidFill>
                <a:schemeClr val="dk2"/>
              </a:solidFill>
            </a:endParaRPr>
          </a:p>
        </p:txBody>
      </p:sp>
      <p:pic>
        <p:nvPicPr>
          <p:cNvPr id="168" name="Google Shape;168;p25"/>
          <p:cNvPicPr preferRelativeResize="0"/>
          <p:nvPr/>
        </p:nvPicPr>
        <p:blipFill>
          <a:blip r:embed="rId3">
            <a:alphaModFix/>
          </a:blip>
          <a:stretch>
            <a:fillRect/>
          </a:stretch>
        </p:blipFill>
        <p:spPr>
          <a:xfrm>
            <a:off x="319500" y="1428400"/>
            <a:ext cx="2248283" cy="2013525"/>
          </a:xfrm>
          <a:prstGeom prst="rect">
            <a:avLst/>
          </a:prstGeom>
          <a:noFill/>
          <a:ln>
            <a:noFill/>
          </a:ln>
        </p:spPr>
      </p:pic>
      <p:pic>
        <p:nvPicPr>
          <p:cNvPr id="169" name="Google Shape;169;p25"/>
          <p:cNvPicPr preferRelativeResize="0"/>
          <p:nvPr/>
        </p:nvPicPr>
        <p:blipFill>
          <a:blip r:embed="rId4">
            <a:alphaModFix/>
          </a:blip>
          <a:stretch>
            <a:fillRect/>
          </a:stretch>
        </p:blipFill>
        <p:spPr>
          <a:xfrm>
            <a:off x="2691213" y="1430225"/>
            <a:ext cx="2117930" cy="2013525"/>
          </a:xfrm>
          <a:prstGeom prst="rect">
            <a:avLst/>
          </a:prstGeom>
          <a:noFill/>
          <a:ln>
            <a:noFill/>
          </a:ln>
        </p:spPr>
      </p:pic>
      <p:pic>
        <p:nvPicPr>
          <p:cNvPr id="170" name="Google Shape;170;p25"/>
          <p:cNvPicPr preferRelativeResize="0"/>
          <p:nvPr/>
        </p:nvPicPr>
        <p:blipFill>
          <a:blip r:embed="rId5">
            <a:alphaModFix/>
          </a:blip>
          <a:stretch>
            <a:fillRect/>
          </a:stretch>
        </p:blipFill>
        <p:spPr>
          <a:xfrm>
            <a:off x="4961550" y="1430225"/>
            <a:ext cx="4030050" cy="2013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471900" y="357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Returns</a:t>
            </a:r>
            <a:endParaRPr/>
          </a:p>
        </p:txBody>
      </p:sp>
      <p:sp>
        <p:nvSpPr>
          <p:cNvPr id="176" name="Google Shape;176;p26"/>
          <p:cNvSpPr txBox="1"/>
          <p:nvPr>
            <p:ph idx="1" type="body"/>
          </p:nvPr>
        </p:nvSpPr>
        <p:spPr>
          <a:xfrm>
            <a:off x="198900" y="3279925"/>
            <a:ext cx="8673900" cy="1563000"/>
          </a:xfrm>
          <a:prstGeom prst="rect">
            <a:avLst/>
          </a:prstGeom>
        </p:spPr>
        <p:txBody>
          <a:bodyPr anchorCtr="0" anchor="t" bIns="91425" lIns="91425" spcFirstLastPara="1" rIns="91425" wrap="square" tIns="91425">
            <a:normAutofit/>
          </a:bodyPr>
          <a:lstStyle/>
          <a:p>
            <a:pPr indent="-311150" lvl="0" marL="457200" rtl="0" algn="l">
              <a:lnSpc>
                <a:spcPct val="95000"/>
              </a:lnSpc>
              <a:spcBef>
                <a:spcPts val="0"/>
              </a:spcBef>
              <a:spcAft>
                <a:spcPts val="0"/>
              </a:spcAft>
              <a:buClr>
                <a:srgbClr val="000000"/>
              </a:buClr>
              <a:buSzPts val="1300"/>
              <a:buChar char="●"/>
            </a:pPr>
            <a:r>
              <a:rPr lang="en-GB" sz="1300">
                <a:solidFill>
                  <a:srgbClr val="000000"/>
                </a:solidFill>
              </a:rPr>
              <a:t>Copier TEC-CO-10004722 is a high value item and leads the rank of Sales and Profits</a:t>
            </a:r>
            <a:endParaRPr sz="1300">
              <a:solidFill>
                <a:srgbClr val="000000"/>
              </a:solidFill>
            </a:endParaRPr>
          </a:p>
          <a:p>
            <a:pPr indent="-311150" lvl="0" marL="457200" rtl="0" algn="l">
              <a:lnSpc>
                <a:spcPct val="95000"/>
              </a:lnSpc>
              <a:spcBef>
                <a:spcPts val="1000"/>
              </a:spcBef>
              <a:spcAft>
                <a:spcPts val="1000"/>
              </a:spcAft>
              <a:buClr>
                <a:srgbClr val="000000"/>
              </a:buClr>
              <a:buSzPts val="1300"/>
              <a:buChar char="●"/>
            </a:pPr>
            <a:r>
              <a:rPr lang="en-GB" sz="1300">
                <a:solidFill>
                  <a:srgbClr val="000000"/>
                </a:solidFill>
              </a:rPr>
              <a:t>However, as a percentage of items returned based on item sold (among the items that sold more than 5 units) the following items are above 40%: Novimex Turbo Task Chair, Wilson Jones Hanging View Binder White 1", Advantus Push Pins, KI Adjustable-Height Table, Plantronics Encore H101 Dual Earpieces Headset, Fellowes Strictly Business Drawer File, Letter/Legal Size, Stanley Bostitch Contemporary Electric Pencil Sharpeners, Tenex B1-RE Series Chair Mats for Low Pile Carpets</a:t>
            </a:r>
            <a:endParaRPr sz="1300">
              <a:solidFill>
                <a:srgbClr val="000000"/>
              </a:solidFill>
            </a:endParaRPr>
          </a:p>
        </p:txBody>
      </p:sp>
      <p:pic>
        <p:nvPicPr>
          <p:cNvPr id="177" name="Google Shape;177;p26"/>
          <p:cNvPicPr preferRelativeResize="0"/>
          <p:nvPr/>
        </p:nvPicPr>
        <p:blipFill>
          <a:blip r:embed="rId3">
            <a:alphaModFix/>
          </a:blip>
          <a:stretch>
            <a:fillRect/>
          </a:stretch>
        </p:blipFill>
        <p:spPr>
          <a:xfrm>
            <a:off x="142875" y="1273075"/>
            <a:ext cx="3046676" cy="1789975"/>
          </a:xfrm>
          <a:prstGeom prst="rect">
            <a:avLst/>
          </a:prstGeom>
          <a:noFill/>
          <a:ln>
            <a:noFill/>
          </a:ln>
        </p:spPr>
      </p:pic>
      <p:pic>
        <p:nvPicPr>
          <p:cNvPr id="178" name="Google Shape;178;p26"/>
          <p:cNvPicPr preferRelativeResize="0"/>
          <p:nvPr/>
        </p:nvPicPr>
        <p:blipFill>
          <a:blip r:embed="rId4">
            <a:alphaModFix/>
          </a:blip>
          <a:stretch>
            <a:fillRect/>
          </a:stretch>
        </p:blipFill>
        <p:spPr>
          <a:xfrm>
            <a:off x="3082500" y="1277825"/>
            <a:ext cx="3161075" cy="1789975"/>
          </a:xfrm>
          <a:prstGeom prst="rect">
            <a:avLst/>
          </a:prstGeom>
          <a:noFill/>
          <a:ln>
            <a:noFill/>
          </a:ln>
        </p:spPr>
      </p:pic>
      <p:pic>
        <p:nvPicPr>
          <p:cNvPr id="179" name="Google Shape;179;p26"/>
          <p:cNvPicPr preferRelativeResize="0"/>
          <p:nvPr/>
        </p:nvPicPr>
        <p:blipFill>
          <a:blip r:embed="rId5">
            <a:alphaModFix/>
          </a:blip>
          <a:stretch>
            <a:fillRect/>
          </a:stretch>
        </p:blipFill>
        <p:spPr>
          <a:xfrm>
            <a:off x="6117075" y="1277825"/>
            <a:ext cx="2873325" cy="1789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471900" y="2815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Best-sellers</a:t>
            </a:r>
            <a:endParaRPr/>
          </a:p>
        </p:txBody>
      </p:sp>
      <p:sp>
        <p:nvSpPr>
          <p:cNvPr id="185" name="Google Shape;185;p27"/>
          <p:cNvSpPr txBox="1"/>
          <p:nvPr>
            <p:ph idx="1" type="body"/>
          </p:nvPr>
        </p:nvSpPr>
        <p:spPr>
          <a:xfrm>
            <a:off x="319500" y="3361225"/>
            <a:ext cx="8374500" cy="1268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GB">
                <a:solidFill>
                  <a:srgbClr val="000000"/>
                </a:solidFill>
              </a:rPr>
              <a:t>Top 3 all-time best sellers: Staple envelope, Easy-staple paper, Staples</a:t>
            </a:r>
            <a:endParaRPr>
              <a:solidFill>
                <a:srgbClr val="000000"/>
              </a:solidFill>
            </a:endParaRPr>
          </a:p>
          <a:p>
            <a:pPr indent="-342900" lvl="0" marL="457200" rtl="0" algn="l">
              <a:spcBef>
                <a:spcPts val="1000"/>
              </a:spcBef>
              <a:spcAft>
                <a:spcPts val="1000"/>
              </a:spcAft>
              <a:buClr>
                <a:srgbClr val="000000"/>
              </a:buClr>
              <a:buSzPts val="1800"/>
              <a:buChar char="●"/>
            </a:pPr>
            <a:r>
              <a:rPr lang="en-GB">
                <a:solidFill>
                  <a:srgbClr val="000000"/>
                </a:solidFill>
              </a:rPr>
              <a:t>However, the product that generates the highest Sales and Profit value is Canon imageCLASS 2200 Advanced Copier</a:t>
            </a:r>
            <a:endParaRPr>
              <a:solidFill>
                <a:srgbClr val="000000"/>
              </a:solidFill>
            </a:endParaRPr>
          </a:p>
        </p:txBody>
      </p:sp>
      <p:pic>
        <p:nvPicPr>
          <p:cNvPr id="186" name="Google Shape;186;p27"/>
          <p:cNvPicPr preferRelativeResize="0"/>
          <p:nvPr/>
        </p:nvPicPr>
        <p:blipFill>
          <a:blip r:embed="rId3">
            <a:alphaModFix/>
          </a:blip>
          <a:stretch>
            <a:fillRect/>
          </a:stretch>
        </p:blipFill>
        <p:spPr>
          <a:xfrm>
            <a:off x="319500" y="1286061"/>
            <a:ext cx="2844150" cy="1636118"/>
          </a:xfrm>
          <a:prstGeom prst="rect">
            <a:avLst/>
          </a:prstGeom>
          <a:noFill/>
          <a:ln>
            <a:noFill/>
          </a:ln>
        </p:spPr>
      </p:pic>
      <p:pic>
        <p:nvPicPr>
          <p:cNvPr id="187" name="Google Shape;187;p27"/>
          <p:cNvPicPr preferRelativeResize="0"/>
          <p:nvPr/>
        </p:nvPicPr>
        <p:blipFill>
          <a:blip r:embed="rId4">
            <a:alphaModFix/>
          </a:blip>
          <a:stretch>
            <a:fillRect/>
          </a:stretch>
        </p:blipFill>
        <p:spPr>
          <a:xfrm>
            <a:off x="3021903" y="1286061"/>
            <a:ext cx="3003619" cy="1636125"/>
          </a:xfrm>
          <a:prstGeom prst="rect">
            <a:avLst/>
          </a:prstGeom>
          <a:noFill/>
          <a:ln>
            <a:noFill/>
          </a:ln>
        </p:spPr>
      </p:pic>
      <p:pic>
        <p:nvPicPr>
          <p:cNvPr id="188" name="Google Shape;188;p27"/>
          <p:cNvPicPr preferRelativeResize="0"/>
          <p:nvPr/>
        </p:nvPicPr>
        <p:blipFill>
          <a:blip r:embed="rId5">
            <a:alphaModFix/>
          </a:blip>
          <a:stretch>
            <a:fillRect/>
          </a:stretch>
        </p:blipFill>
        <p:spPr>
          <a:xfrm>
            <a:off x="5894700" y="1286061"/>
            <a:ext cx="3003625" cy="165480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471900" y="4339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Segments</a:t>
            </a:r>
            <a:endParaRPr/>
          </a:p>
        </p:txBody>
      </p:sp>
      <p:sp>
        <p:nvSpPr>
          <p:cNvPr id="194" name="Google Shape;194;p28"/>
          <p:cNvSpPr txBox="1"/>
          <p:nvPr>
            <p:ph idx="1" type="body"/>
          </p:nvPr>
        </p:nvSpPr>
        <p:spPr>
          <a:xfrm>
            <a:off x="533100" y="3550975"/>
            <a:ext cx="8160900" cy="1319100"/>
          </a:xfrm>
          <a:prstGeom prst="rect">
            <a:avLst/>
          </a:prstGeom>
        </p:spPr>
        <p:txBody>
          <a:bodyPr anchorCtr="0" anchor="t" bIns="91425" lIns="91425" spcFirstLastPara="1" rIns="91425" wrap="square" tIns="91425">
            <a:normAutofit fontScale="62500"/>
          </a:bodyPr>
          <a:lstStyle/>
          <a:p>
            <a:pPr indent="-300037" lvl="0" marL="457200" rtl="0" algn="l">
              <a:spcBef>
                <a:spcPts val="0"/>
              </a:spcBef>
              <a:spcAft>
                <a:spcPts val="0"/>
              </a:spcAft>
              <a:buClr>
                <a:srgbClr val="000000"/>
              </a:buClr>
              <a:buSzPct val="100000"/>
              <a:buChar char="●"/>
            </a:pPr>
            <a:r>
              <a:rPr lang="en-GB">
                <a:solidFill>
                  <a:srgbClr val="000000"/>
                </a:solidFill>
              </a:rPr>
              <a:t>The consumer segment accounts for 50% of the total sale value, 47% of the total profit value and 52% of the number of orders.</a:t>
            </a:r>
            <a:endParaRPr>
              <a:solidFill>
                <a:srgbClr val="000000"/>
              </a:solidFill>
            </a:endParaRPr>
          </a:p>
          <a:p>
            <a:pPr indent="-300037" lvl="0" marL="457200" rtl="0" algn="l">
              <a:spcBef>
                <a:spcPts val="1000"/>
              </a:spcBef>
              <a:spcAft>
                <a:spcPts val="0"/>
              </a:spcAft>
              <a:buClr>
                <a:srgbClr val="000000"/>
              </a:buClr>
              <a:buSzPct val="100000"/>
              <a:buChar char="●"/>
            </a:pPr>
            <a:r>
              <a:rPr lang="en-GB">
                <a:solidFill>
                  <a:srgbClr val="000000"/>
                </a:solidFill>
              </a:rPr>
              <a:t>On the other hand the Home Office segment accounts for 19% of sales, 21% of profit and 18% of orders’ number.</a:t>
            </a:r>
            <a:endParaRPr>
              <a:solidFill>
                <a:srgbClr val="000000"/>
              </a:solidFill>
            </a:endParaRPr>
          </a:p>
          <a:p>
            <a:pPr indent="-300037" lvl="0" marL="457200" rtl="0" algn="l">
              <a:spcBef>
                <a:spcPts val="1000"/>
              </a:spcBef>
              <a:spcAft>
                <a:spcPts val="1000"/>
              </a:spcAft>
              <a:buClr>
                <a:srgbClr val="000000"/>
              </a:buClr>
              <a:buSzPct val="100000"/>
              <a:buChar char="●"/>
            </a:pPr>
            <a:r>
              <a:rPr lang="en-GB">
                <a:solidFill>
                  <a:srgbClr val="000000"/>
                </a:solidFill>
              </a:rPr>
              <a:t>The corporate segments sits in the middle</a:t>
            </a:r>
            <a:endParaRPr>
              <a:solidFill>
                <a:srgbClr val="000000"/>
              </a:solidFill>
            </a:endParaRPr>
          </a:p>
        </p:txBody>
      </p:sp>
      <p:pic>
        <p:nvPicPr>
          <p:cNvPr id="195" name="Google Shape;195;p28"/>
          <p:cNvPicPr preferRelativeResize="0"/>
          <p:nvPr/>
        </p:nvPicPr>
        <p:blipFill>
          <a:blip r:embed="rId3">
            <a:alphaModFix/>
          </a:blip>
          <a:stretch>
            <a:fillRect/>
          </a:stretch>
        </p:blipFill>
        <p:spPr>
          <a:xfrm>
            <a:off x="624975" y="1383525"/>
            <a:ext cx="1894363" cy="1928800"/>
          </a:xfrm>
          <a:prstGeom prst="rect">
            <a:avLst/>
          </a:prstGeom>
          <a:noFill/>
          <a:ln>
            <a:noFill/>
          </a:ln>
        </p:spPr>
      </p:pic>
      <p:pic>
        <p:nvPicPr>
          <p:cNvPr id="196" name="Google Shape;196;p28"/>
          <p:cNvPicPr preferRelativeResize="0"/>
          <p:nvPr/>
        </p:nvPicPr>
        <p:blipFill>
          <a:blip r:embed="rId4">
            <a:alphaModFix/>
          </a:blip>
          <a:stretch>
            <a:fillRect/>
          </a:stretch>
        </p:blipFill>
        <p:spPr>
          <a:xfrm>
            <a:off x="3407925" y="1383525"/>
            <a:ext cx="2108228" cy="1928800"/>
          </a:xfrm>
          <a:prstGeom prst="rect">
            <a:avLst/>
          </a:prstGeom>
          <a:noFill/>
          <a:ln>
            <a:noFill/>
          </a:ln>
        </p:spPr>
      </p:pic>
      <p:pic>
        <p:nvPicPr>
          <p:cNvPr id="197" name="Google Shape;197;p28"/>
          <p:cNvPicPr preferRelativeResize="0"/>
          <p:nvPr/>
        </p:nvPicPr>
        <p:blipFill>
          <a:blip r:embed="rId5">
            <a:alphaModFix/>
          </a:blip>
          <a:stretch>
            <a:fillRect/>
          </a:stretch>
        </p:blipFill>
        <p:spPr>
          <a:xfrm>
            <a:off x="6399100" y="1383525"/>
            <a:ext cx="2052675" cy="192880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1075200" y="2122575"/>
            <a:ext cx="7030500" cy="999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3600">
                <a:solidFill>
                  <a:srgbClr val="000000"/>
                </a:solidFill>
                <a:latin typeface="Oswald Medium"/>
                <a:ea typeface="Oswald Medium"/>
                <a:cs typeface="Oswald Medium"/>
                <a:sym typeface="Oswald Medium"/>
              </a:rPr>
              <a:t>Conclusions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idx="1" type="body"/>
          </p:nvPr>
        </p:nvSpPr>
        <p:spPr>
          <a:xfrm>
            <a:off x="459825" y="1734200"/>
            <a:ext cx="8119200" cy="2797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en-GB" sz="1100">
                <a:solidFill>
                  <a:srgbClr val="000000"/>
                </a:solidFill>
                <a:latin typeface="Calibri"/>
                <a:ea typeface="Calibri"/>
                <a:cs typeface="Calibri"/>
                <a:sym typeface="Calibri"/>
              </a:rPr>
              <a:t>Sales Trends:</a:t>
            </a:r>
            <a:endParaRPr sz="1100">
              <a:solidFill>
                <a:srgbClr val="000000"/>
              </a:solidFill>
              <a:latin typeface="Calibri"/>
              <a:ea typeface="Calibri"/>
              <a:cs typeface="Calibri"/>
              <a:sym typeface="Calibri"/>
            </a:endParaRPr>
          </a:p>
          <a:p>
            <a:pPr indent="-317500" lvl="1" marL="914400" rtl="0" algn="l">
              <a:spcBef>
                <a:spcPts val="0"/>
              </a:spcBef>
              <a:spcAft>
                <a:spcPts val="0"/>
              </a:spcAft>
              <a:buSzPts val="1400"/>
              <a:buChar char="○"/>
            </a:pPr>
            <a:r>
              <a:rPr lang="en-GB" sz="1100">
                <a:solidFill>
                  <a:srgbClr val="000000"/>
                </a:solidFill>
                <a:latin typeface="Calibri"/>
                <a:ea typeface="Calibri"/>
                <a:cs typeface="Calibri"/>
                <a:sym typeface="Calibri"/>
              </a:rPr>
              <a:t>promotions during the trough periods (Jan-Feb).</a:t>
            </a:r>
            <a:endParaRPr sz="1100">
              <a:solidFill>
                <a:srgbClr val="000000"/>
              </a:solidFill>
              <a:latin typeface="Calibri"/>
              <a:ea typeface="Calibri"/>
              <a:cs typeface="Calibri"/>
              <a:sym typeface="Calibri"/>
            </a:endParaRPr>
          </a:p>
          <a:p>
            <a:pPr indent="-317500" lvl="1" marL="914400" rtl="0" algn="l">
              <a:spcBef>
                <a:spcPts val="0"/>
              </a:spcBef>
              <a:spcAft>
                <a:spcPts val="0"/>
              </a:spcAft>
              <a:buSzPts val="1400"/>
              <a:buChar char="○"/>
            </a:pPr>
            <a:r>
              <a:rPr lang="en-GB" sz="1100">
                <a:solidFill>
                  <a:srgbClr val="000000"/>
                </a:solidFill>
                <a:latin typeface="Calibri"/>
                <a:ea typeface="Calibri"/>
                <a:cs typeface="Calibri"/>
                <a:sym typeface="Calibri"/>
              </a:rPr>
              <a:t>Try new/alternative products during the trough periods</a:t>
            </a:r>
            <a:r>
              <a:rPr lang="en-GB">
                <a:solidFill>
                  <a:srgbClr val="000000"/>
                </a:solidFill>
                <a:latin typeface="Calibri"/>
                <a:ea typeface="Calibri"/>
                <a:cs typeface="Calibri"/>
                <a:sym typeface="Calibri"/>
              </a:rPr>
              <a:t> (</a:t>
            </a:r>
            <a:r>
              <a:rPr lang="en-GB" sz="1100">
                <a:solidFill>
                  <a:srgbClr val="000000"/>
                </a:solidFill>
                <a:latin typeface="Calibri"/>
                <a:ea typeface="Calibri"/>
                <a:cs typeface="Calibri"/>
                <a:sym typeface="Calibri"/>
              </a:rPr>
              <a:t>example: if gift items sell well before xmas, research “non-gift” items/services that tend to sell well after xmas such as gym equipment</a:t>
            </a:r>
            <a:r>
              <a:rPr lang="en-GB">
                <a:solidFill>
                  <a:srgbClr val="000000"/>
                </a:solidFill>
                <a:latin typeface="Calibri"/>
                <a:ea typeface="Calibri"/>
                <a:cs typeface="Calibri"/>
                <a:sym typeface="Calibri"/>
              </a:rPr>
              <a:t>).</a:t>
            </a:r>
            <a:endParaRPr sz="1100">
              <a:solidFill>
                <a:srgbClr val="000000"/>
              </a:solidFill>
              <a:latin typeface="Calibri"/>
              <a:ea typeface="Calibri"/>
              <a:cs typeface="Calibri"/>
              <a:sym typeface="Calibri"/>
            </a:endParaRPr>
          </a:p>
          <a:p>
            <a:pPr indent="-342900" lvl="0" marL="457200" rtl="0" algn="l">
              <a:lnSpc>
                <a:spcPct val="100000"/>
              </a:lnSpc>
              <a:spcBef>
                <a:spcPts val="0"/>
              </a:spcBef>
              <a:spcAft>
                <a:spcPts val="0"/>
              </a:spcAft>
              <a:buClr>
                <a:schemeClr val="dk2"/>
              </a:buClr>
              <a:buSzPts val="1800"/>
              <a:buChar char="●"/>
            </a:pPr>
            <a:r>
              <a:rPr lang="en-GB" sz="1100">
                <a:solidFill>
                  <a:srgbClr val="000000"/>
                </a:solidFill>
                <a:latin typeface="Calibri"/>
                <a:ea typeface="Calibri"/>
                <a:cs typeface="Calibri"/>
                <a:sym typeface="Calibri"/>
              </a:rPr>
              <a:t>Worst performers areas (North Dakota, West Virginia, Maine, etc.): explore partnerships or collaborations to expand the customer base in these low-performing </a:t>
            </a:r>
            <a:r>
              <a:rPr lang="en-GB" sz="1100">
                <a:solidFill>
                  <a:srgbClr val="000000"/>
                </a:solidFill>
                <a:latin typeface="Calibri"/>
                <a:ea typeface="Calibri"/>
                <a:cs typeface="Calibri"/>
                <a:sym typeface="Calibri"/>
              </a:rPr>
              <a:t>areas.</a:t>
            </a:r>
            <a:endParaRPr sz="1100">
              <a:solidFill>
                <a:srgbClr val="000000"/>
              </a:solidFill>
              <a:latin typeface="Calibri"/>
              <a:ea typeface="Calibri"/>
              <a:cs typeface="Calibri"/>
              <a:sym typeface="Calibri"/>
            </a:endParaRPr>
          </a:p>
          <a:p>
            <a:pPr indent="-342900" lvl="0" marL="457200" rtl="0" algn="l">
              <a:lnSpc>
                <a:spcPct val="100000"/>
              </a:lnSpc>
              <a:spcBef>
                <a:spcPts val="0"/>
              </a:spcBef>
              <a:spcAft>
                <a:spcPts val="0"/>
              </a:spcAft>
              <a:buClr>
                <a:schemeClr val="dk2"/>
              </a:buClr>
              <a:buSzPts val="1800"/>
              <a:buChar char="●"/>
            </a:pPr>
            <a:r>
              <a:rPr lang="en-GB" sz="1100">
                <a:solidFill>
                  <a:srgbClr val="000000"/>
                </a:solidFill>
                <a:latin typeface="Calibri"/>
                <a:ea typeface="Calibri"/>
                <a:cs typeface="Calibri"/>
                <a:sym typeface="Calibri"/>
              </a:rPr>
              <a:t>Returns: look into reviews/feedback and investigate reasons for most returned items (Novimex Turbo Task Chair, Wilson Jones Hanging View Binder White 1", etc.).</a:t>
            </a:r>
            <a:endParaRPr sz="1100">
              <a:solidFill>
                <a:srgbClr val="000000"/>
              </a:solidFill>
              <a:latin typeface="Calibri"/>
              <a:ea typeface="Calibri"/>
              <a:cs typeface="Calibri"/>
              <a:sym typeface="Calibri"/>
            </a:endParaRPr>
          </a:p>
          <a:p>
            <a:pPr indent="-342900" lvl="0" marL="457200" rtl="0" algn="l">
              <a:lnSpc>
                <a:spcPct val="100000"/>
              </a:lnSpc>
              <a:spcBef>
                <a:spcPts val="0"/>
              </a:spcBef>
              <a:spcAft>
                <a:spcPts val="0"/>
              </a:spcAft>
              <a:buClr>
                <a:schemeClr val="dk2"/>
              </a:buClr>
              <a:buSzPts val="1800"/>
              <a:buChar char="●"/>
            </a:pPr>
            <a:r>
              <a:rPr lang="en-GB" sz="1100">
                <a:solidFill>
                  <a:srgbClr val="000000"/>
                </a:solidFill>
                <a:latin typeface="Calibri"/>
                <a:ea typeface="Calibri"/>
                <a:cs typeface="Calibri"/>
                <a:sym typeface="Calibri"/>
              </a:rPr>
              <a:t>Launch campaigns to promote top-performing products and capitalize on their success (copiers, phones, etc.).</a:t>
            </a:r>
            <a:endParaRPr sz="1100">
              <a:solidFill>
                <a:srgbClr val="000000"/>
              </a:solidFill>
              <a:latin typeface="Calibri"/>
              <a:ea typeface="Calibri"/>
              <a:cs typeface="Calibri"/>
              <a:sym typeface="Calibri"/>
            </a:endParaRPr>
          </a:p>
          <a:p>
            <a:pPr indent="-342900" lvl="0" marL="457200" rtl="0" algn="l">
              <a:lnSpc>
                <a:spcPct val="100000"/>
              </a:lnSpc>
              <a:spcBef>
                <a:spcPts val="0"/>
              </a:spcBef>
              <a:spcAft>
                <a:spcPts val="0"/>
              </a:spcAft>
              <a:buClr>
                <a:schemeClr val="dk2"/>
              </a:buClr>
              <a:buSzPts val="1800"/>
              <a:buChar char="●"/>
            </a:pPr>
            <a:r>
              <a:rPr lang="en-GB" sz="1100">
                <a:solidFill>
                  <a:srgbClr val="000000"/>
                </a:solidFill>
                <a:latin typeface="Calibri"/>
                <a:ea typeface="Calibri"/>
                <a:cs typeface="Calibri"/>
                <a:sym typeface="Calibri"/>
              </a:rPr>
              <a:t>Segments: provide incentives or personalized offers for the Home Office segment.</a:t>
            </a:r>
            <a:endParaRPr sz="1100">
              <a:solidFill>
                <a:srgbClr val="000000"/>
              </a:solidFill>
              <a:latin typeface="Calibri"/>
              <a:ea typeface="Calibri"/>
              <a:cs typeface="Calibri"/>
              <a:sym typeface="Calibri"/>
            </a:endParaRPr>
          </a:p>
        </p:txBody>
      </p:sp>
      <p:sp>
        <p:nvSpPr>
          <p:cNvPr id="208" name="Google Shape;208;p30"/>
          <p:cNvSpPr txBox="1"/>
          <p:nvPr>
            <p:ph type="title"/>
          </p:nvPr>
        </p:nvSpPr>
        <p:spPr>
          <a:xfrm>
            <a:off x="523400" y="401500"/>
            <a:ext cx="6571200" cy="833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Summary and Recommendations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Project Goals</a:t>
            </a:r>
            <a:endParaRPr/>
          </a:p>
        </p:txBody>
      </p:sp>
      <p:sp>
        <p:nvSpPr>
          <p:cNvPr id="74" name="Google Shape;74;p14"/>
          <p:cNvSpPr txBox="1"/>
          <p:nvPr>
            <p:ph idx="1" type="body"/>
          </p:nvPr>
        </p:nvSpPr>
        <p:spPr>
          <a:xfrm>
            <a:off x="1303800" y="2186600"/>
            <a:ext cx="7030500" cy="2073000"/>
          </a:xfrm>
          <a:prstGeom prst="rect">
            <a:avLst/>
          </a:prstGeom>
        </p:spPr>
        <p:txBody>
          <a:bodyPr anchorCtr="0" anchor="t" bIns="91425" lIns="91425" spcFirstLastPara="1" rIns="91425" wrap="square" tIns="91425">
            <a:normAutofit lnSpcReduction="20000"/>
          </a:bodyPr>
          <a:lstStyle/>
          <a:p>
            <a:pPr indent="-349250" lvl="0" marL="457200" rtl="0" algn="l">
              <a:lnSpc>
                <a:spcPct val="150000"/>
              </a:lnSpc>
              <a:spcBef>
                <a:spcPts val="0"/>
              </a:spcBef>
              <a:spcAft>
                <a:spcPts val="0"/>
              </a:spcAft>
              <a:buClr>
                <a:srgbClr val="000000"/>
              </a:buClr>
              <a:buSzPts val="1900"/>
              <a:buFont typeface="Calibri"/>
              <a:buChar char="●"/>
            </a:pPr>
            <a:r>
              <a:rPr lang="en-GB" sz="1900">
                <a:solidFill>
                  <a:srgbClr val="000000"/>
                </a:solidFill>
                <a:latin typeface="Calibri"/>
                <a:ea typeface="Calibri"/>
                <a:cs typeface="Calibri"/>
                <a:sym typeface="Calibri"/>
              </a:rPr>
              <a:t>Review the company's overall sales and profitability in the period 2014 - 2017.</a:t>
            </a:r>
            <a:endParaRPr sz="1900">
              <a:solidFill>
                <a:srgbClr val="000000"/>
              </a:solidFill>
              <a:latin typeface="Calibri"/>
              <a:ea typeface="Calibri"/>
              <a:cs typeface="Calibri"/>
              <a:sym typeface="Calibri"/>
            </a:endParaRPr>
          </a:p>
          <a:p>
            <a:pPr indent="-349250" lvl="0" marL="457200" rtl="0" algn="l">
              <a:lnSpc>
                <a:spcPct val="150000"/>
              </a:lnSpc>
              <a:spcBef>
                <a:spcPts val="0"/>
              </a:spcBef>
              <a:spcAft>
                <a:spcPts val="0"/>
              </a:spcAft>
              <a:buClr>
                <a:srgbClr val="000000"/>
              </a:buClr>
              <a:buSzPts val="1900"/>
              <a:buFont typeface="Calibri"/>
              <a:buChar char="●"/>
            </a:pPr>
            <a:r>
              <a:rPr lang="en-GB" sz="1900">
                <a:solidFill>
                  <a:srgbClr val="000000"/>
                </a:solidFill>
                <a:latin typeface="Calibri"/>
                <a:ea typeface="Calibri"/>
                <a:cs typeface="Calibri"/>
                <a:sym typeface="Calibri"/>
              </a:rPr>
              <a:t>Outline findings and insights.</a:t>
            </a:r>
            <a:endParaRPr sz="1900">
              <a:solidFill>
                <a:srgbClr val="000000"/>
              </a:solidFill>
              <a:latin typeface="Calibri"/>
              <a:ea typeface="Calibri"/>
              <a:cs typeface="Calibri"/>
              <a:sym typeface="Calibri"/>
            </a:endParaRPr>
          </a:p>
          <a:p>
            <a:pPr indent="-349250" lvl="0" marL="457200" rtl="0" algn="l">
              <a:lnSpc>
                <a:spcPct val="150000"/>
              </a:lnSpc>
              <a:spcBef>
                <a:spcPts val="0"/>
              </a:spcBef>
              <a:spcAft>
                <a:spcPts val="0"/>
              </a:spcAft>
              <a:buClr>
                <a:srgbClr val="000000"/>
              </a:buClr>
              <a:buSzPts val="1900"/>
              <a:buFont typeface="Calibri"/>
              <a:buChar char="●"/>
            </a:pPr>
            <a:r>
              <a:rPr lang="en-GB" sz="1900">
                <a:solidFill>
                  <a:srgbClr val="000000"/>
                </a:solidFill>
                <a:latin typeface="Calibri"/>
                <a:ea typeface="Calibri"/>
                <a:cs typeface="Calibri"/>
                <a:sym typeface="Calibri"/>
              </a:rPr>
              <a:t>Pinpoint the main areas that need to be improved. </a:t>
            </a:r>
            <a:endParaRPr sz="1900">
              <a:solidFill>
                <a:srgbClr val="000000"/>
              </a:solidFill>
              <a:latin typeface="Calibri"/>
              <a:ea typeface="Calibri"/>
              <a:cs typeface="Calibri"/>
              <a:sym typeface="Calibri"/>
            </a:endParaRPr>
          </a:p>
          <a:p>
            <a:pPr indent="-349250" lvl="0" marL="457200" rtl="0" algn="l">
              <a:lnSpc>
                <a:spcPct val="150000"/>
              </a:lnSpc>
              <a:spcBef>
                <a:spcPts val="0"/>
              </a:spcBef>
              <a:spcAft>
                <a:spcPts val="0"/>
              </a:spcAft>
              <a:buClr>
                <a:srgbClr val="000000"/>
              </a:buClr>
              <a:buSzPts val="1900"/>
              <a:buFont typeface="Calibri"/>
              <a:buChar char="●"/>
            </a:pPr>
            <a:r>
              <a:rPr lang="en-GB" sz="1900">
                <a:solidFill>
                  <a:srgbClr val="000000"/>
                </a:solidFill>
                <a:latin typeface="Calibri"/>
                <a:ea typeface="Calibri"/>
                <a:cs typeface="Calibri"/>
                <a:sym typeface="Calibri"/>
              </a:rPr>
              <a:t>Suggest ways to increase sales where they aren't doing well.</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1075200" y="2122575"/>
            <a:ext cx="7030500" cy="999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0" lang="en-GB" sz="3600">
                <a:solidFill>
                  <a:srgbClr val="000000"/>
                </a:solidFill>
                <a:latin typeface="Oswald Medium"/>
                <a:ea typeface="Oswald Medium"/>
                <a:cs typeface="Oswald Medium"/>
                <a:sym typeface="Oswald Medium"/>
              </a:rPr>
              <a:t>Findings &amp; Insights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555100" y="598575"/>
            <a:ext cx="7575900" cy="636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Sales &amp; Profit trend by year </a:t>
            </a:r>
            <a:endParaRPr/>
          </a:p>
        </p:txBody>
      </p:sp>
      <p:sp>
        <p:nvSpPr>
          <p:cNvPr id="85" name="Google Shape;85;p16"/>
          <p:cNvSpPr txBox="1"/>
          <p:nvPr>
            <p:ph idx="1" type="body"/>
          </p:nvPr>
        </p:nvSpPr>
        <p:spPr>
          <a:xfrm>
            <a:off x="6071900" y="1942650"/>
            <a:ext cx="2765100" cy="250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300">
                <a:solidFill>
                  <a:srgbClr val="000000"/>
                </a:solidFill>
                <a:latin typeface="Calibri"/>
                <a:ea typeface="Calibri"/>
                <a:cs typeface="Calibri"/>
                <a:sym typeface="Calibri"/>
              </a:rPr>
              <a:t>Sales:</a:t>
            </a:r>
            <a:endParaRPr sz="1300">
              <a:solidFill>
                <a:srgbClr val="000000"/>
              </a:solidFill>
              <a:latin typeface="Calibri"/>
              <a:ea typeface="Calibri"/>
              <a:cs typeface="Calibri"/>
              <a:sym typeface="Calibri"/>
            </a:endParaRPr>
          </a:p>
          <a:p>
            <a:pPr indent="-311150" lvl="0" marL="457200" rtl="0" algn="l">
              <a:spcBef>
                <a:spcPts val="0"/>
              </a:spcBef>
              <a:spcAft>
                <a:spcPts val="0"/>
              </a:spcAft>
              <a:buClr>
                <a:srgbClr val="000000"/>
              </a:buClr>
              <a:buSzPts val="1300"/>
              <a:buFont typeface="Calibri"/>
              <a:buChar char="●"/>
            </a:pPr>
            <a:r>
              <a:rPr lang="en-GB" sz="1300">
                <a:solidFill>
                  <a:srgbClr val="000000"/>
                </a:solidFill>
                <a:latin typeface="Calibri"/>
                <a:ea typeface="Calibri"/>
                <a:cs typeface="Calibri"/>
                <a:sym typeface="Calibri"/>
              </a:rPr>
              <a:t>2015 showed a small decrease in sales </a:t>
            </a:r>
            <a:r>
              <a:rPr lang="en-GB" sz="1300">
                <a:solidFill>
                  <a:srgbClr val="000000"/>
                </a:solidFill>
                <a:latin typeface="Calibri"/>
                <a:ea typeface="Calibri"/>
                <a:cs typeface="Calibri"/>
                <a:sym typeface="Calibri"/>
              </a:rPr>
              <a:t>compared</a:t>
            </a:r>
            <a:r>
              <a:rPr lang="en-GB" sz="1300">
                <a:solidFill>
                  <a:srgbClr val="000000"/>
                </a:solidFill>
                <a:latin typeface="Calibri"/>
                <a:ea typeface="Calibri"/>
                <a:cs typeface="Calibri"/>
                <a:sym typeface="Calibri"/>
              </a:rPr>
              <a:t> with 2014.</a:t>
            </a:r>
            <a:endParaRPr sz="1300">
              <a:solidFill>
                <a:srgbClr val="000000"/>
              </a:solidFill>
              <a:latin typeface="Calibri"/>
              <a:ea typeface="Calibri"/>
              <a:cs typeface="Calibri"/>
              <a:sym typeface="Calibri"/>
            </a:endParaRPr>
          </a:p>
          <a:p>
            <a:pPr indent="-311150" lvl="0" marL="457200" rtl="0" algn="l">
              <a:spcBef>
                <a:spcPts val="0"/>
              </a:spcBef>
              <a:spcAft>
                <a:spcPts val="0"/>
              </a:spcAft>
              <a:buClr>
                <a:srgbClr val="000000"/>
              </a:buClr>
              <a:buSzPts val="1300"/>
              <a:buFont typeface="Calibri"/>
              <a:buChar char="●"/>
            </a:pPr>
            <a:r>
              <a:rPr lang="en-GB" sz="1300">
                <a:solidFill>
                  <a:srgbClr val="000000"/>
                </a:solidFill>
                <a:latin typeface="Calibri"/>
                <a:ea typeface="Calibri"/>
                <a:cs typeface="Calibri"/>
                <a:sym typeface="Calibri"/>
              </a:rPr>
              <a:t>however, 2016 and 2017 showed a steady and </a:t>
            </a:r>
            <a:r>
              <a:rPr lang="en-GB" sz="1300">
                <a:solidFill>
                  <a:srgbClr val="000000"/>
                </a:solidFill>
                <a:latin typeface="Calibri"/>
                <a:ea typeface="Calibri"/>
                <a:cs typeface="Calibri"/>
                <a:sym typeface="Calibri"/>
              </a:rPr>
              <a:t>consistent</a:t>
            </a:r>
            <a:r>
              <a:rPr lang="en-GB" sz="1300">
                <a:solidFill>
                  <a:srgbClr val="000000"/>
                </a:solidFill>
                <a:latin typeface="Calibri"/>
                <a:ea typeface="Calibri"/>
                <a:cs typeface="Calibri"/>
                <a:sym typeface="Calibri"/>
              </a:rPr>
              <a:t> growth.</a:t>
            </a:r>
            <a:endParaRPr sz="1300">
              <a:solidFill>
                <a:srgbClr val="000000"/>
              </a:solidFill>
              <a:latin typeface="Calibri"/>
              <a:ea typeface="Calibri"/>
              <a:cs typeface="Calibri"/>
              <a:sym typeface="Calibri"/>
            </a:endParaRPr>
          </a:p>
          <a:p>
            <a:pPr indent="0" lvl="0" marL="0" rtl="0" algn="l">
              <a:spcBef>
                <a:spcPts val="0"/>
              </a:spcBef>
              <a:spcAft>
                <a:spcPts val="0"/>
              </a:spcAft>
              <a:buNone/>
            </a:pPr>
            <a:r>
              <a:t/>
            </a:r>
            <a:endParaRPr sz="1300">
              <a:solidFill>
                <a:srgbClr val="000000"/>
              </a:solidFill>
              <a:latin typeface="Calibri"/>
              <a:ea typeface="Calibri"/>
              <a:cs typeface="Calibri"/>
              <a:sym typeface="Calibri"/>
            </a:endParaRPr>
          </a:p>
          <a:p>
            <a:pPr indent="0" lvl="0" marL="0" rtl="0" algn="l">
              <a:spcBef>
                <a:spcPts val="0"/>
              </a:spcBef>
              <a:spcAft>
                <a:spcPts val="0"/>
              </a:spcAft>
              <a:buNone/>
            </a:pPr>
            <a:r>
              <a:rPr lang="en-GB" sz="1300">
                <a:solidFill>
                  <a:srgbClr val="000000"/>
                </a:solidFill>
                <a:latin typeface="Calibri"/>
                <a:ea typeface="Calibri"/>
                <a:cs typeface="Calibri"/>
                <a:sym typeface="Calibri"/>
              </a:rPr>
              <a:t>Profits:</a:t>
            </a:r>
            <a:endParaRPr sz="1300">
              <a:solidFill>
                <a:srgbClr val="000000"/>
              </a:solidFill>
              <a:latin typeface="Calibri"/>
              <a:ea typeface="Calibri"/>
              <a:cs typeface="Calibri"/>
              <a:sym typeface="Calibri"/>
            </a:endParaRPr>
          </a:p>
          <a:p>
            <a:pPr indent="-311150" lvl="0" marL="457200" rtl="0" algn="l">
              <a:spcBef>
                <a:spcPts val="0"/>
              </a:spcBef>
              <a:spcAft>
                <a:spcPts val="0"/>
              </a:spcAft>
              <a:buClr>
                <a:srgbClr val="000000"/>
              </a:buClr>
              <a:buSzPts val="1300"/>
              <a:buFont typeface="Calibri"/>
              <a:buChar char="●"/>
            </a:pPr>
            <a:r>
              <a:rPr lang="en-GB" sz="1300">
                <a:solidFill>
                  <a:srgbClr val="000000"/>
                </a:solidFill>
                <a:latin typeface="Calibri"/>
                <a:ea typeface="Calibri"/>
                <a:cs typeface="Calibri"/>
                <a:sym typeface="Calibri"/>
              </a:rPr>
              <a:t>Steady growth YOY</a:t>
            </a:r>
            <a:endParaRPr sz="1300">
              <a:solidFill>
                <a:srgbClr val="000000"/>
              </a:solidFill>
              <a:latin typeface="Calibri"/>
              <a:ea typeface="Calibri"/>
              <a:cs typeface="Calibri"/>
              <a:sym typeface="Calibri"/>
            </a:endParaRPr>
          </a:p>
        </p:txBody>
      </p:sp>
      <p:pic>
        <p:nvPicPr>
          <p:cNvPr id="86" name="Google Shape;86;p16" title="Chart"/>
          <p:cNvPicPr preferRelativeResize="0"/>
          <p:nvPr/>
        </p:nvPicPr>
        <p:blipFill>
          <a:blip r:embed="rId3">
            <a:alphaModFix/>
          </a:blip>
          <a:stretch>
            <a:fillRect/>
          </a:stretch>
        </p:blipFill>
        <p:spPr>
          <a:xfrm>
            <a:off x="457200" y="1463475"/>
            <a:ext cx="5434000" cy="30943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551800" y="598575"/>
            <a:ext cx="7643700" cy="728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Sales &amp; Profit trend by months</a:t>
            </a:r>
            <a:endParaRPr/>
          </a:p>
        </p:txBody>
      </p:sp>
      <p:sp>
        <p:nvSpPr>
          <p:cNvPr id="92" name="Google Shape;92;p17"/>
          <p:cNvSpPr txBox="1"/>
          <p:nvPr>
            <p:ph idx="1" type="body"/>
          </p:nvPr>
        </p:nvSpPr>
        <p:spPr>
          <a:xfrm>
            <a:off x="1137275" y="3930225"/>
            <a:ext cx="6473700" cy="957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Font typeface="Calibri"/>
              <a:buChar char="●"/>
            </a:pPr>
            <a:r>
              <a:rPr lang="en-GB" sz="1300">
                <a:solidFill>
                  <a:srgbClr val="000000"/>
                </a:solidFill>
                <a:latin typeface="Calibri"/>
                <a:ea typeface="Calibri"/>
                <a:cs typeface="Calibri"/>
                <a:sym typeface="Calibri"/>
              </a:rPr>
              <a:t>peaks every year in Sept and December</a:t>
            </a:r>
            <a:endParaRPr sz="1300">
              <a:solidFill>
                <a:srgbClr val="000000"/>
              </a:solidFill>
              <a:latin typeface="Calibri"/>
              <a:ea typeface="Calibri"/>
              <a:cs typeface="Calibri"/>
              <a:sym typeface="Calibri"/>
            </a:endParaRPr>
          </a:p>
          <a:p>
            <a:pPr indent="-311150" lvl="0" marL="457200" rtl="0" algn="l">
              <a:spcBef>
                <a:spcPts val="0"/>
              </a:spcBef>
              <a:spcAft>
                <a:spcPts val="0"/>
              </a:spcAft>
              <a:buClr>
                <a:srgbClr val="000000"/>
              </a:buClr>
              <a:buSzPts val="1300"/>
              <a:buFont typeface="Calibri"/>
              <a:buChar char="●"/>
            </a:pPr>
            <a:r>
              <a:rPr lang="en-GB" sz="1300">
                <a:solidFill>
                  <a:srgbClr val="000000"/>
                </a:solidFill>
                <a:latin typeface="Calibri"/>
                <a:ea typeface="Calibri"/>
                <a:cs typeface="Calibri"/>
                <a:sym typeface="Calibri"/>
              </a:rPr>
              <a:t>troughs every year in Jan-Feb</a:t>
            </a:r>
            <a:endParaRPr sz="1300">
              <a:solidFill>
                <a:srgbClr val="000000"/>
              </a:solidFill>
              <a:latin typeface="Calibri"/>
              <a:ea typeface="Calibri"/>
              <a:cs typeface="Calibri"/>
              <a:sym typeface="Calibri"/>
            </a:endParaRPr>
          </a:p>
          <a:p>
            <a:pPr indent="-311150" lvl="0" marL="457200" rtl="0" algn="l">
              <a:spcBef>
                <a:spcPts val="0"/>
              </a:spcBef>
              <a:spcAft>
                <a:spcPts val="0"/>
              </a:spcAft>
              <a:buClr>
                <a:srgbClr val="000000"/>
              </a:buClr>
              <a:buSzPts val="1300"/>
              <a:buFont typeface="Calibri"/>
              <a:buChar char="●"/>
            </a:pPr>
            <a:r>
              <a:rPr lang="en-GB" sz="1300">
                <a:solidFill>
                  <a:srgbClr val="000000"/>
                </a:solidFill>
                <a:latin typeface="Calibri"/>
                <a:ea typeface="Calibri"/>
                <a:cs typeface="Calibri"/>
                <a:sym typeface="Calibri"/>
              </a:rPr>
              <a:t>Consistent sales </a:t>
            </a:r>
            <a:r>
              <a:rPr lang="en-GB" sz="1300">
                <a:solidFill>
                  <a:srgbClr val="000000"/>
                </a:solidFill>
                <a:latin typeface="Calibri"/>
                <a:ea typeface="Calibri"/>
                <a:cs typeface="Calibri"/>
                <a:sym typeface="Calibri"/>
              </a:rPr>
              <a:t>trend overall</a:t>
            </a:r>
            <a:endParaRPr sz="1300">
              <a:solidFill>
                <a:srgbClr val="000000"/>
              </a:solidFill>
              <a:latin typeface="Calibri"/>
              <a:ea typeface="Calibri"/>
              <a:cs typeface="Calibri"/>
              <a:sym typeface="Calibri"/>
            </a:endParaRPr>
          </a:p>
        </p:txBody>
      </p:sp>
      <p:pic>
        <p:nvPicPr>
          <p:cNvPr id="93" name="Google Shape;93;p17" title="Chart"/>
          <p:cNvPicPr preferRelativeResize="0"/>
          <p:nvPr/>
        </p:nvPicPr>
        <p:blipFill>
          <a:blip r:embed="rId3">
            <a:alphaModFix/>
          </a:blip>
          <a:stretch>
            <a:fillRect/>
          </a:stretch>
        </p:blipFill>
        <p:spPr>
          <a:xfrm>
            <a:off x="1137275" y="1463775"/>
            <a:ext cx="6473713" cy="2329651"/>
          </a:xfrm>
          <a:prstGeom prst="rect">
            <a:avLst/>
          </a:prstGeom>
          <a:noFill/>
          <a:ln>
            <a:noFill/>
          </a:ln>
        </p:spPr>
      </p:pic>
      <p:sp>
        <p:nvSpPr>
          <p:cNvPr id="94" name="Google Shape;94;p17"/>
          <p:cNvSpPr/>
          <p:nvPr/>
        </p:nvSpPr>
        <p:spPr>
          <a:xfrm>
            <a:off x="3171475" y="2972700"/>
            <a:ext cx="280200" cy="261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4572000" y="2896500"/>
            <a:ext cx="280200" cy="261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a:off x="6086125" y="2872675"/>
            <a:ext cx="280200" cy="261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a:off x="1770950" y="3066075"/>
            <a:ext cx="280200" cy="261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a:off x="2619100" y="2224575"/>
            <a:ext cx="280200" cy="2619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p:nvPr/>
        </p:nvSpPr>
        <p:spPr>
          <a:xfrm>
            <a:off x="2899300" y="2224575"/>
            <a:ext cx="280200" cy="2619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a:off x="4351525" y="2267325"/>
            <a:ext cx="280200" cy="2619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a:off x="4071325" y="2440800"/>
            <a:ext cx="280200" cy="2619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a:off x="5469525" y="2309850"/>
            <a:ext cx="280200" cy="2619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5847800" y="2047950"/>
            <a:ext cx="280200" cy="2619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7165800" y="1786050"/>
            <a:ext cx="280200" cy="2619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346475" y="589525"/>
            <a:ext cx="7915500" cy="630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Overall Sales and Profitability</a:t>
            </a:r>
            <a:endParaRPr/>
          </a:p>
        </p:txBody>
      </p:sp>
      <p:sp>
        <p:nvSpPr>
          <p:cNvPr id="110" name="Google Shape;110;p18"/>
          <p:cNvSpPr txBox="1"/>
          <p:nvPr>
            <p:ph idx="1" type="body"/>
          </p:nvPr>
        </p:nvSpPr>
        <p:spPr>
          <a:xfrm>
            <a:off x="405400" y="3749775"/>
            <a:ext cx="8247000" cy="1038900"/>
          </a:xfrm>
          <a:prstGeom prst="rect">
            <a:avLst/>
          </a:prstGeom>
        </p:spPr>
        <p:txBody>
          <a:bodyPr anchorCtr="0" anchor="t" bIns="91425" lIns="91425" spcFirstLastPara="1" rIns="91425" wrap="square" tIns="91425">
            <a:normAutofit lnSpcReduction="20000"/>
          </a:bodyPr>
          <a:lstStyle/>
          <a:p>
            <a:pPr indent="-317500" lvl="0" marL="457200" rtl="0" algn="l">
              <a:lnSpc>
                <a:spcPct val="100000"/>
              </a:lnSpc>
              <a:spcBef>
                <a:spcPts val="0"/>
              </a:spcBef>
              <a:spcAft>
                <a:spcPts val="0"/>
              </a:spcAft>
              <a:buClr>
                <a:srgbClr val="000000"/>
              </a:buClr>
              <a:buSzPts val="1400"/>
              <a:buFont typeface="Calibri"/>
              <a:buChar char="●"/>
            </a:pPr>
            <a:r>
              <a:rPr lang="en-GB" sz="1400">
                <a:solidFill>
                  <a:srgbClr val="000000"/>
                </a:solidFill>
                <a:latin typeface="Calibri"/>
                <a:ea typeface="Calibri"/>
                <a:cs typeface="Calibri"/>
                <a:sym typeface="Calibri"/>
              </a:rPr>
              <a:t>We can see that the total sales is quite evenly split between Technology, Furniture and And Office Supplies. </a:t>
            </a:r>
            <a:endParaRPr sz="1400">
              <a:solidFill>
                <a:srgbClr val="000000"/>
              </a:solidFill>
              <a:latin typeface="Calibri"/>
              <a:ea typeface="Calibri"/>
              <a:cs typeface="Calibri"/>
              <a:sym typeface="Calibri"/>
            </a:endParaRPr>
          </a:p>
          <a:p>
            <a:pPr indent="0" lvl="0" marL="457200" rtl="0" algn="l">
              <a:lnSpc>
                <a:spcPct val="100000"/>
              </a:lnSpc>
              <a:spcBef>
                <a:spcPts val="0"/>
              </a:spcBef>
              <a:spcAft>
                <a:spcPts val="0"/>
              </a:spcAft>
              <a:buNone/>
            </a:pPr>
            <a:r>
              <a:t/>
            </a:r>
            <a:endParaRPr sz="1400">
              <a:solidFill>
                <a:srgbClr val="000000"/>
              </a:solidFill>
              <a:latin typeface="Calibri"/>
              <a:ea typeface="Calibri"/>
              <a:cs typeface="Calibri"/>
              <a:sym typeface="Calibri"/>
            </a:endParaRPr>
          </a:p>
          <a:p>
            <a:pPr indent="-317500" lvl="0" marL="457200" rtl="0" algn="l">
              <a:lnSpc>
                <a:spcPct val="100000"/>
              </a:lnSpc>
              <a:spcBef>
                <a:spcPts val="0"/>
              </a:spcBef>
              <a:spcAft>
                <a:spcPts val="0"/>
              </a:spcAft>
              <a:buClr>
                <a:srgbClr val="000000"/>
              </a:buClr>
              <a:buSzPts val="1400"/>
              <a:buFont typeface="Calibri"/>
              <a:buChar char="●"/>
            </a:pPr>
            <a:r>
              <a:rPr lang="en-GB" sz="1400">
                <a:solidFill>
                  <a:srgbClr val="000000"/>
                </a:solidFill>
                <a:latin typeface="Calibri"/>
                <a:ea typeface="Calibri"/>
                <a:cs typeface="Calibri"/>
                <a:sym typeface="Calibri"/>
              </a:rPr>
              <a:t>However, when we look at the profit, we notice that the Furniture is the worst performing. This might suggest a poorer margin in the furniture products or another issue and it should be investigated.</a:t>
            </a:r>
            <a:endParaRPr/>
          </a:p>
        </p:txBody>
      </p:sp>
      <p:pic>
        <p:nvPicPr>
          <p:cNvPr id="111" name="Google Shape;111;p18"/>
          <p:cNvPicPr preferRelativeResize="0"/>
          <p:nvPr/>
        </p:nvPicPr>
        <p:blipFill>
          <a:blip r:embed="rId3">
            <a:alphaModFix/>
          </a:blip>
          <a:stretch>
            <a:fillRect/>
          </a:stretch>
        </p:blipFill>
        <p:spPr>
          <a:xfrm>
            <a:off x="1700800" y="1345125"/>
            <a:ext cx="2295525" cy="2333625"/>
          </a:xfrm>
          <a:prstGeom prst="rect">
            <a:avLst/>
          </a:prstGeom>
          <a:noFill/>
          <a:ln>
            <a:noFill/>
          </a:ln>
        </p:spPr>
      </p:pic>
      <p:pic>
        <p:nvPicPr>
          <p:cNvPr id="112" name="Google Shape;112;p18"/>
          <p:cNvPicPr preferRelativeResize="0"/>
          <p:nvPr/>
        </p:nvPicPr>
        <p:blipFill>
          <a:blip r:embed="rId4">
            <a:alphaModFix/>
          </a:blip>
          <a:stretch>
            <a:fillRect/>
          </a:stretch>
        </p:blipFill>
        <p:spPr>
          <a:xfrm>
            <a:off x="5063125" y="1372225"/>
            <a:ext cx="2233006" cy="2306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457200" y="598575"/>
            <a:ext cx="7877100" cy="614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Overall Sales by Sub-category</a:t>
            </a:r>
            <a:endParaRPr/>
          </a:p>
        </p:txBody>
      </p:sp>
      <p:sp>
        <p:nvSpPr>
          <p:cNvPr id="118" name="Google Shape;118;p19"/>
          <p:cNvSpPr txBox="1"/>
          <p:nvPr>
            <p:ph idx="1" type="body"/>
          </p:nvPr>
        </p:nvSpPr>
        <p:spPr>
          <a:xfrm>
            <a:off x="275900" y="3637925"/>
            <a:ext cx="8421300" cy="10815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rgbClr val="000000"/>
              </a:buClr>
              <a:buSzPts val="1200"/>
              <a:buFont typeface="Calibri"/>
              <a:buChar char="●"/>
            </a:pPr>
            <a:r>
              <a:rPr lang="en-GB" sz="1200">
                <a:solidFill>
                  <a:srgbClr val="000000"/>
                </a:solidFill>
                <a:latin typeface="Calibri"/>
                <a:ea typeface="Calibri"/>
                <a:cs typeface="Calibri"/>
                <a:sym typeface="Calibri"/>
              </a:rPr>
              <a:t>Phones dominate the technology sales rank, Chairs dominate the furniture category and Storage leads in the Furniture category.</a:t>
            </a:r>
            <a:endParaRPr sz="1200">
              <a:solidFill>
                <a:srgbClr val="000000"/>
              </a:solidFill>
              <a:latin typeface="Calibri"/>
              <a:ea typeface="Calibri"/>
              <a:cs typeface="Calibri"/>
              <a:sym typeface="Calibri"/>
            </a:endParaRPr>
          </a:p>
          <a:p>
            <a:pPr indent="-304800" lvl="0" marL="457200" rtl="0" algn="l">
              <a:lnSpc>
                <a:spcPct val="100000"/>
              </a:lnSpc>
              <a:spcBef>
                <a:spcPts val="1000"/>
              </a:spcBef>
              <a:spcAft>
                <a:spcPts val="1000"/>
              </a:spcAft>
              <a:buClr>
                <a:srgbClr val="000000"/>
              </a:buClr>
              <a:buSzPts val="1200"/>
              <a:buFont typeface="Calibri"/>
              <a:buChar char="●"/>
            </a:pPr>
            <a:r>
              <a:rPr lang="en-GB" sz="1200">
                <a:solidFill>
                  <a:srgbClr val="000000"/>
                </a:solidFill>
                <a:latin typeface="Calibri"/>
                <a:ea typeface="Calibri"/>
                <a:cs typeface="Calibri"/>
                <a:sym typeface="Calibri"/>
              </a:rPr>
              <a:t>On the other hand, among the worst performers, we have copiers in technology, furnishings in furniture and Fasteners in Office supplies. </a:t>
            </a:r>
            <a:endParaRPr sz="1400">
              <a:solidFill>
                <a:srgbClr val="000000"/>
              </a:solidFill>
            </a:endParaRPr>
          </a:p>
        </p:txBody>
      </p:sp>
      <p:pic>
        <p:nvPicPr>
          <p:cNvPr id="119" name="Google Shape;119;p19"/>
          <p:cNvPicPr preferRelativeResize="0"/>
          <p:nvPr/>
        </p:nvPicPr>
        <p:blipFill>
          <a:blip r:embed="rId3">
            <a:alphaModFix/>
          </a:blip>
          <a:stretch>
            <a:fillRect/>
          </a:stretch>
        </p:blipFill>
        <p:spPr>
          <a:xfrm>
            <a:off x="457200" y="1517475"/>
            <a:ext cx="2400302" cy="1792725"/>
          </a:xfrm>
          <a:prstGeom prst="rect">
            <a:avLst/>
          </a:prstGeom>
          <a:noFill/>
          <a:ln>
            <a:noFill/>
          </a:ln>
        </p:spPr>
      </p:pic>
      <p:pic>
        <p:nvPicPr>
          <p:cNvPr id="120" name="Google Shape;120;p19"/>
          <p:cNvPicPr preferRelativeResize="0"/>
          <p:nvPr/>
        </p:nvPicPr>
        <p:blipFill>
          <a:blip r:embed="rId4">
            <a:alphaModFix/>
          </a:blip>
          <a:stretch>
            <a:fillRect/>
          </a:stretch>
        </p:blipFill>
        <p:spPr>
          <a:xfrm>
            <a:off x="3288477" y="1517475"/>
            <a:ext cx="2452808" cy="1792725"/>
          </a:xfrm>
          <a:prstGeom prst="rect">
            <a:avLst/>
          </a:prstGeom>
          <a:noFill/>
          <a:ln>
            <a:noFill/>
          </a:ln>
        </p:spPr>
      </p:pic>
      <p:pic>
        <p:nvPicPr>
          <p:cNvPr id="121" name="Google Shape;121;p19"/>
          <p:cNvPicPr preferRelativeResize="0"/>
          <p:nvPr/>
        </p:nvPicPr>
        <p:blipFill>
          <a:blip r:embed="rId5">
            <a:alphaModFix/>
          </a:blip>
          <a:stretch>
            <a:fillRect/>
          </a:stretch>
        </p:blipFill>
        <p:spPr>
          <a:xfrm>
            <a:off x="6172250" y="1514300"/>
            <a:ext cx="2452800" cy="1839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228600" y="522375"/>
            <a:ext cx="7917000" cy="633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Overall Profit by Sub-category</a:t>
            </a:r>
            <a:endParaRPr/>
          </a:p>
        </p:txBody>
      </p:sp>
      <p:sp>
        <p:nvSpPr>
          <p:cNvPr id="127" name="Google Shape;127;p20"/>
          <p:cNvSpPr txBox="1"/>
          <p:nvPr>
            <p:ph idx="1" type="body"/>
          </p:nvPr>
        </p:nvSpPr>
        <p:spPr>
          <a:xfrm>
            <a:off x="228600" y="3757450"/>
            <a:ext cx="8732700" cy="1169400"/>
          </a:xfrm>
          <a:prstGeom prst="rect">
            <a:avLst/>
          </a:prstGeom>
        </p:spPr>
        <p:txBody>
          <a:bodyPr anchorCtr="0" anchor="t" bIns="91425" lIns="91425" spcFirstLastPara="1" rIns="91425" wrap="square" tIns="91425">
            <a:normAutofit lnSpcReduction="10000"/>
          </a:bodyPr>
          <a:lstStyle/>
          <a:p>
            <a:pPr indent="-279400" lvl="0" marL="269999" rtl="0" algn="just">
              <a:lnSpc>
                <a:spcPct val="80000"/>
              </a:lnSpc>
              <a:spcBef>
                <a:spcPts val="0"/>
              </a:spcBef>
              <a:spcAft>
                <a:spcPts val="0"/>
              </a:spcAft>
              <a:buClr>
                <a:srgbClr val="000000"/>
              </a:buClr>
              <a:buSzPts val="1400"/>
              <a:buFont typeface="Calibri"/>
              <a:buChar char="●"/>
            </a:pPr>
            <a:r>
              <a:rPr lang="en-GB" sz="1400">
                <a:solidFill>
                  <a:srgbClr val="000000"/>
                </a:solidFill>
                <a:latin typeface="Calibri"/>
                <a:ea typeface="Calibri"/>
                <a:cs typeface="Calibri"/>
                <a:sym typeface="Calibri"/>
              </a:rPr>
              <a:t>In Technology, Copiers are the most profitable sub-category. Machines seems to be much less profitable than any other group. It might be interesting to look into the cost structure. Chairs are the most profitable group within Furniture and Paper leads within Office Supplies</a:t>
            </a:r>
            <a:endParaRPr sz="1400">
              <a:solidFill>
                <a:srgbClr val="000000"/>
              </a:solidFill>
              <a:latin typeface="Calibri"/>
              <a:ea typeface="Calibri"/>
              <a:cs typeface="Calibri"/>
              <a:sym typeface="Calibri"/>
            </a:endParaRPr>
          </a:p>
          <a:p>
            <a:pPr indent="-292100" lvl="0" marL="269999" rtl="0" algn="just">
              <a:lnSpc>
                <a:spcPct val="80000"/>
              </a:lnSpc>
              <a:spcBef>
                <a:spcPts val="1000"/>
              </a:spcBef>
              <a:spcAft>
                <a:spcPts val="0"/>
              </a:spcAft>
              <a:buClr>
                <a:srgbClr val="000000"/>
              </a:buClr>
              <a:buSzPts val="1600"/>
              <a:buFont typeface="Calibri"/>
              <a:buChar char="●"/>
            </a:pPr>
            <a:r>
              <a:rPr lang="en-GB" sz="1400">
                <a:solidFill>
                  <a:srgbClr val="000000"/>
                </a:solidFill>
                <a:latin typeface="Calibri"/>
                <a:ea typeface="Calibri"/>
                <a:cs typeface="Calibri"/>
                <a:sym typeface="Calibri"/>
              </a:rPr>
              <a:t>In Furniture and Office Supplies, there are some sub-categories that totaled a negative figure. This could be due to discounts but must be definitely investigated (more details later on).</a:t>
            </a:r>
            <a:r>
              <a:rPr lang="en-GB" sz="1600">
                <a:solidFill>
                  <a:srgbClr val="000000"/>
                </a:solidFill>
                <a:latin typeface="Calibri"/>
                <a:ea typeface="Calibri"/>
                <a:cs typeface="Calibri"/>
                <a:sym typeface="Calibri"/>
              </a:rPr>
              <a:t> </a:t>
            </a:r>
            <a:endParaRPr sz="1400"/>
          </a:p>
        </p:txBody>
      </p:sp>
      <p:pic>
        <p:nvPicPr>
          <p:cNvPr id="128" name="Google Shape;128;p20"/>
          <p:cNvPicPr preferRelativeResize="0"/>
          <p:nvPr/>
        </p:nvPicPr>
        <p:blipFill>
          <a:blip r:embed="rId3">
            <a:alphaModFix/>
          </a:blip>
          <a:stretch>
            <a:fillRect/>
          </a:stretch>
        </p:blipFill>
        <p:spPr>
          <a:xfrm>
            <a:off x="228600" y="1441575"/>
            <a:ext cx="2772191" cy="2098575"/>
          </a:xfrm>
          <a:prstGeom prst="rect">
            <a:avLst/>
          </a:prstGeom>
          <a:noFill/>
          <a:ln>
            <a:noFill/>
          </a:ln>
        </p:spPr>
      </p:pic>
      <p:pic>
        <p:nvPicPr>
          <p:cNvPr id="129" name="Google Shape;129;p20"/>
          <p:cNvPicPr preferRelativeResize="0"/>
          <p:nvPr/>
        </p:nvPicPr>
        <p:blipFill>
          <a:blip r:embed="rId4">
            <a:alphaModFix/>
          </a:blip>
          <a:stretch>
            <a:fillRect/>
          </a:stretch>
        </p:blipFill>
        <p:spPr>
          <a:xfrm>
            <a:off x="3153191" y="1441575"/>
            <a:ext cx="2763555" cy="2098575"/>
          </a:xfrm>
          <a:prstGeom prst="rect">
            <a:avLst/>
          </a:prstGeom>
          <a:noFill/>
          <a:ln>
            <a:noFill/>
          </a:ln>
        </p:spPr>
      </p:pic>
      <p:pic>
        <p:nvPicPr>
          <p:cNvPr id="130" name="Google Shape;130;p20"/>
          <p:cNvPicPr preferRelativeResize="0"/>
          <p:nvPr/>
        </p:nvPicPr>
        <p:blipFill>
          <a:blip r:embed="rId5">
            <a:alphaModFix/>
          </a:blip>
          <a:stretch>
            <a:fillRect/>
          </a:stretch>
        </p:blipFill>
        <p:spPr>
          <a:xfrm>
            <a:off x="6069147" y="1441575"/>
            <a:ext cx="2892154" cy="2098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228600" y="522375"/>
            <a:ext cx="7917000" cy="633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Best SALES performers by State and city</a:t>
            </a:r>
            <a:endParaRPr/>
          </a:p>
        </p:txBody>
      </p:sp>
      <p:sp>
        <p:nvSpPr>
          <p:cNvPr id="136" name="Google Shape;136;p21"/>
          <p:cNvSpPr txBox="1"/>
          <p:nvPr>
            <p:ph idx="1" type="body"/>
          </p:nvPr>
        </p:nvSpPr>
        <p:spPr>
          <a:xfrm>
            <a:off x="228600" y="3757450"/>
            <a:ext cx="8400600" cy="1169400"/>
          </a:xfrm>
          <a:prstGeom prst="rect">
            <a:avLst/>
          </a:prstGeom>
        </p:spPr>
        <p:txBody>
          <a:bodyPr anchorCtr="0" anchor="t" bIns="91425" lIns="91425" spcFirstLastPara="1" rIns="91425" wrap="square" tIns="91425">
            <a:normAutofit/>
          </a:bodyPr>
          <a:lstStyle/>
          <a:p>
            <a:pPr indent="-279400" lvl="0" marL="269999" marR="0" rtl="0" algn="just">
              <a:lnSpc>
                <a:spcPct val="60000"/>
              </a:lnSpc>
              <a:spcBef>
                <a:spcPts val="0"/>
              </a:spcBef>
              <a:spcAft>
                <a:spcPts val="0"/>
              </a:spcAft>
              <a:buClr>
                <a:srgbClr val="000000"/>
              </a:buClr>
              <a:buSzPts val="1400"/>
              <a:buFont typeface="Calibri"/>
              <a:buChar char="●"/>
            </a:pPr>
            <a:r>
              <a:rPr lang="en-GB" sz="1400">
                <a:solidFill>
                  <a:srgbClr val="000000"/>
                </a:solidFill>
                <a:latin typeface="Calibri"/>
                <a:ea typeface="Calibri"/>
                <a:cs typeface="Calibri"/>
                <a:sym typeface="Calibri"/>
              </a:rPr>
              <a:t>California and New York are the Best seller States by far.</a:t>
            </a:r>
            <a:endParaRPr sz="1400">
              <a:solidFill>
                <a:srgbClr val="000000"/>
              </a:solidFill>
              <a:latin typeface="Calibri"/>
              <a:ea typeface="Calibri"/>
              <a:cs typeface="Calibri"/>
              <a:sym typeface="Calibri"/>
            </a:endParaRPr>
          </a:p>
          <a:p>
            <a:pPr indent="-279400" lvl="0" marL="269999" marR="0" rtl="0" algn="just">
              <a:lnSpc>
                <a:spcPct val="60000"/>
              </a:lnSpc>
              <a:spcBef>
                <a:spcPts val="1000"/>
              </a:spcBef>
              <a:spcAft>
                <a:spcPts val="0"/>
              </a:spcAft>
              <a:buClr>
                <a:srgbClr val="000000"/>
              </a:buClr>
              <a:buSzPts val="1400"/>
              <a:buFont typeface="Calibri"/>
              <a:buChar char="●"/>
            </a:pPr>
            <a:r>
              <a:rPr lang="en-GB" sz="1400">
                <a:solidFill>
                  <a:srgbClr val="000000"/>
                </a:solidFill>
                <a:latin typeface="Calibri"/>
                <a:ea typeface="Calibri"/>
                <a:cs typeface="Calibri"/>
                <a:sym typeface="Calibri"/>
              </a:rPr>
              <a:t>Texas in 3rd place, followed by Washington.</a:t>
            </a:r>
            <a:endParaRPr sz="1400">
              <a:solidFill>
                <a:srgbClr val="000000"/>
              </a:solidFill>
              <a:latin typeface="Calibri"/>
              <a:ea typeface="Calibri"/>
              <a:cs typeface="Calibri"/>
              <a:sym typeface="Calibri"/>
            </a:endParaRPr>
          </a:p>
          <a:p>
            <a:pPr indent="-279400" lvl="0" marL="269999" rtl="0" algn="just">
              <a:lnSpc>
                <a:spcPct val="60000"/>
              </a:lnSpc>
              <a:spcBef>
                <a:spcPts val="1000"/>
              </a:spcBef>
              <a:spcAft>
                <a:spcPts val="0"/>
              </a:spcAft>
              <a:buClr>
                <a:srgbClr val="000000"/>
              </a:buClr>
              <a:buSzPts val="1400"/>
              <a:buFont typeface="Calibri"/>
              <a:buChar char="●"/>
            </a:pPr>
            <a:r>
              <a:rPr lang="en-GB" sz="1400">
                <a:solidFill>
                  <a:srgbClr val="000000"/>
                </a:solidFill>
                <a:latin typeface="Calibri"/>
                <a:ea typeface="Calibri"/>
                <a:cs typeface="Calibri"/>
                <a:sym typeface="Calibri"/>
              </a:rPr>
              <a:t>NYC and Los Angeles lead the city rank. </a:t>
            </a:r>
            <a:endParaRPr sz="1400">
              <a:solidFill>
                <a:srgbClr val="000000"/>
              </a:solidFill>
              <a:latin typeface="Calibri"/>
              <a:ea typeface="Calibri"/>
              <a:cs typeface="Calibri"/>
              <a:sym typeface="Calibri"/>
            </a:endParaRPr>
          </a:p>
          <a:p>
            <a:pPr indent="-279400" lvl="0" marL="269999" rtl="0" algn="just">
              <a:lnSpc>
                <a:spcPct val="60000"/>
              </a:lnSpc>
              <a:spcBef>
                <a:spcPts val="1000"/>
              </a:spcBef>
              <a:spcAft>
                <a:spcPts val="1000"/>
              </a:spcAft>
              <a:buClr>
                <a:srgbClr val="000000"/>
              </a:buClr>
              <a:buSzPts val="1400"/>
              <a:buFont typeface="Calibri"/>
              <a:buChar char="●"/>
            </a:pPr>
            <a:r>
              <a:rPr lang="en-GB" sz="1400">
                <a:solidFill>
                  <a:srgbClr val="000000"/>
                </a:solidFill>
                <a:latin typeface="Calibri"/>
                <a:ea typeface="Calibri"/>
                <a:cs typeface="Calibri"/>
                <a:sym typeface="Calibri"/>
              </a:rPr>
              <a:t>The sales figures are clearly determined by the wealth concentration in the above metropolitan areas.</a:t>
            </a:r>
            <a:endParaRPr sz="1200"/>
          </a:p>
        </p:txBody>
      </p:sp>
      <p:pic>
        <p:nvPicPr>
          <p:cNvPr id="137" name="Google Shape;137;p21"/>
          <p:cNvPicPr preferRelativeResize="0"/>
          <p:nvPr/>
        </p:nvPicPr>
        <p:blipFill>
          <a:blip r:embed="rId3">
            <a:alphaModFix/>
          </a:blip>
          <a:stretch>
            <a:fillRect/>
          </a:stretch>
        </p:blipFill>
        <p:spPr>
          <a:xfrm>
            <a:off x="228600" y="1308675"/>
            <a:ext cx="4423787" cy="2296375"/>
          </a:xfrm>
          <a:prstGeom prst="rect">
            <a:avLst/>
          </a:prstGeom>
          <a:noFill/>
          <a:ln>
            <a:noFill/>
          </a:ln>
        </p:spPr>
      </p:pic>
      <p:pic>
        <p:nvPicPr>
          <p:cNvPr id="138" name="Google Shape;138;p21"/>
          <p:cNvPicPr preferRelativeResize="0"/>
          <p:nvPr/>
        </p:nvPicPr>
        <p:blipFill>
          <a:blip r:embed="rId4">
            <a:alphaModFix/>
          </a:blip>
          <a:stretch>
            <a:fillRect/>
          </a:stretch>
        </p:blipFill>
        <p:spPr>
          <a:xfrm>
            <a:off x="4728587" y="1308675"/>
            <a:ext cx="4215159" cy="2296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