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72" r:id="rId11"/>
    <p:sldId id="273" r:id="rId12"/>
    <p:sldId id="274" r:id="rId13"/>
    <p:sldId id="275" r:id="rId14"/>
    <p:sldId id="276" r:id="rId15"/>
    <p:sldId id="278" r:id="rId16"/>
    <p:sldId id="277" r:id="rId17"/>
    <p:sldId id="271" r:id="rId18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3" autoAdjust="0"/>
    <p:restoredTop sz="94707"/>
  </p:normalViewPr>
  <p:slideViewPr>
    <p:cSldViewPr snapToGrid="0" snapToObjects="1">
      <p:cViewPr varScale="1">
        <p:scale>
          <a:sx n="136" d="100"/>
          <a:sy n="136" d="100"/>
        </p:scale>
        <p:origin x="13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52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404AE-F67C-E54E-88C1-BB60AD1050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27140-CBFB-714B-A4E1-023AD3D13926}" type="datetimeFigureOut">
              <a:rPr lang="en-US" smtClean="0"/>
              <a:t>10/25/2021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6F781-C774-354D-A82E-25D0CDEA694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5650-CA33-A740-ADD5-EB46FA1D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1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4" r="-4307"/>
          <a:stretch/>
        </p:blipFill>
        <p:spPr>
          <a:xfrm flipH="1">
            <a:off x="5091830" y="1"/>
            <a:ext cx="4052170" cy="5722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8665" y="2771223"/>
            <a:ext cx="5573598" cy="764660"/>
          </a:xfrm>
        </p:spPr>
        <p:txBody>
          <a:bodyPr anchor="b">
            <a:normAutofit/>
          </a:bodyPr>
          <a:lstStyle>
            <a:lvl1pPr algn="l"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2686051" y="1"/>
            <a:ext cx="4723417" cy="5706000"/>
          </a:xfrm>
          <a:custGeom>
            <a:avLst/>
            <a:gdLst>
              <a:gd name="connsiteX0" fmla="*/ 0 w 2696655"/>
              <a:gd name="connsiteY0" fmla="*/ 0 h 6858000"/>
              <a:gd name="connsiteX1" fmla="*/ 2696655 w 2696655"/>
              <a:gd name="connsiteY1" fmla="*/ 0 h 6858000"/>
              <a:gd name="connsiteX2" fmla="*/ 2696655 w 2696655"/>
              <a:gd name="connsiteY2" fmla="*/ 6858000 h 6858000"/>
              <a:gd name="connsiteX3" fmla="*/ 0 w 2696655"/>
              <a:gd name="connsiteY3" fmla="*/ 6858000 h 6858000"/>
              <a:gd name="connsiteX4" fmla="*/ 0 w 2696655"/>
              <a:gd name="connsiteY4" fmla="*/ 0 h 6858000"/>
              <a:gd name="connsiteX0" fmla="*/ 0 w 4723417"/>
              <a:gd name="connsiteY0" fmla="*/ 0 h 6867427"/>
              <a:gd name="connsiteX1" fmla="*/ 2696655 w 4723417"/>
              <a:gd name="connsiteY1" fmla="*/ 0 h 6867427"/>
              <a:gd name="connsiteX2" fmla="*/ 4723417 w 4723417"/>
              <a:gd name="connsiteY2" fmla="*/ 6867427 h 6867427"/>
              <a:gd name="connsiteX3" fmla="*/ 0 w 4723417"/>
              <a:gd name="connsiteY3" fmla="*/ 6858000 h 6867427"/>
              <a:gd name="connsiteX4" fmla="*/ 0 w 4723417"/>
              <a:gd name="connsiteY4" fmla="*/ 0 h 686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3417" h="6867427">
                <a:moveTo>
                  <a:pt x="0" y="0"/>
                </a:moveTo>
                <a:lnTo>
                  <a:pt x="2696655" y="0"/>
                </a:lnTo>
                <a:lnTo>
                  <a:pt x="4723417" y="686742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665" y="3645863"/>
            <a:ext cx="5573598" cy="682611"/>
          </a:xfrm>
        </p:spPr>
        <p:txBody>
          <a:bodyPr>
            <a:normAutofit/>
          </a:bodyPr>
          <a:lstStyle>
            <a:lvl1pPr marL="0" indent="0" algn="l">
              <a:buNone/>
              <a:defRPr sz="1800" b="0" i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38175" y="4709141"/>
            <a:ext cx="4819945" cy="68397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900">
                <a:latin typeface="Arial" charset="0"/>
                <a:ea typeface="Arial" charset="0"/>
                <a:cs typeface="Arial" charset="0"/>
              </a:defRPr>
            </a:lvl2pPr>
            <a:lvl3pPr marL="685800" indent="0">
              <a:buNone/>
              <a:defRPr sz="900">
                <a:latin typeface="Arial" charset="0"/>
                <a:ea typeface="Arial" charset="0"/>
                <a:cs typeface="Arial" charset="0"/>
              </a:defRPr>
            </a:lvl3pPr>
            <a:lvl4pPr marL="1028700" indent="0">
              <a:buNone/>
              <a:defRPr sz="900">
                <a:latin typeface="Arial" charset="0"/>
                <a:ea typeface="Arial" charset="0"/>
                <a:cs typeface="Arial" charset="0"/>
              </a:defRPr>
            </a:lvl4pPr>
            <a:lvl5pPr marL="1371600" indent="0">
              <a:buNone/>
              <a:defRPr sz="9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998056" cy="294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1524"/>
            <a:ext cx="9137904" cy="571195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6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84" y="1375560"/>
            <a:ext cx="5694679" cy="1647122"/>
          </a:xfrm>
        </p:spPr>
        <p:txBody>
          <a:bodyPr>
            <a:normAutofit/>
          </a:bodyPr>
          <a:lstStyle/>
          <a:p>
            <a:r>
              <a:rPr lang="en-US" sz="2800" dirty="0"/>
              <a:t>Developing a web application to improve communication at a software company.</a:t>
            </a:r>
            <a:endParaRPr lang="en-ZA" sz="2800" dirty="0"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84" y="3225379"/>
            <a:ext cx="5573598" cy="682611"/>
          </a:xfrm>
        </p:spPr>
        <p:txBody>
          <a:bodyPr/>
          <a:lstStyle/>
          <a:p>
            <a:r>
              <a:rPr lang="en-ZA" dirty="0">
                <a:latin typeface="Helvetica" pitchFamily="2" charset="0"/>
              </a:rPr>
              <a:t>ITRI671 – Research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7584" y="3753943"/>
            <a:ext cx="4819945" cy="683971"/>
          </a:xfrm>
        </p:spPr>
        <p:txBody>
          <a:bodyPr/>
          <a:lstStyle/>
          <a:p>
            <a:r>
              <a:rPr lang="en-ZA" sz="1600" dirty="0">
                <a:latin typeface="Helvetica" pitchFamily="2" charset="0"/>
              </a:rPr>
              <a:t>Student: Enrico Dreyer (31210783)</a:t>
            </a:r>
          </a:p>
          <a:p>
            <a:r>
              <a:rPr lang="en-ZA" sz="1600" dirty="0">
                <a:latin typeface="Helvetica" pitchFamily="2" charset="0"/>
              </a:rPr>
              <a:t>Supervisor: </a:t>
            </a:r>
            <a:r>
              <a:rPr lang="en-ZA" sz="1600" dirty="0" err="1"/>
              <a:t>Dr.</a:t>
            </a:r>
            <a:r>
              <a:rPr lang="en-ZA" sz="1600" dirty="0"/>
              <a:t> </a:t>
            </a:r>
            <a:r>
              <a:rPr lang="en-ZA" sz="1600" dirty="0" err="1"/>
              <a:t>Suné</a:t>
            </a:r>
            <a:r>
              <a:rPr lang="en-ZA" sz="1600" dirty="0"/>
              <a:t> Van Der Linde</a:t>
            </a:r>
          </a:p>
          <a:p>
            <a:r>
              <a:rPr lang="en-ZA" sz="1600" dirty="0"/>
              <a:t>Co-supervisor: Mr. Luke Coetzee</a:t>
            </a:r>
            <a:endParaRPr lang="en-ZA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9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Participant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7886700" cy="3793057"/>
          </a:xfrm>
        </p:spPr>
        <p:txBody>
          <a:bodyPr/>
          <a:lstStyle/>
          <a:p>
            <a:pPr lvl="1"/>
            <a:r>
              <a:rPr lang="en-US" sz="1800" dirty="0">
                <a:latin typeface="Helvetica" pitchFamily="2" charset="0"/>
              </a:rPr>
              <a:t>A project manager that has experience in the industry.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7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7886700" cy="3793057"/>
          </a:xfrm>
        </p:spPr>
        <p:txBody>
          <a:bodyPr/>
          <a:lstStyle/>
          <a:p>
            <a:pPr lvl="1"/>
            <a:r>
              <a:rPr lang="en-US" dirty="0">
                <a:latin typeface="Helvetica" pitchFamily="2" charset="0"/>
              </a:rPr>
              <a:t>Semi-structured interviews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Face-to-face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Consent form</a:t>
            </a:r>
          </a:p>
          <a:p>
            <a:pPr marL="342900" lvl="1" indent="0">
              <a:buNone/>
            </a:pPr>
            <a:endParaRPr lang="en-US" dirty="0">
              <a:latin typeface="Helvetica" pitchFamily="2" charset="0"/>
            </a:endParaRPr>
          </a:p>
          <a:p>
            <a:pPr marL="342900" lvl="1" indent="0">
              <a:buNone/>
            </a:pPr>
            <a:endParaRPr lang="en-US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0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7886700" cy="3793057"/>
          </a:xfrm>
        </p:spPr>
        <p:txBody>
          <a:bodyPr/>
          <a:lstStyle/>
          <a:p>
            <a:pPr marL="342900" lvl="1" indent="0">
              <a:buNone/>
            </a:pPr>
            <a:r>
              <a:rPr lang="en-US" sz="2000" dirty="0">
                <a:latin typeface="Helvetica" pitchFamily="2" charset="0"/>
              </a:rPr>
              <a:t>Line-by-line analysis:</a:t>
            </a:r>
          </a:p>
          <a:p>
            <a:pPr lvl="1"/>
            <a:endParaRPr lang="en-US" sz="2000" dirty="0">
              <a:latin typeface="Helvetica" pitchFamily="2" charset="0"/>
              <a:cs typeface="Helvetica" panose="020B0604020202020204" pitchFamily="34" charset="0"/>
            </a:endParaRPr>
          </a:p>
          <a:p>
            <a:pPr marL="342900" lvl="1" indent="0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Open coding is the qualitative data analysis technique for creating categories that order data according to their similarities and differences.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0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analysis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7886700" cy="3793057"/>
          </a:xfrm>
        </p:spPr>
        <p:txBody>
          <a:bodyPr/>
          <a:lstStyle/>
          <a:p>
            <a:pPr marL="342900" lvl="1" indent="0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Common requirements and specifications:</a:t>
            </a:r>
          </a:p>
          <a:p>
            <a:pPr marL="342900" lvl="1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Easy Communication method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Improve Productivity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Artefact should focus on communication between employees and about their project.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</a:rPr>
              <a:t>Create a relaxed environment.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user experience comes first.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2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57" y="1756938"/>
            <a:ext cx="7886700" cy="3793057"/>
          </a:xfrm>
        </p:spPr>
        <p:txBody>
          <a:bodyPr/>
          <a:lstStyle/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Easy Communication method</a:t>
            </a:r>
            <a:r>
              <a:rPr lang="en-US" sz="2000" dirty="0">
                <a:latin typeface="Helvetica" pitchFamily="2" charset="0"/>
              </a:rPr>
              <a:t>:</a:t>
            </a:r>
          </a:p>
          <a:p>
            <a:pPr lvl="2"/>
            <a:r>
              <a:rPr lang="en-US" dirty="0">
                <a:latin typeface="Helvetica" pitchFamily="2" charset="0"/>
              </a:rPr>
              <a:t>Combining different communication methods: For the Artefact communication methods that was focused on was instant messages and Issue queues. A new “Chat” feature was developed as well as a “To Do” feature.</a:t>
            </a:r>
          </a:p>
          <a:p>
            <a:pPr lvl="2"/>
            <a:endParaRPr lang="en-US" dirty="0">
              <a:latin typeface="Helvetica" pitchFamily="2" charset="0"/>
            </a:endParaRP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Improve Productivity</a:t>
            </a:r>
            <a:r>
              <a:rPr lang="en-US" sz="2000" dirty="0">
                <a:latin typeface="Helvetica" pitchFamily="2" charset="0"/>
              </a:rPr>
              <a:t>: </a:t>
            </a:r>
          </a:p>
          <a:p>
            <a:pPr lvl="2"/>
            <a:r>
              <a:rPr lang="en-US" dirty="0">
                <a:latin typeface="Helvetica" pitchFamily="2" charset="0"/>
              </a:rPr>
              <a:t>Project overview, a member of a team will be able to see an overview of their team under a feature named “My Team”. This feature satisfied the need for improving productivity as a team, as they are always aware of what they whole team is busy with.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9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Findings </a:t>
            </a:r>
            <a:r>
              <a:rPr lang="en-US" i="1" dirty="0">
                <a:latin typeface="Helvetica" pitchFamily="2" charset="0"/>
              </a:rPr>
              <a:t>(cont.)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12" y="1404501"/>
            <a:ext cx="7886700" cy="3793057"/>
          </a:xfrm>
        </p:spPr>
        <p:txBody>
          <a:bodyPr/>
          <a:lstStyle/>
          <a:p>
            <a:pPr marL="342900" lvl="1" indent="0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Artefact should focus on communication between employees and about their project</a:t>
            </a:r>
            <a:r>
              <a:rPr lang="en-US" sz="2000" dirty="0">
                <a:latin typeface="Helvetica" pitchFamily="2" charset="0"/>
              </a:rPr>
              <a:t>:</a:t>
            </a:r>
          </a:p>
          <a:p>
            <a:pPr lvl="2"/>
            <a:r>
              <a:rPr lang="en-US" dirty="0">
                <a:latin typeface="Helvetica" pitchFamily="2" charset="0"/>
              </a:rPr>
              <a:t>In this artefact, an “Activities” feature was added. The Activities feature provides information on the backlog of the project. </a:t>
            </a:r>
          </a:p>
          <a:p>
            <a:pPr lvl="2"/>
            <a:r>
              <a:rPr lang="en-US" dirty="0">
                <a:latin typeface="Helvetica" pitchFamily="2" charset="0"/>
              </a:rPr>
              <a:t>An Analytics page was added to give important information on the project.</a:t>
            </a:r>
          </a:p>
          <a:p>
            <a:pPr lvl="2"/>
            <a:endParaRPr lang="en-US" dirty="0">
              <a:latin typeface="Helvetica" pitchFamily="2" charset="0"/>
            </a:endParaRPr>
          </a:p>
          <a:p>
            <a:pPr marL="342900" lvl="1" indent="0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Create a relaxed environment</a:t>
            </a:r>
            <a:r>
              <a:rPr lang="en-US" sz="2000" dirty="0">
                <a:latin typeface="Helvetica" pitchFamily="2" charset="0"/>
              </a:rPr>
              <a:t>: </a:t>
            </a:r>
          </a:p>
          <a:p>
            <a:pPr lvl="2"/>
            <a:r>
              <a:rPr lang="en-US" dirty="0"/>
              <a:t>A new calendar feature was developed for the artefact. This creates a more flexible way of planning the project and everyone in the team can contribute to events.</a:t>
            </a:r>
            <a:endParaRPr lang="en-US" dirty="0">
              <a:latin typeface="Helvetica" pitchFamily="2" charset="0"/>
            </a:endParaRPr>
          </a:p>
          <a:p>
            <a:pPr lvl="2"/>
            <a:endParaRPr lang="en-US" dirty="0">
              <a:latin typeface="Helvetica" pitchFamily="2" charset="0"/>
            </a:endParaRPr>
          </a:p>
          <a:p>
            <a:pPr marL="342900" lvl="1" indent="0">
              <a:buNone/>
            </a:pPr>
            <a:r>
              <a:rPr lang="en-US" sz="2000" dirty="0"/>
              <a:t>The user experience comes first</a:t>
            </a:r>
            <a:r>
              <a:rPr lang="en-US" sz="2000" dirty="0">
                <a:latin typeface="Helvetica" pitchFamily="2" charset="0"/>
              </a:rPr>
              <a:t>:</a:t>
            </a:r>
          </a:p>
          <a:p>
            <a:pPr lvl="2"/>
            <a:r>
              <a:rPr lang="en-US" dirty="0"/>
              <a:t>By using pre-emptive dialog, users will make minimal errors when working with the artefact. For example, the user can only direct input to a single selected window, putting each feature in its own tab.</a:t>
            </a:r>
            <a:endParaRPr lang="en-US" dirty="0">
              <a:latin typeface="Helvetica" pitchFamily="2" charset="0"/>
            </a:endParaRPr>
          </a:p>
          <a:p>
            <a:pPr marL="685800" lvl="2" indent="0"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2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Limitations and future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4412"/>
            <a:ext cx="7886700" cy="3793057"/>
          </a:xfrm>
        </p:spPr>
        <p:txBody>
          <a:bodyPr/>
          <a:lstStyle/>
          <a:p>
            <a:pPr lvl="1"/>
            <a:r>
              <a:rPr lang="en-US" dirty="0">
                <a:latin typeface="Helvetica" pitchFamily="2" charset="0"/>
              </a:rPr>
              <a:t>Limitations:</a:t>
            </a:r>
          </a:p>
          <a:p>
            <a:pPr lvl="2"/>
            <a:r>
              <a:rPr lang="en-US" dirty="0">
                <a:latin typeface="Helvetica" pitchFamily="2" charset="0"/>
              </a:rPr>
              <a:t>Participants</a:t>
            </a:r>
          </a:p>
          <a:p>
            <a:pPr lvl="2"/>
            <a:r>
              <a:rPr lang="en-US" dirty="0">
                <a:latin typeface="Helvetica" pitchFamily="2" charset="0"/>
              </a:rPr>
              <a:t>Interviews</a:t>
            </a:r>
          </a:p>
          <a:p>
            <a:pPr marL="685800" lvl="2" indent="0">
              <a:buNone/>
            </a:pP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Future research:</a:t>
            </a:r>
          </a:p>
          <a:p>
            <a:pPr lvl="2"/>
            <a:r>
              <a:rPr lang="en-US" dirty="0">
                <a:latin typeface="Helvetica" pitchFamily="2" charset="0"/>
              </a:rPr>
              <a:t>More Features</a:t>
            </a:r>
          </a:p>
          <a:p>
            <a:pPr lvl="2"/>
            <a:r>
              <a:rPr lang="en-US" dirty="0">
                <a:latin typeface="Helvetica" pitchFamily="2" charset="0"/>
              </a:rPr>
              <a:t>Full system and not a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7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483837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Helvetica" pitchFamily="2" charset="0"/>
              </a:rPr>
              <a:t>Thank </a:t>
            </a:r>
            <a:r>
              <a:rPr lang="en-US" sz="7200" b="1">
                <a:latin typeface="Helvetica" pitchFamily="2" charset="0"/>
              </a:rPr>
              <a:t>you!</a:t>
            </a:r>
            <a:endParaRPr lang="en-US" sz="7200" b="1" dirty="0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CE771-F8FD-453A-AC5E-1D9E43184D74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1355"/>
            <a:ext cx="7886700" cy="308062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Goal: To develop a web application that can be used to enhance communication between developers and management at a South African software development company.</a:t>
            </a:r>
          </a:p>
          <a:p>
            <a:endParaRPr lang="en-US" sz="2000" dirty="0">
              <a:latin typeface="Helvetica" pitchFamily="2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system will allow project software developers to have access to important information with ease. </a:t>
            </a: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itchFamily="2" charset="0"/>
              </a:rPr>
              <a:t>Outcome: A web application that enhances communication.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company.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5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7531"/>
            <a:ext cx="7886700" cy="1165016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2550"/>
            <a:ext cx="7886700" cy="3304919"/>
          </a:xfrm>
        </p:spPr>
        <p:txBody>
          <a:bodyPr/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Key concept: Improve communication at a software company.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sz="2000" dirty="0">
                <a:latin typeface="Helvetica" pitchFamily="2" charset="0"/>
              </a:rPr>
              <a:t>Second key concept: Different communication methods used in the industry.</a:t>
            </a: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itchFamily="2" charset="0"/>
              </a:rPr>
              <a:t>As programmers, we want to keep the most important tabs open but lack the number of screens needed to achieve this.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Developers are not regularly on their phones to read messages, making it harder for important messages to reach the team or developer.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This study proposes to develop an artifact that will allow project managers and project developers to have access to a way of communicating and to access important information during the day with ease.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3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Primary objective:</a:t>
            </a:r>
          </a:p>
          <a:p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The primary objective is to develop a web application for a South African software development company that allows for easy access to important communication relating to specific projects.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Objectives </a:t>
            </a:r>
            <a:r>
              <a:rPr lang="en-US" i="1" dirty="0">
                <a:latin typeface="Helvetica" pitchFamily="2" charset="0"/>
              </a:rPr>
              <a:t>(cont.)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Secondary objectives: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Theoretical objectives – a literature review is required for: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Gain knowledge of design science research to guide the development of an artifact.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identify commonly used communication methods in industry.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Empirical objective:</a:t>
            </a:r>
          </a:p>
          <a:p>
            <a:pPr lvl="2"/>
            <a:r>
              <a:rPr lang="en-US" dirty="0">
                <a:latin typeface="Helvetica" pitchFamily="2" charset="0"/>
              </a:rPr>
              <a:t>To collect and analyze qualitative data in the form of an interview in order to understand what people in the software development industry need to make communication easier.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8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Research paradigm and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A Design Science Research paradigm is used.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Vaishnavi Process Model is used to develop the artefact.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Explore the needs for different communication methods.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The qualitative data gathering technique that will be used in this study is a semi-structured interview.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Data collection:</a:t>
            </a:r>
          </a:p>
          <a:p>
            <a:pPr lvl="1"/>
            <a:r>
              <a:rPr lang="en-US" sz="2000" dirty="0">
                <a:latin typeface="Helvetica" pitchFamily="2" charset="0"/>
              </a:rPr>
              <a:t>Semi-structured interview.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Data analysis:</a:t>
            </a:r>
          </a:p>
          <a:p>
            <a:pPr lvl="1"/>
            <a:r>
              <a:rPr lang="en-US" sz="2000" dirty="0">
                <a:latin typeface="Helvetica" pitchFamily="2" charset="0"/>
              </a:rPr>
              <a:t>Open coding analysis, more specific line-by-line.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7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Voluntary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Informed consent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Anonymity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Confidentiality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NWU ethical process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D5A08-69FF-804C-98A0-C16E81C6B3BD}"/>
              </a:ext>
            </a:extLst>
          </p:cNvPr>
          <p:cNvSpPr txBox="1"/>
          <p:nvPr/>
        </p:nvSpPr>
        <p:spPr>
          <a:xfrm>
            <a:off x="628650" y="165005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Developing a web application to improve communication at a software company</a:t>
            </a:r>
            <a:endParaRPr lang="en-GB" sz="1100" i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3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WU_Large_Research.potx" id="{1FF47B17-8AD6-46CA-8845-683D5910417A}" vid="{F93FFAC2-1740-4AB4-9F46-8385E415F4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892</Words>
  <Application>Microsoft Office PowerPoint</Application>
  <PresentationFormat>On-screen Show (16:10)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Office Theme</vt:lpstr>
      <vt:lpstr>Developing a web application to improve communication at a software company.</vt:lpstr>
      <vt:lpstr>Introduction</vt:lpstr>
      <vt:lpstr>Key concepts</vt:lpstr>
      <vt:lpstr>Research problem</vt:lpstr>
      <vt:lpstr>Objectives</vt:lpstr>
      <vt:lpstr>Objectives (cont.)</vt:lpstr>
      <vt:lpstr>Research paradigm and method</vt:lpstr>
      <vt:lpstr>Data collection and analysis</vt:lpstr>
      <vt:lpstr>Ethical considerations</vt:lpstr>
      <vt:lpstr>Participant</vt:lpstr>
      <vt:lpstr>Data collection</vt:lpstr>
      <vt:lpstr>Data analysis</vt:lpstr>
      <vt:lpstr>Data analysis (cont.)</vt:lpstr>
      <vt:lpstr>Findings</vt:lpstr>
      <vt:lpstr>Findings (cont.)</vt:lpstr>
      <vt:lpstr>Limitations and future research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skills: the expectations from information technology graduates upon entering the Agile workplace</dc:title>
  <dc:creator>Luke Coetzee</dc:creator>
  <cp:lastModifiedBy>ENRICO DREYER</cp:lastModifiedBy>
  <cp:revision>19</cp:revision>
  <dcterms:created xsi:type="dcterms:W3CDTF">2019-04-08T17:43:08Z</dcterms:created>
  <dcterms:modified xsi:type="dcterms:W3CDTF">2021-10-25T12:31:46Z</dcterms:modified>
</cp:coreProperties>
</file>