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1" r:id="rId1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3" autoAdjust="0"/>
    <p:restoredTop sz="94707"/>
  </p:normalViewPr>
  <p:slideViewPr>
    <p:cSldViewPr snapToGrid="0" snapToObjects="1">
      <p:cViewPr varScale="1">
        <p:scale>
          <a:sx n="139" d="100"/>
          <a:sy n="139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52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04AE-F67C-E54E-88C1-BB60AD1050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7140-CBFB-714B-A4E1-023AD3D13926}" type="datetimeFigureOut">
              <a:rPr lang="en-US" smtClean="0"/>
              <a:t>9/2/2019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F781-C774-354D-A82E-25D0CDEA6942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5650-CA33-A740-ADD5-EB46FA1D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4" r="-4307"/>
          <a:stretch/>
        </p:blipFill>
        <p:spPr>
          <a:xfrm flipH="1">
            <a:off x="5091830" y="1"/>
            <a:ext cx="4052170" cy="5722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8665" y="2771223"/>
            <a:ext cx="5573598" cy="764660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686051" y="1"/>
            <a:ext cx="4723417" cy="5706000"/>
          </a:xfrm>
          <a:custGeom>
            <a:avLst/>
            <a:gdLst>
              <a:gd name="connsiteX0" fmla="*/ 0 w 2696655"/>
              <a:gd name="connsiteY0" fmla="*/ 0 h 6858000"/>
              <a:gd name="connsiteX1" fmla="*/ 2696655 w 2696655"/>
              <a:gd name="connsiteY1" fmla="*/ 0 h 6858000"/>
              <a:gd name="connsiteX2" fmla="*/ 2696655 w 2696655"/>
              <a:gd name="connsiteY2" fmla="*/ 6858000 h 6858000"/>
              <a:gd name="connsiteX3" fmla="*/ 0 w 2696655"/>
              <a:gd name="connsiteY3" fmla="*/ 6858000 h 6858000"/>
              <a:gd name="connsiteX4" fmla="*/ 0 w 2696655"/>
              <a:gd name="connsiteY4" fmla="*/ 0 h 6858000"/>
              <a:gd name="connsiteX0" fmla="*/ 0 w 4723417"/>
              <a:gd name="connsiteY0" fmla="*/ 0 h 6867427"/>
              <a:gd name="connsiteX1" fmla="*/ 2696655 w 4723417"/>
              <a:gd name="connsiteY1" fmla="*/ 0 h 6867427"/>
              <a:gd name="connsiteX2" fmla="*/ 4723417 w 4723417"/>
              <a:gd name="connsiteY2" fmla="*/ 6867427 h 6867427"/>
              <a:gd name="connsiteX3" fmla="*/ 0 w 4723417"/>
              <a:gd name="connsiteY3" fmla="*/ 6858000 h 6867427"/>
              <a:gd name="connsiteX4" fmla="*/ 0 w 4723417"/>
              <a:gd name="connsiteY4" fmla="*/ 0 h 686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3417" h="6867427">
                <a:moveTo>
                  <a:pt x="0" y="0"/>
                </a:moveTo>
                <a:lnTo>
                  <a:pt x="2696655" y="0"/>
                </a:lnTo>
                <a:lnTo>
                  <a:pt x="4723417" y="686742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665" y="3645863"/>
            <a:ext cx="5573598" cy="682611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4709141"/>
            <a:ext cx="4819945" cy="68397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98056" cy="29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524"/>
            <a:ext cx="9137904" cy="57119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65" y="2509444"/>
            <a:ext cx="5573598" cy="1026439"/>
          </a:xfrm>
        </p:spPr>
        <p:txBody>
          <a:bodyPr>
            <a:normAutofit fontScale="90000"/>
          </a:bodyPr>
          <a:lstStyle/>
          <a:p>
            <a:r>
              <a:rPr lang="en-ZA" dirty="0">
                <a:latin typeface="Helvetica" pitchFamily="2" charset="0"/>
              </a:rPr>
              <a:t>Technical skills: </a:t>
            </a:r>
            <a:r>
              <a:rPr lang="en-ZA" dirty="0" smtClean="0">
                <a:latin typeface="Helvetica" pitchFamily="2" charset="0"/>
              </a:rPr>
              <a:t>expectations of NWU </a:t>
            </a:r>
            <a:r>
              <a:rPr lang="en-ZA" dirty="0">
                <a:latin typeface="Helvetica" pitchFamily="2" charset="0"/>
              </a:rPr>
              <a:t>information technology graduates upon entering the Agile workplace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Helvetica" pitchFamily="2" charset="0"/>
              </a:rPr>
              <a:t>ITRI671 – </a:t>
            </a:r>
            <a:r>
              <a:rPr lang="en-ZA" dirty="0" smtClean="0">
                <a:latin typeface="Helvetica" pitchFamily="2" charset="0"/>
              </a:rPr>
              <a:t>Research project</a:t>
            </a:r>
            <a:endParaRPr lang="en-ZA" dirty="0">
              <a:latin typeface="Helvetica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>
                <a:latin typeface="Helvetica" pitchFamily="2" charset="0"/>
              </a:rPr>
              <a:t>Student: Luke Coetzee (23676469)</a:t>
            </a:r>
          </a:p>
          <a:p>
            <a:r>
              <a:rPr lang="en-ZA" dirty="0">
                <a:latin typeface="Helvetica" pitchFamily="2" charset="0"/>
              </a:rPr>
              <a:t>Supervisor</a:t>
            </a:r>
            <a:r>
              <a:rPr lang="en-ZA">
                <a:latin typeface="Helvetica" pitchFamily="2" charset="0"/>
              </a:rPr>
              <a:t>: </a:t>
            </a:r>
            <a:r>
              <a:rPr lang="en-ZA" smtClean="0">
                <a:latin typeface="Helvetica" pitchFamily="2" charset="0"/>
              </a:rPr>
              <a:t>Dr </a:t>
            </a:r>
            <a:r>
              <a:rPr lang="en-ZA" dirty="0">
                <a:latin typeface="Helvetica" pitchFamily="2" charset="0"/>
              </a:rPr>
              <a:t>Carin Venter</a:t>
            </a:r>
          </a:p>
        </p:txBody>
      </p:sp>
    </p:spTree>
    <p:extLst>
      <p:ext uri="{BB962C8B-B14F-4D97-AF65-F5344CB8AC3E}">
        <p14:creationId xmlns:p14="http://schemas.microsoft.com/office/powerpoint/2010/main" val="157509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Participants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Graduates of a BSc IT degree</a:t>
            </a:r>
          </a:p>
          <a:p>
            <a:pPr lvl="1"/>
            <a:endParaRPr lang="en-US" dirty="0" smtClean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Currently employed within an Agile environment</a:t>
            </a:r>
          </a:p>
          <a:p>
            <a:pPr lvl="1"/>
            <a:endParaRPr lang="en-US" dirty="0" smtClean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Graduated within the last 2 years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7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Data collection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Semi-structured interviews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Face-to-face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Consent form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Audio-recordings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Data analysis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Content analysis:</a:t>
            </a:r>
          </a:p>
          <a:p>
            <a:pPr lvl="1"/>
            <a:endParaRPr lang="en-US" dirty="0" smtClean="0">
              <a:latin typeface="Helvetica" pitchFamily="2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>
                <a:latin typeface="Helvetica" pitchFamily="2" charset="0"/>
              </a:rPr>
              <a:t>Decontextualization: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Shortening transcribed text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Identify meaning units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Assign a code</a:t>
            </a:r>
          </a:p>
          <a:p>
            <a:pPr lvl="3"/>
            <a:endParaRPr lang="en-US" dirty="0">
              <a:latin typeface="Helvetica" pitchFamily="2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>
                <a:latin typeface="Helvetica" pitchFamily="2" charset="0"/>
              </a:rPr>
              <a:t>Recontextualization: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Re-examine content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Compare meaning units with original text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Irrelevant content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Data analysis 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Content analysis:</a:t>
            </a:r>
          </a:p>
          <a:p>
            <a:pPr lvl="1"/>
            <a:endParaRPr lang="en-US" dirty="0" smtClean="0">
              <a:latin typeface="Helvetica" pitchFamily="2" charset="0"/>
            </a:endParaRPr>
          </a:p>
          <a:p>
            <a:pPr marL="1028700" lvl="2" indent="-342900">
              <a:buFont typeface="+mj-lt"/>
              <a:buAutoNum type="arabicPeriod" startAt="3"/>
            </a:pPr>
            <a:r>
              <a:rPr lang="en-US" dirty="0" smtClean="0">
                <a:latin typeface="Helvetica" pitchFamily="2" charset="0"/>
              </a:rPr>
              <a:t>Categorization: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Condensed meaning units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Identify categories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Re-examine codes</a:t>
            </a:r>
          </a:p>
          <a:p>
            <a:pPr lvl="3"/>
            <a:endParaRPr lang="en-US" dirty="0">
              <a:latin typeface="Helvetica" pitchFamily="2" charset="0"/>
            </a:endParaRPr>
          </a:p>
          <a:p>
            <a:pPr marL="1028700" lvl="2" indent="-342900">
              <a:buFont typeface="+mj-lt"/>
              <a:buAutoNum type="arabicPeriod" startAt="3"/>
            </a:pPr>
            <a:r>
              <a:rPr lang="en-US" dirty="0" smtClean="0">
                <a:latin typeface="Helvetica" pitchFamily="2" charset="0"/>
              </a:rPr>
              <a:t>Compilation: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Summary of categories, codes, occurrences.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Participants words</a:t>
            </a:r>
          </a:p>
          <a:p>
            <a:pPr lvl="3"/>
            <a:r>
              <a:rPr lang="en-US" dirty="0" smtClean="0">
                <a:latin typeface="Helvetica" pitchFamily="2" charset="0"/>
              </a:rPr>
              <a:t>Retain original meaning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2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Findings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Technical skills: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Inadequate proficiency in programming (structure, implementation)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Inadequate proficiency in web development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Adequate proficiency in Database related skills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Adequate foundation of skills</a:t>
            </a:r>
          </a:p>
          <a:p>
            <a:pPr lvl="2"/>
            <a:endParaRPr lang="en-US" dirty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Most useful skills acquired: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Programming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Databases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Web development: Architectural pattern (MVC)</a:t>
            </a: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Limitations and future research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 smtClean="0">
                <a:latin typeface="Helvetica" pitchFamily="2" charset="0"/>
              </a:rPr>
              <a:t>Limitations: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Participants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Interviews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Industry expectations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Future research: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Expand research parameter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Additional objectives (industry survey regarding expectations)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7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483837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Helvetica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7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Introduction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Goal: Investigate the technical skills that IT graduates are expected to have upon entering the workplace.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Explores perspectives of recent graduates.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Outcome: Identified potential gaps in technical skills acquired compared to skills expectations of first job.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Skills expectations modelled after Agile software development approach.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7531"/>
            <a:ext cx="7886700" cy="1165016"/>
          </a:xfrm>
        </p:spPr>
        <p:txBody>
          <a:bodyPr/>
          <a:lstStyle/>
          <a:p>
            <a:r>
              <a:rPr lang="en-US" dirty="0" smtClean="0">
                <a:latin typeface="Helvetica" pitchFamily="2" charset="0"/>
              </a:rPr>
              <a:t>Key concepts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2550"/>
            <a:ext cx="7886700" cy="3304919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Key concept: Technical skills expectations of </a:t>
            </a:r>
            <a:r>
              <a:rPr lang="en-US" dirty="0" smtClean="0">
                <a:latin typeface="Helvetica" pitchFamily="2" charset="0"/>
              </a:rPr>
              <a:t>graduates working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within the Agile software development approach.</a:t>
            </a:r>
          </a:p>
          <a:p>
            <a:endParaRPr lang="en-US" dirty="0" smtClean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Second key concept: Technical skills IT graduates acquired during their studies.</a:t>
            </a: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Research </a:t>
            </a:r>
            <a:r>
              <a:rPr lang="en-US" dirty="0">
                <a:latin typeface="Helvetica" pitchFamily="2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The need for professionals with IT skills have become crucial in all </a:t>
            </a:r>
            <a:r>
              <a:rPr lang="en-US" dirty="0" err="1">
                <a:latin typeface="Helvetica" pitchFamily="2" charset="0"/>
              </a:rPr>
              <a:t>organisations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There is a dire shortage of these skills in South Africa (De Villiers </a:t>
            </a:r>
            <a:r>
              <a:rPr lang="en-US" i="1" dirty="0">
                <a:latin typeface="Helvetica" pitchFamily="2" charset="0"/>
              </a:rPr>
              <a:t>et al.</a:t>
            </a:r>
            <a:r>
              <a:rPr lang="en-US" dirty="0">
                <a:latin typeface="Helvetica" pitchFamily="2" charset="0"/>
              </a:rPr>
              <a:t> 2012).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Quantity vs Level of capability.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Exploring skills expectations and graduates’ perspectives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Objectives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Primary objective:</a:t>
            </a:r>
          </a:p>
          <a:p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 primary objective is to investigate the perspectives of IT graduates toward their readiness for industry.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Limited to graduates working within the Agile software development approach.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Objectives </a:t>
            </a:r>
            <a:r>
              <a:rPr lang="en-US" i="1" dirty="0">
                <a:latin typeface="Helvetica" pitchFamily="2" charset="0"/>
              </a:rPr>
              <a:t>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Secondary objectives: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Theoretical objectives – a literature review is required for:</a:t>
            </a:r>
          </a:p>
          <a:p>
            <a:pPr lvl="2"/>
            <a:r>
              <a:rPr lang="en-US" dirty="0">
                <a:latin typeface="Helvetica" pitchFamily="2" charset="0"/>
              </a:rPr>
              <a:t>The Agile software development approach.</a:t>
            </a:r>
          </a:p>
          <a:p>
            <a:pPr lvl="2"/>
            <a:r>
              <a:rPr lang="en-US" dirty="0">
                <a:latin typeface="Helvetica" pitchFamily="2" charset="0"/>
              </a:rPr>
              <a:t>The skills expectations of industry from recent graduates upon entering the workplace.</a:t>
            </a:r>
          </a:p>
          <a:p>
            <a:pPr lvl="2"/>
            <a:r>
              <a:rPr lang="en-US" dirty="0">
                <a:latin typeface="Helvetica" pitchFamily="2" charset="0"/>
              </a:rPr>
              <a:t>The research paradigm and method of this study.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Empirical objective:</a:t>
            </a:r>
          </a:p>
          <a:p>
            <a:pPr lvl="2"/>
            <a:r>
              <a:rPr lang="en-US" dirty="0">
                <a:latin typeface="Helvetica" pitchFamily="2" charset="0"/>
              </a:rPr>
              <a:t>Explore the perspectives of IT graduates toward their readiness for industry.</a:t>
            </a:r>
          </a:p>
          <a:p>
            <a:pPr lvl="2"/>
            <a:r>
              <a:rPr lang="en-US" dirty="0">
                <a:latin typeface="Helvetica" pitchFamily="2" charset="0"/>
              </a:rPr>
              <a:t>Interpretive research paradigm</a:t>
            </a:r>
          </a:p>
          <a:p>
            <a:pPr lvl="2"/>
            <a:r>
              <a:rPr lang="en-US" dirty="0" smtClean="0">
                <a:latin typeface="Helvetica" pitchFamily="2" charset="0"/>
              </a:rPr>
              <a:t>Content analysis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Research </a:t>
            </a:r>
            <a:r>
              <a:rPr lang="en-US" dirty="0">
                <a:latin typeface="Helvetica" pitchFamily="2" charset="0"/>
              </a:rPr>
              <a:t>paradigm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An interpretive research paradigm is used.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Explore perspectives of graduates.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Understand experiences of individuals.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Qualitative data, </a:t>
            </a:r>
            <a:r>
              <a:rPr lang="en-US" dirty="0" smtClean="0">
                <a:latin typeface="Helvetica" pitchFamily="2" charset="0"/>
              </a:rPr>
              <a:t>semi-structured interviews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Data </a:t>
            </a:r>
            <a:r>
              <a:rPr lang="en-US" dirty="0">
                <a:latin typeface="Helvetica" pitchFamily="2" charset="0"/>
              </a:rPr>
              <a:t>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itchFamily="2" charset="0"/>
              </a:rPr>
              <a:t>Data collection:</a:t>
            </a:r>
          </a:p>
          <a:p>
            <a:pPr lvl="1"/>
            <a:r>
              <a:rPr lang="en-US" dirty="0" smtClean="0">
                <a:latin typeface="Helvetica" pitchFamily="2" charset="0"/>
              </a:rPr>
              <a:t>Semi-structured interviews</a:t>
            </a: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Data analysis:</a:t>
            </a:r>
          </a:p>
          <a:p>
            <a:pPr lvl="1"/>
            <a:r>
              <a:rPr lang="en-US" dirty="0" smtClean="0">
                <a:latin typeface="Helvetica" pitchFamily="2" charset="0"/>
              </a:rPr>
              <a:t>Interpretive content analysis</a:t>
            </a: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Ethical </a:t>
            </a:r>
            <a:r>
              <a:rPr lang="en-US" dirty="0">
                <a:latin typeface="Helvetica" pitchFamily="2" charset="0"/>
              </a:rPr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Voluntary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Informed consent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Anonymity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Confidentiality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NWU ethical process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i="1" dirty="0">
                <a:latin typeface="Helvetica" pitchFamily="2" charset="0"/>
              </a:rPr>
              <a:t>Technical skills: </a:t>
            </a:r>
            <a:r>
              <a:rPr lang="en-ZA" sz="1100" i="1" dirty="0" smtClean="0">
                <a:latin typeface="Helvetica" pitchFamily="2" charset="0"/>
              </a:rPr>
              <a:t>expectations of NWU </a:t>
            </a:r>
            <a:r>
              <a:rPr lang="en-ZA" sz="1100" i="1" dirty="0">
                <a:latin typeface="Helvetica" pitchFamily="2" charset="0"/>
              </a:rPr>
              <a:t>information technology graduates upon entering the Agile workplace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WU_Large_Research.potx" id="{1FF47B17-8AD6-46CA-8845-683D5910417A}" vid="{F93FFAC2-1740-4AB4-9F46-8385E415F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662</Words>
  <Application>Microsoft Office PowerPoint</Application>
  <PresentationFormat>On-screen Show (16:10)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Technical skills: expectations of NWU information technology graduates upon entering the Agile workplace</vt:lpstr>
      <vt:lpstr>Introduction</vt:lpstr>
      <vt:lpstr>Key concepts</vt:lpstr>
      <vt:lpstr>Research problem</vt:lpstr>
      <vt:lpstr>Objectives</vt:lpstr>
      <vt:lpstr>Objectives (cont.)</vt:lpstr>
      <vt:lpstr>Research paradigm and method</vt:lpstr>
      <vt:lpstr>Data collection and analysis</vt:lpstr>
      <vt:lpstr>Ethical considerations</vt:lpstr>
      <vt:lpstr>Participants</vt:lpstr>
      <vt:lpstr>Data collection</vt:lpstr>
      <vt:lpstr>Data analysis</vt:lpstr>
      <vt:lpstr>Data analysis (cont.)</vt:lpstr>
      <vt:lpstr>Findings</vt:lpstr>
      <vt:lpstr>Limitations and future research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skills: the expectations from information technology graduates upon entering the Agile workplace</dc:title>
  <dc:creator>Luke Coetzee</dc:creator>
  <cp:lastModifiedBy>Luke Coetzee</cp:lastModifiedBy>
  <cp:revision>12</cp:revision>
  <dcterms:created xsi:type="dcterms:W3CDTF">2019-04-08T17:43:08Z</dcterms:created>
  <dcterms:modified xsi:type="dcterms:W3CDTF">2019-09-02T18:44:52Z</dcterms:modified>
</cp:coreProperties>
</file>