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9" r:id="rId4"/>
    <p:sldId id="269" r:id="rId5"/>
    <p:sldId id="268" r:id="rId6"/>
    <p:sldId id="262" r:id="rId7"/>
    <p:sldId id="264" r:id="rId8"/>
    <p:sldId id="265" r:id="rId9"/>
    <p:sldId id="266" r:id="rId10"/>
    <p:sldId id="267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une1" id="{8388AE02-7D61-4F5A-9A0C-196919C23300}">
          <p14:sldIdLst>
            <p14:sldId id="256"/>
            <p14:sldId id="257"/>
            <p14:sldId id="259"/>
            <p14:sldId id="269"/>
            <p14:sldId id="268"/>
            <p14:sldId id="262"/>
            <p14:sldId id="264"/>
            <p14:sldId id="265"/>
            <p14:sldId id="266"/>
            <p14:sldId id="267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2539"/>
    <a:srgbClr val="08659B"/>
    <a:srgbClr val="FA99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Stil mediu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Fără stil, grilă tabel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Stil mediu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Stil mediu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Stil întuneca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Stil întuneca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Stil lumino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Stil medi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93849" autoAdjust="0"/>
  </p:normalViewPr>
  <p:slideViewPr>
    <p:cSldViewPr snapToGrid="0">
      <p:cViewPr>
        <p:scale>
          <a:sx n="100" d="100"/>
          <a:sy n="100" d="100"/>
        </p:scale>
        <p:origin x="6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5B108-BDF6-42AA-84A5-FF77D381382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9E620-0997-4959-9872-E239ADE04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3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D9E620-0997-4959-9872-E239ADE04D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25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1B6F-A357-4263-A72D-9FD4D3ABC33E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A5D1-65A3-4E9D-AB94-266B308EA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77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1B6F-A357-4263-A72D-9FD4D3ABC33E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A5D1-65A3-4E9D-AB94-266B308EA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05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1B6F-A357-4263-A72D-9FD4D3ABC33E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A5D1-65A3-4E9D-AB94-266B308EA14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0884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1B6F-A357-4263-A72D-9FD4D3ABC33E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A5D1-65A3-4E9D-AB94-266B308EA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89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1B6F-A357-4263-A72D-9FD4D3ABC33E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A5D1-65A3-4E9D-AB94-266B308EA14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5360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devărat sau f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1B6F-A357-4263-A72D-9FD4D3ABC33E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A5D1-65A3-4E9D-AB94-266B308EA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14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1B6F-A357-4263-A72D-9FD4D3ABC33E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A5D1-65A3-4E9D-AB94-266B308EA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68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1B6F-A357-4263-A72D-9FD4D3ABC33E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A5D1-65A3-4E9D-AB94-266B308EA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68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1B6F-A357-4263-A72D-9FD4D3ABC33E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A5D1-65A3-4E9D-AB94-266B308EA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50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1B6F-A357-4263-A72D-9FD4D3ABC33E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A5D1-65A3-4E9D-AB94-266B308EA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779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1B6F-A357-4263-A72D-9FD4D3ABC33E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A5D1-65A3-4E9D-AB94-266B308EA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82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1B6F-A357-4263-A72D-9FD4D3ABC33E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A5D1-65A3-4E9D-AB94-266B308EA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6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1B6F-A357-4263-A72D-9FD4D3ABC33E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A5D1-65A3-4E9D-AB94-266B308EA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9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1B6F-A357-4263-A72D-9FD4D3ABC33E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A5D1-65A3-4E9D-AB94-266B308EA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03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1B6F-A357-4263-A72D-9FD4D3ABC33E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A5D1-65A3-4E9D-AB94-266B308EA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3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1B6F-A357-4263-A72D-9FD4D3ABC33E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A5D1-65A3-4E9D-AB94-266B308EA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05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dirty="0" err="1"/>
              <a:t>Faceţi</a:t>
            </a:r>
            <a:r>
              <a:rPr lang="ro-RO" dirty="0"/>
              <a:t> clic pentru a edita Master stiluri text</a:t>
            </a:r>
          </a:p>
          <a:p>
            <a:pPr lvl="1"/>
            <a:r>
              <a:rPr lang="ro-RO" dirty="0"/>
              <a:t>al doilea nivel</a:t>
            </a:r>
          </a:p>
          <a:p>
            <a:pPr lvl="2"/>
            <a:r>
              <a:rPr lang="ro-RO" dirty="0"/>
              <a:t>al treilea nivel</a:t>
            </a:r>
          </a:p>
          <a:p>
            <a:pPr lvl="3"/>
            <a:r>
              <a:rPr lang="ro-RO" dirty="0"/>
              <a:t>al patrulea nivel</a:t>
            </a:r>
          </a:p>
          <a:p>
            <a:pPr lvl="4"/>
            <a:r>
              <a:rPr lang="ro-RO" dirty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Liberation Serif" panose="02020603050405020304" pitchFamily="18" charset="0"/>
              </a:defRPr>
            </a:lvl1pPr>
          </a:lstStyle>
          <a:p>
            <a:fld id="{FE471B6F-A357-4263-A72D-9FD4D3ABC33E}" type="datetimeFigureOut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Liberation Serif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  <a:latin typeface="Liberation Serif" panose="02020603050405020304" pitchFamily="18" charset="0"/>
              </a:defRPr>
            </a:lvl1pPr>
          </a:lstStyle>
          <a:p>
            <a:fld id="{EB3BA5D1-65A3-4E9D-AB94-266B308EA1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42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Liberation Serif" panose="02020603050405020304" pitchFamily="18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Liberation Serif" panose="02020603050405020304" pitchFamily="18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Liberation Serif" panose="02020603050405020304" pitchFamily="18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Liberation Serif" panose="02020603050405020304" pitchFamily="18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Liberation Serif" panose="02020603050405020304" pitchFamily="18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Liberation Serif" panose="02020603050405020304" pitchFamily="18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6CFDD66-151F-B61C-5F68-5DE0F10E6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004" y="1782698"/>
            <a:ext cx="8575618" cy="1646302"/>
          </a:xfrm>
        </p:spPr>
        <p:txBody>
          <a:bodyPr/>
          <a:lstStyle/>
          <a:p>
            <a:pPr algn="ctr"/>
            <a:r>
              <a:rPr lang="it-IT" sz="3200" b="0" i="0" dirty="0">
                <a:solidFill>
                  <a:srgbClr val="1D2125"/>
                </a:solidFill>
                <a:effectLst/>
                <a:ea typeface="Liberation Serif" panose="02020603050405020304" pitchFamily="18" charset="0"/>
                <a:cs typeface="Liberation Serif" panose="02020603050405020304" pitchFamily="18" charset="0"/>
              </a:rPr>
              <a:t>Calculul probabilităţilor, procese stochastice, modelare stochastică</a:t>
            </a:r>
          </a:p>
        </p:txBody>
      </p:sp>
      <p:sp>
        <p:nvSpPr>
          <p:cNvPr id="4" name="Titlu 1">
            <a:extLst>
              <a:ext uri="{FF2B5EF4-FFF2-40B4-BE49-F238E27FC236}">
                <a16:creationId xmlns:a16="http://schemas.microsoft.com/office/drawing/2014/main" id="{84D93FC2-F3B7-BAF7-B39D-D28E73239E73}"/>
              </a:ext>
            </a:extLst>
          </p:cNvPr>
          <p:cNvSpPr txBox="1">
            <a:spLocks/>
          </p:cNvSpPr>
          <p:nvPr/>
        </p:nvSpPr>
        <p:spPr>
          <a:xfrm>
            <a:off x="1331329" y="2471893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PROIECT</a:t>
            </a:r>
            <a:endParaRPr lang="ro-RO" sz="3200" b="1" dirty="0">
              <a:solidFill>
                <a:srgbClr val="032539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6" name="Subtitlu 2">
            <a:extLst>
              <a:ext uri="{FF2B5EF4-FFF2-40B4-BE49-F238E27FC236}">
                <a16:creationId xmlns:a16="http://schemas.microsoft.com/office/drawing/2014/main" id="{DEB007B9-5009-91D3-6F27-E0DEC8038960}"/>
              </a:ext>
            </a:extLst>
          </p:cNvPr>
          <p:cNvSpPr txBox="1">
            <a:spLocks/>
          </p:cNvSpPr>
          <p:nvPr/>
        </p:nvSpPr>
        <p:spPr>
          <a:xfrm>
            <a:off x="6756903" y="4807390"/>
            <a:ext cx="3390857" cy="15390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2400" dirty="0" err="1">
                <a:solidFill>
                  <a:srgbClr val="032539"/>
                </a:solidFill>
                <a:latin typeface="Liberation Serif" panose="02020603050405020304" pitchFamily="18" charset="0"/>
              </a:rPr>
              <a:t>Masteranzi</a:t>
            </a:r>
            <a:endParaRPr lang="ro-RO" sz="2400" dirty="0">
              <a:solidFill>
                <a:srgbClr val="032539"/>
              </a:solidFill>
              <a:latin typeface="Liberation Serif" panose="02020603050405020304" pitchFamily="18" charset="0"/>
            </a:endParaRP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ro-RO" sz="2400" dirty="0">
                <a:solidFill>
                  <a:srgbClr val="032539"/>
                </a:solidFill>
                <a:latin typeface="Liberation Serif" panose="02020603050405020304" pitchFamily="18" charset="0"/>
              </a:rPr>
              <a:t>Enrico GĂRĂIMAN</a:t>
            </a:r>
            <a:endParaRPr lang="en-US" sz="2400" dirty="0">
              <a:solidFill>
                <a:srgbClr val="032539"/>
              </a:solidFill>
              <a:latin typeface="Liberation Serif" panose="02020603050405020304" pitchFamily="18" charset="0"/>
            </a:endParaRP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</a:rPr>
              <a:t>Alexandra MARIN</a:t>
            </a:r>
            <a:endParaRPr lang="ro-RO" sz="2400" dirty="0">
              <a:solidFill>
                <a:srgbClr val="032539"/>
              </a:solidFill>
              <a:latin typeface="Liberation Serif" panose="02020603050405020304" pitchFamily="18" charset="0"/>
            </a:endParaRPr>
          </a:p>
        </p:txBody>
      </p:sp>
      <p:pic>
        <p:nvPicPr>
          <p:cNvPr id="8" name="Imagine 7" descr="O imagine care conține text&#10;&#10;Descriere generată automat">
            <a:extLst>
              <a:ext uri="{FF2B5EF4-FFF2-40B4-BE49-F238E27FC236}">
                <a16:creationId xmlns:a16="http://schemas.microsoft.com/office/drawing/2014/main" id="{400589F8-375C-6DBF-E47C-6CDCFA35E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540" y="95272"/>
            <a:ext cx="914400" cy="914400"/>
          </a:xfrm>
          <a:prstGeom prst="roundRect">
            <a:avLst/>
          </a:prstGeom>
          <a:effectLst>
            <a:softEdge rad="0"/>
          </a:effectLst>
        </p:spPr>
      </p:pic>
      <p:pic>
        <p:nvPicPr>
          <p:cNvPr id="10" name="Imagine 9" descr="O imagine care conține text&#10;&#10;Descriere generată automat">
            <a:extLst>
              <a:ext uri="{FF2B5EF4-FFF2-40B4-BE49-F238E27FC236}">
                <a16:creationId xmlns:a16="http://schemas.microsoft.com/office/drawing/2014/main" id="{0586D668-218A-5566-7B73-1AE93533A2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29"/>
          <a:stretch/>
        </p:blipFill>
        <p:spPr>
          <a:xfrm>
            <a:off x="10082685" y="95272"/>
            <a:ext cx="936159" cy="914400"/>
          </a:xfrm>
          <a:prstGeom prst="roundRect">
            <a:avLst/>
          </a:prstGeom>
        </p:spPr>
      </p:pic>
      <p:sp>
        <p:nvSpPr>
          <p:cNvPr id="11" name="Subtitlu 2">
            <a:extLst>
              <a:ext uri="{FF2B5EF4-FFF2-40B4-BE49-F238E27FC236}">
                <a16:creationId xmlns:a16="http://schemas.microsoft.com/office/drawing/2014/main" id="{B418E9CA-49AD-4696-CD54-8DB8233E8968}"/>
              </a:ext>
            </a:extLst>
          </p:cNvPr>
          <p:cNvSpPr txBox="1">
            <a:spLocks/>
          </p:cNvSpPr>
          <p:nvPr/>
        </p:nvSpPr>
        <p:spPr>
          <a:xfrm>
            <a:off x="4431965" y="6185780"/>
            <a:ext cx="1565663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ro-RO" sz="2000" dirty="0">
                <a:solidFill>
                  <a:srgbClr val="032539"/>
                </a:solidFill>
                <a:latin typeface="Liberation Serif" panose="02020603050405020304" pitchFamily="18" charset="0"/>
              </a:rPr>
              <a:t>2022</a:t>
            </a:r>
            <a:r>
              <a:rPr lang="en-US" sz="2000" dirty="0">
                <a:solidFill>
                  <a:srgbClr val="032539"/>
                </a:solidFill>
                <a:latin typeface="Liberation Serif" panose="02020603050405020304" pitchFamily="18" charset="0"/>
              </a:rPr>
              <a:t>-2023</a:t>
            </a:r>
            <a:endParaRPr lang="ro-RO" sz="2000" dirty="0">
              <a:solidFill>
                <a:srgbClr val="032539"/>
              </a:solidFill>
              <a:latin typeface="Liberation Serif" panose="02020603050405020304" pitchFamily="18" charset="0"/>
            </a:endParaRPr>
          </a:p>
        </p:txBody>
      </p:sp>
      <p:sp>
        <p:nvSpPr>
          <p:cNvPr id="12" name="Subtitlu 2">
            <a:extLst>
              <a:ext uri="{FF2B5EF4-FFF2-40B4-BE49-F238E27FC236}">
                <a16:creationId xmlns:a16="http://schemas.microsoft.com/office/drawing/2014/main" id="{47480ABB-F43C-CE10-C6A7-D27A4F1071B2}"/>
              </a:ext>
            </a:extLst>
          </p:cNvPr>
          <p:cNvSpPr txBox="1">
            <a:spLocks/>
          </p:cNvSpPr>
          <p:nvPr/>
        </p:nvSpPr>
        <p:spPr>
          <a:xfrm>
            <a:off x="1093940" y="95272"/>
            <a:ext cx="802574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ro-RO" sz="2000" dirty="0">
                <a:solidFill>
                  <a:srgbClr val="032539"/>
                </a:solidFill>
                <a:latin typeface="Liberation Serif" panose="02020603050405020304" pitchFamily="18" charset="0"/>
              </a:rPr>
              <a:t>Universitatea Politehnica din București </a:t>
            </a:r>
            <a:br>
              <a:rPr lang="ro-RO" sz="2000" dirty="0">
                <a:solidFill>
                  <a:srgbClr val="032539"/>
                </a:solidFill>
                <a:latin typeface="Liberation Serif" panose="02020603050405020304" pitchFamily="18" charset="0"/>
              </a:rPr>
            </a:br>
            <a:r>
              <a:rPr lang="ro-RO" sz="2000" dirty="0">
                <a:solidFill>
                  <a:srgbClr val="032539"/>
                </a:solidFill>
                <a:latin typeface="Liberation Serif" panose="02020603050405020304" pitchFamily="18" charset="0"/>
              </a:rPr>
              <a:t>Facultatea de Electronică, Telecomunicații și Tehnologia Informației</a:t>
            </a:r>
          </a:p>
        </p:txBody>
      </p:sp>
    </p:spTree>
    <p:extLst>
      <p:ext uri="{BB962C8B-B14F-4D97-AF65-F5344CB8AC3E}">
        <p14:creationId xmlns:p14="http://schemas.microsoft.com/office/powerpoint/2010/main" val="925819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3">
            <a:extLst>
              <a:ext uri="{FF2B5EF4-FFF2-40B4-BE49-F238E27FC236}">
                <a16:creationId xmlns:a16="http://schemas.microsoft.com/office/drawing/2014/main" id="{6E30A49C-9B0E-19EE-DE31-14C75AAF9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iberation Serif" panose="02020603050405020304" pitchFamily="18" charset="0"/>
            </a:endParaRPr>
          </a:p>
        </p:txBody>
      </p:sp>
      <p:sp>
        <p:nvSpPr>
          <p:cNvPr id="15" name="Substituent conținut 13">
            <a:extLst>
              <a:ext uri="{FF2B5EF4-FFF2-40B4-BE49-F238E27FC236}">
                <a16:creationId xmlns:a16="http://schemas.microsoft.com/office/drawing/2014/main" id="{AF0260AF-57C1-92B5-AC4C-4F86D19AB7DE}"/>
              </a:ext>
            </a:extLst>
          </p:cNvPr>
          <p:cNvSpPr txBox="1">
            <a:spLocks/>
          </p:cNvSpPr>
          <p:nvPr/>
        </p:nvSpPr>
        <p:spPr>
          <a:xfrm>
            <a:off x="2266602" y="6098396"/>
            <a:ext cx="7658795" cy="1256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err="1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Figura</a:t>
            </a: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ro-RO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6</a:t>
            </a: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:  </a:t>
            </a:r>
            <a:r>
              <a:rPr lang="ro-RO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Varianța</a:t>
            </a: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ro-RO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imaginilor grupate pe clase</a:t>
            </a:r>
            <a:endParaRPr lang="en-US" sz="2400" dirty="0">
              <a:solidFill>
                <a:srgbClr val="032539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pPr marL="0" indent="0" algn="ctr">
              <a:buNone/>
            </a:pPr>
            <a:endParaRPr lang="en-US" sz="2400" dirty="0">
              <a:solidFill>
                <a:srgbClr val="032539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2" name="Substituent conținut 13">
            <a:extLst>
              <a:ext uri="{FF2B5EF4-FFF2-40B4-BE49-F238E27FC236}">
                <a16:creationId xmlns:a16="http://schemas.microsoft.com/office/drawing/2014/main" id="{8700D5C2-1D10-D8DE-14A0-57125A92E80B}"/>
              </a:ext>
            </a:extLst>
          </p:cNvPr>
          <p:cNvSpPr txBox="1">
            <a:spLocks/>
          </p:cNvSpPr>
          <p:nvPr/>
        </p:nvSpPr>
        <p:spPr>
          <a:xfrm>
            <a:off x="332496" y="229529"/>
            <a:ext cx="5138664" cy="1256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ro-RO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VARIANȚA</a:t>
            </a: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ro-RO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ÎN FUNCȚIE DE CLASĂ </a:t>
            </a:r>
            <a:endParaRPr lang="en-US" sz="2400" dirty="0">
              <a:solidFill>
                <a:srgbClr val="032539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pic>
        <p:nvPicPr>
          <p:cNvPr id="6" name="Imagine 5">
            <a:extLst>
              <a:ext uri="{FF2B5EF4-FFF2-40B4-BE49-F238E27FC236}">
                <a16:creationId xmlns:a16="http://schemas.microsoft.com/office/drawing/2014/main" id="{4D21C0C5-27C9-40FC-021E-D8E7AB1C0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160" y="20690"/>
            <a:ext cx="3660776" cy="1045936"/>
          </a:xfrm>
          <a:prstGeom prst="rect">
            <a:avLst/>
          </a:prstGeom>
        </p:spPr>
      </p:pic>
      <p:pic>
        <p:nvPicPr>
          <p:cNvPr id="4" name="Imagine 3">
            <a:extLst>
              <a:ext uri="{FF2B5EF4-FFF2-40B4-BE49-F238E27FC236}">
                <a16:creationId xmlns:a16="http://schemas.microsoft.com/office/drawing/2014/main" id="{69B9BF84-84C0-AA84-1604-F00D1A585F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716" y="948538"/>
            <a:ext cx="6614565" cy="496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42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3">
            <a:extLst>
              <a:ext uri="{FF2B5EF4-FFF2-40B4-BE49-F238E27FC236}">
                <a16:creationId xmlns:a16="http://schemas.microsoft.com/office/drawing/2014/main" id="{6E30A49C-9B0E-19EE-DE31-14C75AAF9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iberation Serif" panose="02020603050405020304" pitchFamily="18" charset="0"/>
            </a:endParaRPr>
          </a:p>
        </p:txBody>
      </p:sp>
      <p:sp>
        <p:nvSpPr>
          <p:cNvPr id="15" name="Substituent conținut 13">
            <a:extLst>
              <a:ext uri="{FF2B5EF4-FFF2-40B4-BE49-F238E27FC236}">
                <a16:creationId xmlns:a16="http://schemas.microsoft.com/office/drawing/2014/main" id="{AF0260AF-57C1-92B5-AC4C-4F86D19AB7DE}"/>
              </a:ext>
            </a:extLst>
          </p:cNvPr>
          <p:cNvSpPr txBox="1">
            <a:spLocks/>
          </p:cNvSpPr>
          <p:nvPr/>
        </p:nvSpPr>
        <p:spPr>
          <a:xfrm>
            <a:off x="2092028" y="6131561"/>
            <a:ext cx="7658795" cy="726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err="1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Figura</a:t>
            </a: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7: </a:t>
            </a:r>
            <a:r>
              <a:rPr lang="ro-RO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n-US" sz="2400" dirty="0" err="1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Momentele</a:t>
            </a: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HU (</a:t>
            </a:r>
            <a:r>
              <a:rPr lang="en-US" sz="2400" dirty="0" err="1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valori</a:t>
            </a: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n-US" sz="2400" dirty="0" err="1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logaritmate</a:t>
            </a: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)</a:t>
            </a:r>
          </a:p>
          <a:p>
            <a:pPr marL="0" indent="0" algn="ctr">
              <a:buNone/>
            </a:pPr>
            <a:endParaRPr lang="en-US" sz="2400" dirty="0">
              <a:solidFill>
                <a:srgbClr val="032539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2" name="Substituent conținut 13">
            <a:extLst>
              <a:ext uri="{FF2B5EF4-FFF2-40B4-BE49-F238E27FC236}">
                <a16:creationId xmlns:a16="http://schemas.microsoft.com/office/drawing/2014/main" id="{8700D5C2-1D10-D8DE-14A0-57125A92E80B}"/>
              </a:ext>
            </a:extLst>
          </p:cNvPr>
          <p:cNvSpPr txBox="1">
            <a:spLocks/>
          </p:cNvSpPr>
          <p:nvPr/>
        </p:nvSpPr>
        <p:spPr>
          <a:xfrm>
            <a:off x="332496" y="229529"/>
            <a:ext cx="9032484" cy="1256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MOMENTELE HU PENTRU SETUL DE DAT</a:t>
            </a:r>
            <a:r>
              <a:rPr lang="ro-RO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E</a:t>
            </a:r>
            <a:endParaRPr lang="en-US" sz="2400" dirty="0">
              <a:solidFill>
                <a:srgbClr val="032539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B8B8A2D4-C63D-4299-9E97-497330689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20" y="1234440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100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35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u 1">
            <a:extLst>
              <a:ext uri="{FF2B5EF4-FFF2-40B4-BE49-F238E27FC236}">
                <a16:creationId xmlns:a16="http://schemas.microsoft.com/office/drawing/2014/main" id="{470B4972-6AD3-9E16-9034-0D949723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16638"/>
            <a:ext cx="1987766" cy="5224724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Cuprins</a:t>
            </a:r>
            <a:endParaRPr lang="en-US" dirty="0">
              <a:solidFill>
                <a:srgbClr val="032539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31" name="Substituent conținut 2">
            <a:extLst>
              <a:ext uri="{FF2B5EF4-FFF2-40B4-BE49-F238E27FC236}">
                <a16:creationId xmlns:a16="http://schemas.microsoft.com/office/drawing/2014/main" id="{B40FDD72-3FE3-BEF9-35FF-F7AEF9AA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5348" y="816638"/>
            <a:ext cx="4748653" cy="5224724"/>
          </a:xfrm>
        </p:spPr>
        <p:txBody>
          <a:bodyPr anchor="ctr">
            <a:normAutofit/>
          </a:bodyPr>
          <a:lstStyle/>
          <a:p>
            <a:r>
              <a:rPr lang="en-US" sz="2400" dirty="0" err="1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Baza</a:t>
            </a: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de date</a:t>
            </a:r>
            <a:endParaRPr lang="en-US" sz="2400" dirty="0">
              <a:solidFill>
                <a:srgbClr val="032539"/>
              </a:solidFill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r>
              <a:rPr lang="en-US" sz="2400" dirty="0" err="1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Momente</a:t>
            </a: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n-US" sz="2400" dirty="0" err="1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statistice</a:t>
            </a:r>
            <a:endParaRPr lang="en-US" sz="2400" dirty="0">
              <a:solidFill>
                <a:srgbClr val="032539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Analiza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covarianței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Trăsături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PCA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Liberation Serif" panose="02020603050405020304" pitchFamily="18" charset="0"/>
                <a:cs typeface="Liberation Serif" panose="02020603050405020304" pitchFamily="18" charset="0"/>
              </a:rPr>
              <a:t>K-means</a:t>
            </a:r>
          </a:p>
          <a:p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Concluzii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32539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367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3">
            <a:extLst>
              <a:ext uri="{FF2B5EF4-FFF2-40B4-BE49-F238E27FC236}">
                <a16:creationId xmlns:a16="http://schemas.microsoft.com/office/drawing/2014/main" id="{6E30A49C-9B0E-19EE-DE31-14C75AAF9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iberation Serif" panose="02020603050405020304" pitchFamily="18" charset="0"/>
            </a:endParaRPr>
          </a:p>
        </p:txBody>
      </p:sp>
      <p:sp>
        <p:nvSpPr>
          <p:cNvPr id="10" name="Substituent conținut 2">
            <a:extLst>
              <a:ext uri="{FF2B5EF4-FFF2-40B4-BE49-F238E27FC236}">
                <a16:creationId xmlns:a16="http://schemas.microsoft.com/office/drawing/2014/main" id="{B55EA090-3722-43A0-B1AF-D53E4C025031}"/>
              </a:ext>
            </a:extLst>
          </p:cNvPr>
          <p:cNvSpPr txBox="1">
            <a:spLocks/>
          </p:cNvSpPr>
          <p:nvPr/>
        </p:nvSpPr>
        <p:spPr>
          <a:xfrm>
            <a:off x="387913" y="85715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32539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14" name="Substituent conținut 13">
            <a:extLst>
              <a:ext uri="{FF2B5EF4-FFF2-40B4-BE49-F238E27FC236}">
                <a16:creationId xmlns:a16="http://schemas.microsoft.com/office/drawing/2014/main" id="{61987EDC-9D52-52E2-A3EA-A0CE1DC45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843" y="1464246"/>
            <a:ext cx="4417211" cy="5184836"/>
          </a:xfrm>
        </p:spPr>
        <p:txBody>
          <a:bodyPr>
            <a:normAutofit/>
          </a:bodyPr>
          <a:lstStyle/>
          <a:p>
            <a:pPr algn="l"/>
            <a:r>
              <a:rPr lang="en-US" sz="2400" i="0" dirty="0">
                <a:solidFill>
                  <a:srgbClr val="000000"/>
                </a:solidFill>
                <a:effectLst/>
                <a:ea typeface="Liberation Serif" panose="02020603050405020304" pitchFamily="18" charset="0"/>
                <a:cs typeface="Liberation Serif" panose="02020603050405020304" pitchFamily="18" charset="0"/>
              </a:rPr>
              <a:t>Stanford Dogs Dataset</a:t>
            </a:r>
            <a:endParaRPr lang="en-US" sz="2400" dirty="0">
              <a:solidFill>
                <a:srgbClr val="032539"/>
              </a:solidFill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r>
              <a:rPr lang="en-US" sz="2400" dirty="0">
                <a:solidFill>
                  <a:srgbClr val="032539"/>
                </a:solidFill>
                <a:ea typeface="Liberation Serif" panose="02020603050405020304" pitchFamily="18" charset="0"/>
                <a:cs typeface="Liberation Serif" panose="02020603050405020304" pitchFamily="18" charset="0"/>
              </a:rPr>
              <a:t>20580 </a:t>
            </a:r>
            <a:r>
              <a:rPr lang="en-US" sz="2400" dirty="0" err="1">
                <a:solidFill>
                  <a:srgbClr val="032539"/>
                </a:solidFill>
                <a:ea typeface="Liberation Serif" panose="02020603050405020304" pitchFamily="18" charset="0"/>
                <a:cs typeface="Liberation Serif" panose="02020603050405020304" pitchFamily="18" charset="0"/>
              </a:rPr>
              <a:t>imagini</a:t>
            </a:r>
            <a:endParaRPr lang="en-US" sz="2400" dirty="0">
              <a:solidFill>
                <a:srgbClr val="032539"/>
              </a:solidFill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r>
              <a:rPr lang="en-US" sz="2400" dirty="0">
                <a:solidFill>
                  <a:srgbClr val="032539"/>
                </a:solidFill>
                <a:ea typeface="Liberation Serif" panose="02020603050405020304" pitchFamily="18" charset="0"/>
                <a:cs typeface="Liberation Serif" panose="02020603050405020304" pitchFamily="18" charset="0"/>
              </a:rPr>
              <a:t>120 </a:t>
            </a:r>
            <a:r>
              <a:rPr lang="en-US" sz="2400" dirty="0" err="1">
                <a:solidFill>
                  <a:srgbClr val="032539"/>
                </a:solidFill>
                <a:ea typeface="Liberation Serif" panose="02020603050405020304" pitchFamily="18" charset="0"/>
                <a:cs typeface="Liberation Serif" panose="02020603050405020304" pitchFamily="18" charset="0"/>
              </a:rPr>
              <a:t>clase</a:t>
            </a:r>
            <a:endParaRPr lang="en-US" sz="2400" dirty="0">
              <a:solidFill>
                <a:srgbClr val="032539"/>
              </a:solidFill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r>
              <a:rPr lang="en-US" sz="2400" dirty="0">
                <a:solidFill>
                  <a:srgbClr val="032539"/>
                </a:solidFill>
                <a:ea typeface="Liberation Serif" panose="02020603050405020304" pitchFamily="18" charset="0"/>
                <a:cs typeface="Liberation Serif" panose="02020603050405020304" pitchFamily="18" charset="0"/>
              </a:rPr>
              <a:t>~ 150 </a:t>
            </a:r>
            <a:r>
              <a:rPr lang="en-US" sz="2400" dirty="0" err="1">
                <a:solidFill>
                  <a:srgbClr val="032539"/>
                </a:solidFill>
                <a:ea typeface="Liberation Serif" panose="02020603050405020304" pitchFamily="18" charset="0"/>
                <a:cs typeface="Liberation Serif" panose="02020603050405020304" pitchFamily="18" charset="0"/>
              </a:rPr>
              <a:t>imagini</a:t>
            </a:r>
            <a:r>
              <a:rPr lang="en-US" sz="2400" dirty="0">
                <a:solidFill>
                  <a:srgbClr val="032539"/>
                </a:solidFill>
                <a:ea typeface="Liberation Serif" panose="02020603050405020304" pitchFamily="18" charset="0"/>
                <a:cs typeface="Liberation Serif" panose="02020603050405020304" pitchFamily="18" charset="0"/>
              </a:rPr>
              <a:t> / </a:t>
            </a:r>
            <a:r>
              <a:rPr lang="en-US" sz="2400" dirty="0" err="1">
                <a:solidFill>
                  <a:srgbClr val="032539"/>
                </a:solidFill>
                <a:ea typeface="Liberation Serif" panose="02020603050405020304" pitchFamily="18" charset="0"/>
                <a:cs typeface="Liberation Serif" panose="02020603050405020304" pitchFamily="18" charset="0"/>
              </a:rPr>
              <a:t>clasă</a:t>
            </a:r>
            <a:endParaRPr lang="en-US" sz="2400" dirty="0">
              <a:solidFill>
                <a:srgbClr val="032539"/>
              </a:solidFill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pPr marL="0" indent="0">
              <a:buNone/>
            </a:pPr>
            <a:br>
              <a:rPr lang="en-US" sz="2400" dirty="0">
                <a:solidFill>
                  <a:srgbClr val="032539"/>
                </a:solidFill>
                <a:ea typeface="Liberation Serif" panose="02020603050405020304" pitchFamily="18" charset="0"/>
                <a:cs typeface="Liberation Serif" panose="02020603050405020304" pitchFamily="18" charset="0"/>
              </a:rPr>
            </a:br>
            <a:endParaRPr lang="en-US" sz="2400" dirty="0">
              <a:solidFill>
                <a:srgbClr val="032539"/>
              </a:solidFill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pPr marL="457200" lvl="1" indent="0">
              <a:buNone/>
            </a:pPr>
            <a:endParaRPr lang="en-US" sz="2400" dirty="0">
              <a:solidFill>
                <a:srgbClr val="032539"/>
              </a:solidFill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pPr marL="457200" lvl="1" indent="0">
              <a:buNone/>
            </a:pPr>
            <a:endParaRPr lang="en-US" sz="2400" dirty="0">
              <a:solidFill>
                <a:srgbClr val="032539"/>
              </a:solidFill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n-US" sz="2400" dirty="0">
              <a:solidFill>
                <a:srgbClr val="032539"/>
              </a:solidFill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12" name="Titlu 1">
            <a:extLst>
              <a:ext uri="{FF2B5EF4-FFF2-40B4-BE49-F238E27FC236}">
                <a16:creationId xmlns:a16="http://schemas.microsoft.com/office/drawing/2014/main" id="{04149122-830B-ADE3-FE81-DC29017AD785}"/>
              </a:ext>
            </a:extLst>
          </p:cNvPr>
          <p:cNvSpPr txBox="1">
            <a:spLocks/>
          </p:cNvSpPr>
          <p:nvPr/>
        </p:nvSpPr>
        <p:spPr>
          <a:xfrm>
            <a:off x="406066" y="347768"/>
            <a:ext cx="11263897" cy="5725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kern="1200" dirty="0">
                <a:solidFill>
                  <a:srgbClr val="032539"/>
                </a:solidFill>
                <a:effectLst/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BAZA DE DATE</a:t>
            </a:r>
            <a:endParaRPr lang="en-US" sz="7200" dirty="0">
              <a:solidFill>
                <a:srgbClr val="032539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11" name="Substituent conținut 13">
            <a:extLst>
              <a:ext uri="{FF2B5EF4-FFF2-40B4-BE49-F238E27FC236}">
                <a16:creationId xmlns:a16="http://schemas.microsoft.com/office/drawing/2014/main" id="{998E2232-80B4-CC09-4553-703829119A95}"/>
              </a:ext>
            </a:extLst>
          </p:cNvPr>
          <p:cNvSpPr txBox="1">
            <a:spLocks/>
          </p:cNvSpPr>
          <p:nvPr/>
        </p:nvSpPr>
        <p:spPr>
          <a:xfrm>
            <a:off x="1639240" y="6096000"/>
            <a:ext cx="8797548" cy="1256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err="1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Figura</a:t>
            </a: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1: </a:t>
            </a:r>
            <a:r>
              <a:rPr lang="en-US" sz="2400" dirty="0" err="1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Exemple</a:t>
            </a: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n-US" sz="2400" dirty="0" err="1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imagini</a:t>
            </a: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/ </a:t>
            </a:r>
            <a:r>
              <a:rPr lang="en-US" sz="2400" dirty="0" err="1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clasă</a:t>
            </a: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</a:rPr>
              <a:t> </a:t>
            </a:r>
            <a:endParaRPr lang="en-US" sz="2400" dirty="0">
              <a:solidFill>
                <a:srgbClr val="032539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17" name="Substituent conținut 13">
            <a:extLst>
              <a:ext uri="{FF2B5EF4-FFF2-40B4-BE49-F238E27FC236}">
                <a16:creationId xmlns:a16="http://schemas.microsoft.com/office/drawing/2014/main" id="{48D89086-BE57-9F3D-40B1-B0D7F26CF518}"/>
              </a:ext>
            </a:extLst>
          </p:cNvPr>
          <p:cNvSpPr txBox="1">
            <a:spLocks/>
          </p:cNvSpPr>
          <p:nvPr/>
        </p:nvSpPr>
        <p:spPr>
          <a:xfrm>
            <a:off x="7656958" y="1461989"/>
            <a:ext cx="3394452" cy="5184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Liberation Serif" panose="02020603050405020304" pitchFamily="18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Liberation Serif" panose="02020603050405020304" pitchFamily="18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Liberation Serif" panose="02020603050405020304" pitchFamily="18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Liberation Serif" panose="02020603050405020304" pitchFamily="18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Liberation Serif" panose="02020603050405020304" pitchFamily="18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032539"/>
              </a:solidFill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03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3">
            <a:extLst>
              <a:ext uri="{FF2B5EF4-FFF2-40B4-BE49-F238E27FC236}">
                <a16:creationId xmlns:a16="http://schemas.microsoft.com/office/drawing/2014/main" id="{6E30A49C-9B0E-19EE-DE31-14C75AAF9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iberation Serif" panose="02020603050405020304" pitchFamily="18" charset="0"/>
            </a:endParaRPr>
          </a:p>
        </p:txBody>
      </p:sp>
      <p:sp>
        <p:nvSpPr>
          <p:cNvPr id="10" name="Substituent conținut 2">
            <a:extLst>
              <a:ext uri="{FF2B5EF4-FFF2-40B4-BE49-F238E27FC236}">
                <a16:creationId xmlns:a16="http://schemas.microsoft.com/office/drawing/2014/main" id="{B55EA090-3722-43A0-B1AF-D53E4C025031}"/>
              </a:ext>
            </a:extLst>
          </p:cNvPr>
          <p:cNvSpPr txBox="1">
            <a:spLocks/>
          </p:cNvSpPr>
          <p:nvPr/>
        </p:nvSpPr>
        <p:spPr>
          <a:xfrm>
            <a:off x="387913" y="85715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32539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11" name="Substituent conținut 13">
            <a:extLst>
              <a:ext uri="{FF2B5EF4-FFF2-40B4-BE49-F238E27FC236}">
                <a16:creationId xmlns:a16="http://schemas.microsoft.com/office/drawing/2014/main" id="{998E2232-80B4-CC09-4553-703829119A95}"/>
              </a:ext>
            </a:extLst>
          </p:cNvPr>
          <p:cNvSpPr txBox="1">
            <a:spLocks/>
          </p:cNvSpPr>
          <p:nvPr/>
        </p:nvSpPr>
        <p:spPr>
          <a:xfrm>
            <a:off x="1639240" y="6096000"/>
            <a:ext cx="8797548" cy="1256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err="1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Figura</a:t>
            </a: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1: </a:t>
            </a:r>
            <a:r>
              <a:rPr lang="en-US" sz="2400" dirty="0" err="1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Exemple</a:t>
            </a: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n-US" sz="2400" dirty="0" err="1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imagini</a:t>
            </a: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/ </a:t>
            </a:r>
            <a:r>
              <a:rPr lang="en-US" sz="2400" dirty="0" err="1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clasă</a:t>
            </a: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(</a:t>
            </a:r>
            <a:r>
              <a:rPr lang="en-US" sz="2400" dirty="0" err="1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originale</a:t>
            </a: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+ segmentate). </a:t>
            </a:r>
            <a:b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</a:br>
            <a:r>
              <a:rPr lang="en-US" sz="2400" dirty="0" err="1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Primele</a:t>
            </a: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60 </a:t>
            </a:r>
            <a:r>
              <a:rPr lang="en-US" sz="2400" dirty="0" err="1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clase</a:t>
            </a: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</a:rPr>
              <a:t> </a:t>
            </a:r>
            <a:endParaRPr lang="en-US" sz="2400" dirty="0">
              <a:solidFill>
                <a:srgbClr val="032539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17" name="Substituent conținut 13">
            <a:extLst>
              <a:ext uri="{FF2B5EF4-FFF2-40B4-BE49-F238E27FC236}">
                <a16:creationId xmlns:a16="http://schemas.microsoft.com/office/drawing/2014/main" id="{48D89086-BE57-9F3D-40B1-B0D7F26CF518}"/>
              </a:ext>
            </a:extLst>
          </p:cNvPr>
          <p:cNvSpPr txBox="1">
            <a:spLocks/>
          </p:cNvSpPr>
          <p:nvPr/>
        </p:nvSpPr>
        <p:spPr>
          <a:xfrm>
            <a:off x="7656958" y="1461989"/>
            <a:ext cx="3394452" cy="5184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Liberation Serif" panose="02020603050405020304" pitchFamily="18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Liberation Serif" panose="02020603050405020304" pitchFamily="18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Liberation Serif" panose="02020603050405020304" pitchFamily="18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Liberation Serif" panose="02020603050405020304" pitchFamily="18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Liberation Serif" panose="02020603050405020304" pitchFamily="18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032539"/>
              </a:solidFill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pic>
        <p:nvPicPr>
          <p:cNvPr id="5" name="Substituent conținut 4" descr="O imagine care conține veselă&#10;&#10;Descriere generată automat">
            <a:extLst>
              <a:ext uri="{FF2B5EF4-FFF2-40B4-BE49-F238E27FC236}">
                <a16:creationId xmlns:a16="http://schemas.microsoft.com/office/drawing/2014/main" id="{096AD8DE-9F5A-5176-26DF-F9C5364D71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88" y="634026"/>
            <a:ext cx="11067024" cy="5533512"/>
          </a:xfrm>
        </p:spPr>
      </p:pic>
      <p:pic>
        <p:nvPicPr>
          <p:cNvPr id="8" name="Imagine 7">
            <a:extLst>
              <a:ext uri="{FF2B5EF4-FFF2-40B4-BE49-F238E27FC236}">
                <a16:creationId xmlns:a16="http://schemas.microsoft.com/office/drawing/2014/main" id="{318CBBD9-27F9-D998-1CDE-9840A5749C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88" y="634026"/>
            <a:ext cx="11067024" cy="553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1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3">
            <a:extLst>
              <a:ext uri="{FF2B5EF4-FFF2-40B4-BE49-F238E27FC236}">
                <a16:creationId xmlns:a16="http://schemas.microsoft.com/office/drawing/2014/main" id="{6E30A49C-9B0E-19EE-DE31-14C75AAF9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iberation Serif" panose="02020603050405020304" pitchFamily="18" charset="0"/>
            </a:endParaRPr>
          </a:p>
        </p:txBody>
      </p:sp>
      <p:sp>
        <p:nvSpPr>
          <p:cNvPr id="10" name="Substituent conținut 2">
            <a:extLst>
              <a:ext uri="{FF2B5EF4-FFF2-40B4-BE49-F238E27FC236}">
                <a16:creationId xmlns:a16="http://schemas.microsoft.com/office/drawing/2014/main" id="{B55EA090-3722-43A0-B1AF-D53E4C025031}"/>
              </a:ext>
            </a:extLst>
          </p:cNvPr>
          <p:cNvSpPr txBox="1">
            <a:spLocks/>
          </p:cNvSpPr>
          <p:nvPr/>
        </p:nvSpPr>
        <p:spPr>
          <a:xfrm>
            <a:off x="387913" y="85715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32539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11" name="Substituent conținut 13">
            <a:extLst>
              <a:ext uri="{FF2B5EF4-FFF2-40B4-BE49-F238E27FC236}">
                <a16:creationId xmlns:a16="http://schemas.microsoft.com/office/drawing/2014/main" id="{998E2232-80B4-CC09-4553-703829119A95}"/>
              </a:ext>
            </a:extLst>
          </p:cNvPr>
          <p:cNvSpPr txBox="1">
            <a:spLocks/>
          </p:cNvSpPr>
          <p:nvPr/>
        </p:nvSpPr>
        <p:spPr>
          <a:xfrm>
            <a:off x="1639240" y="6096000"/>
            <a:ext cx="8797548" cy="1256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err="1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Figura</a:t>
            </a: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1: </a:t>
            </a:r>
            <a:r>
              <a:rPr lang="en-US" sz="2400" dirty="0" err="1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Exemple</a:t>
            </a: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n-US" sz="2400" dirty="0" err="1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imagini</a:t>
            </a: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/ </a:t>
            </a:r>
            <a:r>
              <a:rPr lang="en-US" sz="2400" dirty="0" err="1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clasă</a:t>
            </a: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(</a:t>
            </a:r>
            <a:r>
              <a:rPr lang="en-US" sz="2400" dirty="0" err="1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originale</a:t>
            </a: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+ segmentate)</a:t>
            </a:r>
            <a:b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</a:b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n-US" sz="2400" dirty="0" err="1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Ultimele</a:t>
            </a: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60 </a:t>
            </a:r>
            <a:r>
              <a:rPr lang="en-US" sz="2400" dirty="0" err="1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clase</a:t>
            </a: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</a:rPr>
              <a:t> </a:t>
            </a:r>
            <a:endParaRPr lang="en-US" sz="2400" dirty="0">
              <a:solidFill>
                <a:srgbClr val="032539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17" name="Substituent conținut 13">
            <a:extLst>
              <a:ext uri="{FF2B5EF4-FFF2-40B4-BE49-F238E27FC236}">
                <a16:creationId xmlns:a16="http://schemas.microsoft.com/office/drawing/2014/main" id="{48D89086-BE57-9F3D-40B1-B0D7F26CF518}"/>
              </a:ext>
            </a:extLst>
          </p:cNvPr>
          <p:cNvSpPr txBox="1">
            <a:spLocks/>
          </p:cNvSpPr>
          <p:nvPr/>
        </p:nvSpPr>
        <p:spPr>
          <a:xfrm>
            <a:off x="7656958" y="1461989"/>
            <a:ext cx="3394452" cy="5184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Liberation Serif" panose="02020603050405020304" pitchFamily="18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Liberation Serif" panose="02020603050405020304" pitchFamily="18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Liberation Serif" panose="02020603050405020304" pitchFamily="18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Liberation Serif" panose="02020603050405020304" pitchFamily="18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Liberation Serif" panose="02020603050405020304" pitchFamily="18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032539"/>
              </a:solidFill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pic>
        <p:nvPicPr>
          <p:cNvPr id="13" name="Substituent conținut 12">
            <a:extLst>
              <a:ext uri="{FF2B5EF4-FFF2-40B4-BE49-F238E27FC236}">
                <a16:creationId xmlns:a16="http://schemas.microsoft.com/office/drawing/2014/main" id="{2F7245D6-C66C-4054-21B4-167C84DF9D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12" y="461614"/>
            <a:ext cx="11067024" cy="5533512"/>
          </a:xfrm>
        </p:spPr>
      </p:pic>
      <p:pic>
        <p:nvPicPr>
          <p:cNvPr id="16" name="Imagine 15">
            <a:extLst>
              <a:ext uri="{FF2B5EF4-FFF2-40B4-BE49-F238E27FC236}">
                <a16:creationId xmlns:a16="http://schemas.microsoft.com/office/drawing/2014/main" id="{03842848-FA8E-0F1F-CB13-97CDC7BA7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12" y="471954"/>
            <a:ext cx="11067024" cy="553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8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3">
            <a:extLst>
              <a:ext uri="{FF2B5EF4-FFF2-40B4-BE49-F238E27FC236}">
                <a16:creationId xmlns:a16="http://schemas.microsoft.com/office/drawing/2014/main" id="{6E30A49C-9B0E-19EE-DE31-14C75AAF9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iberation Serif" panose="02020603050405020304" pitchFamily="18" charset="0"/>
            </a:endParaRP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8EA15EE3-9624-2CC6-83C0-642497FC5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096000"/>
          </a:xfrm>
          <a:prstGeom prst="rect">
            <a:avLst/>
          </a:prstGeom>
        </p:spPr>
      </p:pic>
      <p:sp>
        <p:nvSpPr>
          <p:cNvPr id="15" name="Substituent conținut 13">
            <a:extLst>
              <a:ext uri="{FF2B5EF4-FFF2-40B4-BE49-F238E27FC236}">
                <a16:creationId xmlns:a16="http://schemas.microsoft.com/office/drawing/2014/main" id="{AF0260AF-57C1-92B5-AC4C-4F86D19AB7DE}"/>
              </a:ext>
            </a:extLst>
          </p:cNvPr>
          <p:cNvSpPr txBox="1">
            <a:spLocks/>
          </p:cNvSpPr>
          <p:nvPr/>
        </p:nvSpPr>
        <p:spPr>
          <a:xfrm>
            <a:off x="2144137" y="6066718"/>
            <a:ext cx="7658795" cy="1256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err="1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Figura</a:t>
            </a: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2: </a:t>
            </a:r>
            <a:r>
              <a:rPr lang="en-US" sz="2400" dirty="0" err="1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Distribuția</a:t>
            </a: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n-US" sz="2400" dirty="0" err="1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imaginilor</a:t>
            </a: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pe </a:t>
            </a:r>
            <a:r>
              <a:rPr lang="en-US" sz="2400" dirty="0" err="1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clase</a:t>
            </a:r>
            <a:endParaRPr lang="en-US" sz="2400" dirty="0">
              <a:solidFill>
                <a:srgbClr val="032539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72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3">
            <a:extLst>
              <a:ext uri="{FF2B5EF4-FFF2-40B4-BE49-F238E27FC236}">
                <a16:creationId xmlns:a16="http://schemas.microsoft.com/office/drawing/2014/main" id="{6E30A49C-9B0E-19EE-DE31-14C75AAF9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iberation Serif" panose="02020603050405020304" pitchFamily="18" charset="0"/>
            </a:endParaRPr>
          </a:p>
        </p:txBody>
      </p:sp>
      <p:sp>
        <p:nvSpPr>
          <p:cNvPr id="15" name="Substituent conținut 13">
            <a:extLst>
              <a:ext uri="{FF2B5EF4-FFF2-40B4-BE49-F238E27FC236}">
                <a16:creationId xmlns:a16="http://schemas.microsoft.com/office/drawing/2014/main" id="{AF0260AF-57C1-92B5-AC4C-4F86D19AB7DE}"/>
              </a:ext>
            </a:extLst>
          </p:cNvPr>
          <p:cNvSpPr txBox="1">
            <a:spLocks/>
          </p:cNvSpPr>
          <p:nvPr/>
        </p:nvSpPr>
        <p:spPr>
          <a:xfrm>
            <a:off x="2266602" y="6098396"/>
            <a:ext cx="7658795" cy="759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err="1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Figura</a:t>
            </a: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3:  Media </a:t>
            </a:r>
            <a:r>
              <a:rPr lang="ro-RO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în funcție de imagine</a:t>
            </a:r>
            <a:endParaRPr lang="en-US" sz="2400" dirty="0">
              <a:solidFill>
                <a:srgbClr val="032539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pPr marL="0" indent="0" algn="ctr">
              <a:buNone/>
            </a:pPr>
            <a:endParaRPr lang="en-US" sz="2400" dirty="0">
              <a:solidFill>
                <a:srgbClr val="032539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2" name="Substituent conținut 13">
            <a:extLst>
              <a:ext uri="{FF2B5EF4-FFF2-40B4-BE49-F238E27FC236}">
                <a16:creationId xmlns:a16="http://schemas.microsoft.com/office/drawing/2014/main" id="{8700D5C2-1D10-D8DE-14A0-57125A92E80B}"/>
              </a:ext>
            </a:extLst>
          </p:cNvPr>
          <p:cNvSpPr txBox="1">
            <a:spLocks/>
          </p:cNvSpPr>
          <p:nvPr/>
        </p:nvSpPr>
        <p:spPr>
          <a:xfrm>
            <a:off x="332496" y="229529"/>
            <a:ext cx="7658795" cy="1256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MEDIA IMAGINILOR PENTRU SETUL DE DATE</a:t>
            </a:r>
          </a:p>
        </p:txBody>
      </p:sp>
      <p:pic>
        <p:nvPicPr>
          <p:cNvPr id="6" name="Imagine 5">
            <a:extLst>
              <a:ext uri="{FF2B5EF4-FFF2-40B4-BE49-F238E27FC236}">
                <a16:creationId xmlns:a16="http://schemas.microsoft.com/office/drawing/2014/main" id="{E55DEAE9-E8E0-B62F-FEB1-B4DDEF541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96" y="791282"/>
            <a:ext cx="6656544" cy="4992408"/>
          </a:xfrm>
          <a:prstGeom prst="rect">
            <a:avLst/>
          </a:prstGeom>
        </p:spPr>
      </p:pic>
      <p:pic>
        <p:nvPicPr>
          <p:cNvPr id="10" name="Imagine 9" descr="O imagine care conține text, mamifer, câine&#10;&#10;Descriere generată automat">
            <a:extLst>
              <a:ext uri="{FF2B5EF4-FFF2-40B4-BE49-F238E27FC236}">
                <a16:creationId xmlns:a16="http://schemas.microsoft.com/office/drawing/2014/main" id="{18736EA6-59E7-275A-0BAE-75D347BDDA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54" y="16522"/>
            <a:ext cx="4013384" cy="3010038"/>
          </a:xfrm>
          <a:prstGeom prst="rect">
            <a:avLst/>
          </a:prstGeom>
        </p:spPr>
      </p:pic>
      <p:pic>
        <p:nvPicPr>
          <p:cNvPr id="12" name="Imagine 11" descr="O imagine care conține text, mamifer, câine&#10;&#10;Descriere generată automat">
            <a:extLst>
              <a:ext uri="{FF2B5EF4-FFF2-40B4-BE49-F238E27FC236}">
                <a16:creationId xmlns:a16="http://schemas.microsoft.com/office/drawing/2014/main" id="{4E6BABD5-DCA5-611C-BF37-2F795B5813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54" y="3026560"/>
            <a:ext cx="4013384" cy="301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75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3">
            <a:extLst>
              <a:ext uri="{FF2B5EF4-FFF2-40B4-BE49-F238E27FC236}">
                <a16:creationId xmlns:a16="http://schemas.microsoft.com/office/drawing/2014/main" id="{6E30A49C-9B0E-19EE-DE31-14C75AAF9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iberation Serif" panose="02020603050405020304" pitchFamily="18" charset="0"/>
            </a:endParaRPr>
          </a:p>
        </p:txBody>
      </p:sp>
      <p:sp>
        <p:nvSpPr>
          <p:cNvPr id="15" name="Substituent conținut 13">
            <a:extLst>
              <a:ext uri="{FF2B5EF4-FFF2-40B4-BE49-F238E27FC236}">
                <a16:creationId xmlns:a16="http://schemas.microsoft.com/office/drawing/2014/main" id="{AF0260AF-57C1-92B5-AC4C-4F86D19AB7DE}"/>
              </a:ext>
            </a:extLst>
          </p:cNvPr>
          <p:cNvSpPr txBox="1">
            <a:spLocks/>
          </p:cNvSpPr>
          <p:nvPr/>
        </p:nvSpPr>
        <p:spPr>
          <a:xfrm>
            <a:off x="2266602" y="6098396"/>
            <a:ext cx="7658795" cy="759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err="1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Figura</a:t>
            </a: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ro-RO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4</a:t>
            </a: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:  Media </a:t>
            </a:r>
            <a:r>
              <a:rPr lang="ro-RO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imaginilor grupate pe clase</a:t>
            </a:r>
            <a:endParaRPr lang="en-US" sz="2400" dirty="0">
              <a:solidFill>
                <a:srgbClr val="032539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pPr marL="0" indent="0" algn="ctr">
              <a:buNone/>
            </a:pPr>
            <a:endParaRPr lang="en-US" sz="2400" dirty="0">
              <a:solidFill>
                <a:srgbClr val="032539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2" name="Substituent conținut 13">
            <a:extLst>
              <a:ext uri="{FF2B5EF4-FFF2-40B4-BE49-F238E27FC236}">
                <a16:creationId xmlns:a16="http://schemas.microsoft.com/office/drawing/2014/main" id="{8700D5C2-1D10-D8DE-14A0-57125A92E80B}"/>
              </a:ext>
            </a:extLst>
          </p:cNvPr>
          <p:cNvSpPr txBox="1">
            <a:spLocks/>
          </p:cNvSpPr>
          <p:nvPr/>
        </p:nvSpPr>
        <p:spPr>
          <a:xfrm>
            <a:off x="332496" y="229529"/>
            <a:ext cx="9032484" cy="1256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MEDIA </a:t>
            </a:r>
            <a:r>
              <a:rPr lang="ro-RO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ÎN FUNCȚIE DE CLASĂ</a:t>
            </a:r>
            <a:endParaRPr lang="en-US" sz="2400" dirty="0">
              <a:solidFill>
                <a:srgbClr val="032539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pic>
        <p:nvPicPr>
          <p:cNvPr id="10" name="Imagine 9">
            <a:extLst>
              <a:ext uri="{FF2B5EF4-FFF2-40B4-BE49-F238E27FC236}">
                <a16:creationId xmlns:a16="http://schemas.microsoft.com/office/drawing/2014/main" id="{2F850069-B875-B173-CB15-ADBC99AE5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410" y="183884"/>
            <a:ext cx="2413177" cy="607398"/>
          </a:xfrm>
          <a:prstGeom prst="rect">
            <a:avLst/>
          </a:prstGeom>
        </p:spPr>
      </p:pic>
      <p:pic>
        <p:nvPicPr>
          <p:cNvPr id="4" name="Imagine 3">
            <a:extLst>
              <a:ext uri="{FF2B5EF4-FFF2-40B4-BE49-F238E27FC236}">
                <a16:creationId xmlns:a16="http://schemas.microsoft.com/office/drawing/2014/main" id="{082558C5-7676-AA9A-1334-E1A6C4F90E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486" y="1189368"/>
            <a:ext cx="6061023" cy="454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443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3">
            <a:extLst>
              <a:ext uri="{FF2B5EF4-FFF2-40B4-BE49-F238E27FC236}">
                <a16:creationId xmlns:a16="http://schemas.microsoft.com/office/drawing/2014/main" id="{6E30A49C-9B0E-19EE-DE31-14C75AAF9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iberation Serif" panose="02020603050405020304" pitchFamily="18" charset="0"/>
            </a:endParaRPr>
          </a:p>
        </p:txBody>
      </p:sp>
      <p:sp>
        <p:nvSpPr>
          <p:cNvPr id="15" name="Substituent conținut 13">
            <a:extLst>
              <a:ext uri="{FF2B5EF4-FFF2-40B4-BE49-F238E27FC236}">
                <a16:creationId xmlns:a16="http://schemas.microsoft.com/office/drawing/2014/main" id="{AF0260AF-57C1-92B5-AC4C-4F86D19AB7DE}"/>
              </a:ext>
            </a:extLst>
          </p:cNvPr>
          <p:cNvSpPr txBox="1">
            <a:spLocks/>
          </p:cNvSpPr>
          <p:nvPr/>
        </p:nvSpPr>
        <p:spPr>
          <a:xfrm>
            <a:off x="2092028" y="6131561"/>
            <a:ext cx="7658795" cy="726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err="1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Figura</a:t>
            </a: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ro-RO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5</a:t>
            </a: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: </a:t>
            </a:r>
            <a:r>
              <a:rPr lang="ro-RO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Varianța</a:t>
            </a: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ro-RO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în funcție de imagine</a:t>
            </a:r>
            <a:endParaRPr lang="en-US" sz="2400" dirty="0">
              <a:solidFill>
                <a:srgbClr val="032539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pPr marL="0" indent="0" algn="ctr">
              <a:buNone/>
            </a:pPr>
            <a:endParaRPr lang="en-US" sz="2400" dirty="0">
              <a:solidFill>
                <a:srgbClr val="032539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2" name="Substituent conținut 13">
            <a:extLst>
              <a:ext uri="{FF2B5EF4-FFF2-40B4-BE49-F238E27FC236}">
                <a16:creationId xmlns:a16="http://schemas.microsoft.com/office/drawing/2014/main" id="{8700D5C2-1D10-D8DE-14A0-57125A92E80B}"/>
              </a:ext>
            </a:extLst>
          </p:cNvPr>
          <p:cNvSpPr txBox="1">
            <a:spLocks/>
          </p:cNvSpPr>
          <p:nvPr/>
        </p:nvSpPr>
        <p:spPr>
          <a:xfrm>
            <a:off x="332496" y="229529"/>
            <a:ext cx="9032484" cy="1256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ro-RO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VARIANȚA</a:t>
            </a: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ro-RO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IMAGINILOR</a:t>
            </a: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PENTRU SETUL DE DAT</a:t>
            </a:r>
            <a:r>
              <a:rPr lang="ro-RO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E</a:t>
            </a:r>
            <a:endParaRPr lang="en-US" sz="2400" dirty="0">
              <a:solidFill>
                <a:srgbClr val="032539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D1BA1BF8-0B74-DCB1-BF0A-70778FE41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14" y="953729"/>
            <a:ext cx="6434271" cy="4825703"/>
          </a:xfrm>
          <a:prstGeom prst="rect">
            <a:avLst/>
          </a:prstGeom>
        </p:spPr>
      </p:pic>
      <p:pic>
        <p:nvPicPr>
          <p:cNvPr id="6" name="Imagine 5" descr="O imagine care conține text, mamifer, câine&#10;&#10;Descriere generată automat">
            <a:extLst>
              <a:ext uri="{FF2B5EF4-FFF2-40B4-BE49-F238E27FC236}">
                <a16:creationId xmlns:a16="http://schemas.microsoft.com/office/drawing/2014/main" id="{B935D21C-0A5F-FA1A-7F36-3BA729C168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286" y="113364"/>
            <a:ext cx="3976070" cy="2982053"/>
          </a:xfrm>
          <a:prstGeom prst="rect">
            <a:avLst/>
          </a:prstGeom>
        </p:spPr>
      </p:pic>
      <p:pic>
        <p:nvPicPr>
          <p:cNvPr id="10" name="Imagine 9" descr="O imagine care conține text, mamifer, câine&#10;&#10;Descriere generată automat">
            <a:extLst>
              <a:ext uri="{FF2B5EF4-FFF2-40B4-BE49-F238E27FC236}">
                <a16:creationId xmlns:a16="http://schemas.microsoft.com/office/drawing/2014/main" id="{A4218F54-3ABA-4619-90E1-3666710989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174" y="3095418"/>
            <a:ext cx="3976070" cy="298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93127"/>
      </p:ext>
    </p:extLst>
  </p:cSld>
  <p:clrMapOvr>
    <a:masterClrMapping/>
  </p:clrMapOvr>
</p:sld>
</file>

<file path=ppt/theme/theme1.xml><?xml version="1.0" encoding="utf-8"?>
<a:theme xmlns:a="http://schemas.openxmlformats.org/drawingml/2006/main" name="Fațetă">
  <a:themeElements>
    <a:clrScheme name="Particularizare 4">
      <a:dk1>
        <a:srgbClr val="032539"/>
      </a:dk1>
      <a:lt1>
        <a:sysClr val="window" lastClr="FFFFFF"/>
      </a:lt1>
      <a:dk2>
        <a:srgbClr val="505046"/>
      </a:dk2>
      <a:lt2>
        <a:srgbClr val="EEECE1"/>
      </a:lt2>
      <a:accent1>
        <a:srgbClr val="08659B"/>
      </a:accent1>
      <a:accent2>
        <a:srgbClr val="29A8F3"/>
      </a:accent2>
      <a:accent3>
        <a:srgbClr val="FA991C"/>
      </a:accent3>
      <a:accent4>
        <a:srgbClr val="08659B"/>
      </a:accent4>
      <a:accent5>
        <a:srgbClr val="CC9900"/>
      </a:accent5>
      <a:accent6>
        <a:srgbClr val="FA991C"/>
      </a:accent6>
      <a:hlink>
        <a:srgbClr val="CC9900"/>
      </a:hlink>
      <a:folHlink>
        <a:srgbClr val="666699"/>
      </a:folHlink>
    </a:clrScheme>
    <a:fontScheme name="Fațetă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țetă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1545</TotalTime>
  <Words>181</Words>
  <Application>Microsoft Office PowerPoint</Application>
  <PresentationFormat>Ecran lat</PresentationFormat>
  <Paragraphs>37</Paragraphs>
  <Slides>11</Slides>
  <Notes>1</Notes>
  <HiddenSlides>0</HiddenSlides>
  <MMClips>0</MMClips>
  <ScaleCrop>false</ScaleCrop>
  <HeadingPairs>
    <vt:vector size="6" baseType="variant">
      <vt:variant>
        <vt:lpstr>Fonturi utilizate</vt:lpstr>
      </vt:variant>
      <vt:variant>
        <vt:i4>4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11</vt:i4>
      </vt:variant>
    </vt:vector>
  </HeadingPairs>
  <TitlesOfParts>
    <vt:vector size="16" baseType="lpstr">
      <vt:lpstr>Arial</vt:lpstr>
      <vt:lpstr>Calibri</vt:lpstr>
      <vt:lpstr>Liberation Serif</vt:lpstr>
      <vt:lpstr>Wingdings 3</vt:lpstr>
      <vt:lpstr>Fațetă</vt:lpstr>
      <vt:lpstr>Calculul probabilităţilor, procese stochastice, modelare stochastică</vt:lpstr>
      <vt:lpstr>Cuprins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Recunoașterea semnelor de circulație pe platforme mobile Android utilizând rețele neuronale convoluționale cu complexitate redusă</dc:title>
  <dc:creator>Florian-Enrico-Mădălin GĂRĂIMAN (102455)</dc:creator>
  <cp:lastModifiedBy>Florian-Enrico-Mădălin GĂRĂIMAN (102455)</cp:lastModifiedBy>
  <cp:revision>67</cp:revision>
  <dcterms:created xsi:type="dcterms:W3CDTF">2022-06-27T13:42:09Z</dcterms:created>
  <dcterms:modified xsi:type="dcterms:W3CDTF">2022-11-09T18:28:46Z</dcterms:modified>
</cp:coreProperties>
</file>