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6" r:id="rId5"/>
    <p:sldId id="258" r:id="rId6"/>
    <p:sldId id="259" r:id="rId7"/>
    <p:sldId id="260" r:id="rId8"/>
    <p:sldId id="264" r:id="rId9"/>
    <p:sldId id="261" r:id="rId10"/>
    <p:sldId id="263" r:id="rId11"/>
    <p:sldId id="267" r:id="rId12"/>
    <p:sldId id="262" r:id="rId13"/>
    <p:sldId id="268" r:id="rId14"/>
    <p:sldId id="269" r:id="rId15"/>
    <p:sldId id="270" r:id="rId16"/>
    <p:sldId id="265" r:id="rId17"/>
    <p:sldId id="271" r:id="rId18"/>
    <p:sldId id="272" r:id="rId19"/>
    <p:sldId id="275" r:id="rId20"/>
    <p:sldId id="274" r:id="rId2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0" autoAdjust="0"/>
    <p:restoredTop sz="94660"/>
  </p:normalViewPr>
  <p:slideViewPr>
    <p:cSldViewPr>
      <p:cViewPr varScale="1">
        <p:scale>
          <a:sx n="89" d="100"/>
          <a:sy n="89" d="100"/>
        </p:scale>
        <p:origin x="-1296"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28/10/2015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74652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28/10/2015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4328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28/10/2015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354794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28/10/2015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5338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91DE4-B87A-435F-B530-91CC204D1EDC}" type="datetimeFigureOut">
              <a:rPr lang="it-IT" smtClean="0"/>
              <a:t>28/10/2015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84405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C4591DE4-B87A-435F-B530-91CC204D1EDC}" type="datetimeFigureOut">
              <a:rPr lang="it-IT" smtClean="0"/>
              <a:t>28/10/2015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88568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C4591DE4-B87A-435F-B530-91CC204D1EDC}" type="datetimeFigureOut">
              <a:rPr lang="it-IT" smtClean="0"/>
              <a:t>28/10/2015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94239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C4591DE4-B87A-435F-B530-91CC204D1EDC}" type="datetimeFigureOut">
              <a:rPr lang="it-IT" smtClean="0"/>
              <a:t>28/10/2015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03956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91DE4-B87A-435F-B530-91CC204D1EDC}" type="datetimeFigureOut">
              <a:rPr lang="it-IT" smtClean="0"/>
              <a:t>28/10/2015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63967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91DE4-B87A-435F-B530-91CC204D1EDC}" type="datetimeFigureOut">
              <a:rPr lang="it-IT" smtClean="0"/>
              <a:t>28/10/2015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11404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91DE4-B87A-435F-B530-91CC204D1EDC}" type="datetimeFigureOut">
              <a:rPr lang="it-IT" smtClean="0"/>
              <a:t>28/10/2015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336853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91DE4-B87A-435F-B530-91CC204D1EDC}" type="datetimeFigureOut">
              <a:rPr lang="it-IT" smtClean="0"/>
              <a:t>28/10/2015</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CB9CF-564E-4BD1-B5DA-2BE1A42D3C3F}" type="slidenum">
              <a:rPr lang="it-IT" smtClean="0"/>
              <a:t>‹#›</a:t>
            </a:fld>
            <a:endParaRPr lang="it-IT"/>
          </a:p>
        </p:txBody>
      </p:sp>
    </p:spTree>
    <p:extLst>
      <p:ext uri="{BB962C8B-B14F-4D97-AF65-F5344CB8AC3E}">
        <p14:creationId xmlns:p14="http://schemas.microsoft.com/office/powerpoint/2010/main" val="131013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Presentazione Progetto NES</a:t>
            </a:r>
            <a:endParaRPr lang="it-IT" dirty="0"/>
          </a:p>
        </p:txBody>
      </p:sp>
      <p:sp>
        <p:nvSpPr>
          <p:cNvPr id="3" name="Subtitle 2"/>
          <p:cNvSpPr>
            <a:spLocks noGrp="1"/>
          </p:cNvSpPr>
          <p:nvPr>
            <p:ph type="subTitle" idx="1"/>
          </p:nvPr>
        </p:nvSpPr>
        <p:spPr/>
        <p:txBody>
          <a:bodyPr/>
          <a:lstStyle/>
          <a:p>
            <a:r>
              <a:rPr lang="it-IT" dirty="0" smtClean="0"/>
              <a:t>Enrico Giordano VR386687</a:t>
            </a:r>
            <a:endParaRPr lang="it-IT" dirty="0"/>
          </a:p>
        </p:txBody>
      </p:sp>
    </p:spTree>
    <p:extLst>
      <p:ext uri="{BB962C8B-B14F-4D97-AF65-F5344CB8AC3E}">
        <p14:creationId xmlns:p14="http://schemas.microsoft.com/office/powerpoint/2010/main" val="99993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a:t>
            </a:r>
            <a:endParaRPr lang="it-IT" dirty="0"/>
          </a:p>
        </p:txBody>
      </p:sp>
      <p:sp>
        <p:nvSpPr>
          <p:cNvPr id="3" name="Content Placeholder 2"/>
          <p:cNvSpPr>
            <a:spLocks noGrp="1"/>
          </p:cNvSpPr>
          <p:nvPr>
            <p:ph idx="1"/>
          </p:nvPr>
        </p:nvSpPr>
        <p:spPr/>
        <p:txBody>
          <a:bodyPr/>
          <a:lstStyle/>
          <a:p>
            <a:r>
              <a:rPr lang="it-IT" dirty="0" smtClean="0"/>
              <a:t>Modulo software che permette la comunicazione tra Business Logic e gli endpoint</a:t>
            </a:r>
          </a:p>
          <a:p>
            <a:r>
              <a:rPr lang="it-IT" dirty="0" smtClean="0"/>
              <a:t>Gestisce in maniera asincrona (tramite coda di eventi) le operazioni</a:t>
            </a:r>
          </a:p>
          <a:p>
            <a:r>
              <a:rPr lang="it-IT" dirty="0" smtClean="0"/>
              <a:t>Gestisce i problemi di concorrenza (tramite semafori)</a:t>
            </a:r>
          </a:p>
        </p:txBody>
      </p:sp>
    </p:spTree>
    <p:extLst>
      <p:ext uri="{BB962C8B-B14F-4D97-AF65-F5344CB8AC3E}">
        <p14:creationId xmlns:p14="http://schemas.microsoft.com/office/powerpoint/2010/main" val="2310635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it-IT" dirty="0" smtClean="0"/>
              <a:t>Wrapper (cont.)</a:t>
            </a:r>
            <a:endParaRPr lang="it-IT" dirty="0"/>
          </a:p>
        </p:txBody>
      </p:sp>
      <p:sp>
        <p:nvSpPr>
          <p:cNvPr id="4" name="Rectangle 3"/>
          <p:cNvSpPr/>
          <p:nvPr/>
        </p:nvSpPr>
        <p:spPr>
          <a:xfrm>
            <a:off x="1475656" y="3457890"/>
            <a:ext cx="3168352" cy="1368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6" name="Rounded Rectangle 5"/>
          <p:cNvSpPr/>
          <p:nvPr/>
        </p:nvSpPr>
        <p:spPr>
          <a:xfrm>
            <a:off x="1619672" y="3565902"/>
            <a:ext cx="144016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Wrapper</a:t>
            </a:r>
            <a:endParaRPr lang="it-IT" dirty="0"/>
          </a:p>
        </p:txBody>
      </p:sp>
      <p:sp>
        <p:nvSpPr>
          <p:cNvPr id="7" name="Rounded Rectangle 6"/>
          <p:cNvSpPr/>
          <p:nvPr/>
        </p:nvSpPr>
        <p:spPr>
          <a:xfrm>
            <a:off x="3131840" y="3565902"/>
            <a:ext cx="144016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Exec/Notify</a:t>
            </a:r>
            <a:endParaRPr lang="it-IT" dirty="0"/>
          </a:p>
        </p:txBody>
      </p:sp>
      <p:sp>
        <p:nvSpPr>
          <p:cNvPr id="9" name="Freeform 8"/>
          <p:cNvSpPr/>
          <p:nvPr/>
        </p:nvSpPr>
        <p:spPr>
          <a:xfrm>
            <a:off x="1142611" y="2569786"/>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12" name="Freeform 11"/>
          <p:cNvSpPr/>
          <p:nvPr/>
        </p:nvSpPr>
        <p:spPr>
          <a:xfrm>
            <a:off x="1603752" y="322026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sp>
        <p:nvSpPr>
          <p:cNvPr id="13" name="TextBox 12"/>
          <p:cNvSpPr txBox="1"/>
          <p:nvPr/>
        </p:nvSpPr>
        <p:spPr>
          <a:xfrm>
            <a:off x="1418698" y="2481136"/>
            <a:ext cx="2217198" cy="369332"/>
          </a:xfrm>
          <a:prstGeom prst="rect">
            <a:avLst/>
          </a:prstGeom>
          <a:noFill/>
        </p:spPr>
        <p:txBody>
          <a:bodyPr wrap="square" rtlCol="0">
            <a:spAutoFit/>
          </a:bodyPr>
          <a:lstStyle/>
          <a:p>
            <a:r>
              <a:rPr lang="it-IT" dirty="0" smtClean="0"/>
              <a:t>Evento (da GUI o TCP)</a:t>
            </a:r>
            <a:endParaRPr lang="it-IT" dirty="0"/>
          </a:p>
        </p:txBody>
      </p:sp>
      <p:sp>
        <p:nvSpPr>
          <p:cNvPr id="14" name="Rounded Rectangle 13"/>
          <p:cNvSpPr/>
          <p:nvPr/>
        </p:nvSpPr>
        <p:spPr>
          <a:xfrm>
            <a:off x="5508104" y="2698208"/>
            <a:ext cx="1728192" cy="10441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TCP Command</a:t>
            </a:r>
            <a:endParaRPr lang="it-IT" dirty="0"/>
          </a:p>
        </p:txBody>
      </p:sp>
      <p:sp>
        <p:nvSpPr>
          <p:cNvPr id="15" name="Rounded Rectangle 14"/>
          <p:cNvSpPr/>
          <p:nvPr/>
        </p:nvSpPr>
        <p:spPr>
          <a:xfrm>
            <a:off x="5508104" y="4314872"/>
            <a:ext cx="1728192" cy="10441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GUI Command</a:t>
            </a:r>
            <a:endParaRPr lang="it-IT" dirty="0"/>
          </a:p>
        </p:txBody>
      </p:sp>
      <p:cxnSp>
        <p:nvCxnSpPr>
          <p:cNvPr id="17" name="Straight Arrow Connector 16"/>
          <p:cNvCxnSpPr>
            <a:stCxn id="7" idx="3"/>
            <a:endCxn id="14" idx="1"/>
          </p:cNvCxnSpPr>
          <p:nvPr/>
        </p:nvCxnSpPr>
        <p:spPr>
          <a:xfrm flipV="1">
            <a:off x="4572000" y="3220266"/>
            <a:ext cx="936104" cy="9217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a:stCxn id="7" idx="3"/>
            <a:endCxn id="15" idx="1"/>
          </p:cNvCxnSpPr>
          <p:nvPr/>
        </p:nvCxnSpPr>
        <p:spPr>
          <a:xfrm>
            <a:off x="4572000" y="4141966"/>
            <a:ext cx="936104" cy="6949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95951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3 Casi</a:t>
            </a:r>
            <a:endParaRPr lang="it-IT" dirty="0"/>
          </a:p>
        </p:txBody>
      </p:sp>
      <p:sp>
        <p:nvSpPr>
          <p:cNvPr id="3" name="Content Placeholder 2"/>
          <p:cNvSpPr>
            <a:spLocks noGrp="1"/>
          </p:cNvSpPr>
          <p:nvPr>
            <p:ph idx="1"/>
          </p:nvPr>
        </p:nvSpPr>
        <p:spPr/>
        <p:txBody>
          <a:bodyPr/>
          <a:lstStyle/>
          <a:p>
            <a:r>
              <a:rPr lang="it-IT" dirty="0" smtClean="0"/>
              <a:t>Gestire sistema con GUI</a:t>
            </a:r>
          </a:p>
          <a:p>
            <a:r>
              <a:rPr lang="it-IT" dirty="0" smtClean="0"/>
              <a:t>Gestire sistema con TCP</a:t>
            </a:r>
          </a:p>
          <a:p>
            <a:r>
              <a:rPr lang="it-IT" dirty="0" smtClean="0"/>
              <a:t>Gestire sistema con GUI + TCP</a:t>
            </a:r>
            <a:endParaRPr lang="it-IT" dirty="0"/>
          </a:p>
        </p:txBody>
      </p:sp>
    </p:spTree>
    <p:extLst>
      <p:ext uri="{BB962C8B-B14F-4D97-AF65-F5344CB8AC3E}">
        <p14:creationId xmlns:p14="http://schemas.microsoft.com/office/powerpoint/2010/main" val="26309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1: GUI</a:t>
            </a:r>
            <a:endParaRPr lang="it-IT" dirty="0"/>
          </a:p>
        </p:txBody>
      </p:sp>
      <p:sp>
        <p:nvSpPr>
          <p:cNvPr id="4" name="Rectangle 3"/>
          <p:cNvSpPr/>
          <p:nvPr/>
        </p:nvSpPr>
        <p:spPr>
          <a:xfrm>
            <a:off x="2217264" y="2821063"/>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2217264" y="4209835"/>
            <a:ext cx="2016224" cy="77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emWIN</a:t>
            </a:r>
            <a:endParaRPr lang="it-IT" dirty="0"/>
          </a:p>
        </p:txBody>
      </p:sp>
      <p:sp>
        <p:nvSpPr>
          <p:cNvPr id="6" name="Rectangle 5"/>
          <p:cNvSpPr/>
          <p:nvPr/>
        </p:nvSpPr>
        <p:spPr>
          <a:xfrm>
            <a:off x="4809552" y="2821063"/>
            <a:ext cx="2016224"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4809552" y="4243630"/>
            <a:ext cx="2016224" cy="7714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1836100" y="2028975"/>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2281174" y="270238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1" name="Straight Arrow Connector 10"/>
          <p:cNvCxnSpPr>
            <a:stCxn id="4" idx="3"/>
            <a:endCxn id="6" idx="1"/>
          </p:cNvCxnSpPr>
          <p:nvPr/>
        </p:nvCxnSpPr>
        <p:spPr>
          <a:xfrm>
            <a:off x="4233488" y="3433131"/>
            <a:ext cx="57606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flipH="1">
            <a:off x="4201892" y="3433131"/>
            <a:ext cx="584448"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6491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2: TCP</a:t>
            </a:r>
            <a:endParaRPr lang="it-IT" dirty="0"/>
          </a:p>
        </p:txBody>
      </p:sp>
      <p:sp>
        <p:nvSpPr>
          <p:cNvPr id="4" name="Rectangle 3"/>
          <p:cNvSpPr/>
          <p:nvPr/>
        </p:nvSpPr>
        <p:spPr>
          <a:xfrm>
            <a:off x="2217264" y="2821063"/>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2217264" y="4209835"/>
            <a:ext cx="2016224" cy="77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smtClean="0"/>
              <a:t>lwIP</a:t>
            </a:r>
            <a:endParaRPr lang="it-IT" dirty="0"/>
          </a:p>
        </p:txBody>
      </p:sp>
      <p:sp>
        <p:nvSpPr>
          <p:cNvPr id="6" name="Rectangle 5"/>
          <p:cNvSpPr/>
          <p:nvPr/>
        </p:nvSpPr>
        <p:spPr>
          <a:xfrm>
            <a:off x="4809552" y="2821063"/>
            <a:ext cx="2016224"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4809552" y="4243630"/>
            <a:ext cx="2016224" cy="7714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1836100" y="2028975"/>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2281174" y="270238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0" name="Straight Arrow Connector 9"/>
          <p:cNvCxnSpPr>
            <a:stCxn id="4" idx="3"/>
            <a:endCxn id="6" idx="1"/>
          </p:cNvCxnSpPr>
          <p:nvPr/>
        </p:nvCxnSpPr>
        <p:spPr>
          <a:xfrm>
            <a:off x="4233488" y="3433131"/>
            <a:ext cx="57606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4201892" y="3433131"/>
            <a:ext cx="584448"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5613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3: GUI + TCP</a:t>
            </a:r>
            <a:endParaRPr lang="it-IT" dirty="0"/>
          </a:p>
        </p:txBody>
      </p:sp>
      <p:sp>
        <p:nvSpPr>
          <p:cNvPr id="4" name="Rectangle 3"/>
          <p:cNvSpPr/>
          <p:nvPr/>
        </p:nvSpPr>
        <p:spPr>
          <a:xfrm>
            <a:off x="1105726" y="2564904"/>
            <a:ext cx="1522058" cy="82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1105726" y="3573016"/>
            <a:ext cx="1522058" cy="5216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emWIN</a:t>
            </a:r>
            <a:endParaRPr lang="it-IT" dirty="0"/>
          </a:p>
        </p:txBody>
      </p:sp>
      <p:sp>
        <p:nvSpPr>
          <p:cNvPr id="6" name="Rectangle 5"/>
          <p:cNvSpPr/>
          <p:nvPr/>
        </p:nvSpPr>
        <p:spPr>
          <a:xfrm>
            <a:off x="3674803" y="3630821"/>
            <a:ext cx="1522058" cy="8277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3681068" y="4673105"/>
            <a:ext cx="1522058" cy="521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796521" y="1956532"/>
            <a:ext cx="419332" cy="489695"/>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1169636" y="2446227"/>
            <a:ext cx="92434" cy="687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0" name="Straight Arrow Connector 9"/>
          <p:cNvCxnSpPr/>
          <p:nvPr/>
        </p:nvCxnSpPr>
        <p:spPr>
          <a:xfrm>
            <a:off x="2627784" y="2866316"/>
            <a:ext cx="105328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2627784" y="3064517"/>
            <a:ext cx="1047019"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6267091" y="2514927"/>
            <a:ext cx="1522058" cy="82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15" name="Rectangle 14"/>
          <p:cNvSpPr/>
          <p:nvPr/>
        </p:nvSpPr>
        <p:spPr>
          <a:xfrm>
            <a:off x="6267091" y="3523039"/>
            <a:ext cx="1522058" cy="5216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lwIP</a:t>
            </a:r>
            <a:endParaRPr lang="it-IT" dirty="0"/>
          </a:p>
        </p:txBody>
      </p:sp>
      <p:sp>
        <p:nvSpPr>
          <p:cNvPr id="16" name="Freeform 15"/>
          <p:cNvSpPr/>
          <p:nvPr/>
        </p:nvSpPr>
        <p:spPr>
          <a:xfrm rot="2839974">
            <a:off x="7428288" y="1854958"/>
            <a:ext cx="419332" cy="489695"/>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17" name="Freeform 16"/>
          <p:cNvSpPr/>
          <p:nvPr/>
        </p:nvSpPr>
        <p:spPr>
          <a:xfrm rot="2839974">
            <a:off x="7530634" y="2354614"/>
            <a:ext cx="92434" cy="687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8" name="Straight Arrow Connector 17"/>
          <p:cNvCxnSpPr/>
          <p:nvPr/>
        </p:nvCxnSpPr>
        <p:spPr>
          <a:xfrm>
            <a:off x="5220072" y="2852936"/>
            <a:ext cx="107023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flipH="1">
            <a:off x="5220072" y="3051137"/>
            <a:ext cx="1047019"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2" name="Rectangle 21"/>
          <p:cNvSpPr/>
          <p:nvPr/>
        </p:nvSpPr>
        <p:spPr>
          <a:xfrm>
            <a:off x="3698014" y="2564904"/>
            <a:ext cx="1522058" cy="82773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smtClean="0"/>
              <a:t>BS </a:t>
            </a:r>
          </a:p>
          <a:p>
            <a:pPr algn="ctr"/>
            <a:r>
              <a:rPr lang="it-IT" dirty="0" smtClean="0"/>
              <a:t>(wrapper)</a:t>
            </a:r>
            <a:endParaRPr lang="it-IT" dirty="0"/>
          </a:p>
        </p:txBody>
      </p:sp>
    </p:spTree>
    <p:extLst>
      <p:ext uri="{BB962C8B-B14F-4D97-AF65-F5344CB8AC3E}">
        <p14:creationId xmlns:p14="http://schemas.microsoft.com/office/powerpoint/2010/main" val="2898699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di studio</a:t>
            </a:r>
            <a:endParaRPr lang="it-IT" dirty="0"/>
          </a:p>
        </p:txBody>
      </p:sp>
      <p:sp>
        <p:nvSpPr>
          <p:cNvPr id="3" name="Content Placeholder 2"/>
          <p:cNvSpPr>
            <a:spLocks noGrp="1"/>
          </p:cNvSpPr>
          <p:nvPr>
            <p:ph idx="1"/>
          </p:nvPr>
        </p:nvSpPr>
        <p:spPr/>
        <p:txBody>
          <a:bodyPr/>
          <a:lstStyle/>
          <a:p>
            <a:r>
              <a:rPr lang="it-IT" dirty="0" smtClean="0"/>
              <a:t>Sistema domotico a basso costo</a:t>
            </a:r>
          </a:p>
          <a:p>
            <a:r>
              <a:rPr lang="it-IT" dirty="0" smtClean="0"/>
              <a:t>Ambiente «fastidioso» (tutti i sensori sono in polling)</a:t>
            </a:r>
          </a:p>
          <a:p>
            <a:r>
              <a:rPr lang="it-IT" dirty="0" smtClean="0"/>
              <a:t>Microprocessore di fascia medio-bassa con GPU integrata (LPC1788)</a:t>
            </a:r>
          </a:p>
          <a:p>
            <a:r>
              <a:rPr lang="it-IT" dirty="0" smtClean="0"/>
              <a:t>Diversi protocolli «real time» (Modbus </a:t>
            </a:r>
            <a:r>
              <a:rPr lang="it-IT" smtClean="0"/>
              <a:t>e 1W</a:t>
            </a:r>
            <a:r>
              <a:rPr lang="it-IT" dirty="0" smtClean="0"/>
              <a:t>)</a:t>
            </a:r>
          </a:p>
          <a:p>
            <a:r>
              <a:rPr lang="it-IT" dirty="0" smtClean="0"/>
              <a:t>Importante che appaia tutto veloce all’utente</a:t>
            </a:r>
            <a:endParaRPr lang="it-IT" dirty="0"/>
          </a:p>
        </p:txBody>
      </p:sp>
    </p:spTree>
    <p:extLst>
      <p:ext uri="{BB962C8B-B14F-4D97-AF65-F5344CB8AC3E}">
        <p14:creationId xmlns:p14="http://schemas.microsoft.com/office/powerpoint/2010/main" val="3668384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Tempistiche di progettazione</a:t>
            </a:r>
            <a:endParaRPr lang="it-IT" dirty="0"/>
          </a:p>
        </p:txBody>
      </p:sp>
      <p:sp>
        <p:nvSpPr>
          <p:cNvPr id="3" name="Content Placeholder 2"/>
          <p:cNvSpPr>
            <a:spLocks noGrp="1"/>
          </p:cNvSpPr>
          <p:nvPr>
            <p:ph idx="1"/>
          </p:nvPr>
        </p:nvSpPr>
        <p:spPr/>
        <p:txBody>
          <a:bodyPr/>
          <a:lstStyle/>
          <a:p>
            <a:pPr marL="0" indent="0">
              <a:buNone/>
            </a:pPr>
            <a:r>
              <a:rPr lang="it-IT" dirty="0" smtClean="0"/>
              <a:t>Senza Framework:</a:t>
            </a:r>
          </a:p>
          <a:p>
            <a:pPr marL="0" indent="0">
              <a:buNone/>
            </a:pPr>
            <a:r>
              <a:rPr lang="it-IT" dirty="0"/>
              <a:t>	</a:t>
            </a:r>
            <a:r>
              <a:rPr lang="it-IT" dirty="0" smtClean="0"/>
              <a:t>4 mesi</a:t>
            </a:r>
          </a:p>
          <a:p>
            <a:pPr marL="0" indent="0">
              <a:buNone/>
            </a:pPr>
            <a:r>
              <a:rPr lang="it-IT" dirty="0"/>
              <a:t>	</a:t>
            </a:r>
            <a:r>
              <a:rPr lang="it-IT" dirty="0" smtClean="0"/>
              <a:t>(codice non portabile e monolitico)</a:t>
            </a:r>
          </a:p>
          <a:p>
            <a:pPr marL="0" indent="0">
              <a:buNone/>
            </a:pPr>
            <a:r>
              <a:rPr lang="it-IT" dirty="0" smtClean="0"/>
              <a:t>Con Framework:</a:t>
            </a:r>
          </a:p>
          <a:p>
            <a:pPr marL="0" indent="0">
              <a:buNone/>
            </a:pPr>
            <a:r>
              <a:rPr lang="it-IT" dirty="0"/>
              <a:t>	</a:t>
            </a:r>
            <a:r>
              <a:rPr lang="it-IT" dirty="0" smtClean="0"/>
              <a:t>2 settimane</a:t>
            </a:r>
          </a:p>
          <a:p>
            <a:pPr marL="0" indent="0">
              <a:buNone/>
            </a:pPr>
            <a:r>
              <a:rPr lang="it-IT" dirty="0"/>
              <a:t>	</a:t>
            </a:r>
            <a:r>
              <a:rPr lang="it-IT" dirty="0" smtClean="0"/>
              <a:t>(codice portabile, strutturato, modulare, 	leggibile e generabile automaticamente) </a:t>
            </a:r>
          </a:p>
          <a:p>
            <a:pPr marL="0" indent="0">
              <a:buNone/>
            </a:pPr>
            <a:endParaRPr lang="it-IT" dirty="0" smtClean="0"/>
          </a:p>
        </p:txBody>
      </p:sp>
    </p:spTree>
    <p:extLst>
      <p:ext uri="{BB962C8B-B14F-4D97-AF65-F5344CB8AC3E}">
        <p14:creationId xmlns:p14="http://schemas.microsoft.com/office/powerpoint/2010/main" val="950048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Analisi su risorse</a:t>
            </a:r>
            <a:endParaRPr lang="it-IT" dirty="0"/>
          </a:p>
        </p:txBody>
      </p:sp>
      <p:sp>
        <p:nvSpPr>
          <p:cNvPr id="3" name="Content Placeholder 2"/>
          <p:cNvSpPr>
            <a:spLocks noGrp="1"/>
          </p:cNvSpPr>
          <p:nvPr>
            <p:ph idx="1"/>
          </p:nvPr>
        </p:nvSpPr>
        <p:spPr/>
        <p:txBody>
          <a:bodyPr>
            <a:normAutofit fontScale="77500" lnSpcReduction="20000"/>
          </a:bodyPr>
          <a:lstStyle/>
          <a:p>
            <a:pPr marL="0" indent="0">
              <a:buNone/>
            </a:pPr>
            <a:r>
              <a:rPr lang="it-IT" dirty="0" smtClean="0"/>
              <a:t>Senza framework</a:t>
            </a:r>
          </a:p>
          <a:p>
            <a:pPr marL="0" indent="0">
              <a:buNone/>
            </a:pPr>
            <a:r>
              <a:rPr lang="it-IT" dirty="0"/>
              <a:t>	</a:t>
            </a:r>
            <a:r>
              <a:rPr lang="it-IT" dirty="0" smtClean="0"/>
              <a:t>==</a:t>
            </a:r>
          </a:p>
          <a:p>
            <a:pPr marL="0" indent="0">
              <a:buNone/>
            </a:pPr>
            <a:r>
              <a:rPr lang="it-IT" dirty="0" smtClean="0"/>
              <a:t>Con framework </a:t>
            </a:r>
          </a:p>
          <a:p>
            <a:pPr marL="0" indent="0">
              <a:buNone/>
            </a:pPr>
            <a:r>
              <a:rPr lang="it-IT" dirty="0" smtClean="0"/>
              <a:t>Però:</a:t>
            </a:r>
          </a:p>
          <a:p>
            <a:pPr>
              <a:buFontTx/>
              <a:buChar char="-"/>
            </a:pPr>
            <a:r>
              <a:rPr lang="it-IT" dirty="0" smtClean="0"/>
              <a:t>stack di chiamate a funzione più denso di 4 livelli per la gestione del wrapper;</a:t>
            </a:r>
          </a:p>
          <a:p>
            <a:pPr>
              <a:buFontTx/>
              <a:buChar char="-"/>
            </a:pPr>
            <a:r>
              <a:rPr lang="it-IT" dirty="0" smtClean="0"/>
              <a:t>Definizione di macro e variabili ausiliarie.</a:t>
            </a:r>
          </a:p>
          <a:p>
            <a:pPr marL="0" indent="0">
              <a:buNone/>
            </a:pPr>
            <a:endParaRPr lang="it-IT" dirty="0"/>
          </a:p>
          <a:p>
            <a:pPr marL="0" indent="0">
              <a:buNone/>
            </a:pPr>
            <a:r>
              <a:rPr lang="it-IT" dirty="0" smtClean="0"/>
              <a:t>Questo perché sono stati creati solamente più moduli (funzioni C opportunamente wrappate da chiamate intermedie per standardizzare e automatizzare le procedure)</a:t>
            </a:r>
            <a:endParaRPr lang="it-IT" dirty="0"/>
          </a:p>
        </p:txBody>
      </p:sp>
    </p:spTree>
    <p:extLst>
      <p:ext uri="{BB962C8B-B14F-4D97-AF65-F5344CB8AC3E}">
        <p14:creationId xmlns:p14="http://schemas.microsoft.com/office/powerpoint/2010/main" val="4189535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smtClean="0"/>
              <a:t>Parte II</a:t>
            </a:r>
            <a:endParaRPr lang="it-IT" dirty="0"/>
          </a:p>
        </p:txBody>
      </p:sp>
      <p:sp>
        <p:nvSpPr>
          <p:cNvPr id="5" name="Subtitle 2"/>
          <p:cNvSpPr txBox="1">
            <a:spLocks/>
          </p:cNvSpPr>
          <p:nvPr/>
        </p:nvSpPr>
        <p:spPr>
          <a:xfrm>
            <a:off x="971600" y="3886200"/>
            <a:ext cx="6912768"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t-IT" dirty="0" smtClean="0"/>
              <a:t>Analisi delle risorse per i 3 casi possibili</a:t>
            </a:r>
            <a:endParaRPr lang="it-IT" dirty="0"/>
          </a:p>
        </p:txBody>
      </p:sp>
    </p:spTree>
    <p:extLst>
      <p:ext uri="{BB962C8B-B14F-4D97-AF65-F5344CB8AC3E}">
        <p14:creationId xmlns:p14="http://schemas.microsoft.com/office/powerpoint/2010/main" val="383081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smtClean="0"/>
              <a:t>Parte I</a:t>
            </a:r>
            <a:endParaRPr lang="it-IT" dirty="0"/>
          </a:p>
        </p:txBody>
      </p:sp>
      <p:sp>
        <p:nvSpPr>
          <p:cNvPr id="5" name="Subtitle 2"/>
          <p:cNvSpPr txBox="1">
            <a:spLocks/>
          </p:cNvSpPr>
          <p:nvPr/>
        </p:nvSpPr>
        <p:spPr>
          <a:xfrm>
            <a:off x="2483768" y="3886200"/>
            <a:ext cx="4176464"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t-IT" dirty="0" smtClean="0"/>
              <a:t>Specifiche e tecnologia</a:t>
            </a:r>
            <a:endParaRPr lang="it-IT" dirty="0"/>
          </a:p>
        </p:txBody>
      </p:sp>
    </p:spTree>
    <p:extLst>
      <p:ext uri="{BB962C8B-B14F-4D97-AF65-F5344CB8AC3E}">
        <p14:creationId xmlns:p14="http://schemas.microsoft.com/office/powerpoint/2010/main" val="1250345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780 x 470</a:t>
            </a:r>
            <a:endParaRPr lang="it-IT" dirty="0"/>
          </a:p>
        </p:txBody>
      </p:sp>
      <p:sp>
        <p:nvSpPr>
          <p:cNvPr id="3" name="Content Placeholder 2"/>
          <p:cNvSpPr>
            <a:spLocks noGrp="1"/>
          </p:cNvSpPr>
          <p:nvPr>
            <p:ph idx="1"/>
          </p:nvPr>
        </p:nvSpPr>
        <p:spPr/>
        <p:txBody>
          <a:bodyPr/>
          <a:lstStyle/>
          <a:p>
            <a:r>
              <a:rPr lang="it-IT" dirty="0" smtClean="0"/>
              <a:t>To be continued...</a:t>
            </a:r>
            <a:endParaRPr lang="it-IT" dirty="0"/>
          </a:p>
        </p:txBody>
      </p:sp>
    </p:spTree>
    <p:extLst>
      <p:ext uri="{BB962C8B-B14F-4D97-AF65-F5344CB8AC3E}">
        <p14:creationId xmlns:p14="http://schemas.microsoft.com/office/powerpoint/2010/main" val="704705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Specifiche</a:t>
            </a:r>
            <a:endParaRPr lang="it-IT" dirty="0"/>
          </a:p>
        </p:txBody>
      </p:sp>
      <p:sp>
        <p:nvSpPr>
          <p:cNvPr id="3" name="Content Placeholder 2"/>
          <p:cNvSpPr>
            <a:spLocks noGrp="1"/>
          </p:cNvSpPr>
          <p:nvPr>
            <p:ph idx="1"/>
          </p:nvPr>
        </p:nvSpPr>
        <p:spPr/>
        <p:txBody>
          <a:bodyPr>
            <a:normAutofit fontScale="55000" lnSpcReduction="20000"/>
          </a:bodyPr>
          <a:lstStyle/>
          <a:p>
            <a:pPr marL="0" indent="0">
              <a:buNone/>
            </a:pPr>
            <a:r>
              <a:rPr lang="it-IT" dirty="0" smtClean="0"/>
              <a:t>Presentare 3 diversi approcci di progettazione di un endpoint embedded, utilizzabile ad esempio in un sistema domotico: </a:t>
            </a:r>
            <a:br>
              <a:rPr lang="it-IT" dirty="0" smtClean="0"/>
            </a:br>
            <a:endParaRPr lang="it-IT" dirty="0" smtClean="0"/>
          </a:p>
          <a:p>
            <a:pPr marL="0" indent="0">
              <a:buNone/>
            </a:pPr>
            <a:r>
              <a:rPr lang="it-IT" dirty="0" smtClean="0"/>
              <a:t>1. si ha un dispositivo cieco che, tramite rete, si interfaccia con l’esterno (quindi c'è un binding tra ciò che viene presentato nell'interfaccia e la business logic, tramite protocollo interno); </a:t>
            </a:r>
            <a:br>
              <a:rPr lang="it-IT" dirty="0" smtClean="0"/>
            </a:br>
            <a:endParaRPr lang="it-IT" dirty="0" smtClean="0"/>
          </a:p>
          <a:p>
            <a:pPr marL="0" indent="0">
              <a:buNone/>
            </a:pPr>
            <a:r>
              <a:rPr lang="it-IT" dirty="0" smtClean="0"/>
              <a:t>2. si ha un dispositivo dotato di schermo che, tramite una libreria grafica embedded, presenta l'interfaccia e tramite protocollo interno esegue il binding con la business logic; </a:t>
            </a:r>
            <a:br>
              <a:rPr lang="it-IT" dirty="0" smtClean="0"/>
            </a:br>
            <a:endParaRPr lang="it-IT" dirty="0" smtClean="0"/>
          </a:p>
          <a:p>
            <a:pPr marL="0" indent="0">
              <a:buNone/>
            </a:pPr>
            <a:r>
              <a:rPr lang="it-IT" dirty="0" smtClean="0"/>
              <a:t>3. si ha un dispositivo dotato sia di schermo e di rete che comprende le soluzioni precedenti. </a:t>
            </a:r>
            <a:br>
              <a:rPr lang="it-IT" dirty="0" smtClean="0"/>
            </a:br>
            <a:r>
              <a:rPr lang="it-IT" dirty="0" smtClean="0"/>
              <a:t/>
            </a:r>
            <a:br>
              <a:rPr lang="it-IT" dirty="0" smtClean="0"/>
            </a:br>
            <a:r>
              <a:rPr lang="it-IT" dirty="0" smtClean="0"/>
              <a:t>Tutto questo si può ottenere utilizzando un framework creando un'unica interfaccia portabile (quindi non riprogettandola ogni volta). </a:t>
            </a:r>
          </a:p>
          <a:p>
            <a:pPr marL="0" indent="0">
              <a:buNone/>
            </a:pPr>
            <a:r>
              <a:rPr lang="it-IT" dirty="0" smtClean="0"/>
              <a:t>Questo può portare ad un'analisi di come può far risparmiare la parte di rete sia di costi sia di computazione per la CPU, piuttosto che usare un microprocessore dotato di GPU per gestire la parte grafica. </a:t>
            </a:r>
            <a:endParaRPr lang="it-IT" dirty="0"/>
          </a:p>
        </p:txBody>
      </p:sp>
    </p:spTree>
    <p:extLst>
      <p:ext uri="{BB962C8B-B14F-4D97-AF65-F5344CB8AC3E}">
        <p14:creationId xmlns:p14="http://schemas.microsoft.com/office/powerpoint/2010/main" val="15551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Target</a:t>
            </a:r>
            <a:endParaRPr lang="it-IT" dirty="0"/>
          </a:p>
        </p:txBody>
      </p:sp>
      <p:sp>
        <p:nvSpPr>
          <p:cNvPr id="3" name="Content Placeholder 2"/>
          <p:cNvSpPr>
            <a:spLocks noGrp="1"/>
          </p:cNvSpPr>
          <p:nvPr>
            <p:ph idx="1"/>
          </p:nvPr>
        </p:nvSpPr>
        <p:spPr/>
        <p:txBody>
          <a:bodyPr/>
          <a:lstStyle/>
          <a:p>
            <a:pPr marL="0" indent="0">
              <a:buNone/>
            </a:pPr>
            <a:r>
              <a:rPr lang="it-IT" dirty="0" smtClean="0"/>
              <a:t>LPC1788 con demoboard FDI DK-57VTS</a:t>
            </a:r>
            <a:endParaRPr lang="it-IT" dirty="0"/>
          </a:p>
        </p:txBody>
      </p:sp>
      <p:pic>
        <p:nvPicPr>
          <p:cNvPr id="2050" name="Picture 2" descr="C:\Users\enric_000\Desktop\DK-57VTS-LPC178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5343704" cy="400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10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RadGUI</a:t>
            </a:r>
            <a:endParaRPr lang="it-I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777385" cy="50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981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Problema RadGUI</a:t>
            </a:r>
            <a:endParaRPr lang="it-IT" dirty="0"/>
          </a:p>
        </p:txBody>
      </p:sp>
      <p:sp>
        <p:nvSpPr>
          <p:cNvPr id="3" name="Content Placeholder 2"/>
          <p:cNvSpPr>
            <a:spLocks noGrp="1"/>
          </p:cNvSpPr>
          <p:nvPr>
            <p:ph idx="1"/>
          </p:nvPr>
        </p:nvSpPr>
        <p:spPr/>
        <p:txBody>
          <a:bodyPr/>
          <a:lstStyle/>
          <a:p>
            <a:r>
              <a:rPr lang="it-IT" dirty="0" smtClean="0"/>
              <a:t>Non adatto per sistemi embedded di fascia bassa e medio-bassa con poche risorse:</a:t>
            </a:r>
          </a:p>
          <a:p>
            <a:pPr lvl="1"/>
            <a:r>
              <a:rPr lang="it-IT" dirty="0" smtClean="0"/>
              <a:t>Utilizza troppa memoria;</a:t>
            </a:r>
          </a:p>
          <a:p>
            <a:pPr lvl="1"/>
            <a:r>
              <a:rPr lang="it-IT" dirty="0" smtClean="0"/>
              <a:t>Utilizza troppe risorse;</a:t>
            </a:r>
          </a:p>
          <a:p>
            <a:pPr lvl="1"/>
            <a:r>
              <a:rPr lang="it-IT" dirty="0" smtClean="0"/>
              <a:t>Sfrutta librerie che usano Linux.</a:t>
            </a:r>
            <a:endParaRPr lang="it-IT" dirty="0"/>
          </a:p>
        </p:txBody>
      </p:sp>
      <p:pic>
        <p:nvPicPr>
          <p:cNvPr id="3074" name="Picture 2" descr="C:\Users\enric_000\Desktop\resp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933056"/>
            <a:ext cx="4533900"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0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Soluzione</a:t>
            </a:r>
            <a:endParaRPr lang="it-IT" dirty="0"/>
          </a:p>
        </p:txBody>
      </p:sp>
      <p:sp>
        <p:nvSpPr>
          <p:cNvPr id="3" name="Content Placeholder 2"/>
          <p:cNvSpPr>
            <a:spLocks noGrp="1"/>
          </p:cNvSpPr>
          <p:nvPr>
            <p:ph idx="1"/>
          </p:nvPr>
        </p:nvSpPr>
        <p:spPr/>
        <p:txBody>
          <a:bodyPr/>
          <a:lstStyle/>
          <a:p>
            <a:r>
              <a:rPr lang="it-IT" dirty="0" smtClean="0"/>
              <a:t>Implementazione di un nuovo framework con le stesse potenzialità e struttura di RadGUI, ma adatto per sistemi embedded di fascia medio-bassa, bassa e superembedded;</a:t>
            </a:r>
          </a:p>
          <a:p>
            <a:r>
              <a:rPr lang="it-IT" dirty="0" smtClean="0"/>
              <a:t>Implementazione e utilizzo di tool automatici per generare codice e interfacce.</a:t>
            </a:r>
          </a:p>
          <a:p>
            <a:r>
              <a:rPr lang="it-IT" dirty="0" smtClean="0"/>
              <a:t>Garantire un buon grado di portabilità (impresa difficile nei sistemi embedded)</a:t>
            </a:r>
            <a:endParaRPr lang="it-IT" dirty="0"/>
          </a:p>
        </p:txBody>
      </p:sp>
    </p:spTree>
    <p:extLst>
      <p:ext uri="{BB962C8B-B14F-4D97-AF65-F5344CB8AC3E}">
        <p14:creationId xmlns:p14="http://schemas.microsoft.com/office/powerpoint/2010/main" val="4240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Framework creato</a:t>
            </a:r>
            <a:endParaRPr lang="it-IT" dirty="0"/>
          </a:p>
        </p:txBody>
      </p:sp>
      <p:pic>
        <p:nvPicPr>
          <p:cNvPr id="4099" name="Picture 3" descr="C:\Users\enric_000\Desktop\myframe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833206"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387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uEZ</a:t>
            </a:r>
            <a:endParaRPr lang="it-IT" dirty="0"/>
          </a:p>
        </p:txBody>
      </p:sp>
      <p:pic>
        <p:nvPicPr>
          <p:cNvPr id="1026" name="Picture 2" descr="C:\Users\enric_000\Desktop\pue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737016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9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301</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Presentazione Progetto NES</vt:lpstr>
      <vt:lpstr>PowerPoint Presentation</vt:lpstr>
      <vt:lpstr>Specifiche</vt:lpstr>
      <vt:lpstr>Target</vt:lpstr>
      <vt:lpstr>RadGUI</vt:lpstr>
      <vt:lpstr>Problema RadGUI</vt:lpstr>
      <vt:lpstr>Soluzione</vt:lpstr>
      <vt:lpstr>Framework creato</vt:lpstr>
      <vt:lpstr>uEZ</vt:lpstr>
      <vt:lpstr>Wrapper</vt:lpstr>
      <vt:lpstr>Wrapper (cont.)</vt:lpstr>
      <vt:lpstr>3 Casi</vt:lpstr>
      <vt:lpstr>Caso 1: GUI</vt:lpstr>
      <vt:lpstr>Caso 2: TCP</vt:lpstr>
      <vt:lpstr>Caso 3: GUI + TCP</vt:lpstr>
      <vt:lpstr>Caso di studio</vt:lpstr>
      <vt:lpstr>Tempistiche di progettazione</vt:lpstr>
      <vt:lpstr>Analisi su risorse</vt:lpstr>
      <vt:lpstr>PowerPoint Presentation</vt:lpstr>
      <vt:lpstr>780 x 470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NES</dc:title>
  <dc:creator>Enrico Giordano</dc:creator>
  <cp:lastModifiedBy>Enrico Giordano</cp:lastModifiedBy>
  <cp:revision>43</cp:revision>
  <dcterms:created xsi:type="dcterms:W3CDTF">2015-10-26T21:24:04Z</dcterms:created>
  <dcterms:modified xsi:type="dcterms:W3CDTF">2015-10-28T14:39:51Z</dcterms:modified>
</cp:coreProperties>
</file>