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3" r:id="rId3"/>
    <p:sldId id="257" r:id="rId4"/>
    <p:sldId id="266" r:id="rId5"/>
    <p:sldId id="258" r:id="rId6"/>
    <p:sldId id="259" r:id="rId7"/>
    <p:sldId id="260" r:id="rId8"/>
    <p:sldId id="264" r:id="rId9"/>
    <p:sldId id="261" r:id="rId10"/>
    <p:sldId id="263" r:id="rId11"/>
    <p:sldId id="267" r:id="rId12"/>
    <p:sldId id="262" r:id="rId13"/>
    <p:sldId id="268" r:id="rId14"/>
    <p:sldId id="269" r:id="rId15"/>
    <p:sldId id="270" r:id="rId16"/>
    <p:sldId id="265" r:id="rId17"/>
    <p:sldId id="271" r:id="rId18"/>
    <p:sldId id="272" r:id="rId19"/>
    <p:sldId id="275" r:id="rId20"/>
    <p:sldId id="274" r:id="rId21"/>
  </p:sldIdLst>
  <p:sldSz cx="9144000" cy="6858000" type="screen4x3"/>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70" autoAdjust="0"/>
    <p:restoredTop sz="94660"/>
  </p:normalViewPr>
  <p:slideViewPr>
    <p:cSldViewPr>
      <p:cViewPr varScale="1">
        <p:scale>
          <a:sx n="89" d="100"/>
          <a:sy n="89" d="100"/>
        </p:scale>
        <p:origin x="-1296" y="-6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it-IT"/>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it-IT"/>
          </a:p>
        </p:txBody>
      </p:sp>
      <p:sp>
        <p:nvSpPr>
          <p:cNvPr id="4" name="Date Placeholder 3"/>
          <p:cNvSpPr>
            <a:spLocks noGrp="1"/>
          </p:cNvSpPr>
          <p:nvPr>
            <p:ph type="dt" sz="half" idx="10"/>
          </p:nvPr>
        </p:nvSpPr>
        <p:spPr/>
        <p:txBody>
          <a:bodyPr/>
          <a:lstStyle/>
          <a:p>
            <a:fld id="{C4591DE4-B87A-435F-B530-91CC204D1EDC}" type="datetimeFigureOut">
              <a:rPr lang="it-IT" smtClean="0"/>
              <a:t>03/11/2015</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9FCCB9CF-564E-4BD1-B5DA-2BE1A42D3C3F}" type="slidenum">
              <a:rPr lang="it-IT" smtClean="0"/>
              <a:t>‹#›</a:t>
            </a:fld>
            <a:endParaRPr lang="it-IT"/>
          </a:p>
        </p:txBody>
      </p:sp>
    </p:spTree>
    <p:extLst>
      <p:ext uri="{BB962C8B-B14F-4D97-AF65-F5344CB8AC3E}">
        <p14:creationId xmlns:p14="http://schemas.microsoft.com/office/powerpoint/2010/main" val="7465286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t-IT"/>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4" name="Date Placeholder 3"/>
          <p:cNvSpPr>
            <a:spLocks noGrp="1"/>
          </p:cNvSpPr>
          <p:nvPr>
            <p:ph type="dt" sz="half" idx="10"/>
          </p:nvPr>
        </p:nvSpPr>
        <p:spPr/>
        <p:txBody>
          <a:bodyPr/>
          <a:lstStyle/>
          <a:p>
            <a:fld id="{C4591DE4-B87A-435F-B530-91CC204D1EDC}" type="datetimeFigureOut">
              <a:rPr lang="it-IT" smtClean="0"/>
              <a:t>03/11/2015</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9FCCB9CF-564E-4BD1-B5DA-2BE1A42D3C3F}" type="slidenum">
              <a:rPr lang="it-IT" smtClean="0"/>
              <a:t>‹#›</a:t>
            </a:fld>
            <a:endParaRPr lang="it-IT"/>
          </a:p>
        </p:txBody>
      </p:sp>
    </p:spTree>
    <p:extLst>
      <p:ext uri="{BB962C8B-B14F-4D97-AF65-F5344CB8AC3E}">
        <p14:creationId xmlns:p14="http://schemas.microsoft.com/office/powerpoint/2010/main" val="2432896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it-IT"/>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4" name="Date Placeholder 3"/>
          <p:cNvSpPr>
            <a:spLocks noGrp="1"/>
          </p:cNvSpPr>
          <p:nvPr>
            <p:ph type="dt" sz="half" idx="10"/>
          </p:nvPr>
        </p:nvSpPr>
        <p:spPr/>
        <p:txBody>
          <a:bodyPr/>
          <a:lstStyle/>
          <a:p>
            <a:fld id="{C4591DE4-B87A-435F-B530-91CC204D1EDC}" type="datetimeFigureOut">
              <a:rPr lang="it-IT" smtClean="0"/>
              <a:t>03/11/2015</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9FCCB9CF-564E-4BD1-B5DA-2BE1A42D3C3F}" type="slidenum">
              <a:rPr lang="it-IT" smtClean="0"/>
              <a:t>‹#›</a:t>
            </a:fld>
            <a:endParaRPr lang="it-IT"/>
          </a:p>
        </p:txBody>
      </p:sp>
    </p:spTree>
    <p:extLst>
      <p:ext uri="{BB962C8B-B14F-4D97-AF65-F5344CB8AC3E}">
        <p14:creationId xmlns:p14="http://schemas.microsoft.com/office/powerpoint/2010/main" val="35479431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t-IT"/>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4" name="Date Placeholder 3"/>
          <p:cNvSpPr>
            <a:spLocks noGrp="1"/>
          </p:cNvSpPr>
          <p:nvPr>
            <p:ph type="dt" sz="half" idx="10"/>
          </p:nvPr>
        </p:nvSpPr>
        <p:spPr/>
        <p:txBody>
          <a:bodyPr/>
          <a:lstStyle/>
          <a:p>
            <a:fld id="{C4591DE4-B87A-435F-B530-91CC204D1EDC}" type="datetimeFigureOut">
              <a:rPr lang="it-IT" smtClean="0"/>
              <a:t>03/11/2015</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9FCCB9CF-564E-4BD1-B5DA-2BE1A42D3C3F}" type="slidenum">
              <a:rPr lang="it-IT" smtClean="0"/>
              <a:t>‹#›</a:t>
            </a:fld>
            <a:endParaRPr lang="it-IT"/>
          </a:p>
        </p:txBody>
      </p:sp>
    </p:spTree>
    <p:extLst>
      <p:ext uri="{BB962C8B-B14F-4D97-AF65-F5344CB8AC3E}">
        <p14:creationId xmlns:p14="http://schemas.microsoft.com/office/powerpoint/2010/main" val="25338892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it-IT"/>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4591DE4-B87A-435F-B530-91CC204D1EDC}" type="datetimeFigureOut">
              <a:rPr lang="it-IT" smtClean="0"/>
              <a:t>03/11/2015</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9FCCB9CF-564E-4BD1-B5DA-2BE1A42D3C3F}" type="slidenum">
              <a:rPr lang="it-IT" smtClean="0"/>
              <a:t>‹#›</a:t>
            </a:fld>
            <a:endParaRPr lang="it-IT"/>
          </a:p>
        </p:txBody>
      </p:sp>
    </p:spTree>
    <p:extLst>
      <p:ext uri="{BB962C8B-B14F-4D97-AF65-F5344CB8AC3E}">
        <p14:creationId xmlns:p14="http://schemas.microsoft.com/office/powerpoint/2010/main" val="18440524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t-IT"/>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5" name="Date Placeholder 4"/>
          <p:cNvSpPr>
            <a:spLocks noGrp="1"/>
          </p:cNvSpPr>
          <p:nvPr>
            <p:ph type="dt" sz="half" idx="10"/>
          </p:nvPr>
        </p:nvSpPr>
        <p:spPr/>
        <p:txBody>
          <a:bodyPr/>
          <a:lstStyle/>
          <a:p>
            <a:fld id="{C4591DE4-B87A-435F-B530-91CC204D1EDC}" type="datetimeFigureOut">
              <a:rPr lang="it-IT" smtClean="0"/>
              <a:t>03/11/2015</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9FCCB9CF-564E-4BD1-B5DA-2BE1A42D3C3F}" type="slidenum">
              <a:rPr lang="it-IT" smtClean="0"/>
              <a:t>‹#›</a:t>
            </a:fld>
            <a:endParaRPr lang="it-IT"/>
          </a:p>
        </p:txBody>
      </p:sp>
    </p:spTree>
    <p:extLst>
      <p:ext uri="{BB962C8B-B14F-4D97-AF65-F5344CB8AC3E}">
        <p14:creationId xmlns:p14="http://schemas.microsoft.com/office/powerpoint/2010/main" val="8856883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it-IT"/>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7" name="Date Placeholder 6"/>
          <p:cNvSpPr>
            <a:spLocks noGrp="1"/>
          </p:cNvSpPr>
          <p:nvPr>
            <p:ph type="dt" sz="half" idx="10"/>
          </p:nvPr>
        </p:nvSpPr>
        <p:spPr/>
        <p:txBody>
          <a:bodyPr/>
          <a:lstStyle/>
          <a:p>
            <a:fld id="{C4591DE4-B87A-435F-B530-91CC204D1EDC}" type="datetimeFigureOut">
              <a:rPr lang="it-IT" smtClean="0"/>
              <a:t>03/11/2015</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9FCCB9CF-564E-4BD1-B5DA-2BE1A42D3C3F}" type="slidenum">
              <a:rPr lang="it-IT" smtClean="0"/>
              <a:t>‹#›</a:t>
            </a:fld>
            <a:endParaRPr lang="it-IT"/>
          </a:p>
        </p:txBody>
      </p:sp>
    </p:spTree>
    <p:extLst>
      <p:ext uri="{BB962C8B-B14F-4D97-AF65-F5344CB8AC3E}">
        <p14:creationId xmlns:p14="http://schemas.microsoft.com/office/powerpoint/2010/main" val="9423983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t-IT"/>
          </a:p>
        </p:txBody>
      </p:sp>
      <p:sp>
        <p:nvSpPr>
          <p:cNvPr id="3" name="Date Placeholder 2"/>
          <p:cNvSpPr>
            <a:spLocks noGrp="1"/>
          </p:cNvSpPr>
          <p:nvPr>
            <p:ph type="dt" sz="half" idx="10"/>
          </p:nvPr>
        </p:nvSpPr>
        <p:spPr/>
        <p:txBody>
          <a:bodyPr/>
          <a:lstStyle/>
          <a:p>
            <a:fld id="{C4591DE4-B87A-435F-B530-91CC204D1EDC}" type="datetimeFigureOut">
              <a:rPr lang="it-IT" smtClean="0"/>
              <a:t>03/11/2015</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9FCCB9CF-564E-4BD1-B5DA-2BE1A42D3C3F}" type="slidenum">
              <a:rPr lang="it-IT" smtClean="0"/>
              <a:t>‹#›</a:t>
            </a:fld>
            <a:endParaRPr lang="it-IT"/>
          </a:p>
        </p:txBody>
      </p:sp>
    </p:spTree>
    <p:extLst>
      <p:ext uri="{BB962C8B-B14F-4D97-AF65-F5344CB8AC3E}">
        <p14:creationId xmlns:p14="http://schemas.microsoft.com/office/powerpoint/2010/main" val="10395692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591DE4-B87A-435F-B530-91CC204D1EDC}" type="datetimeFigureOut">
              <a:rPr lang="it-IT" smtClean="0"/>
              <a:t>03/11/2015</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9FCCB9CF-564E-4BD1-B5DA-2BE1A42D3C3F}" type="slidenum">
              <a:rPr lang="it-IT" smtClean="0"/>
              <a:t>‹#›</a:t>
            </a:fld>
            <a:endParaRPr lang="it-IT"/>
          </a:p>
        </p:txBody>
      </p:sp>
    </p:spTree>
    <p:extLst>
      <p:ext uri="{BB962C8B-B14F-4D97-AF65-F5344CB8AC3E}">
        <p14:creationId xmlns:p14="http://schemas.microsoft.com/office/powerpoint/2010/main" val="16396705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it-IT"/>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591DE4-B87A-435F-B530-91CC204D1EDC}" type="datetimeFigureOut">
              <a:rPr lang="it-IT" smtClean="0"/>
              <a:t>03/11/2015</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9FCCB9CF-564E-4BD1-B5DA-2BE1A42D3C3F}" type="slidenum">
              <a:rPr lang="it-IT" smtClean="0"/>
              <a:t>‹#›</a:t>
            </a:fld>
            <a:endParaRPr lang="it-IT"/>
          </a:p>
        </p:txBody>
      </p:sp>
    </p:spTree>
    <p:extLst>
      <p:ext uri="{BB962C8B-B14F-4D97-AF65-F5344CB8AC3E}">
        <p14:creationId xmlns:p14="http://schemas.microsoft.com/office/powerpoint/2010/main" val="21140458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it-IT"/>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591DE4-B87A-435F-B530-91CC204D1EDC}" type="datetimeFigureOut">
              <a:rPr lang="it-IT" smtClean="0"/>
              <a:t>03/11/2015</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9FCCB9CF-564E-4BD1-B5DA-2BE1A42D3C3F}" type="slidenum">
              <a:rPr lang="it-IT" smtClean="0"/>
              <a:t>‹#›</a:t>
            </a:fld>
            <a:endParaRPr lang="it-IT"/>
          </a:p>
        </p:txBody>
      </p:sp>
    </p:spTree>
    <p:extLst>
      <p:ext uri="{BB962C8B-B14F-4D97-AF65-F5344CB8AC3E}">
        <p14:creationId xmlns:p14="http://schemas.microsoft.com/office/powerpoint/2010/main" val="33685308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it-IT"/>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591DE4-B87A-435F-B530-91CC204D1EDC}" type="datetimeFigureOut">
              <a:rPr lang="it-IT" smtClean="0"/>
              <a:t>03/11/2015</a:t>
            </a:fld>
            <a:endParaRPr lang="it-IT"/>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CCB9CF-564E-4BD1-B5DA-2BE1A42D3C3F}" type="slidenum">
              <a:rPr lang="it-IT" smtClean="0"/>
              <a:t>‹#›</a:t>
            </a:fld>
            <a:endParaRPr lang="it-IT"/>
          </a:p>
        </p:txBody>
      </p:sp>
    </p:spTree>
    <p:extLst>
      <p:ext uri="{BB962C8B-B14F-4D97-AF65-F5344CB8AC3E}">
        <p14:creationId xmlns:p14="http://schemas.microsoft.com/office/powerpoint/2010/main" val="13101376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it-IT" dirty="0" smtClean="0"/>
              <a:t>Presentazione Progetto NES</a:t>
            </a:r>
            <a:endParaRPr lang="it-IT" dirty="0"/>
          </a:p>
        </p:txBody>
      </p:sp>
      <p:sp>
        <p:nvSpPr>
          <p:cNvPr id="3" name="Subtitle 2"/>
          <p:cNvSpPr>
            <a:spLocks noGrp="1"/>
          </p:cNvSpPr>
          <p:nvPr>
            <p:ph type="subTitle" idx="1"/>
          </p:nvPr>
        </p:nvSpPr>
        <p:spPr/>
        <p:txBody>
          <a:bodyPr/>
          <a:lstStyle/>
          <a:p>
            <a:r>
              <a:rPr lang="it-IT" dirty="0" smtClean="0"/>
              <a:t>Enrico Giordano VR386687</a:t>
            </a:r>
            <a:endParaRPr lang="it-IT" dirty="0"/>
          </a:p>
        </p:txBody>
      </p:sp>
    </p:spTree>
    <p:extLst>
      <p:ext uri="{BB962C8B-B14F-4D97-AF65-F5344CB8AC3E}">
        <p14:creationId xmlns:p14="http://schemas.microsoft.com/office/powerpoint/2010/main" val="9999356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Wrapper</a:t>
            </a:r>
            <a:endParaRPr lang="it-IT" dirty="0"/>
          </a:p>
        </p:txBody>
      </p:sp>
      <p:sp>
        <p:nvSpPr>
          <p:cNvPr id="3" name="Content Placeholder 2"/>
          <p:cNvSpPr>
            <a:spLocks noGrp="1"/>
          </p:cNvSpPr>
          <p:nvPr>
            <p:ph idx="1"/>
          </p:nvPr>
        </p:nvSpPr>
        <p:spPr/>
        <p:txBody>
          <a:bodyPr/>
          <a:lstStyle/>
          <a:p>
            <a:r>
              <a:rPr lang="it-IT" dirty="0" smtClean="0"/>
              <a:t>Modulo software che permette la comunicazione tra Business Logic e gli endpoint</a:t>
            </a:r>
          </a:p>
          <a:p>
            <a:r>
              <a:rPr lang="it-IT" dirty="0" smtClean="0"/>
              <a:t>Gestisce in maniera asincrona (tramite coda di eventi) le operazioni</a:t>
            </a:r>
          </a:p>
          <a:p>
            <a:r>
              <a:rPr lang="it-IT" dirty="0" smtClean="0"/>
              <a:t>Gestisce i problemi di concorrenza (tramite semafori)</a:t>
            </a:r>
          </a:p>
        </p:txBody>
      </p:sp>
    </p:spTree>
    <p:extLst>
      <p:ext uri="{BB962C8B-B14F-4D97-AF65-F5344CB8AC3E}">
        <p14:creationId xmlns:p14="http://schemas.microsoft.com/office/powerpoint/2010/main" val="23106357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0648"/>
            <a:ext cx="8229600" cy="1143000"/>
          </a:xfrm>
        </p:spPr>
        <p:txBody>
          <a:bodyPr/>
          <a:lstStyle/>
          <a:p>
            <a:r>
              <a:rPr lang="it-IT" dirty="0" smtClean="0"/>
              <a:t>Wrapper (cont.)</a:t>
            </a:r>
            <a:endParaRPr lang="it-IT" dirty="0"/>
          </a:p>
        </p:txBody>
      </p:sp>
      <p:sp>
        <p:nvSpPr>
          <p:cNvPr id="4" name="Rectangle 3"/>
          <p:cNvSpPr/>
          <p:nvPr/>
        </p:nvSpPr>
        <p:spPr>
          <a:xfrm>
            <a:off x="1475656" y="3457890"/>
            <a:ext cx="3168352" cy="136815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it-IT"/>
          </a:p>
        </p:txBody>
      </p:sp>
      <p:sp>
        <p:nvSpPr>
          <p:cNvPr id="6" name="Rounded Rectangle 5"/>
          <p:cNvSpPr/>
          <p:nvPr/>
        </p:nvSpPr>
        <p:spPr>
          <a:xfrm>
            <a:off x="1619672" y="3565902"/>
            <a:ext cx="1440160" cy="11521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smtClean="0"/>
              <a:t>Wrapper</a:t>
            </a:r>
            <a:endParaRPr lang="it-IT" dirty="0"/>
          </a:p>
        </p:txBody>
      </p:sp>
      <p:sp>
        <p:nvSpPr>
          <p:cNvPr id="7" name="Rounded Rectangle 6"/>
          <p:cNvSpPr/>
          <p:nvPr/>
        </p:nvSpPr>
        <p:spPr>
          <a:xfrm>
            <a:off x="3131840" y="3565902"/>
            <a:ext cx="1440160" cy="11521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smtClean="0"/>
              <a:t>Exec/Notify</a:t>
            </a:r>
            <a:endParaRPr lang="it-IT" dirty="0"/>
          </a:p>
        </p:txBody>
      </p:sp>
      <p:sp>
        <p:nvSpPr>
          <p:cNvPr id="9" name="Freeform 8"/>
          <p:cNvSpPr/>
          <p:nvPr/>
        </p:nvSpPr>
        <p:spPr>
          <a:xfrm>
            <a:off x="1142611" y="2569786"/>
            <a:ext cx="555477" cy="724211"/>
          </a:xfrm>
          <a:custGeom>
            <a:avLst/>
            <a:gdLst>
              <a:gd name="connsiteX0" fmla="*/ 0 w 555477"/>
              <a:gd name="connsiteY0" fmla="*/ 22696 h 724211"/>
              <a:gd name="connsiteX1" fmla="*/ 307649 w 555477"/>
              <a:gd name="connsiteY1" fmla="*/ 22696 h 724211"/>
              <a:gd name="connsiteX2" fmla="*/ 299103 w 555477"/>
              <a:gd name="connsiteY2" fmla="*/ 73971 h 724211"/>
              <a:gd name="connsiteX3" fmla="*/ 239283 w 555477"/>
              <a:gd name="connsiteY3" fmla="*/ 133792 h 724211"/>
              <a:gd name="connsiteX4" fmla="*/ 222191 w 555477"/>
              <a:gd name="connsiteY4" fmla="*/ 159429 h 724211"/>
              <a:gd name="connsiteX5" fmla="*/ 196554 w 555477"/>
              <a:gd name="connsiteY5" fmla="*/ 176521 h 724211"/>
              <a:gd name="connsiteX6" fmla="*/ 170916 w 555477"/>
              <a:gd name="connsiteY6" fmla="*/ 227796 h 724211"/>
              <a:gd name="connsiteX7" fmla="*/ 153825 w 555477"/>
              <a:gd name="connsiteY7" fmla="*/ 253433 h 724211"/>
              <a:gd name="connsiteX8" fmla="*/ 145279 w 555477"/>
              <a:gd name="connsiteY8" fmla="*/ 287616 h 724211"/>
              <a:gd name="connsiteX9" fmla="*/ 162371 w 555477"/>
              <a:gd name="connsiteY9" fmla="*/ 321799 h 724211"/>
              <a:gd name="connsiteX10" fmla="*/ 188008 w 555477"/>
              <a:gd name="connsiteY10" fmla="*/ 330345 h 724211"/>
              <a:gd name="connsiteX11" fmla="*/ 529840 w 555477"/>
              <a:gd name="connsiteY11" fmla="*/ 347437 h 724211"/>
              <a:gd name="connsiteX12" fmla="*/ 521294 w 555477"/>
              <a:gd name="connsiteY12" fmla="*/ 390166 h 724211"/>
              <a:gd name="connsiteX13" fmla="*/ 495657 w 555477"/>
              <a:gd name="connsiteY13" fmla="*/ 407257 h 724211"/>
              <a:gd name="connsiteX14" fmla="*/ 435836 w 555477"/>
              <a:gd name="connsiteY14" fmla="*/ 441440 h 724211"/>
              <a:gd name="connsiteX15" fmla="*/ 418744 w 555477"/>
              <a:gd name="connsiteY15" fmla="*/ 467078 h 724211"/>
              <a:gd name="connsiteX16" fmla="*/ 393107 w 555477"/>
              <a:gd name="connsiteY16" fmla="*/ 484169 h 724211"/>
              <a:gd name="connsiteX17" fmla="*/ 376015 w 555477"/>
              <a:gd name="connsiteY17" fmla="*/ 518353 h 724211"/>
              <a:gd name="connsiteX18" fmla="*/ 384561 w 555477"/>
              <a:gd name="connsiteY18" fmla="*/ 569627 h 724211"/>
              <a:gd name="connsiteX19" fmla="*/ 461473 w 555477"/>
              <a:gd name="connsiteY19" fmla="*/ 595265 h 724211"/>
              <a:gd name="connsiteX20" fmla="*/ 512748 w 555477"/>
              <a:gd name="connsiteY20" fmla="*/ 629448 h 724211"/>
              <a:gd name="connsiteX21" fmla="*/ 546931 w 555477"/>
              <a:gd name="connsiteY21" fmla="*/ 723452 h 724211"/>
              <a:gd name="connsiteX22" fmla="*/ 555477 w 555477"/>
              <a:gd name="connsiteY22" fmla="*/ 723452 h 724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55477" h="724211">
                <a:moveTo>
                  <a:pt x="0" y="22696"/>
                </a:moveTo>
                <a:cubicBezTo>
                  <a:pt x="107988" y="4699"/>
                  <a:pt x="191210" y="-17804"/>
                  <a:pt x="307649" y="22696"/>
                </a:cubicBezTo>
                <a:cubicBezTo>
                  <a:pt x="324015" y="28388"/>
                  <a:pt x="308184" y="59214"/>
                  <a:pt x="299103" y="73971"/>
                </a:cubicBezTo>
                <a:cubicBezTo>
                  <a:pt x="284324" y="97988"/>
                  <a:pt x="254926" y="110329"/>
                  <a:pt x="239283" y="133792"/>
                </a:cubicBezTo>
                <a:cubicBezTo>
                  <a:pt x="233586" y="142338"/>
                  <a:pt x="229454" y="152166"/>
                  <a:pt x="222191" y="159429"/>
                </a:cubicBezTo>
                <a:cubicBezTo>
                  <a:pt x="214928" y="166692"/>
                  <a:pt x="205100" y="170824"/>
                  <a:pt x="196554" y="176521"/>
                </a:cubicBezTo>
                <a:cubicBezTo>
                  <a:pt x="188008" y="193613"/>
                  <a:pt x="180196" y="211092"/>
                  <a:pt x="170916" y="227796"/>
                </a:cubicBezTo>
                <a:cubicBezTo>
                  <a:pt x="165928" y="236774"/>
                  <a:pt x="157871" y="243993"/>
                  <a:pt x="153825" y="253433"/>
                </a:cubicBezTo>
                <a:cubicBezTo>
                  <a:pt x="149198" y="264228"/>
                  <a:pt x="148128" y="276222"/>
                  <a:pt x="145279" y="287616"/>
                </a:cubicBezTo>
                <a:cubicBezTo>
                  <a:pt x="150976" y="299010"/>
                  <a:pt x="153363" y="312791"/>
                  <a:pt x="162371" y="321799"/>
                </a:cubicBezTo>
                <a:cubicBezTo>
                  <a:pt x="168741" y="328169"/>
                  <a:pt x="179022" y="329718"/>
                  <a:pt x="188008" y="330345"/>
                </a:cubicBezTo>
                <a:cubicBezTo>
                  <a:pt x="301818" y="338285"/>
                  <a:pt x="415896" y="341740"/>
                  <a:pt x="529840" y="347437"/>
                </a:cubicBezTo>
                <a:cubicBezTo>
                  <a:pt x="526991" y="361680"/>
                  <a:pt x="528500" y="377555"/>
                  <a:pt x="521294" y="390166"/>
                </a:cubicBezTo>
                <a:cubicBezTo>
                  <a:pt x="516198" y="399083"/>
                  <a:pt x="503547" y="400682"/>
                  <a:pt x="495657" y="407257"/>
                </a:cubicBezTo>
                <a:cubicBezTo>
                  <a:pt x="452016" y="443624"/>
                  <a:pt x="491168" y="427608"/>
                  <a:pt x="435836" y="441440"/>
                </a:cubicBezTo>
                <a:cubicBezTo>
                  <a:pt x="430139" y="449986"/>
                  <a:pt x="426007" y="459815"/>
                  <a:pt x="418744" y="467078"/>
                </a:cubicBezTo>
                <a:cubicBezTo>
                  <a:pt x="411482" y="474340"/>
                  <a:pt x="399682" y="476279"/>
                  <a:pt x="393107" y="484169"/>
                </a:cubicBezTo>
                <a:cubicBezTo>
                  <a:pt x="384951" y="493956"/>
                  <a:pt x="381712" y="506958"/>
                  <a:pt x="376015" y="518353"/>
                </a:cubicBezTo>
                <a:cubicBezTo>
                  <a:pt x="378864" y="535444"/>
                  <a:pt x="376812" y="554129"/>
                  <a:pt x="384561" y="569627"/>
                </a:cubicBezTo>
                <a:cubicBezTo>
                  <a:pt x="395485" y="591475"/>
                  <a:pt x="449211" y="593221"/>
                  <a:pt x="461473" y="595265"/>
                </a:cubicBezTo>
                <a:cubicBezTo>
                  <a:pt x="478565" y="606659"/>
                  <a:pt x="510200" y="609065"/>
                  <a:pt x="512748" y="629448"/>
                </a:cubicBezTo>
                <a:cubicBezTo>
                  <a:pt x="520049" y="687853"/>
                  <a:pt x="506499" y="693127"/>
                  <a:pt x="546931" y="723452"/>
                </a:cubicBezTo>
                <a:cubicBezTo>
                  <a:pt x="549210" y="725161"/>
                  <a:pt x="552628" y="723452"/>
                  <a:pt x="555477" y="723452"/>
                </a:cubicBezTo>
              </a:path>
            </a:pathLst>
          </a:custGeom>
        </p:spPr>
        <p:style>
          <a:lnRef idx="2">
            <a:schemeClr val="accent6"/>
          </a:lnRef>
          <a:fillRef idx="0">
            <a:schemeClr val="accent6"/>
          </a:fillRef>
          <a:effectRef idx="1">
            <a:schemeClr val="accent6"/>
          </a:effectRef>
          <a:fontRef idx="minor">
            <a:schemeClr val="tx1"/>
          </a:fontRef>
        </p:style>
        <p:txBody>
          <a:bodyPr rtlCol="0" anchor="ctr"/>
          <a:lstStyle/>
          <a:p>
            <a:pPr algn="ctr"/>
            <a:endParaRPr lang="it-IT" dirty="0"/>
          </a:p>
        </p:txBody>
      </p:sp>
      <p:sp>
        <p:nvSpPr>
          <p:cNvPr id="12" name="Freeform 11"/>
          <p:cNvSpPr/>
          <p:nvPr/>
        </p:nvSpPr>
        <p:spPr>
          <a:xfrm>
            <a:off x="1603752" y="3220266"/>
            <a:ext cx="122444" cy="101600"/>
          </a:xfrm>
          <a:custGeom>
            <a:avLst/>
            <a:gdLst>
              <a:gd name="connsiteX0" fmla="*/ 0 w 122444"/>
              <a:gd name="connsiteY0" fmla="*/ 45720 h 101600"/>
              <a:gd name="connsiteX1" fmla="*/ 25400 w 122444"/>
              <a:gd name="connsiteY1" fmla="*/ 55880 h 101600"/>
              <a:gd name="connsiteX2" fmla="*/ 40640 w 122444"/>
              <a:gd name="connsiteY2" fmla="*/ 60960 h 101600"/>
              <a:gd name="connsiteX3" fmla="*/ 55880 w 122444"/>
              <a:gd name="connsiteY3" fmla="*/ 76200 h 101600"/>
              <a:gd name="connsiteX4" fmla="*/ 101600 w 122444"/>
              <a:gd name="connsiteY4" fmla="*/ 101600 h 101600"/>
              <a:gd name="connsiteX5" fmla="*/ 116840 w 122444"/>
              <a:gd name="connsiteY5" fmla="*/ 50800 h 101600"/>
              <a:gd name="connsiteX6" fmla="*/ 121920 w 122444"/>
              <a:gd name="connsiteY6" fmla="*/ 35560 h 101600"/>
              <a:gd name="connsiteX7" fmla="*/ 121920 w 122444"/>
              <a:gd name="connsiteY7" fmla="*/ 0 h 10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2444" h="101600">
                <a:moveTo>
                  <a:pt x="0" y="45720"/>
                </a:moveTo>
                <a:cubicBezTo>
                  <a:pt x="8467" y="49107"/>
                  <a:pt x="16862" y="52678"/>
                  <a:pt x="25400" y="55880"/>
                </a:cubicBezTo>
                <a:cubicBezTo>
                  <a:pt x="30414" y="57760"/>
                  <a:pt x="36185" y="57990"/>
                  <a:pt x="40640" y="60960"/>
                </a:cubicBezTo>
                <a:cubicBezTo>
                  <a:pt x="46618" y="64945"/>
                  <a:pt x="50209" y="71789"/>
                  <a:pt x="55880" y="76200"/>
                </a:cubicBezTo>
                <a:cubicBezTo>
                  <a:pt x="82082" y="96579"/>
                  <a:pt x="78606" y="93935"/>
                  <a:pt x="101600" y="101600"/>
                </a:cubicBezTo>
                <a:cubicBezTo>
                  <a:pt x="119156" y="66487"/>
                  <a:pt x="106720" y="96340"/>
                  <a:pt x="116840" y="50800"/>
                </a:cubicBezTo>
                <a:cubicBezTo>
                  <a:pt x="118002" y="45573"/>
                  <a:pt x="121387" y="40888"/>
                  <a:pt x="121920" y="35560"/>
                </a:cubicBezTo>
                <a:cubicBezTo>
                  <a:pt x="123099" y="23765"/>
                  <a:pt x="121920" y="11853"/>
                  <a:pt x="121920" y="0"/>
                </a:cubicBezTo>
              </a:path>
            </a:pathLst>
          </a:custGeom>
        </p:spPr>
        <p:style>
          <a:lnRef idx="3">
            <a:schemeClr val="accent6"/>
          </a:lnRef>
          <a:fillRef idx="0">
            <a:schemeClr val="accent6"/>
          </a:fillRef>
          <a:effectRef idx="2">
            <a:schemeClr val="accent6"/>
          </a:effectRef>
          <a:fontRef idx="minor">
            <a:schemeClr val="tx1"/>
          </a:fontRef>
        </p:style>
        <p:txBody>
          <a:bodyPr rtlCol="0" anchor="ctr"/>
          <a:lstStyle/>
          <a:p>
            <a:pPr algn="ctr"/>
            <a:endParaRPr lang="it-IT"/>
          </a:p>
        </p:txBody>
      </p:sp>
      <p:sp>
        <p:nvSpPr>
          <p:cNvPr id="13" name="TextBox 12"/>
          <p:cNvSpPr txBox="1"/>
          <p:nvPr/>
        </p:nvSpPr>
        <p:spPr>
          <a:xfrm>
            <a:off x="1418698" y="2481136"/>
            <a:ext cx="2217198" cy="369332"/>
          </a:xfrm>
          <a:prstGeom prst="rect">
            <a:avLst/>
          </a:prstGeom>
          <a:noFill/>
        </p:spPr>
        <p:txBody>
          <a:bodyPr wrap="square" rtlCol="0">
            <a:spAutoFit/>
          </a:bodyPr>
          <a:lstStyle/>
          <a:p>
            <a:r>
              <a:rPr lang="it-IT" dirty="0" smtClean="0"/>
              <a:t>Evento (da GUI o TCP)</a:t>
            </a:r>
            <a:endParaRPr lang="it-IT" dirty="0"/>
          </a:p>
        </p:txBody>
      </p:sp>
      <p:sp>
        <p:nvSpPr>
          <p:cNvPr id="14" name="Rounded Rectangle 13"/>
          <p:cNvSpPr/>
          <p:nvPr/>
        </p:nvSpPr>
        <p:spPr>
          <a:xfrm>
            <a:off x="5508104" y="2698208"/>
            <a:ext cx="1728192" cy="1044116"/>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it-IT" dirty="0" smtClean="0"/>
              <a:t>TCP Command</a:t>
            </a:r>
            <a:endParaRPr lang="it-IT" dirty="0"/>
          </a:p>
        </p:txBody>
      </p:sp>
      <p:sp>
        <p:nvSpPr>
          <p:cNvPr id="15" name="Rounded Rectangle 14"/>
          <p:cNvSpPr/>
          <p:nvPr/>
        </p:nvSpPr>
        <p:spPr>
          <a:xfrm>
            <a:off x="5508104" y="4314872"/>
            <a:ext cx="1728192" cy="1044116"/>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it-IT" dirty="0" smtClean="0"/>
              <a:t>GUI Command</a:t>
            </a:r>
            <a:endParaRPr lang="it-IT" dirty="0"/>
          </a:p>
        </p:txBody>
      </p:sp>
      <p:cxnSp>
        <p:nvCxnSpPr>
          <p:cNvPr id="17" name="Straight Arrow Connector 16"/>
          <p:cNvCxnSpPr>
            <a:stCxn id="7" idx="3"/>
            <a:endCxn id="14" idx="1"/>
          </p:cNvCxnSpPr>
          <p:nvPr/>
        </p:nvCxnSpPr>
        <p:spPr>
          <a:xfrm flipV="1">
            <a:off x="4572000" y="3220266"/>
            <a:ext cx="936104" cy="921700"/>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20" name="Straight Arrow Connector 19"/>
          <p:cNvCxnSpPr>
            <a:stCxn id="7" idx="3"/>
            <a:endCxn id="15" idx="1"/>
          </p:cNvCxnSpPr>
          <p:nvPr/>
        </p:nvCxnSpPr>
        <p:spPr>
          <a:xfrm>
            <a:off x="4572000" y="4141966"/>
            <a:ext cx="936104" cy="694964"/>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37959519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3 Casi</a:t>
            </a:r>
            <a:endParaRPr lang="it-IT" dirty="0"/>
          </a:p>
        </p:txBody>
      </p:sp>
      <p:sp>
        <p:nvSpPr>
          <p:cNvPr id="3" name="Content Placeholder 2"/>
          <p:cNvSpPr>
            <a:spLocks noGrp="1"/>
          </p:cNvSpPr>
          <p:nvPr>
            <p:ph idx="1"/>
          </p:nvPr>
        </p:nvSpPr>
        <p:spPr/>
        <p:txBody>
          <a:bodyPr/>
          <a:lstStyle/>
          <a:p>
            <a:r>
              <a:rPr lang="it-IT" dirty="0" smtClean="0"/>
              <a:t>Gestire sistema con GUI</a:t>
            </a:r>
          </a:p>
          <a:p>
            <a:r>
              <a:rPr lang="it-IT" dirty="0" smtClean="0"/>
              <a:t>Gestire sistema con TCP</a:t>
            </a:r>
          </a:p>
          <a:p>
            <a:r>
              <a:rPr lang="it-IT" dirty="0" smtClean="0"/>
              <a:t>Gestire sistema con GUI + TCP</a:t>
            </a:r>
            <a:endParaRPr lang="it-IT" dirty="0"/>
          </a:p>
        </p:txBody>
      </p:sp>
    </p:spTree>
    <p:extLst>
      <p:ext uri="{BB962C8B-B14F-4D97-AF65-F5344CB8AC3E}">
        <p14:creationId xmlns:p14="http://schemas.microsoft.com/office/powerpoint/2010/main" val="263091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Caso 1: GUI</a:t>
            </a:r>
            <a:endParaRPr lang="it-IT" dirty="0"/>
          </a:p>
        </p:txBody>
      </p:sp>
      <p:sp>
        <p:nvSpPr>
          <p:cNvPr id="4" name="Rectangle 3"/>
          <p:cNvSpPr/>
          <p:nvPr/>
        </p:nvSpPr>
        <p:spPr>
          <a:xfrm>
            <a:off x="2217264" y="2821063"/>
            <a:ext cx="2016224" cy="12241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smtClean="0"/>
              <a:t>INTERFACCIA</a:t>
            </a:r>
            <a:endParaRPr lang="it-IT" dirty="0"/>
          </a:p>
        </p:txBody>
      </p:sp>
      <p:sp>
        <p:nvSpPr>
          <p:cNvPr id="5" name="Rectangle 4"/>
          <p:cNvSpPr/>
          <p:nvPr/>
        </p:nvSpPr>
        <p:spPr>
          <a:xfrm>
            <a:off x="2217264" y="4209835"/>
            <a:ext cx="2016224" cy="77146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it-IT" dirty="0" smtClean="0"/>
              <a:t>emWIN</a:t>
            </a:r>
            <a:endParaRPr lang="it-IT" dirty="0"/>
          </a:p>
        </p:txBody>
      </p:sp>
      <p:sp>
        <p:nvSpPr>
          <p:cNvPr id="6" name="Rectangle 5"/>
          <p:cNvSpPr/>
          <p:nvPr/>
        </p:nvSpPr>
        <p:spPr>
          <a:xfrm>
            <a:off x="4809552" y="2821063"/>
            <a:ext cx="2016224" cy="122413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it-IT" dirty="0" smtClean="0"/>
              <a:t>DATA MODEL</a:t>
            </a:r>
            <a:endParaRPr lang="it-IT" dirty="0"/>
          </a:p>
        </p:txBody>
      </p:sp>
      <p:sp>
        <p:nvSpPr>
          <p:cNvPr id="7" name="Rectangle 6"/>
          <p:cNvSpPr/>
          <p:nvPr/>
        </p:nvSpPr>
        <p:spPr>
          <a:xfrm>
            <a:off x="4809552" y="4243630"/>
            <a:ext cx="2016224" cy="77146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it-IT" dirty="0" smtClean="0"/>
              <a:t>other</a:t>
            </a:r>
            <a:endParaRPr lang="it-IT" dirty="0"/>
          </a:p>
        </p:txBody>
      </p:sp>
      <p:sp>
        <p:nvSpPr>
          <p:cNvPr id="8" name="Freeform 7"/>
          <p:cNvSpPr/>
          <p:nvPr/>
        </p:nvSpPr>
        <p:spPr>
          <a:xfrm>
            <a:off x="1836100" y="2028975"/>
            <a:ext cx="555477" cy="724211"/>
          </a:xfrm>
          <a:custGeom>
            <a:avLst/>
            <a:gdLst>
              <a:gd name="connsiteX0" fmla="*/ 0 w 555477"/>
              <a:gd name="connsiteY0" fmla="*/ 22696 h 724211"/>
              <a:gd name="connsiteX1" fmla="*/ 307649 w 555477"/>
              <a:gd name="connsiteY1" fmla="*/ 22696 h 724211"/>
              <a:gd name="connsiteX2" fmla="*/ 299103 w 555477"/>
              <a:gd name="connsiteY2" fmla="*/ 73971 h 724211"/>
              <a:gd name="connsiteX3" fmla="*/ 239283 w 555477"/>
              <a:gd name="connsiteY3" fmla="*/ 133792 h 724211"/>
              <a:gd name="connsiteX4" fmla="*/ 222191 w 555477"/>
              <a:gd name="connsiteY4" fmla="*/ 159429 h 724211"/>
              <a:gd name="connsiteX5" fmla="*/ 196554 w 555477"/>
              <a:gd name="connsiteY5" fmla="*/ 176521 h 724211"/>
              <a:gd name="connsiteX6" fmla="*/ 170916 w 555477"/>
              <a:gd name="connsiteY6" fmla="*/ 227796 h 724211"/>
              <a:gd name="connsiteX7" fmla="*/ 153825 w 555477"/>
              <a:gd name="connsiteY7" fmla="*/ 253433 h 724211"/>
              <a:gd name="connsiteX8" fmla="*/ 145279 w 555477"/>
              <a:gd name="connsiteY8" fmla="*/ 287616 h 724211"/>
              <a:gd name="connsiteX9" fmla="*/ 162371 w 555477"/>
              <a:gd name="connsiteY9" fmla="*/ 321799 h 724211"/>
              <a:gd name="connsiteX10" fmla="*/ 188008 w 555477"/>
              <a:gd name="connsiteY10" fmla="*/ 330345 h 724211"/>
              <a:gd name="connsiteX11" fmla="*/ 529840 w 555477"/>
              <a:gd name="connsiteY11" fmla="*/ 347437 h 724211"/>
              <a:gd name="connsiteX12" fmla="*/ 521294 w 555477"/>
              <a:gd name="connsiteY12" fmla="*/ 390166 h 724211"/>
              <a:gd name="connsiteX13" fmla="*/ 495657 w 555477"/>
              <a:gd name="connsiteY13" fmla="*/ 407257 h 724211"/>
              <a:gd name="connsiteX14" fmla="*/ 435836 w 555477"/>
              <a:gd name="connsiteY14" fmla="*/ 441440 h 724211"/>
              <a:gd name="connsiteX15" fmla="*/ 418744 w 555477"/>
              <a:gd name="connsiteY15" fmla="*/ 467078 h 724211"/>
              <a:gd name="connsiteX16" fmla="*/ 393107 w 555477"/>
              <a:gd name="connsiteY16" fmla="*/ 484169 h 724211"/>
              <a:gd name="connsiteX17" fmla="*/ 376015 w 555477"/>
              <a:gd name="connsiteY17" fmla="*/ 518353 h 724211"/>
              <a:gd name="connsiteX18" fmla="*/ 384561 w 555477"/>
              <a:gd name="connsiteY18" fmla="*/ 569627 h 724211"/>
              <a:gd name="connsiteX19" fmla="*/ 461473 w 555477"/>
              <a:gd name="connsiteY19" fmla="*/ 595265 h 724211"/>
              <a:gd name="connsiteX20" fmla="*/ 512748 w 555477"/>
              <a:gd name="connsiteY20" fmla="*/ 629448 h 724211"/>
              <a:gd name="connsiteX21" fmla="*/ 546931 w 555477"/>
              <a:gd name="connsiteY21" fmla="*/ 723452 h 724211"/>
              <a:gd name="connsiteX22" fmla="*/ 555477 w 555477"/>
              <a:gd name="connsiteY22" fmla="*/ 723452 h 724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55477" h="724211">
                <a:moveTo>
                  <a:pt x="0" y="22696"/>
                </a:moveTo>
                <a:cubicBezTo>
                  <a:pt x="107988" y="4699"/>
                  <a:pt x="191210" y="-17804"/>
                  <a:pt x="307649" y="22696"/>
                </a:cubicBezTo>
                <a:cubicBezTo>
                  <a:pt x="324015" y="28388"/>
                  <a:pt x="308184" y="59214"/>
                  <a:pt x="299103" y="73971"/>
                </a:cubicBezTo>
                <a:cubicBezTo>
                  <a:pt x="284324" y="97988"/>
                  <a:pt x="254926" y="110329"/>
                  <a:pt x="239283" y="133792"/>
                </a:cubicBezTo>
                <a:cubicBezTo>
                  <a:pt x="233586" y="142338"/>
                  <a:pt x="229454" y="152166"/>
                  <a:pt x="222191" y="159429"/>
                </a:cubicBezTo>
                <a:cubicBezTo>
                  <a:pt x="214928" y="166692"/>
                  <a:pt x="205100" y="170824"/>
                  <a:pt x="196554" y="176521"/>
                </a:cubicBezTo>
                <a:cubicBezTo>
                  <a:pt x="188008" y="193613"/>
                  <a:pt x="180196" y="211092"/>
                  <a:pt x="170916" y="227796"/>
                </a:cubicBezTo>
                <a:cubicBezTo>
                  <a:pt x="165928" y="236774"/>
                  <a:pt x="157871" y="243993"/>
                  <a:pt x="153825" y="253433"/>
                </a:cubicBezTo>
                <a:cubicBezTo>
                  <a:pt x="149198" y="264228"/>
                  <a:pt x="148128" y="276222"/>
                  <a:pt x="145279" y="287616"/>
                </a:cubicBezTo>
                <a:cubicBezTo>
                  <a:pt x="150976" y="299010"/>
                  <a:pt x="153363" y="312791"/>
                  <a:pt x="162371" y="321799"/>
                </a:cubicBezTo>
                <a:cubicBezTo>
                  <a:pt x="168741" y="328169"/>
                  <a:pt x="179022" y="329718"/>
                  <a:pt x="188008" y="330345"/>
                </a:cubicBezTo>
                <a:cubicBezTo>
                  <a:pt x="301818" y="338285"/>
                  <a:pt x="415896" y="341740"/>
                  <a:pt x="529840" y="347437"/>
                </a:cubicBezTo>
                <a:cubicBezTo>
                  <a:pt x="526991" y="361680"/>
                  <a:pt x="528500" y="377555"/>
                  <a:pt x="521294" y="390166"/>
                </a:cubicBezTo>
                <a:cubicBezTo>
                  <a:pt x="516198" y="399083"/>
                  <a:pt x="503547" y="400682"/>
                  <a:pt x="495657" y="407257"/>
                </a:cubicBezTo>
                <a:cubicBezTo>
                  <a:pt x="452016" y="443624"/>
                  <a:pt x="491168" y="427608"/>
                  <a:pt x="435836" y="441440"/>
                </a:cubicBezTo>
                <a:cubicBezTo>
                  <a:pt x="430139" y="449986"/>
                  <a:pt x="426007" y="459815"/>
                  <a:pt x="418744" y="467078"/>
                </a:cubicBezTo>
                <a:cubicBezTo>
                  <a:pt x="411482" y="474340"/>
                  <a:pt x="399682" y="476279"/>
                  <a:pt x="393107" y="484169"/>
                </a:cubicBezTo>
                <a:cubicBezTo>
                  <a:pt x="384951" y="493956"/>
                  <a:pt x="381712" y="506958"/>
                  <a:pt x="376015" y="518353"/>
                </a:cubicBezTo>
                <a:cubicBezTo>
                  <a:pt x="378864" y="535444"/>
                  <a:pt x="376812" y="554129"/>
                  <a:pt x="384561" y="569627"/>
                </a:cubicBezTo>
                <a:cubicBezTo>
                  <a:pt x="395485" y="591475"/>
                  <a:pt x="449211" y="593221"/>
                  <a:pt x="461473" y="595265"/>
                </a:cubicBezTo>
                <a:cubicBezTo>
                  <a:pt x="478565" y="606659"/>
                  <a:pt x="510200" y="609065"/>
                  <a:pt x="512748" y="629448"/>
                </a:cubicBezTo>
                <a:cubicBezTo>
                  <a:pt x="520049" y="687853"/>
                  <a:pt x="506499" y="693127"/>
                  <a:pt x="546931" y="723452"/>
                </a:cubicBezTo>
                <a:cubicBezTo>
                  <a:pt x="549210" y="725161"/>
                  <a:pt x="552628" y="723452"/>
                  <a:pt x="555477" y="723452"/>
                </a:cubicBezTo>
              </a:path>
            </a:pathLst>
          </a:custGeom>
        </p:spPr>
        <p:style>
          <a:lnRef idx="2">
            <a:schemeClr val="accent6"/>
          </a:lnRef>
          <a:fillRef idx="0">
            <a:schemeClr val="accent6"/>
          </a:fillRef>
          <a:effectRef idx="1">
            <a:schemeClr val="accent6"/>
          </a:effectRef>
          <a:fontRef idx="minor">
            <a:schemeClr val="tx1"/>
          </a:fontRef>
        </p:style>
        <p:txBody>
          <a:bodyPr rtlCol="0" anchor="ctr"/>
          <a:lstStyle/>
          <a:p>
            <a:pPr algn="ctr"/>
            <a:endParaRPr lang="it-IT" dirty="0"/>
          </a:p>
        </p:txBody>
      </p:sp>
      <p:sp>
        <p:nvSpPr>
          <p:cNvPr id="9" name="Freeform 8"/>
          <p:cNvSpPr/>
          <p:nvPr/>
        </p:nvSpPr>
        <p:spPr>
          <a:xfrm>
            <a:off x="2281174" y="2702386"/>
            <a:ext cx="122444" cy="101600"/>
          </a:xfrm>
          <a:custGeom>
            <a:avLst/>
            <a:gdLst>
              <a:gd name="connsiteX0" fmla="*/ 0 w 122444"/>
              <a:gd name="connsiteY0" fmla="*/ 45720 h 101600"/>
              <a:gd name="connsiteX1" fmla="*/ 25400 w 122444"/>
              <a:gd name="connsiteY1" fmla="*/ 55880 h 101600"/>
              <a:gd name="connsiteX2" fmla="*/ 40640 w 122444"/>
              <a:gd name="connsiteY2" fmla="*/ 60960 h 101600"/>
              <a:gd name="connsiteX3" fmla="*/ 55880 w 122444"/>
              <a:gd name="connsiteY3" fmla="*/ 76200 h 101600"/>
              <a:gd name="connsiteX4" fmla="*/ 101600 w 122444"/>
              <a:gd name="connsiteY4" fmla="*/ 101600 h 101600"/>
              <a:gd name="connsiteX5" fmla="*/ 116840 w 122444"/>
              <a:gd name="connsiteY5" fmla="*/ 50800 h 101600"/>
              <a:gd name="connsiteX6" fmla="*/ 121920 w 122444"/>
              <a:gd name="connsiteY6" fmla="*/ 35560 h 101600"/>
              <a:gd name="connsiteX7" fmla="*/ 121920 w 122444"/>
              <a:gd name="connsiteY7" fmla="*/ 0 h 10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2444" h="101600">
                <a:moveTo>
                  <a:pt x="0" y="45720"/>
                </a:moveTo>
                <a:cubicBezTo>
                  <a:pt x="8467" y="49107"/>
                  <a:pt x="16862" y="52678"/>
                  <a:pt x="25400" y="55880"/>
                </a:cubicBezTo>
                <a:cubicBezTo>
                  <a:pt x="30414" y="57760"/>
                  <a:pt x="36185" y="57990"/>
                  <a:pt x="40640" y="60960"/>
                </a:cubicBezTo>
                <a:cubicBezTo>
                  <a:pt x="46618" y="64945"/>
                  <a:pt x="50209" y="71789"/>
                  <a:pt x="55880" y="76200"/>
                </a:cubicBezTo>
                <a:cubicBezTo>
                  <a:pt x="82082" y="96579"/>
                  <a:pt x="78606" y="93935"/>
                  <a:pt x="101600" y="101600"/>
                </a:cubicBezTo>
                <a:cubicBezTo>
                  <a:pt x="119156" y="66487"/>
                  <a:pt x="106720" y="96340"/>
                  <a:pt x="116840" y="50800"/>
                </a:cubicBezTo>
                <a:cubicBezTo>
                  <a:pt x="118002" y="45573"/>
                  <a:pt x="121387" y="40888"/>
                  <a:pt x="121920" y="35560"/>
                </a:cubicBezTo>
                <a:cubicBezTo>
                  <a:pt x="123099" y="23765"/>
                  <a:pt x="121920" y="11853"/>
                  <a:pt x="121920" y="0"/>
                </a:cubicBezTo>
              </a:path>
            </a:pathLst>
          </a:custGeom>
        </p:spPr>
        <p:style>
          <a:lnRef idx="3">
            <a:schemeClr val="accent6"/>
          </a:lnRef>
          <a:fillRef idx="0">
            <a:schemeClr val="accent6"/>
          </a:fillRef>
          <a:effectRef idx="2">
            <a:schemeClr val="accent6"/>
          </a:effectRef>
          <a:fontRef idx="minor">
            <a:schemeClr val="tx1"/>
          </a:fontRef>
        </p:style>
        <p:txBody>
          <a:bodyPr rtlCol="0" anchor="ctr"/>
          <a:lstStyle/>
          <a:p>
            <a:pPr algn="ctr"/>
            <a:endParaRPr lang="it-IT"/>
          </a:p>
        </p:txBody>
      </p:sp>
      <p:cxnSp>
        <p:nvCxnSpPr>
          <p:cNvPr id="11" name="Straight Arrow Connector 10"/>
          <p:cNvCxnSpPr>
            <a:stCxn id="4" idx="3"/>
            <a:endCxn id="6" idx="1"/>
          </p:cNvCxnSpPr>
          <p:nvPr/>
        </p:nvCxnSpPr>
        <p:spPr>
          <a:xfrm>
            <a:off x="4233488" y="3433131"/>
            <a:ext cx="576064" cy="0"/>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12" name="Straight Arrow Connector 11"/>
          <p:cNvCxnSpPr/>
          <p:nvPr/>
        </p:nvCxnSpPr>
        <p:spPr>
          <a:xfrm flipH="1">
            <a:off x="4201892" y="3433131"/>
            <a:ext cx="584448" cy="0"/>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31864918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Caso 2: TCP</a:t>
            </a:r>
            <a:endParaRPr lang="it-IT" dirty="0"/>
          </a:p>
        </p:txBody>
      </p:sp>
      <p:sp>
        <p:nvSpPr>
          <p:cNvPr id="4" name="Rectangle 3"/>
          <p:cNvSpPr/>
          <p:nvPr/>
        </p:nvSpPr>
        <p:spPr>
          <a:xfrm>
            <a:off x="2217264" y="2821063"/>
            <a:ext cx="2016224" cy="12241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smtClean="0"/>
              <a:t>INTERFACCIA</a:t>
            </a:r>
            <a:endParaRPr lang="it-IT" dirty="0"/>
          </a:p>
        </p:txBody>
      </p:sp>
      <p:sp>
        <p:nvSpPr>
          <p:cNvPr id="5" name="Rectangle 4"/>
          <p:cNvSpPr/>
          <p:nvPr/>
        </p:nvSpPr>
        <p:spPr>
          <a:xfrm>
            <a:off x="2217264" y="4209835"/>
            <a:ext cx="2016224" cy="77146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it-IT" smtClean="0"/>
              <a:t>lwIP</a:t>
            </a:r>
            <a:endParaRPr lang="it-IT" dirty="0"/>
          </a:p>
        </p:txBody>
      </p:sp>
      <p:sp>
        <p:nvSpPr>
          <p:cNvPr id="6" name="Rectangle 5"/>
          <p:cNvSpPr/>
          <p:nvPr/>
        </p:nvSpPr>
        <p:spPr>
          <a:xfrm>
            <a:off x="4809552" y="2821063"/>
            <a:ext cx="2016224" cy="122413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it-IT" dirty="0" smtClean="0"/>
              <a:t>DATA MODEL</a:t>
            </a:r>
            <a:endParaRPr lang="it-IT" dirty="0"/>
          </a:p>
        </p:txBody>
      </p:sp>
      <p:sp>
        <p:nvSpPr>
          <p:cNvPr id="7" name="Rectangle 6"/>
          <p:cNvSpPr/>
          <p:nvPr/>
        </p:nvSpPr>
        <p:spPr>
          <a:xfrm>
            <a:off x="4809552" y="4243630"/>
            <a:ext cx="2016224" cy="77146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it-IT" dirty="0" smtClean="0"/>
              <a:t>other</a:t>
            </a:r>
            <a:endParaRPr lang="it-IT" dirty="0"/>
          </a:p>
        </p:txBody>
      </p:sp>
      <p:sp>
        <p:nvSpPr>
          <p:cNvPr id="8" name="Freeform 7"/>
          <p:cNvSpPr/>
          <p:nvPr/>
        </p:nvSpPr>
        <p:spPr>
          <a:xfrm>
            <a:off x="1836100" y="2028975"/>
            <a:ext cx="555477" cy="724211"/>
          </a:xfrm>
          <a:custGeom>
            <a:avLst/>
            <a:gdLst>
              <a:gd name="connsiteX0" fmla="*/ 0 w 555477"/>
              <a:gd name="connsiteY0" fmla="*/ 22696 h 724211"/>
              <a:gd name="connsiteX1" fmla="*/ 307649 w 555477"/>
              <a:gd name="connsiteY1" fmla="*/ 22696 h 724211"/>
              <a:gd name="connsiteX2" fmla="*/ 299103 w 555477"/>
              <a:gd name="connsiteY2" fmla="*/ 73971 h 724211"/>
              <a:gd name="connsiteX3" fmla="*/ 239283 w 555477"/>
              <a:gd name="connsiteY3" fmla="*/ 133792 h 724211"/>
              <a:gd name="connsiteX4" fmla="*/ 222191 w 555477"/>
              <a:gd name="connsiteY4" fmla="*/ 159429 h 724211"/>
              <a:gd name="connsiteX5" fmla="*/ 196554 w 555477"/>
              <a:gd name="connsiteY5" fmla="*/ 176521 h 724211"/>
              <a:gd name="connsiteX6" fmla="*/ 170916 w 555477"/>
              <a:gd name="connsiteY6" fmla="*/ 227796 h 724211"/>
              <a:gd name="connsiteX7" fmla="*/ 153825 w 555477"/>
              <a:gd name="connsiteY7" fmla="*/ 253433 h 724211"/>
              <a:gd name="connsiteX8" fmla="*/ 145279 w 555477"/>
              <a:gd name="connsiteY8" fmla="*/ 287616 h 724211"/>
              <a:gd name="connsiteX9" fmla="*/ 162371 w 555477"/>
              <a:gd name="connsiteY9" fmla="*/ 321799 h 724211"/>
              <a:gd name="connsiteX10" fmla="*/ 188008 w 555477"/>
              <a:gd name="connsiteY10" fmla="*/ 330345 h 724211"/>
              <a:gd name="connsiteX11" fmla="*/ 529840 w 555477"/>
              <a:gd name="connsiteY11" fmla="*/ 347437 h 724211"/>
              <a:gd name="connsiteX12" fmla="*/ 521294 w 555477"/>
              <a:gd name="connsiteY12" fmla="*/ 390166 h 724211"/>
              <a:gd name="connsiteX13" fmla="*/ 495657 w 555477"/>
              <a:gd name="connsiteY13" fmla="*/ 407257 h 724211"/>
              <a:gd name="connsiteX14" fmla="*/ 435836 w 555477"/>
              <a:gd name="connsiteY14" fmla="*/ 441440 h 724211"/>
              <a:gd name="connsiteX15" fmla="*/ 418744 w 555477"/>
              <a:gd name="connsiteY15" fmla="*/ 467078 h 724211"/>
              <a:gd name="connsiteX16" fmla="*/ 393107 w 555477"/>
              <a:gd name="connsiteY16" fmla="*/ 484169 h 724211"/>
              <a:gd name="connsiteX17" fmla="*/ 376015 w 555477"/>
              <a:gd name="connsiteY17" fmla="*/ 518353 h 724211"/>
              <a:gd name="connsiteX18" fmla="*/ 384561 w 555477"/>
              <a:gd name="connsiteY18" fmla="*/ 569627 h 724211"/>
              <a:gd name="connsiteX19" fmla="*/ 461473 w 555477"/>
              <a:gd name="connsiteY19" fmla="*/ 595265 h 724211"/>
              <a:gd name="connsiteX20" fmla="*/ 512748 w 555477"/>
              <a:gd name="connsiteY20" fmla="*/ 629448 h 724211"/>
              <a:gd name="connsiteX21" fmla="*/ 546931 w 555477"/>
              <a:gd name="connsiteY21" fmla="*/ 723452 h 724211"/>
              <a:gd name="connsiteX22" fmla="*/ 555477 w 555477"/>
              <a:gd name="connsiteY22" fmla="*/ 723452 h 724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55477" h="724211">
                <a:moveTo>
                  <a:pt x="0" y="22696"/>
                </a:moveTo>
                <a:cubicBezTo>
                  <a:pt x="107988" y="4699"/>
                  <a:pt x="191210" y="-17804"/>
                  <a:pt x="307649" y="22696"/>
                </a:cubicBezTo>
                <a:cubicBezTo>
                  <a:pt x="324015" y="28388"/>
                  <a:pt x="308184" y="59214"/>
                  <a:pt x="299103" y="73971"/>
                </a:cubicBezTo>
                <a:cubicBezTo>
                  <a:pt x="284324" y="97988"/>
                  <a:pt x="254926" y="110329"/>
                  <a:pt x="239283" y="133792"/>
                </a:cubicBezTo>
                <a:cubicBezTo>
                  <a:pt x="233586" y="142338"/>
                  <a:pt x="229454" y="152166"/>
                  <a:pt x="222191" y="159429"/>
                </a:cubicBezTo>
                <a:cubicBezTo>
                  <a:pt x="214928" y="166692"/>
                  <a:pt x="205100" y="170824"/>
                  <a:pt x="196554" y="176521"/>
                </a:cubicBezTo>
                <a:cubicBezTo>
                  <a:pt x="188008" y="193613"/>
                  <a:pt x="180196" y="211092"/>
                  <a:pt x="170916" y="227796"/>
                </a:cubicBezTo>
                <a:cubicBezTo>
                  <a:pt x="165928" y="236774"/>
                  <a:pt x="157871" y="243993"/>
                  <a:pt x="153825" y="253433"/>
                </a:cubicBezTo>
                <a:cubicBezTo>
                  <a:pt x="149198" y="264228"/>
                  <a:pt x="148128" y="276222"/>
                  <a:pt x="145279" y="287616"/>
                </a:cubicBezTo>
                <a:cubicBezTo>
                  <a:pt x="150976" y="299010"/>
                  <a:pt x="153363" y="312791"/>
                  <a:pt x="162371" y="321799"/>
                </a:cubicBezTo>
                <a:cubicBezTo>
                  <a:pt x="168741" y="328169"/>
                  <a:pt x="179022" y="329718"/>
                  <a:pt x="188008" y="330345"/>
                </a:cubicBezTo>
                <a:cubicBezTo>
                  <a:pt x="301818" y="338285"/>
                  <a:pt x="415896" y="341740"/>
                  <a:pt x="529840" y="347437"/>
                </a:cubicBezTo>
                <a:cubicBezTo>
                  <a:pt x="526991" y="361680"/>
                  <a:pt x="528500" y="377555"/>
                  <a:pt x="521294" y="390166"/>
                </a:cubicBezTo>
                <a:cubicBezTo>
                  <a:pt x="516198" y="399083"/>
                  <a:pt x="503547" y="400682"/>
                  <a:pt x="495657" y="407257"/>
                </a:cubicBezTo>
                <a:cubicBezTo>
                  <a:pt x="452016" y="443624"/>
                  <a:pt x="491168" y="427608"/>
                  <a:pt x="435836" y="441440"/>
                </a:cubicBezTo>
                <a:cubicBezTo>
                  <a:pt x="430139" y="449986"/>
                  <a:pt x="426007" y="459815"/>
                  <a:pt x="418744" y="467078"/>
                </a:cubicBezTo>
                <a:cubicBezTo>
                  <a:pt x="411482" y="474340"/>
                  <a:pt x="399682" y="476279"/>
                  <a:pt x="393107" y="484169"/>
                </a:cubicBezTo>
                <a:cubicBezTo>
                  <a:pt x="384951" y="493956"/>
                  <a:pt x="381712" y="506958"/>
                  <a:pt x="376015" y="518353"/>
                </a:cubicBezTo>
                <a:cubicBezTo>
                  <a:pt x="378864" y="535444"/>
                  <a:pt x="376812" y="554129"/>
                  <a:pt x="384561" y="569627"/>
                </a:cubicBezTo>
                <a:cubicBezTo>
                  <a:pt x="395485" y="591475"/>
                  <a:pt x="449211" y="593221"/>
                  <a:pt x="461473" y="595265"/>
                </a:cubicBezTo>
                <a:cubicBezTo>
                  <a:pt x="478565" y="606659"/>
                  <a:pt x="510200" y="609065"/>
                  <a:pt x="512748" y="629448"/>
                </a:cubicBezTo>
                <a:cubicBezTo>
                  <a:pt x="520049" y="687853"/>
                  <a:pt x="506499" y="693127"/>
                  <a:pt x="546931" y="723452"/>
                </a:cubicBezTo>
                <a:cubicBezTo>
                  <a:pt x="549210" y="725161"/>
                  <a:pt x="552628" y="723452"/>
                  <a:pt x="555477" y="723452"/>
                </a:cubicBezTo>
              </a:path>
            </a:pathLst>
          </a:custGeom>
        </p:spPr>
        <p:style>
          <a:lnRef idx="2">
            <a:schemeClr val="accent6"/>
          </a:lnRef>
          <a:fillRef idx="0">
            <a:schemeClr val="accent6"/>
          </a:fillRef>
          <a:effectRef idx="1">
            <a:schemeClr val="accent6"/>
          </a:effectRef>
          <a:fontRef idx="minor">
            <a:schemeClr val="tx1"/>
          </a:fontRef>
        </p:style>
        <p:txBody>
          <a:bodyPr rtlCol="0" anchor="ctr"/>
          <a:lstStyle/>
          <a:p>
            <a:pPr algn="ctr"/>
            <a:endParaRPr lang="it-IT" dirty="0"/>
          </a:p>
        </p:txBody>
      </p:sp>
      <p:sp>
        <p:nvSpPr>
          <p:cNvPr id="9" name="Freeform 8"/>
          <p:cNvSpPr/>
          <p:nvPr/>
        </p:nvSpPr>
        <p:spPr>
          <a:xfrm>
            <a:off x="2281174" y="2702386"/>
            <a:ext cx="122444" cy="101600"/>
          </a:xfrm>
          <a:custGeom>
            <a:avLst/>
            <a:gdLst>
              <a:gd name="connsiteX0" fmla="*/ 0 w 122444"/>
              <a:gd name="connsiteY0" fmla="*/ 45720 h 101600"/>
              <a:gd name="connsiteX1" fmla="*/ 25400 w 122444"/>
              <a:gd name="connsiteY1" fmla="*/ 55880 h 101600"/>
              <a:gd name="connsiteX2" fmla="*/ 40640 w 122444"/>
              <a:gd name="connsiteY2" fmla="*/ 60960 h 101600"/>
              <a:gd name="connsiteX3" fmla="*/ 55880 w 122444"/>
              <a:gd name="connsiteY3" fmla="*/ 76200 h 101600"/>
              <a:gd name="connsiteX4" fmla="*/ 101600 w 122444"/>
              <a:gd name="connsiteY4" fmla="*/ 101600 h 101600"/>
              <a:gd name="connsiteX5" fmla="*/ 116840 w 122444"/>
              <a:gd name="connsiteY5" fmla="*/ 50800 h 101600"/>
              <a:gd name="connsiteX6" fmla="*/ 121920 w 122444"/>
              <a:gd name="connsiteY6" fmla="*/ 35560 h 101600"/>
              <a:gd name="connsiteX7" fmla="*/ 121920 w 122444"/>
              <a:gd name="connsiteY7" fmla="*/ 0 h 10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2444" h="101600">
                <a:moveTo>
                  <a:pt x="0" y="45720"/>
                </a:moveTo>
                <a:cubicBezTo>
                  <a:pt x="8467" y="49107"/>
                  <a:pt x="16862" y="52678"/>
                  <a:pt x="25400" y="55880"/>
                </a:cubicBezTo>
                <a:cubicBezTo>
                  <a:pt x="30414" y="57760"/>
                  <a:pt x="36185" y="57990"/>
                  <a:pt x="40640" y="60960"/>
                </a:cubicBezTo>
                <a:cubicBezTo>
                  <a:pt x="46618" y="64945"/>
                  <a:pt x="50209" y="71789"/>
                  <a:pt x="55880" y="76200"/>
                </a:cubicBezTo>
                <a:cubicBezTo>
                  <a:pt x="82082" y="96579"/>
                  <a:pt x="78606" y="93935"/>
                  <a:pt x="101600" y="101600"/>
                </a:cubicBezTo>
                <a:cubicBezTo>
                  <a:pt x="119156" y="66487"/>
                  <a:pt x="106720" y="96340"/>
                  <a:pt x="116840" y="50800"/>
                </a:cubicBezTo>
                <a:cubicBezTo>
                  <a:pt x="118002" y="45573"/>
                  <a:pt x="121387" y="40888"/>
                  <a:pt x="121920" y="35560"/>
                </a:cubicBezTo>
                <a:cubicBezTo>
                  <a:pt x="123099" y="23765"/>
                  <a:pt x="121920" y="11853"/>
                  <a:pt x="121920" y="0"/>
                </a:cubicBezTo>
              </a:path>
            </a:pathLst>
          </a:custGeom>
        </p:spPr>
        <p:style>
          <a:lnRef idx="3">
            <a:schemeClr val="accent6"/>
          </a:lnRef>
          <a:fillRef idx="0">
            <a:schemeClr val="accent6"/>
          </a:fillRef>
          <a:effectRef idx="2">
            <a:schemeClr val="accent6"/>
          </a:effectRef>
          <a:fontRef idx="minor">
            <a:schemeClr val="tx1"/>
          </a:fontRef>
        </p:style>
        <p:txBody>
          <a:bodyPr rtlCol="0" anchor="ctr"/>
          <a:lstStyle/>
          <a:p>
            <a:pPr algn="ctr"/>
            <a:endParaRPr lang="it-IT"/>
          </a:p>
        </p:txBody>
      </p:sp>
      <p:cxnSp>
        <p:nvCxnSpPr>
          <p:cNvPr id="10" name="Straight Arrow Connector 9"/>
          <p:cNvCxnSpPr>
            <a:stCxn id="4" idx="3"/>
            <a:endCxn id="6" idx="1"/>
          </p:cNvCxnSpPr>
          <p:nvPr/>
        </p:nvCxnSpPr>
        <p:spPr>
          <a:xfrm>
            <a:off x="4233488" y="3433131"/>
            <a:ext cx="576064" cy="0"/>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11" name="Straight Arrow Connector 10"/>
          <p:cNvCxnSpPr/>
          <p:nvPr/>
        </p:nvCxnSpPr>
        <p:spPr>
          <a:xfrm flipH="1">
            <a:off x="4201892" y="3433131"/>
            <a:ext cx="584448" cy="0"/>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13561376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Caso 3: GUI + TCP</a:t>
            </a:r>
            <a:endParaRPr lang="it-IT" dirty="0"/>
          </a:p>
        </p:txBody>
      </p:sp>
      <p:sp>
        <p:nvSpPr>
          <p:cNvPr id="4" name="Rectangle 3"/>
          <p:cNvSpPr/>
          <p:nvPr/>
        </p:nvSpPr>
        <p:spPr>
          <a:xfrm>
            <a:off x="1105726" y="2564904"/>
            <a:ext cx="1522058" cy="8277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smtClean="0"/>
              <a:t>INTERFACCIA</a:t>
            </a:r>
            <a:endParaRPr lang="it-IT" dirty="0"/>
          </a:p>
        </p:txBody>
      </p:sp>
      <p:sp>
        <p:nvSpPr>
          <p:cNvPr id="5" name="Rectangle 4"/>
          <p:cNvSpPr/>
          <p:nvPr/>
        </p:nvSpPr>
        <p:spPr>
          <a:xfrm>
            <a:off x="1105726" y="3573016"/>
            <a:ext cx="1522058" cy="52164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it-IT" dirty="0" smtClean="0"/>
              <a:t>emWIN</a:t>
            </a:r>
            <a:endParaRPr lang="it-IT" dirty="0"/>
          </a:p>
        </p:txBody>
      </p:sp>
      <p:sp>
        <p:nvSpPr>
          <p:cNvPr id="6" name="Rectangle 5"/>
          <p:cNvSpPr/>
          <p:nvPr/>
        </p:nvSpPr>
        <p:spPr>
          <a:xfrm>
            <a:off x="3674803" y="3630821"/>
            <a:ext cx="1522058" cy="82773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it-IT" dirty="0" smtClean="0"/>
              <a:t>DATA MODEL</a:t>
            </a:r>
            <a:endParaRPr lang="it-IT" dirty="0"/>
          </a:p>
        </p:txBody>
      </p:sp>
      <p:sp>
        <p:nvSpPr>
          <p:cNvPr id="7" name="Rectangle 6"/>
          <p:cNvSpPr/>
          <p:nvPr/>
        </p:nvSpPr>
        <p:spPr>
          <a:xfrm>
            <a:off x="3681068" y="4673105"/>
            <a:ext cx="1522058" cy="52164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it-IT" dirty="0" smtClean="0"/>
              <a:t>other</a:t>
            </a:r>
            <a:endParaRPr lang="it-IT" dirty="0"/>
          </a:p>
        </p:txBody>
      </p:sp>
      <p:sp>
        <p:nvSpPr>
          <p:cNvPr id="8" name="Freeform 7"/>
          <p:cNvSpPr/>
          <p:nvPr/>
        </p:nvSpPr>
        <p:spPr>
          <a:xfrm>
            <a:off x="796521" y="1956532"/>
            <a:ext cx="419332" cy="489695"/>
          </a:xfrm>
          <a:custGeom>
            <a:avLst/>
            <a:gdLst>
              <a:gd name="connsiteX0" fmla="*/ 0 w 555477"/>
              <a:gd name="connsiteY0" fmla="*/ 22696 h 724211"/>
              <a:gd name="connsiteX1" fmla="*/ 307649 w 555477"/>
              <a:gd name="connsiteY1" fmla="*/ 22696 h 724211"/>
              <a:gd name="connsiteX2" fmla="*/ 299103 w 555477"/>
              <a:gd name="connsiteY2" fmla="*/ 73971 h 724211"/>
              <a:gd name="connsiteX3" fmla="*/ 239283 w 555477"/>
              <a:gd name="connsiteY3" fmla="*/ 133792 h 724211"/>
              <a:gd name="connsiteX4" fmla="*/ 222191 w 555477"/>
              <a:gd name="connsiteY4" fmla="*/ 159429 h 724211"/>
              <a:gd name="connsiteX5" fmla="*/ 196554 w 555477"/>
              <a:gd name="connsiteY5" fmla="*/ 176521 h 724211"/>
              <a:gd name="connsiteX6" fmla="*/ 170916 w 555477"/>
              <a:gd name="connsiteY6" fmla="*/ 227796 h 724211"/>
              <a:gd name="connsiteX7" fmla="*/ 153825 w 555477"/>
              <a:gd name="connsiteY7" fmla="*/ 253433 h 724211"/>
              <a:gd name="connsiteX8" fmla="*/ 145279 w 555477"/>
              <a:gd name="connsiteY8" fmla="*/ 287616 h 724211"/>
              <a:gd name="connsiteX9" fmla="*/ 162371 w 555477"/>
              <a:gd name="connsiteY9" fmla="*/ 321799 h 724211"/>
              <a:gd name="connsiteX10" fmla="*/ 188008 w 555477"/>
              <a:gd name="connsiteY10" fmla="*/ 330345 h 724211"/>
              <a:gd name="connsiteX11" fmla="*/ 529840 w 555477"/>
              <a:gd name="connsiteY11" fmla="*/ 347437 h 724211"/>
              <a:gd name="connsiteX12" fmla="*/ 521294 w 555477"/>
              <a:gd name="connsiteY12" fmla="*/ 390166 h 724211"/>
              <a:gd name="connsiteX13" fmla="*/ 495657 w 555477"/>
              <a:gd name="connsiteY13" fmla="*/ 407257 h 724211"/>
              <a:gd name="connsiteX14" fmla="*/ 435836 w 555477"/>
              <a:gd name="connsiteY14" fmla="*/ 441440 h 724211"/>
              <a:gd name="connsiteX15" fmla="*/ 418744 w 555477"/>
              <a:gd name="connsiteY15" fmla="*/ 467078 h 724211"/>
              <a:gd name="connsiteX16" fmla="*/ 393107 w 555477"/>
              <a:gd name="connsiteY16" fmla="*/ 484169 h 724211"/>
              <a:gd name="connsiteX17" fmla="*/ 376015 w 555477"/>
              <a:gd name="connsiteY17" fmla="*/ 518353 h 724211"/>
              <a:gd name="connsiteX18" fmla="*/ 384561 w 555477"/>
              <a:gd name="connsiteY18" fmla="*/ 569627 h 724211"/>
              <a:gd name="connsiteX19" fmla="*/ 461473 w 555477"/>
              <a:gd name="connsiteY19" fmla="*/ 595265 h 724211"/>
              <a:gd name="connsiteX20" fmla="*/ 512748 w 555477"/>
              <a:gd name="connsiteY20" fmla="*/ 629448 h 724211"/>
              <a:gd name="connsiteX21" fmla="*/ 546931 w 555477"/>
              <a:gd name="connsiteY21" fmla="*/ 723452 h 724211"/>
              <a:gd name="connsiteX22" fmla="*/ 555477 w 555477"/>
              <a:gd name="connsiteY22" fmla="*/ 723452 h 724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55477" h="724211">
                <a:moveTo>
                  <a:pt x="0" y="22696"/>
                </a:moveTo>
                <a:cubicBezTo>
                  <a:pt x="107988" y="4699"/>
                  <a:pt x="191210" y="-17804"/>
                  <a:pt x="307649" y="22696"/>
                </a:cubicBezTo>
                <a:cubicBezTo>
                  <a:pt x="324015" y="28388"/>
                  <a:pt x="308184" y="59214"/>
                  <a:pt x="299103" y="73971"/>
                </a:cubicBezTo>
                <a:cubicBezTo>
                  <a:pt x="284324" y="97988"/>
                  <a:pt x="254926" y="110329"/>
                  <a:pt x="239283" y="133792"/>
                </a:cubicBezTo>
                <a:cubicBezTo>
                  <a:pt x="233586" y="142338"/>
                  <a:pt x="229454" y="152166"/>
                  <a:pt x="222191" y="159429"/>
                </a:cubicBezTo>
                <a:cubicBezTo>
                  <a:pt x="214928" y="166692"/>
                  <a:pt x="205100" y="170824"/>
                  <a:pt x="196554" y="176521"/>
                </a:cubicBezTo>
                <a:cubicBezTo>
                  <a:pt x="188008" y="193613"/>
                  <a:pt x="180196" y="211092"/>
                  <a:pt x="170916" y="227796"/>
                </a:cubicBezTo>
                <a:cubicBezTo>
                  <a:pt x="165928" y="236774"/>
                  <a:pt x="157871" y="243993"/>
                  <a:pt x="153825" y="253433"/>
                </a:cubicBezTo>
                <a:cubicBezTo>
                  <a:pt x="149198" y="264228"/>
                  <a:pt x="148128" y="276222"/>
                  <a:pt x="145279" y="287616"/>
                </a:cubicBezTo>
                <a:cubicBezTo>
                  <a:pt x="150976" y="299010"/>
                  <a:pt x="153363" y="312791"/>
                  <a:pt x="162371" y="321799"/>
                </a:cubicBezTo>
                <a:cubicBezTo>
                  <a:pt x="168741" y="328169"/>
                  <a:pt x="179022" y="329718"/>
                  <a:pt x="188008" y="330345"/>
                </a:cubicBezTo>
                <a:cubicBezTo>
                  <a:pt x="301818" y="338285"/>
                  <a:pt x="415896" y="341740"/>
                  <a:pt x="529840" y="347437"/>
                </a:cubicBezTo>
                <a:cubicBezTo>
                  <a:pt x="526991" y="361680"/>
                  <a:pt x="528500" y="377555"/>
                  <a:pt x="521294" y="390166"/>
                </a:cubicBezTo>
                <a:cubicBezTo>
                  <a:pt x="516198" y="399083"/>
                  <a:pt x="503547" y="400682"/>
                  <a:pt x="495657" y="407257"/>
                </a:cubicBezTo>
                <a:cubicBezTo>
                  <a:pt x="452016" y="443624"/>
                  <a:pt x="491168" y="427608"/>
                  <a:pt x="435836" y="441440"/>
                </a:cubicBezTo>
                <a:cubicBezTo>
                  <a:pt x="430139" y="449986"/>
                  <a:pt x="426007" y="459815"/>
                  <a:pt x="418744" y="467078"/>
                </a:cubicBezTo>
                <a:cubicBezTo>
                  <a:pt x="411482" y="474340"/>
                  <a:pt x="399682" y="476279"/>
                  <a:pt x="393107" y="484169"/>
                </a:cubicBezTo>
                <a:cubicBezTo>
                  <a:pt x="384951" y="493956"/>
                  <a:pt x="381712" y="506958"/>
                  <a:pt x="376015" y="518353"/>
                </a:cubicBezTo>
                <a:cubicBezTo>
                  <a:pt x="378864" y="535444"/>
                  <a:pt x="376812" y="554129"/>
                  <a:pt x="384561" y="569627"/>
                </a:cubicBezTo>
                <a:cubicBezTo>
                  <a:pt x="395485" y="591475"/>
                  <a:pt x="449211" y="593221"/>
                  <a:pt x="461473" y="595265"/>
                </a:cubicBezTo>
                <a:cubicBezTo>
                  <a:pt x="478565" y="606659"/>
                  <a:pt x="510200" y="609065"/>
                  <a:pt x="512748" y="629448"/>
                </a:cubicBezTo>
                <a:cubicBezTo>
                  <a:pt x="520049" y="687853"/>
                  <a:pt x="506499" y="693127"/>
                  <a:pt x="546931" y="723452"/>
                </a:cubicBezTo>
                <a:cubicBezTo>
                  <a:pt x="549210" y="725161"/>
                  <a:pt x="552628" y="723452"/>
                  <a:pt x="555477" y="723452"/>
                </a:cubicBezTo>
              </a:path>
            </a:pathLst>
          </a:custGeom>
        </p:spPr>
        <p:style>
          <a:lnRef idx="2">
            <a:schemeClr val="accent6"/>
          </a:lnRef>
          <a:fillRef idx="0">
            <a:schemeClr val="accent6"/>
          </a:fillRef>
          <a:effectRef idx="1">
            <a:schemeClr val="accent6"/>
          </a:effectRef>
          <a:fontRef idx="minor">
            <a:schemeClr val="tx1"/>
          </a:fontRef>
        </p:style>
        <p:txBody>
          <a:bodyPr rtlCol="0" anchor="ctr"/>
          <a:lstStyle/>
          <a:p>
            <a:pPr algn="ctr"/>
            <a:endParaRPr lang="it-IT" dirty="0"/>
          </a:p>
        </p:txBody>
      </p:sp>
      <p:sp>
        <p:nvSpPr>
          <p:cNvPr id="9" name="Freeform 8"/>
          <p:cNvSpPr/>
          <p:nvPr/>
        </p:nvSpPr>
        <p:spPr>
          <a:xfrm>
            <a:off x="1169636" y="2446227"/>
            <a:ext cx="92434" cy="68700"/>
          </a:xfrm>
          <a:custGeom>
            <a:avLst/>
            <a:gdLst>
              <a:gd name="connsiteX0" fmla="*/ 0 w 122444"/>
              <a:gd name="connsiteY0" fmla="*/ 45720 h 101600"/>
              <a:gd name="connsiteX1" fmla="*/ 25400 w 122444"/>
              <a:gd name="connsiteY1" fmla="*/ 55880 h 101600"/>
              <a:gd name="connsiteX2" fmla="*/ 40640 w 122444"/>
              <a:gd name="connsiteY2" fmla="*/ 60960 h 101600"/>
              <a:gd name="connsiteX3" fmla="*/ 55880 w 122444"/>
              <a:gd name="connsiteY3" fmla="*/ 76200 h 101600"/>
              <a:gd name="connsiteX4" fmla="*/ 101600 w 122444"/>
              <a:gd name="connsiteY4" fmla="*/ 101600 h 101600"/>
              <a:gd name="connsiteX5" fmla="*/ 116840 w 122444"/>
              <a:gd name="connsiteY5" fmla="*/ 50800 h 101600"/>
              <a:gd name="connsiteX6" fmla="*/ 121920 w 122444"/>
              <a:gd name="connsiteY6" fmla="*/ 35560 h 101600"/>
              <a:gd name="connsiteX7" fmla="*/ 121920 w 122444"/>
              <a:gd name="connsiteY7" fmla="*/ 0 h 10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2444" h="101600">
                <a:moveTo>
                  <a:pt x="0" y="45720"/>
                </a:moveTo>
                <a:cubicBezTo>
                  <a:pt x="8467" y="49107"/>
                  <a:pt x="16862" y="52678"/>
                  <a:pt x="25400" y="55880"/>
                </a:cubicBezTo>
                <a:cubicBezTo>
                  <a:pt x="30414" y="57760"/>
                  <a:pt x="36185" y="57990"/>
                  <a:pt x="40640" y="60960"/>
                </a:cubicBezTo>
                <a:cubicBezTo>
                  <a:pt x="46618" y="64945"/>
                  <a:pt x="50209" y="71789"/>
                  <a:pt x="55880" y="76200"/>
                </a:cubicBezTo>
                <a:cubicBezTo>
                  <a:pt x="82082" y="96579"/>
                  <a:pt x="78606" y="93935"/>
                  <a:pt x="101600" y="101600"/>
                </a:cubicBezTo>
                <a:cubicBezTo>
                  <a:pt x="119156" y="66487"/>
                  <a:pt x="106720" y="96340"/>
                  <a:pt x="116840" y="50800"/>
                </a:cubicBezTo>
                <a:cubicBezTo>
                  <a:pt x="118002" y="45573"/>
                  <a:pt x="121387" y="40888"/>
                  <a:pt x="121920" y="35560"/>
                </a:cubicBezTo>
                <a:cubicBezTo>
                  <a:pt x="123099" y="23765"/>
                  <a:pt x="121920" y="11853"/>
                  <a:pt x="121920" y="0"/>
                </a:cubicBezTo>
              </a:path>
            </a:pathLst>
          </a:custGeom>
        </p:spPr>
        <p:style>
          <a:lnRef idx="3">
            <a:schemeClr val="accent6"/>
          </a:lnRef>
          <a:fillRef idx="0">
            <a:schemeClr val="accent6"/>
          </a:fillRef>
          <a:effectRef idx="2">
            <a:schemeClr val="accent6"/>
          </a:effectRef>
          <a:fontRef idx="minor">
            <a:schemeClr val="tx1"/>
          </a:fontRef>
        </p:style>
        <p:txBody>
          <a:bodyPr rtlCol="0" anchor="ctr"/>
          <a:lstStyle/>
          <a:p>
            <a:pPr algn="ctr"/>
            <a:endParaRPr lang="it-IT"/>
          </a:p>
        </p:txBody>
      </p:sp>
      <p:cxnSp>
        <p:nvCxnSpPr>
          <p:cNvPr id="10" name="Straight Arrow Connector 9"/>
          <p:cNvCxnSpPr/>
          <p:nvPr/>
        </p:nvCxnSpPr>
        <p:spPr>
          <a:xfrm>
            <a:off x="2627784" y="2866316"/>
            <a:ext cx="1053284" cy="0"/>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11" name="Straight Arrow Connector 10"/>
          <p:cNvCxnSpPr/>
          <p:nvPr/>
        </p:nvCxnSpPr>
        <p:spPr>
          <a:xfrm flipH="1">
            <a:off x="2627784" y="3064517"/>
            <a:ext cx="1047019" cy="0"/>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
        <p:nvSpPr>
          <p:cNvPr id="14" name="Rectangle 13"/>
          <p:cNvSpPr/>
          <p:nvPr/>
        </p:nvSpPr>
        <p:spPr>
          <a:xfrm>
            <a:off x="6267091" y="2514927"/>
            <a:ext cx="1522058" cy="8277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smtClean="0"/>
              <a:t>INTERFACCIA</a:t>
            </a:r>
            <a:endParaRPr lang="it-IT" dirty="0"/>
          </a:p>
        </p:txBody>
      </p:sp>
      <p:sp>
        <p:nvSpPr>
          <p:cNvPr id="15" name="Rectangle 14"/>
          <p:cNvSpPr/>
          <p:nvPr/>
        </p:nvSpPr>
        <p:spPr>
          <a:xfrm>
            <a:off x="6267091" y="3523039"/>
            <a:ext cx="1522058" cy="52164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it-IT" dirty="0" smtClean="0"/>
              <a:t>lwIP</a:t>
            </a:r>
            <a:endParaRPr lang="it-IT" dirty="0"/>
          </a:p>
        </p:txBody>
      </p:sp>
      <p:sp>
        <p:nvSpPr>
          <p:cNvPr id="16" name="Freeform 15"/>
          <p:cNvSpPr/>
          <p:nvPr/>
        </p:nvSpPr>
        <p:spPr>
          <a:xfrm rot="2839974">
            <a:off x="7428288" y="1854958"/>
            <a:ext cx="419332" cy="489695"/>
          </a:xfrm>
          <a:custGeom>
            <a:avLst/>
            <a:gdLst>
              <a:gd name="connsiteX0" fmla="*/ 0 w 555477"/>
              <a:gd name="connsiteY0" fmla="*/ 22696 h 724211"/>
              <a:gd name="connsiteX1" fmla="*/ 307649 w 555477"/>
              <a:gd name="connsiteY1" fmla="*/ 22696 h 724211"/>
              <a:gd name="connsiteX2" fmla="*/ 299103 w 555477"/>
              <a:gd name="connsiteY2" fmla="*/ 73971 h 724211"/>
              <a:gd name="connsiteX3" fmla="*/ 239283 w 555477"/>
              <a:gd name="connsiteY3" fmla="*/ 133792 h 724211"/>
              <a:gd name="connsiteX4" fmla="*/ 222191 w 555477"/>
              <a:gd name="connsiteY4" fmla="*/ 159429 h 724211"/>
              <a:gd name="connsiteX5" fmla="*/ 196554 w 555477"/>
              <a:gd name="connsiteY5" fmla="*/ 176521 h 724211"/>
              <a:gd name="connsiteX6" fmla="*/ 170916 w 555477"/>
              <a:gd name="connsiteY6" fmla="*/ 227796 h 724211"/>
              <a:gd name="connsiteX7" fmla="*/ 153825 w 555477"/>
              <a:gd name="connsiteY7" fmla="*/ 253433 h 724211"/>
              <a:gd name="connsiteX8" fmla="*/ 145279 w 555477"/>
              <a:gd name="connsiteY8" fmla="*/ 287616 h 724211"/>
              <a:gd name="connsiteX9" fmla="*/ 162371 w 555477"/>
              <a:gd name="connsiteY9" fmla="*/ 321799 h 724211"/>
              <a:gd name="connsiteX10" fmla="*/ 188008 w 555477"/>
              <a:gd name="connsiteY10" fmla="*/ 330345 h 724211"/>
              <a:gd name="connsiteX11" fmla="*/ 529840 w 555477"/>
              <a:gd name="connsiteY11" fmla="*/ 347437 h 724211"/>
              <a:gd name="connsiteX12" fmla="*/ 521294 w 555477"/>
              <a:gd name="connsiteY12" fmla="*/ 390166 h 724211"/>
              <a:gd name="connsiteX13" fmla="*/ 495657 w 555477"/>
              <a:gd name="connsiteY13" fmla="*/ 407257 h 724211"/>
              <a:gd name="connsiteX14" fmla="*/ 435836 w 555477"/>
              <a:gd name="connsiteY14" fmla="*/ 441440 h 724211"/>
              <a:gd name="connsiteX15" fmla="*/ 418744 w 555477"/>
              <a:gd name="connsiteY15" fmla="*/ 467078 h 724211"/>
              <a:gd name="connsiteX16" fmla="*/ 393107 w 555477"/>
              <a:gd name="connsiteY16" fmla="*/ 484169 h 724211"/>
              <a:gd name="connsiteX17" fmla="*/ 376015 w 555477"/>
              <a:gd name="connsiteY17" fmla="*/ 518353 h 724211"/>
              <a:gd name="connsiteX18" fmla="*/ 384561 w 555477"/>
              <a:gd name="connsiteY18" fmla="*/ 569627 h 724211"/>
              <a:gd name="connsiteX19" fmla="*/ 461473 w 555477"/>
              <a:gd name="connsiteY19" fmla="*/ 595265 h 724211"/>
              <a:gd name="connsiteX20" fmla="*/ 512748 w 555477"/>
              <a:gd name="connsiteY20" fmla="*/ 629448 h 724211"/>
              <a:gd name="connsiteX21" fmla="*/ 546931 w 555477"/>
              <a:gd name="connsiteY21" fmla="*/ 723452 h 724211"/>
              <a:gd name="connsiteX22" fmla="*/ 555477 w 555477"/>
              <a:gd name="connsiteY22" fmla="*/ 723452 h 724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55477" h="724211">
                <a:moveTo>
                  <a:pt x="0" y="22696"/>
                </a:moveTo>
                <a:cubicBezTo>
                  <a:pt x="107988" y="4699"/>
                  <a:pt x="191210" y="-17804"/>
                  <a:pt x="307649" y="22696"/>
                </a:cubicBezTo>
                <a:cubicBezTo>
                  <a:pt x="324015" y="28388"/>
                  <a:pt x="308184" y="59214"/>
                  <a:pt x="299103" y="73971"/>
                </a:cubicBezTo>
                <a:cubicBezTo>
                  <a:pt x="284324" y="97988"/>
                  <a:pt x="254926" y="110329"/>
                  <a:pt x="239283" y="133792"/>
                </a:cubicBezTo>
                <a:cubicBezTo>
                  <a:pt x="233586" y="142338"/>
                  <a:pt x="229454" y="152166"/>
                  <a:pt x="222191" y="159429"/>
                </a:cubicBezTo>
                <a:cubicBezTo>
                  <a:pt x="214928" y="166692"/>
                  <a:pt x="205100" y="170824"/>
                  <a:pt x="196554" y="176521"/>
                </a:cubicBezTo>
                <a:cubicBezTo>
                  <a:pt x="188008" y="193613"/>
                  <a:pt x="180196" y="211092"/>
                  <a:pt x="170916" y="227796"/>
                </a:cubicBezTo>
                <a:cubicBezTo>
                  <a:pt x="165928" y="236774"/>
                  <a:pt x="157871" y="243993"/>
                  <a:pt x="153825" y="253433"/>
                </a:cubicBezTo>
                <a:cubicBezTo>
                  <a:pt x="149198" y="264228"/>
                  <a:pt x="148128" y="276222"/>
                  <a:pt x="145279" y="287616"/>
                </a:cubicBezTo>
                <a:cubicBezTo>
                  <a:pt x="150976" y="299010"/>
                  <a:pt x="153363" y="312791"/>
                  <a:pt x="162371" y="321799"/>
                </a:cubicBezTo>
                <a:cubicBezTo>
                  <a:pt x="168741" y="328169"/>
                  <a:pt x="179022" y="329718"/>
                  <a:pt x="188008" y="330345"/>
                </a:cubicBezTo>
                <a:cubicBezTo>
                  <a:pt x="301818" y="338285"/>
                  <a:pt x="415896" y="341740"/>
                  <a:pt x="529840" y="347437"/>
                </a:cubicBezTo>
                <a:cubicBezTo>
                  <a:pt x="526991" y="361680"/>
                  <a:pt x="528500" y="377555"/>
                  <a:pt x="521294" y="390166"/>
                </a:cubicBezTo>
                <a:cubicBezTo>
                  <a:pt x="516198" y="399083"/>
                  <a:pt x="503547" y="400682"/>
                  <a:pt x="495657" y="407257"/>
                </a:cubicBezTo>
                <a:cubicBezTo>
                  <a:pt x="452016" y="443624"/>
                  <a:pt x="491168" y="427608"/>
                  <a:pt x="435836" y="441440"/>
                </a:cubicBezTo>
                <a:cubicBezTo>
                  <a:pt x="430139" y="449986"/>
                  <a:pt x="426007" y="459815"/>
                  <a:pt x="418744" y="467078"/>
                </a:cubicBezTo>
                <a:cubicBezTo>
                  <a:pt x="411482" y="474340"/>
                  <a:pt x="399682" y="476279"/>
                  <a:pt x="393107" y="484169"/>
                </a:cubicBezTo>
                <a:cubicBezTo>
                  <a:pt x="384951" y="493956"/>
                  <a:pt x="381712" y="506958"/>
                  <a:pt x="376015" y="518353"/>
                </a:cubicBezTo>
                <a:cubicBezTo>
                  <a:pt x="378864" y="535444"/>
                  <a:pt x="376812" y="554129"/>
                  <a:pt x="384561" y="569627"/>
                </a:cubicBezTo>
                <a:cubicBezTo>
                  <a:pt x="395485" y="591475"/>
                  <a:pt x="449211" y="593221"/>
                  <a:pt x="461473" y="595265"/>
                </a:cubicBezTo>
                <a:cubicBezTo>
                  <a:pt x="478565" y="606659"/>
                  <a:pt x="510200" y="609065"/>
                  <a:pt x="512748" y="629448"/>
                </a:cubicBezTo>
                <a:cubicBezTo>
                  <a:pt x="520049" y="687853"/>
                  <a:pt x="506499" y="693127"/>
                  <a:pt x="546931" y="723452"/>
                </a:cubicBezTo>
                <a:cubicBezTo>
                  <a:pt x="549210" y="725161"/>
                  <a:pt x="552628" y="723452"/>
                  <a:pt x="555477" y="723452"/>
                </a:cubicBezTo>
              </a:path>
            </a:pathLst>
          </a:custGeom>
        </p:spPr>
        <p:style>
          <a:lnRef idx="2">
            <a:schemeClr val="accent6"/>
          </a:lnRef>
          <a:fillRef idx="0">
            <a:schemeClr val="accent6"/>
          </a:fillRef>
          <a:effectRef idx="1">
            <a:schemeClr val="accent6"/>
          </a:effectRef>
          <a:fontRef idx="minor">
            <a:schemeClr val="tx1"/>
          </a:fontRef>
        </p:style>
        <p:txBody>
          <a:bodyPr rtlCol="0" anchor="ctr"/>
          <a:lstStyle/>
          <a:p>
            <a:pPr algn="ctr"/>
            <a:endParaRPr lang="it-IT" dirty="0"/>
          </a:p>
        </p:txBody>
      </p:sp>
      <p:sp>
        <p:nvSpPr>
          <p:cNvPr id="17" name="Freeform 16"/>
          <p:cNvSpPr/>
          <p:nvPr/>
        </p:nvSpPr>
        <p:spPr>
          <a:xfrm rot="2839974">
            <a:off x="7530634" y="2354614"/>
            <a:ext cx="92434" cy="68700"/>
          </a:xfrm>
          <a:custGeom>
            <a:avLst/>
            <a:gdLst>
              <a:gd name="connsiteX0" fmla="*/ 0 w 122444"/>
              <a:gd name="connsiteY0" fmla="*/ 45720 h 101600"/>
              <a:gd name="connsiteX1" fmla="*/ 25400 w 122444"/>
              <a:gd name="connsiteY1" fmla="*/ 55880 h 101600"/>
              <a:gd name="connsiteX2" fmla="*/ 40640 w 122444"/>
              <a:gd name="connsiteY2" fmla="*/ 60960 h 101600"/>
              <a:gd name="connsiteX3" fmla="*/ 55880 w 122444"/>
              <a:gd name="connsiteY3" fmla="*/ 76200 h 101600"/>
              <a:gd name="connsiteX4" fmla="*/ 101600 w 122444"/>
              <a:gd name="connsiteY4" fmla="*/ 101600 h 101600"/>
              <a:gd name="connsiteX5" fmla="*/ 116840 w 122444"/>
              <a:gd name="connsiteY5" fmla="*/ 50800 h 101600"/>
              <a:gd name="connsiteX6" fmla="*/ 121920 w 122444"/>
              <a:gd name="connsiteY6" fmla="*/ 35560 h 101600"/>
              <a:gd name="connsiteX7" fmla="*/ 121920 w 122444"/>
              <a:gd name="connsiteY7" fmla="*/ 0 h 10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2444" h="101600">
                <a:moveTo>
                  <a:pt x="0" y="45720"/>
                </a:moveTo>
                <a:cubicBezTo>
                  <a:pt x="8467" y="49107"/>
                  <a:pt x="16862" y="52678"/>
                  <a:pt x="25400" y="55880"/>
                </a:cubicBezTo>
                <a:cubicBezTo>
                  <a:pt x="30414" y="57760"/>
                  <a:pt x="36185" y="57990"/>
                  <a:pt x="40640" y="60960"/>
                </a:cubicBezTo>
                <a:cubicBezTo>
                  <a:pt x="46618" y="64945"/>
                  <a:pt x="50209" y="71789"/>
                  <a:pt x="55880" y="76200"/>
                </a:cubicBezTo>
                <a:cubicBezTo>
                  <a:pt x="82082" y="96579"/>
                  <a:pt x="78606" y="93935"/>
                  <a:pt x="101600" y="101600"/>
                </a:cubicBezTo>
                <a:cubicBezTo>
                  <a:pt x="119156" y="66487"/>
                  <a:pt x="106720" y="96340"/>
                  <a:pt x="116840" y="50800"/>
                </a:cubicBezTo>
                <a:cubicBezTo>
                  <a:pt x="118002" y="45573"/>
                  <a:pt x="121387" y="40888"/>
                  <a:pt x="121920" y="35560"/>
                </a:cubicBezTo>
                <a:cubicBezTo>
                  <a:pt x="123099" y="23765"/>
                  <a:pt x="121920" y="11853"/>
                  <a:pt x="121920" y="0"/>
                </a:cubicBezTo>
              </a:path>
            </a:pathLst>
          </a:custGeom>
        </p:spPr>
        <p:style>
          <a:lnRef idx="3">
            <a:schemeClr val="accent6"/>
          </a:lnRef>
          <a:fillRef idx="0">
            <a:schemeClr val="accent6"/>
          </a:fillRef>
          <a:effectRef idx="2">
            <a:schemeClr val="accent6"/>
          </a:effectRef>
          <a:fontRef idx="minor">
            <a:schemeClr val="tx1"/>
          </a:fontRef>
        </p:style>
        <p:txBody>
          <a:bodyPr rtlCol="0" anchor="ctr"/>
          <a:lstStyle/>
          <a:p>
            <a:pPr algn="ctr"/>
            <a:endParaRPr lang="it-IT"/>
          </a:p>
        </p:txBody>
      </p:sp>
      <p:cxnSp>
        <p:nvCxnSpPr>
          <p:cNvPr id="18" name="Straight Arrow Connector 17"/>
          <p:cNvCxnSpPr/>
          <p:nvPr/>
        </p:nvCxnSpPr>
        <p:spPr>
          <a:xfrm>
            <a:off x="5220072" y="2852936"/>
            <a:ext cx="1070230" cy="0"/>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19" name="Straight Arrow Connector 18"/>
          <p:cNvCxnSpPr/>
          <p:nvPr/>
        </p:nvCxnSpPr>
        <p:spPr>
          <a:xfrm flipH="1">
            <a:off x="5220072" y="3051137"/>
            <a:ext cx="1047019" cy="0"/>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
        <p:nvSpPr>
          <p:cNvPr id="22" name="Rectangle 21"/>
          <p:cNvSpPr/>
          <p:nvPr/>
        </p:nvSpPr>
        <p:spPr>
          <a:xfrm>
            <a:off x="3698014" y="2564904"/>
            <a:ext cx="1522058" cy="827733"/>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it-IT" dirty="0" smtClean="0"/>
              <a:t>BS </a:t>
            </a:r>
          </a:p>
          <a:p>
            <a:pPr algn="ctr"/>
            <a:r>
              <a:rPr lang="it-IT" dirty="0" smtClean="0"/>
              <a:t>(wrapper)</a:t>
            </a:r>
            <a:endParaRPr lang="it-IT" dirty="0"/>
          </a:p>
        </p:txBody>
      </p:sp>
    </p:spTree>
    <p:extLst>
      <p:ext uri="{BB962C8B-B14F-4D97-AF65-F5344CB8AC3E}">
        <p14:creationId xmlns:p14="http://schemas.microsoft.com/office/powerpoint/2010/main" val="289869992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Caso di studio</a:t>
            </a:r>
            <a:endParaRPr lang="it-IT" dirty="0"/>
          </a:p>
        </p:txBody>
      </p:sp>
      <p:sp>
        <p:nvSpPr>
          <p:cNvPr id="3" name="Content Placeholder 2"/>
          <p:cNvSpPr>
            <a:spLocks noGrp="1"/>
          </p:cNvSpPr>
          <p:nvPr>
            <p:ph idx="1"/>
          </p:nvPr>
        </p:nvSpPr>
        <p:spPr/>
        <p:txBody>
          <a:bodyPr/>
          <a:lstStyle/>
          <a:p>
            <a:r>
              <a:rPr lang="it-IT" dirty="0" smtClean="0"/>
              <a:t>Sistema domotico a basso costo</a:t>
            </a:r>
          </a:p>
          <a:p>
            <a:r>
              <a:rPr lang="it-IT" dirty="0" smtClean="0"/>
              <a:t>Ambiente «fastidioso» (tutti i sensori sono in polling)</a:t>
            </a:r>
          </a:p>
          <a:p>
            <a:r>
              <a:rPr lang="it-IT" dirty="0" smtClean="0"/>
              <a:t>Microprocessore di fascia medio-bassa con GPU integrata (LPC1788)</a:t>
            </a:r>
          </a:p>
          <a:p>
            <a:r>
              <a:rPr lang="it-IT" dirty="0" smtClean="0"/>
              <a:t>Diversi protocolli «real time» (Modbus </a:t>
            </a:r>
            <a:r>
              <a:rPr lang="it-IT" smtClean="0"/>
              <a:t>e 1W</a:t>
            </a:r>
            <a:r>
              <a:rPr lang="it-IT" dirty="0" smtClean="0"/>
              <a:t>)</a:t>
            </a:r>
          </a:p>
          <a:p>
            <a:r>
              <a:rPr lang="it-IT" dirty="0" smtClean="0"/>
              <a:t>Importante che appaia tutto veloce all’utente</a:t>
            </a:r>
            <a:endParaRPr lang="it-IT" dirty="0"/>
          </a:p>
        </p:txBody>
      </p:sp>
    </p:spTree>
    <p:extLst>
      <p:ext uri="{BB962C8B-B14F-4D97-AF65-F5344CB8AC3E}">
        <p14:creationId xmlns:p14="http://schemas.microsoft.com/office/powerpoint/2010/main" val="36683849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Tempistiche di progettazione</a:t>
            </a:r>
            <a:endParaRPr lang="it-IT" dirty="0"/>
          </a:p>
        </p:txBody>
      </p:sp>
      <p:sp>
        <p:nvSpPr>
          <p:cNvPr id="3" name="Content Placeholder 2"/>
          <p:cNvSpPr>
            <a:spLocks noGrp="1"/>
          </p:cNvSpPr>
          <p:nvPr>
            <p:ph idx="1"/>
          </p:nvPr>
        </p:nvSpPr>
        <p:spPr/>
        <p:txBody>
          <a:bodyPr/>
          <a:lstStyle/>
          <a:p>
            <a:pPr marL="0" indent="0">
              <a:buNone/>
            </a:pPr>
            <a:r>
              <a:rPr lang="it-IT" dirty="0" smtClean="0"/>
              <a:t>Senza Framework:</a:t>
            </a:r>
          </a:p>
          <a:p>
            <a:pPr marL="0" indent="0">
              <a:buNone/>
            </a:pPr>
            <a:r>
              <a:rPr lang="it-IT" dirty="0"/>
              <a:t>	</a:t>
            </a:r>
            <a:r>
              <a:rPr lang="it-IT" dirty="0" smtClean="0"/>
              <a:t>4 mesi</a:t>
            </a:r>
          </a:p>
          <a:p>
            <a:pPr marL="0" indent="0">
              <a:buNone/>
            </a:pPr>
            <a:r>
              <a:rPr lang="it-IT" dirty="0"/>
              <a:t>	</a:t>
            </a:r>
            <a:r>
              <a:rPr lang="it-IT" dirty="0" smtClean="0"/>
              <a:t>(codice non portabile e monolitico)</a:t>
            </a:r>
          </a:p>
          <a:p>
            <a:pPr marL="0" indent="0">
              <a:buNone/>
            </a:pPr>
            <a:r>
              <a:rPr lang="it-IT" dirty="0" smtClean="0"/>
              <a:t>Con Framework:</a:t>
            </a:r>
          </a:p>
          <a:p>
            <a:pPr marL="0" indent="0">
              <a:buNone/>
            </a:pPr>
            <a:r>
              <a:rPr lang="it-IT" dirty="0"/>
              <a:t>	</a:t>
            </a:r>
            <a:r>
              <a:rPr lang="it-IT" dirty="0" smtClean="0"/>
              <a:t>2 settimane</a:t>
            </a:r>
          </a:p>
          <a:p>
            <a:pPr marL="0" indent="0">
              <a:buNone/>
            </a:pPr>
            <a:r>
              <a:rPr lang="it-IT" dirty="0"/>
              <a:t>	</a:t>
            </a:r>
            <a:r>
              <a:rPr lang="it-IT" dirty="0" smtClean="0"/>
              <a:t>(codice portabile, strutturato, modulare, 	leggibile e generabile automaticamente) </a:t>
            </a:r>
          </a:p>
          <a:p>
            <a:pPr marL="0" indent="0">
              <a:buNone/>
            </a:pPr>
            <a:endParaRPr lang="it-IT" dirty="0" smtClean="0"/>
          </a:p>
        </p:txBody>
      </p:sp>
    </p:spTree>
    <p:extLst>
      <p:ext uri="{BB962C8B-B14F-4D97-AF65-F5344CB8AC3E}">
        <p14:creationId xmlns:p14="http://schemas.microsoft.com/office/powerpoint/2010/main" val="95004874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Analisi su risorse</a:t>
            </a:r>
            <a:endParaRPr lang="it-IT" dirty="0"/>
          </a:p>
        </p:txBody>
      </p:sp>
      <p:sp>
        <p:nvSpPr>
          <p:cNvPr id="3" name="Content Placeholder 2"/>
          <p:cNvSpPr>
            <a:spLocks noGrp="1"/>
          </p:cNvSpPr>
          <p:nvPr>
            <p:ph idx="1"/>
          </p:nvPr>
        </p:nvSpPr>
        <p:spPr/>
        <p:txBody>
          <a:bodyPr>
            <a:normAutofit fontScale="77500" lnSpcReduction="20000"/>
          </a:bodyPr>
          <a:lstStyle/>
          <a:p>
            <a:pPr marL="0" indent="0">
              <a:buNone/>
            </a:pPr>
            <a:r>
              <a:rPr lang="it-IT" dirty="0" smtClean="0"/>
              <a:t>Senza framework</a:t>
            </a:r>
          </a:p>
          <a:p>
            <a:pPr marL="0" indent="0">
              <a:buNone/>
            </a:pPr>
            <a:r>
              <a:rPr lang="it-IT" dirty="0"/>
              <a:t>	</a:t>
            </a:r>
            <a:r>
              <a:rPr lang="it-IT" dirty="0" smtClean="0"/>
              <a:t>==</a:t>
            </a:r>
          </a:p>
          <a:p>
            <a:pPr marL="0" indent="0">
              <a:buNone/>
            </a:pPr>
            <a:r>
              <a:rPr lang="it-IT" dirty="0" smtClean="0"/>
              <a:t>Con framework </a:t>
            </a:r>
          </a:p>
          <a:p>
            <a:pPr marL="0" indent="0">
              <a:buNone/>
            </a:pPr>
            <a:r>
              <a:rPr lang="it-IT" dirty="0" smtClean="0"/>
              <a:t>Però:</a:t>
            </a:r>
          </a:p>
          <a:p>
            <a:pPr>
              <a:buFontTx/>
              <a:buChar char="-"/>
            </a:pPr>
            <a:r>
              <a:rPr lang="it-IT" dirty="0" smtClean="0"/>
              <a:t>stack di chiamate a funzione più denso di 4 livelli per la gestione del wrapper;</a:t>
            </a:r>
          </a:p>
          <a:p>
            <a:pPr>
              <a:buFontTx/>
              <a:buChar char="-"/>
            </a:pPr>
            <a:r>
              <a:rPr lang="it-IT" dirty="0" smtClean="0"/>
              <a:t>Definizione di macro e variabili ausiliarie.</a:t>
            </a:r>
          </a:p>
          <a:p>
            <a:pPr marL="0" indent="0">
              <a:buNone/>
            </a:pPr>
            <a:endParaRPr lang="it-IT" dirty="0"/>
          </a:p>
          <a:p>
            <a:pPr marL="0" indent="0">
              <a:buNone/>
            </a:pPr>
            <a:r>
              <a:rPr lang="it-IT" dirty="0" smtClean="0"/>
              <a:t>Questo perché sono stati creati solamente più moduli (funzioni C opportunamente wrappate da chiamate intermedie per standardizzare e automatizzare le procedure)</a:t>
            </a:r>
            <a:endParaRPr lang="it-IT" dirty="0"/>
          </a:p>
        </p:txBody>
      </p:sp>
    </p:spTree>
    <p:extLst>
      <p:ext uri="{BB962C8B-B14F-4D97-AF65-F5344CB8AC3E}">
        <p14:creationId xmlns:p14="http://schemas.microsoft.com/office/powerpoint/2010/main" val="418953529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85800" y="2130425"/>
            <a:ext cx="7772400"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it-IT" dirty="0" smtClean="0"/>
              <a:t>Parte II</a:t>
            </a:r>
            <a:endParaRPr lang="it-IT" dirty="0"/>
          </a:p>
        </p:txBody>
      </p:sp>
      <p:sp>
        <p:nvSpPr>
          <p:cNvPr id="5" name="Subtitle 2"/>
          <p:cNvSpPr txBox="1">
            <a:spLocks/>
          </p:cNvSpPr>
          <p:nvPr/>
        </p:nvSpPr>
        <p:spPr>
          <a:xfrm>
            <a:off x="971600" y="3886200"/>
            <a:ext cx="6912768" cy="17526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it-IT" dirty="0" smtClean="0"/>
              <a:t>Analisi delle risorse per i 3 casi possibili</a:t>
            </a:r>
            <a:endParaRPr lang="it-IT" dirty="0"/>
          </a:p>
        </p:txBody>
      </p:sp>
    </p:spTree>
    <p:extLst>
      <p:ext uri="{BB962C8B-B14F-4D97-AF65-F5344CB8AC3E}">
        <p14:creationId xmlns:p14="http://schemas.microsoft.com/office/powerpoint/2010/main" val="38308120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85800" y="2130425"/>
            <a:ext cx="7772400"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it-IT" dirty="0" smtClean="0"/>
              <a:t>Parte I</a:t>
            </a:r>
            <a:endParaRPr lang="it-IT" dirty="0"/>
          </a:p>
        </p:txBody>
      </p:sp>
      <p:sp>
        <p:nvSpPr>
          <p:cNvPr id="5" name="Subtitle 2"/>
          <p:cNvSpPr txBox="1">
            <a:spLocks/>
          </p:cNvSpPr>
          <p:nvPr/>
        </p:nvSpPr>
        <p:spPr>
          <a:xfrm>
            <a:off x="2483768" y="3886200"/>
            <a:ext cx="4176464" cy="17526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it-IT" dirty="0" smtClean="0"/>
              <a:t>Specifiche e tecnologia</a:t>
            </a:r>
            <a:endParaRPr lang="it-IT" dirty="0"/>
          </a:p>
        </p:txBody>
      </p:sp>
    </p:spTree>
    <p:extLst>
      <p:ext uri="{BB962C8B-B14F-4D97-AF65-F5344CB8AC3E}">
        <p14:creationId xmlns:p14="http://schemas.microsoft.com/office/powerpoint/2010/main" val="125034539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TODO</a:t>
            </a:r>
            <a:endParaRPr lang="it-IT" dirty="0"/>
          </a:p>
        </p:txBody>
      </p:sp>
      <p:sp>
        <p:nvSpPr>
          <p:cNvPr id="3" name="Content Placeholder 2"/>
          <p:cNvSpPr>
            <a:spLocks noGrp="1"/>
          </p:cNvSpPr>
          <p:nvPr>
            <p:ph idx="1"/>
          </p:nvPr>
        </p:nvSpPr>
        <p:spPr/>
        <p:txBody>
          <a:bodyPr/>
          <a:lstStyle/>
          <a:p>
            <a:r>
              <a:rPr lang="it-IT" dirty="0" smtClean="0"/>
              <a:t>To be continued...</a:t>
            </a:r>
            <a:endParaRPr lang="it-IT" dirty="0"/>
          </a:p>
        </p:txBody>
      </p:sp>
    </p:spTree>
    <p:extLst>
      <p:ext uri="{BB962C8B-B14F-4D97-AF65-F5344CB8AC3E}">
        <p14:creationId xmlns:p14="http://schemas.microsoft.com/office/powerpoint/2010/main" val="7047056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Specifiche</a:t>
            </a:r>
            <a:endParaRPr lang="it-IT" dirty="0"/>
          </a:p>
        </p:txBody>
      </p:sp>
      <p:sp>
        <p:nvSpPr>
          <p:cNvPr id="3" name="Content Placeholder 2"/>
          <p:cNvSpPr>
            <a:spLocks noGrp="1"/>
          </p:cNvSpPr>
          <p:nvPr>
            <p:ph idx="1"/>
          </p:nvPr>
        </p:nvSpPr>
        <p:spPr/>
        <p:txBody>
          <a:bodyPr>
            <a:normAutofit fontScale="55000" lnSpcReduction="20000"/>
          </a:bodyPr>
          <a:lstStyle/>
          <a:p>
            <a:pPr marL="0" indent="0">
              <a:buNone/>
            </a:pPr>
            <a:r>
              <a:rPr lang="it-IT" dirty="0" smtClean="0"/>
              <a:t>Presentare 3 diversi approcci di progettazione di un endpoint embedded, utilizzabile ad esempio in un sistema domotico: </a:t>
            </a:r>
            <a:br>
              <a:rPr lang="it-IT" dirty="0" smtClean="0"/>
            </a:br>
            <a:endParaRPr lang="it-IT" dirty="0" smtClean="0"/>
          </a:p>
          <a:p>
            <a:pPr marL="0" indent="0">
              <a:buNone/>
            </a:pPr>
            <a:r>
              <a:rPr lang="it-IT" dirty="0" smtClean="0"/>
              <a:t>1. si ha un dispositivo cieco che, tramite rete, si interfaccia con l’esterno (quindi c'è un binding tra ciò che viene presentato nell'interfaccia e la business logic, tramite protocollo interno); </a:t>
            </a:r>
            <a:br>
              <a:rPr lang="it-IT" dirty="0" smtClean="0"/>
            </a:br>
            <a:endParaRPr lang="it-IT" dirty="0" smtClean="0"/>
          </a:p>
          <a:p>
            <a:pPr marL="0" indent="0">
              <a:buNone/>
            </a:pPr>
            <a:r>
              <a:rPr lang="it-IT" dirty="0" smtClean="0"/>
              <a:t>2. si ha un dispositivo dotato di schermo che, tramite una libreria grafica embedded, presenta l'interfaccia e tramite protocollo interno esegue il binding con la business logic; </a:t>
            </a:r>
            <a:br>
              <a:rPr lang="it-IT" dirty="0" smtClean="0"/>
            </a:br>
            <a:endParaRPr lang="it-IT" dirty="0" smtClean="0"/>
          </a:p>
          <a:p>
            <a:pPr marL="0" indent="0">
              <a:buNone/>
            </a:pPr>
            <a:r>
              <a:rPr lang="it-IT" dirty="0" smtClean="0"/>
              <a:t>3. si ha un dispositivo dotato sia di schermo e di rete che comprende le soluzioni precedenti. </a:t>
            </a:r>
            <a:br>
              <a:rPr lang="it-IT" dirty="0" smtClean="0"/>
            </a:br>
            <a:r>
              <a:rPr lang="it-IT" dirty="0" smtClean="0"/>
              <a:t/>
            </a:r>
            <a:br>
              <a:rPr lang="it-IT" dirty="0" smtClean="0"/>
            </a:br>
            <a:r>
              <a:rPr lang="it-IT" dirty="0" smtClean="0"/>
              <a:t>Tutto questo si può ottenere utilizzando un framework creando un'unica interfaccia portabile (quindi non riprogettandola ogni volta). </a:t>
            </a:r>
          </a:p>
          <a:p>
            <a:pPr marL="0" indent="0">
              <a:buNone/>
            </a:pPr>
            <a:r>
              <a:rPr lang="it-IT" dirty="0" smtClean="0"/>
              <a:t>Questo può portare ad un'analisi di come può far risparmiare la parte di rete sia di costi sia di computazione per la CPU, piuttosto che usare un microprocessore dotato di GPU per gestire la parte grafica. </a:t>
            </a:r>
            <a:endParaRPr lang="it-IT" dirty="0"/>
          </a:p>
        </p:txBody>
      </p:sp>
    </p:spTree>
    <p:extLst>
      <p:ext uri="{BB962C8B-B14F-4D97-AF65-F5344CB8AC3E}">
        <p14:creationId xmlns:p14="http://schemas.microsoft.com/office/powerpoint/2010/main" val="1555161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Target</a:t>
            </a:r>
            <a:endParaRPr lang="it-IT" dirty="0"/>
          </a:p>
        </p:txBody>
      </p:sp>
      <p:sp>
        <p:nvSpPr>
          <p:cNvPr id="3" name="Content Placeholder 2"/>
          <p:cNvSpPr>
            <a:spLocks noGrp="1"/>
          </p:cNvSpPr>
          <p:nvPr>
            <p:ph idx="1"/>
          </p:nvPr>
        </p:nvSpPr>
        <p:spPr/>
        <p:txBody>
          <a:bodyPr/>
          <a:lstStyle/>
          <a:p>
            <a:pPr marL="0" indent="0">
              <a:buNone/>
            </a:pPr>
            <a:r>
              <a:rPr lang="it-IT" dirty="0" smtClean="0"/>
              <a:t>LPC1788 con demoboard FDI DK-57VTS</a:t>
            </a:r>
            <a:endParaRPr lang="it-IT" dirty="0"/>
          </a:p>
        </p:txBody>
      </p:sp>
      <p:pic>
        <p:nvPicPr>
          <p:cNvPr id="2050" name="Picture 2" descr="C:\Users\enric_000\Desktop\DK-57VTS-LPC1788-0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720" y="2492896"/>
            <a:ext cx="5343704" cy="40085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31012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RadGUI</a:t>
            </a:r>
            <a:endParaRPr lang="it-IT"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1484784"/>
            <a:ext cx="6777385" cy="50774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209814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Problema RadGUI</a:t>
            </a:r>
            <a:endParaRPr lang="it-IT" dirty="0"/>
          </a:p>
        </p:txBody>
      </p:sp>
      <p:sp>
        <p:nvSpPr>
          <p:cNvPr id="3" name="Content Placeholder 2"/>
          <p:cNvSpPr>
            <a:spLocks noGrp="1"/>
          </p:cNvSpPr>
          <p:nvPr>
            <p:ph idx="1"/>
          </p:nvPr>
        </p:nvSpPr>
        <p:spPr/>
        <p:txBody>
          <a:bodyPr/>
          <a:lstStyle/>
          <a:p>
            <a:r>
              <a:rPr lang="it-IT" dirty="0" smtClean="0"/>
              <a:t>Non adatto per sistemi embedded di fascia bassa e medio-bassa con poche risorse:</a:t>
            </a:r>
          </a:p>
          <a:p>
            <a:pPr lvl="1"/>
            <a:r>
              <a:rPr lang="it-IT" dirty="0" smtClean="0"/>
              <a:t>Utilizza troppa memoria;</a:t>
            </a:r>
          </a:p>
          <a:p>
            <a:pPr lvl="1"/>
            <a:r>
              <a:rPr lang="it-IT" dirty="0" smtClean="0"/>
              <a:t>Utilizza troppe risorse;</a:t>
            </a:r>
          </a:p>
          <a:p>
            <a:pPr lvl="1"/>
            <a:r>
              <a:rPr lang="it-IT" dirty="0" smtClean="0"/>
              <a:t>Sfrutta librerie che usano Linux.</a:t>
            </a:r>
            <a:endParaRPr lang="it-IT" dirty="0"/>
          </a:p>
        </p:txBody>
      </p:sp>
      <p:pic>
        <p:nvPicPr>
          <p:cNvPr id="3074" name="Picture 2" descr="C:\Users\enric_000\Desktop\respint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3928" y="3933056"/>
            <a:ext cx="4533900" cy="233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64045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Soluzione</a:t>
            </a:r>
            <a:endParaRPr lang="it-IT" dirty="0"/>
          </a:p>
        </p:txBody>
      </p:sp>
      <p:sp>
        <p:nvSpPr>
          <p:cNvPr id="3" name="Content Placeholder 2"/>
          <p:cNvSpPr>
            <a:spLocks noGrp="1"/>
          </p:cNvSpPr>
          <p:nvPr>
            <p:ph idx="1"/>
          </p:nvPr>
        </p:nvSpPr>
        <p:spPr/>
        <p:txBody>
          <a:bodyPr/>
          <a:lstStyle/>
          <a:p>
            <a:r>
              <a:rPr lang="it-IT" dirty="0" smtClean="0"/>
              <a:t>Implementazione di un nuovo framework con le stesse potenzialità e struttura di RadGUI, ma adatto per sistemi embedded di fascia medio-bassa, bassa e superembedded;</a:t>
            </a:r>
          </a:p>
          <a:p>
            <a:r>
              <a:rPr lang="it-IT" dirty="0" smtClean="0"/>
              <a:t>Implementazione e utilizzo di tool automatici per generare codice e interfacce.</a:t>
            </a:r>
          </a:p>
          <a:p>
            <a:r>
              <a:rPr lang="it-IT" dirty="0" smtClean="0"/>
              <a:t>Garantire un buon grado di portabilità (impresa difficile nei sistemi embedded)</a:t>
            </a:r>
            <a:endParaRPr lang="it-IT" dirty="0"/>
          </a:p>
        </p:txBody>
      </p:sp>
    </p:spTree>
    <p:extLst>
      <p:ext uri="{BB962C8B-B14F-4D97-AF65-F5344CB8AC3E}">
        <p14:creationId xmlns:p14="http://schemas.microsoft.com/office/powerpoint/2010/main" val="4240699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Framework creato</a:t>
            </a:r>
            <a:endParaRPr lang="it-IT" dirty="0"/>
          </a:p>
        </p:txBody>
      </p:sp>
      <p:pic>
        <p:nvPicPr>
          <p:cNvPr id="4099" name="Picture 3" descr="C:\Users\enric_000\Desktop\myframework.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1412776"/>
            <a:ext cx="6833206" cy="5328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73876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uEZ</a:t>
            </a:r>
            <a:endParaRPr lang="it-IT" dirty="0"/>
          </a:p>
        </p:txBody>
      </p:sp>
      <p:pic>
        <p:nvPicPr>
          <p:cNvPr id="1026" name="Picture 2" descr="C:\Users\enric_000\Desktop\puez.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1844824"/>
            <a:ext cx="7370162" cy="35283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92981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359</TotalTime>
  <Words>299</Words>
  <Application>Microsoft Office PowerPoint</Application>
  <PresentationFormat>On-screen Show (4:3)</PresentationFormat>
  <Paragraphs>83</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Presentazione Progetto NES</vt:lpstr>
      <vt:lpstr>PowerPoint Presentation</vt:lpstr>
      <vt:lpstr>Specifiche</vt:lpstr>
      <vt:lpstr>Target</vt:lpstr>
      <vt:lpstr>RadGUI</vt:lpstr>
      <vt:lpstr>Problema RadGUI</vt:lpstr>
      <vt:lpstr>Soluzione</vt:lpstr>
      <vt:lpstr>Framework creato</vt:lpstr>
      <vt:lpstr>uEZ</vt:lpstr>
      <vt:lpstr>Wrapper</vt:lpstr>
      <vt:lpstr>Wrapper (cont.)</vt:lpstr>
      <vt:lpstr>3 Casi</vt:lpstr>
      <vt:lpstr>Caso 1: GUI</vt:lpstr>
      <vt:lpstr>Caso 2: TCP</vt:lpstr>
      <vt:lpstr>Caso 3: GUI + TCP</vt:lpstr>
      <vt:lpstr>Caso di studio</vt:lpstr>
      <vt:lpstr>Tempistiche di progettazione</vt:lpstr>
      <vt:lpstr>Analisi su risorse</vt:lpstr>
      <vt:lpstr>PowerPoint Presentation</vt:lpstr>
      <vt:lpstr>TODO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Progetto NES</dc:title>
  <dc:creator>Enrico Giordano</dc:creator>
  <cp:lastModifiedBy>Enrico Giordano</cp:lastModifiedBy>
  <cp:revision>44</cp:revision>
  <dcterms:created xsi:type="dcterms:W3CDTF">2015-10-26T21:24:04Z</dcterms:created>
  <dcterms:modified xsi:type="dcterms:W3CDTF">2015-11-03T11:45:14Z</dcterms:modified>
</cp:coreProperties>
</file>