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OfAn/eGdr6G55xtGvQC8pLqOl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ACFFA-30DB-45C2-8E97-90B751FFED82}">
  <a:tblStyle styleId="{C5BACFFA-30DB-45C2-8E97-90B751FFED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4F00FC4-30A1-4CC6-93D1-6FB7CAA2949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0:03:40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24575,'-5'0'0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0:03:45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816 759 24575,'-111'-1'0,"-119"3"0,227-2 0,0 1 0,0-1 0,1 1 0,-1-1 0,0 1 0,0 0 0,1 0 0,-5 2 0,7-3 0,-1 1 0,0-1 0,1 1 0,-1-1 0,1 1 0,-1 0 0,1-1 0,-1 1 0,1-1 0,-1 1 0,1 0 0,-1 0 0,1-1 0,0 1 0,-1 0 0,1-1 0,0 1 0,0 0 0,-1 0 0,1 0 0,0-1 0,0 1 0,0 0 0,0 0 0,0 0 0,0-1 0,0 1 0,1 0 0,-1 0 0,0 0 0,0-1 0,1 2 0,8 11 0,-3-13 0,-3-12 0,-3 2 0,0 0 0,-1 0 0,-1 0 0,1 0 0,-2 1 0,1-1 0,-1 1 0,-7-16 0,-43-77 0,46 91 0,-240-378 0,139 227 0,91 137 0,15 24 0,8 16 0,347 713 0,-165-354 0,-164-342 0,-24-31 0,1-1 0,-1 0 0,0 1 0,0-1 0,1 0 0,-1 0 0,0 1 0,1-1 0,-1 0 0,0 0 0,1 1 0,-1-1 0,0 0 0,1 0 0,-1 0 0,1 1 0,-1-1 0,0 0 0,1 0 0,-1 0 0,1 0 0,-1 0 0,1 0 0,-1 0 0,0 0 0,1 0 0,-1 0 0,1 0 0,-1 0 0,1 0 0,-1-1 0,0 1 0,1 0 0,-1 0 0,0 0 0,1 0 0,-1-1 0,0 1 0,1 0 0,-1 0 0,0-1 0,1 1 0,-1 0 0,0-1 0,1 1 0,-1 0 0,0-1 0,0 1 0,1-1 0,4-22 0,-5 22 0,5-56 0,-3 0 0,-6-65 0,0 26 0,-1-482 0,4 547 0,-7-49 0,8 81 0,0-1 0,0 0 0,0 0 0,0 0 0,0 0 0,0 0 0,0 0 0,0 0 0,0 0 0,0 0 0,-1 0 0,1 0 0,0 0 0,0 0 0,0 0 0,0-1 0,0 1 0,0 0 0,0 0 0,0 0 0,0 0 0,0 0 0,0 0 0,0 17 0,64 516-11,-41-381-72,2 31-76,60 331-151,-79-488 310,-2-5 0,1 0 0,0-1 0,2 1 0,0-1 0,1-1 0,2 1 0,15 25 0,-23-43 2,-1 1 1,1 0-1,0-1 0,0 0 1,0 1-1,1-1 0,-1 0 1,1 0-1,-1 0 0,1 0 1,-1-1-1,1 1 0,0-1 1,0 1-1,0-1 0,0 0 1,0 0-1,0-1 1,3 2-1,-3-3 4,0 1 1,0 0-1,0-1 1,-1 0-1,1 1 1,0-1 0,-1 0-1,1-1 1,0 1-1,-1 0 1,0-1-1,1 1 1,-1-1-1,0 0 1,0 0-1,0 1 1,2-4-1,4-5 28,0 0 0,-1-1 0,0 1 0,-1-2 0,0 1 0,-1-1 0,-1 1-1,4-15 1,4-21-13,-3 0-1,-2-1 1,-2 0-1,-2-57 0,-5 31-22,-3 1-1,-16-77 0,2 69 3,-42-114 0,18 67 0,42 125 0,0 0 0,1 1 0,-1-1 0,0 0 0,1 0 0,0 0 0,0 0 0,0 1 0,0-5 0,0 6 0,0 1 0,0 0 0,0-1 0,1 1 0,-1 0 0,0-1 0,0 1 0,0 0 0,1-1 0,-1 1 0,0 0 0,0-1 0,1 1 0,-1 0 0,0 0 0,0-1 0,1 1 0,-1 0 0,0 0 0,1 0 0,-1-1 0,0 1 0,1 0 0,-1 0 0,1 0 0,-1 0 0,0 0 0,1 0 0,-1 0 0,0 0 0,1 0 0,-1 0 0,1 0 0,-1 0 0,0 0 0,1 0 0,0 0 0,4 3 0,0-1 0,0 1 0,0 0 0,0 0 0,0 0 0,-1 1 0,6 5 0,84 79 0,-3 5 0,111 148 0,-198-235 0,6 6 0,-1 0 0,-1 1 0,0 0 0,11 23 0,-19-34-4,1-1-1,0 0 0,-1 1 1,0-1-1,1 0 0,-1 1 1,0-1-1,0 1 0,1-1 1,-1 0-1,0 1 0,0-1 1,-1 1-1,1-1 0,0 1 1,0-1-1,-1 0 0,1 1 0,-2 1 1,2-2 13,-1-1 1,0 1-1,0 0 1,1-1-1,-1 1 1,0 0-1,0-1 1,0 1-1,0-1 1,0 1-1,0-1 1,0 0-1,0 1 1,0-1 0,0 0-1,0 0 1,0 0-1,-1 1 1,0-2-1,-7 1-187,1-1 0,-1 0 1,0-1-1,-14-5 0,16 5-395,-21-6-6253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0:04:07.7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1359 1001 24575,'1'39'0,"0"-14"0,-1 0 0,-3 27 0,2-46 0,0 0 0,0 0 0,0 0 0,-1-1 0,0 1 0,0 0 0,0-1 0,-1 0 0,0 1 0,0-1 0,0 0 0,-1-1 0,0 1 0,-4 4 0,5-6 0,-1-1 0,0 0 0,0 0 0,0 0 0,0 0 0,0 0 0,-1-1 0,1 0 0,0 0 0,-7 1 0,8-2 0,1 1 0,-1-1 0,0 0 0,0 1 0,0-1 0,0-1 0,0 1 0,0 0 0,1-1 0,-1 0 0,0 1 0,0-1 0,1 0 0,-1 0 0,0-1 0,-4-2 0,6 3 0,0-1 0,0 1 0,1-1 0,-1 0 0,0 1 0,0-1 0,1 0 0,-1 0 0,1 0 0,0 1 0,-1-4 0,-5-15 0,-2 8 0,0 0 0,-1 0 0,-20-19 0,24 26 0,-1 0 0,1 0 0,-1 0 0,-1 0 0,1 1 0,-1 0 0,1 1 0,-15-6 0,20 8 0,1 1 0,0 0 0,0 0 0,-1 0 0,1 0 0,0 0 0,-1 0 0,1 0 0,0 0 0,0 0 0,-1 0 0,1 0 0,0 0 0,-1 0 0,1 0 0,0 0 0,-1 0 0,1 0 0,0 0 0,0 1 0,-1-1 0,1 0 0,0 0 0,0 0 0,-1 0 0,1 1 0,0-1 0,0 0 0,-1 0 0,1 0 0,0 1 0,0-1 0,0 0 0,0 0 0,-1 1 0,1-1 0,0 0 0,0 1 0,0-1 0,0 0 0,0 0 0,0 1 0,0-1 0,0 0 0,0 1 0,0-1 0,0 0 0,0 1 0,0-1 0,0 0 0,0 0 0,0 1 0,0-1 0,0 0 0,0 1 0,1-1 0,-1 0 0,0 0 0,0 1 0,0-1 0,0 0 0,1 0 0,-1 1 0,0-1 0,0 0 0,0 0 0,1 0 0,-1 1 0,14 21 0,-13-21 0,7 12 0,2 0 0,-1-1 0,1-1 0,1 1 0,0-2 0,1 1 0,0-2 0,0 0 0,1 0 0,1-1 0,-1 0 0,1-2 0,0 1 0,26 6 0,-37-12 0,-1 1 0,1-1 0,0 0 0,-1 1 0,1-1 0,-1 1 0,1 0 0,-1 0 0,0 0 0,0 0 0,0 0 0,0 0 0,0 1 0,0-1 0,1 3 0,21 46 0,-13-26 0,-9-23 0,-1 0 0,-1 0 0,1 0 0,0 0 0,0 0 0,-1 0 0,1 0 0,-1 0 0,0 0 0,1 0 0,-1 0 0,0 0 0,0 0 0,0 0 0,-1 4 0,0-5 0,1 0 0,-1 0 0,1 1 0,-1-1 0,0 0 0,0 0 0,1 0 0,-1 0 0,0 0 0,0 0 0,0 0 0,0 0 0,0 0 0,-1-1 0,1 1 0,0 0 0,-3 0 0,-3 2 0,-1-1 0,0 0 0,0-1 0,0 0 0,0 0 0,-10-1 0,8 1 0,9-1 0,0 0 0,0 0 0,0 0 0,0 0 0,0 0 0,0 1 0,0-1 0,0 0 0,0 1 0,0-1 0,0 1 0,1-1 0,-1 1 0,0-1 0,0 1 0,0 0 0,1-1 0,-1 1 0,0 0 0,0 0 0,1-1 0,-1 1 0,1 0 0,-1 0 0,0 2 0,0 0 0,0 0 0,1-1 0,-1 1 0,1 0 0,-1 0 0,1 0 0,0 0 0,0 0 0,1 4 0,1 4 0,0 0 0,1 0 0,8 20 0,-10-28 0,1 1 0,-1-1 0,1 0 0,0-1 0,0 1 0,0 0 0,0 0 0,0-1 0,5 5 0,-6-7 0,-1 0 0,0 1 0,1-1 0,-1 0 0,0 0 0,1 0 0,-1 1 0,1-1 0,-1 0 0,1 0 0,-1 0 0,0 0 0,1 0 0,-1 0 0,1 0 0,-1 0 0,1 0 0,-1 0 0,1 0 0,-1 0 0,0 0 0,1 0 0,-1 0 0,1 0 0,-1-1 0,0 1 0,1 0 0,0-1 0,0 0 0,0 0 0,0 0 0,-1 0 0,1-1 0,0 1 0,-1 0 0,1-1 0,-1 1 0,1 0 0,-1-1 0,1 1 0,-1-1 0,0-2 0,1-9 0,-1 0 0,-1 0 0,0 0 0,-1 0 0,-1 0 0,-6-22 0,-4-20 0,7 5 0,3-1 0,4-75 0,1 69 0,-8-88 0,2 124 0,-1 0 0,-1 0 0,-1 0 0,-17-37 0,0 1 0,22 52 0,0-1 0,0 0 0,1-1 0,-1 1 0,1 0 0,1 0 0,-1 0 0,1-1 0,1 1 0,-1 0 0,1 0 0,0-1 0,3-10 0,3 0 0,0 0 0,1 1 0,15-23 0,-21 35 0,7-15 0,-8 18 0,-1 1 0,1-1 0,-1 0 0,0 1 0,0-1 0,1 0 0,-1 1 0,0-1 0,0 0 0,0 0 0,0 1 0,0-1 0,0 0 0,0 1 0,0-1 0,0 0 0,0 0 0,0 1 0,0-1 0,0 0 0,-1 0 0,1 1 0,0-1 0,-1 0 0,-1 4 0,1 1 0,0 0 0,0 0 0,0-1 0,0 1 0,0 8 0,0-1 0,1 0 0,1 0 0,-1 0 0,2-1 0,0 1 0,0 0 0,0-1 0,2 1 0,-1-1 0,1 0 0,1 0 0,0 0 0,0 0 0,1-1 0,0 0 0,1 0 0,14 15 0,-17-18 0,1 1 0,-1 0 0,0 0 0,-1 0 0,0 1 0,0 0 0,0-1 0,-1 1 0,-1 0 0,1 0 0,-1 0 0,0 12 0,-3-19 0,-3-5 0,-5-9 0,3 0 0,2 1 0,0-1 0,0 1 0,1-2 0,1 1 0,0 0 0,1-1 0,0 1 0,1-1 0,0 1 0,1-1 0,1 0 0,1 1 0,3-20 0,14-83 0,-21 87 0,1 14 0,12 33 0,-4-2 0,-1 1 0,-1 0 0,-1 0 0,0 0 0,1 25 0,5 18 0,4-26 0,-9-25 0,-11-20 0,-4-8 0,1-1 0,1 0 0,0 0 0,2 0 0,0-1 0,1 0 0,2 0 0,0 0 0,0-23 0,-11-117 0,14 160 0,0-6 0,0 0 0,1-1 0,0 1 0,2-10 0,-3 16 0,0 1 0,0-1 0,1 0 0,-1 0 0,0 1 0,0-1 0,1 0 0,-1 0 0,0 1 0,1-1 0,-1 0 0,1 1 0,-1-1 0,1 1 0,-1-1 0,1 1 0,-1-1 0,1 1 0,0-1 0,-1 1 0,1-1 0,0 1 0,-1 0 0,1-1 0,0 1 0,0 0 0,-1 0 0,1-1 0,0 1 0,0 0 0,-1 0 0,1 0 0,0 0 0,0 0 0,0 0 0,-1 0 0,1 0 0,0 0 0,0 1 0,-1-1 0,1 0 0,0 0 0,0 1 0,-1-1 0,1 0 0,0 1 0,-1-1 0,1 1 0,-1-1 0,1 1 0,0-1 0,-1 1 0,1-1 0,-1 1 0,1 0 0,3 4 0,1-1 0,-1 1 0,-1 0 0,1 0 0,-1 0 0,0 0 0,0 1 0,0-1 0,-1 1 0,0 0 0,0-1 0,2 9 0,1 13 0,4 38 0,-8-51 0,1 7 0,5 36 0,-6-55 0,0 1 0,0-1 0,-1 1 0,2-1 0,-1 1 0,0-1 0,0 1 0,1-1 0,-1 0 0,1 0 0,0 0 0,-1 0 0,1 0 0,0 0 0,0 0 0,1-1 0,3 3 0,-6-4 0,0 1 0,0-1 0,1 0 0,-1 0 0,0 0 0,0 0 0,0 0 0,1 0 0,-1 0 0,0 1 0,0-1 0,1 0 0,-1 0 0,0 0 0,0 0 0,1 0 0,-1 0 0,0 0 0,0 0 0,1 0 0,-1 0 0,0 0 0,0-1 0,1 1 0,-1 0 0,0 0 0,0 0 0,0 0 0,1 0 0,-1 0 0,0 0 0,0-1 0,0 1 0,1 0 0,-1 0 0,0 0 0,0 0 0,0-1 0,0 1 0,0 0 0,1-1 0,-1-13 0,-7-19 0,6 31 0,-8-30 0,0 0 0,3 0 0,0 0 0,2-1 0,0-37 0,5 49 0,0 0 0,-1-1 0,-1 0 0,0 1 0,-6-25 0,-2 17 0,-1 1 0,-19-40 0,29 68 0,-1-1 0,1 1 0,-1-1 0,1 1 0,0 0 0,-1-1 0,1 1 0,0-1 0,0 1 0,-1-1 0,1 1 0,0-1 0,0 1 0,0-1 0,0 1 0,-1-1 0,1 1 0,0-1 0,0 1 0,0-1 0,0 1 0,0-1 0,0 0 0,0 1 0,1-1 0,-1 1 0,0-1 0,0 1 0,0-1 0,0 1 0,1-1 0,-1 1 0,0-1 0,1 1 0,-1 0 0,0-1 0,1 1 0,-1-1 0,0 1 0,1 0 0,-1-1 0,1 1 0,-1 0 0,1 0 0,-1-1 0,0 1 0,1 0 0,-1 0 0,1-1 0,0 1 0,-1 0 0,1 0 0,-1 0 0,1 0 0,-1 0 0,1 0 0,-1 0 0,1 0 0,-1 0 0,1 0 0,-1 0 0,1 0 0,-1 1 0,1-1 0,0 0 0,35 11 0,-35-11 0,-78 0 0,36-1 0,22-1 0,0 2 0,0 0 0,-38 6 0,55-5 0,-1 0 0,1 0 0,0 0 0,-1 0 0,1 0 0,0 1 0,0-1 0,0 1 0,0 0 0,0 0 0,0 0 0,0 0 0,1 0 0,-1 0 0,1 0 0,-1 0 0,1 1 0,0-1 0,0 0 0,0 1 0,0-1 0,0 1 0,1-1 0,-1 1 0,1 3 0,-3 10 0,2 0 0,0-1 0,2 19 0,-1-18 0,-1 148 0,4 110 0,-3-269 0,0 0 0,0 1 0,1-1 0,0 0 0,1 1 0,-1-1 0,1 0 0,0 0 0,0 0 0,0 0 0,1 0 0,0-1 0,-1 1 0,2-1 0,-1 0 0,1 0 0,-1 0 0,1 0 0,0 0 0,0-1 0,1 0 0,6 4 0,-3-1 0,1-1 0,-1 0 0,0 1 0,0-1 0,-1 2 0,1-1 0,-1 1 0,-1 0 0,1 0 0,-1 1 0,-1 0 0,10 17 0,17 38 0,-26-54 0,0 1 0,-1 0 0,0 0 0,0 1 0,-1-1 0,-1 1 0,0 0 0,2 15 0,-1 0 0,0 0 0,1-1 0,2 1 0,0-1 0,2-1 0,1 1 0,12 22 0,-18-38 0,-1-1 0,0 1 0,0 0 0,-1 0 0,0 0 0,-1 0 0,1 11 0,-2-16 0,0 1 0,0-1 0,0 1 0,0-1 0,-1 0 0,0 1 0,0-1 0,0 0 0,0 1 0,-1-1 0,0 0 0,1 0 0,-2 0 0,1 0 0,0 0 0,-5 5 0,5-8 0,1 0 0,-1 0 0,1 0 0,-1 0 0,0 0 0,0-1 0,1 1 0,-1-1 0,0 1 0,0-1 0,0 1 0,1-1 0,-1 0 0,0 0 0,0 0 0,0 0 0,0 0 0,0-1 0,0 1 0,1 0 0,-1-1 0,0 1 0,0-1 0,1 0 0,-1 0 0,0 1 0,1-1 0,-1 0 0,-2-2 0,-5-3 0,1 0 0,-1-1 0,-12-13 0,-8-14 0,1-1 0,2-1 0,1-2 0,2 0 0,1-1 0,2-2 0,-20-59 0,32 70 0,0 1 0,2-1 0,1 0 0,2-1 0,1 1 0,3-52 0,-1 63 0,1 0 0,-1 0 0,-5-33 0,4 46 0,0 0 0,-1 0 0,0 0 0,0 0 0,-1 0 0,0 0 0,0 1 0,0-1 0,0 1 0,-1 0 0,0 0 0,-6-6 0,3 4 0,-9-9 0,0 0 0,-30-20 0,39 31 0,-1 1 0,0 0 0,0 0 0,0 1 0,0 0 0,0 0 0,-1 1 0,1 0 0,-1 0 0,-9 1 0,0-1 0,0 1 0,-1 1 0,1 0 0,0 2 0,-1 0 0,1 1 0,0 1 0,-29 10 0,29-7 0,-24 11 0,0-3 0,-1-1 0,-53 9 0,11-5 0,1 4 0,-81 32 0,139-45 0,23-7 0,-47 19 0,49-20 0,0-1 0,0 1 0,0 0 0,-1 0 0,1 0 0,0 0 0,1-1 0,-1 1 0,0 0 0,0 1 0,0-1 0,1 0 0,-1 0 0,-1 2 0,2-2 0,0 0 0,0 0 0,0 0 0,1-1 0,-1 1 0,0 0 0,0 0 0,0-1 0,1 1 0,-1 0 0,0 0 0,1-1 0,-1 1 0,1 0 0,-1-1 0,1 1 0,-1-1 0,1 1 0,-1 0 0,1-1 0,-1 1 0,1-1 0,0 1 0,-1-1 0,1 0 0,0 1 0,1-1 0,3 2 0,0 0 0,0 0 0,0-1 0,0 0 0,0 0 0,0 0 0,0-1 0,0 1 0,0-1 0,9-1 0,-12 0 0,1 1 0,-1-1 0,1 1 0,-1-1 0,1 0 0,-1 0 0,0 0 0,0 0 0,1 0 0,3-3 0,-6 4 0,1-1 0,0 0 0,0 0 0,0 0 0,-1 0 0,1 0 0,0 0 0,-1 0 0,1 0 0,-1 0 0,1 0 0,-1 0 0,0-1 0,1 1 0,-1 0 0,0 0 0,0 0 0,0 0 0,0-1 0,0 1 0,0 0 0,0 0 0,0-2 0,-4-6-1365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0:06:41.7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0:07:43.1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342 696 24575,'0'11'0,"-4"134"0,2-121 0,-2-1 0,0 1 0,-2-1 0,-8 23 0,-36 71 0,-5-3 0,-71 110 0,125-223 0,-2 5 0,-19 26 0,22-32 0,0 0 0,0 0 0,-1 1 0,1-1 0,0 0 0,0 0 0,-1 1 0,1-1 0,0 0 0,0 0 0,-1 0 0,1 0 0,0 0 0,-1 1 0,1-1 0,0 0 0,-1 0 0,1 0 0,0 0 0,0 0 0,-1 0 0,1 0 0,0 0 0,-1 0 0,1 0 0,0 0 0,-1 0 0,1 0 0,0-1 0,-1 1 0,1 0 0,-1 0 0,-5-19 0,-19-235 0,22 230 0,0 11 0,2-1 0,-1 1 0,2-1 0,0 1 0,0-1 0,4-22 0,1 32 0,0 11 0,3 14 0,15 106 0,-4-19 0,-10-66 0,-6-21 0,2-1 0,13 38 0,-18-58 0,0-1 0,0 1 0,0 0 0,0 0 0,0 0 0,0 0 0,0-1 0,0 1 0,0 0 0,0 0 0,0 0 0,0 0 0,0-1 0,0 1 0,0 0 0,0 0 0,0 0 0,0 0 0,0-1 0,0 1 0,0 0 0,0 0 0,1 0 0,-1 0 0,0 0 0,0-1 0,0 1 0,0 0 0,0 0 0,1 0 0,-1 0 0,0 0 0,0 0 0,0 0 0,0 0 0,0 0 0,1 0 0,-1 0 0,0 0 0,0 0 0,0 0 0,1 0 0,-1 0 0,0 0 0,0 0 0,0 0 0,0 0 0,1 0 0,-1 0 0,0 0 0,0 0 0,0 0 0,0 0 0,1 0 0,-1 0 0,0 0 0,0 0 0,0 0 0,0 1 0,0-1 0,0 0 0,1 0 0,-1 0 0,0 0 0,0 0 0,0 0 0,0 1 0,0-1 0,6-18 0,-5 15 0,53-143 0,-7 26 0,-45 114 0,0-1 0,1 1 0,0-1 0,0 1 0,6-8 0,-9 14 0,1-1 0,-1 1 0,0-1 0,1 1 0,-1-1 0,1 1 0,-1 0 0,0-1 0,1 1 0,-1 0 0,1-1 0,-1 1 0,1 0 0,-1-1 0,1 1 0,-1 0 0,1 0 0,-1 0 0,1 0 0,0 0 0,-1-1 0,1 1 0,-1 0 0,1 0 0,-1 0 0,1 0 0,0 0 0,0 1 0,0 0 0,0 0 0,0 0 0,0 0 0,0 0 0,0 0 0,0 1 0,0-1 0,0 0 0,0 1 0,-1-1 0,1 1 0,-1-1 0,1 1 0,-1-1 0,1 1 0,-1 1 0,26 138 0,-12-46 0,-10-66 0,4 21 0,-7-47 0,0 1 0,0-1 0,0 0 0,0 0 0,0 0 0,0 0 0,1 0 0,0-1 0,-1 1 0,1 0 0,2 2 0,-3-5 0,0 1 0,-1-1 0,1 0 0,0 1 0,0-1 0,-1 0 0,1 0 0,0 0 0,0 1 0,-1-1 0,1 0 0,0 0 0,0 0 0,0 0 0,-1 0 0,1 0 0,0-1 0,0 1 0,-1 0 0,1 0 0,0 0 0,0-1 0,-1 1 0,1 0 0,0-1 0,-1 1 0,1-1 0,0 1 0,-1-1 0,1 1 0,-1-1 0,1 1 0,-1-1 0,1 0 0,-1 1 0,1-2 0,17-24 0,-11 13 0,0-1 0,-1 0 0,-1-1 0,0 1 0,-1-1 0,2-16 0,5-92 0,-11 120 0,8-44 0,-7 44 0,0 1 0,0-1 0,0 1 0,0 0 0,0-1 0,0 1 0,0 0 0,1 0 0,-1 0 0,1 0 0,0 0 0,0 0 0,-1 0 0,1 0 0,3-1 0,-4 2 0,-1 1 0,1 0 0,-1 0 0,1 0 0,-1 0 0,1 0 0,-1 0 0,1 0 0,-1 0 0,1 0 0,-1 0 0,1 0 0,-1 0 0,1 0 0,-1 0 0,1 0 0,-1 1 0,1-1 0,-1 0 0,1 0 0,-1 0 0,1 1 0,-1-1 0,0 0 0,1 1 0,-1-1 0,0 0 0,1 1 0,-1-1 0,0 1 0,1 0 0,9 16 0,-9-13 0,14 34 0,-2 0 0,-2 1 0,-1 1 0,6 62 0,-7-43 0,20 70 0,-20-95 0,-7-23 0,1 0 0,0 0 0,0 0 0,1 0 0,1-1 0,0 0 0,9 14 0,-14-23 0,0-1 0,1 1 0,-1 0 0,1-1 0,-1 1 0,1 0 0,-1-1 0,1 1 0,0-1 0,-1 1 0,1-1 0,0 1 0,-1-1 0,1 1 0,0-1 0,0 0 0,-1 1 0,1-1 0,0 0 0,0 0 0,0 0 0,-1 1 0,1-1 0,0 0 0,0 0 0,0 0 0,1-1 0,-1 1 0,0-1 0,0 0 0,0 0 0,0 1 0,-1-1 0,1 0 0,0 0 0,0 0 0,-1 0 0,1 0 0,0 0 0,-1 0 0,1 0 0,-1-1 0,0 1 0,1-1 0,2-8 0,-1 0 0,0 0 0,0-13 0,1-21 0,-2 1 0,-2-1 0,-2 1 0,-2 0 0,-1 0 0,-24-80 0,-158-512 0,181 613 0,4 29 0,3 40 0,0-37 0,0 54 0,2 81 0,2-127 0,1-25 0,5-35 0,-8 30 0,15-68 0,-3 0 0,3-96 0,-15 143 0,9-50 0,-8 138 0,-1 23 0,-4 127 0,0-175 0,-1 0 0,-1-1 0,-2 0 0,-17 50 0,23-79 0,0 1 0,0-1 0,0 1 0,0 0 0,0-1 0,-1 1 0,1-1 0,0 1 0,0-1 0,-1 1 0,1-1 0,0 1 0,0-1 0,-1 1 0,1-1 0,-1 0 0,1 1 0,0-1 0,-1 0 0,1 1 0,-1-1 0,1 0 0,-1 1 0,0-1 0,-3-11 0,2-24 0,11-111 0,0-29 0,-10-165 0,0 328 0,0 0 0,-1 0 0,0 0 0,-8-21 0,5 19 0,1-1 0,-4-24 0,8 39 0,0-6 0,-1 0 0,1 0 0,0 0 0,0 0 0,2-10 0,-2 15 0,1-1 0,-1 1 0,1-1 0,-1 1 0,1 0 0,0-1 0,0 1 0,0 0 0,-1 0 0,1-1 0,0 1 0,1 0 0,-1 0 0,0 0 0,0 0 0,0 0 0,1 1 0,-1-1 0,0 0 0,1 1 0,-1-1 0,0 0 0,1 1 0,-1 0 0,1-1 0,-1 1 0,3 0 0,1-1 0,27-6 0,-31 6 0,1 1 0,-1-1 0,0 1 0,0-1 0,0 1 0,1-1 0,-1 0 0,0 0 0,0 0 0,0 1 0,0-1 0,-1 0 0,1 0 0,0 0 0,0 0 0,0-1 0,-1 1 0,1 0 0,-1 0 0,1 0 0,0-2 0,-1 2 0,0 0 0,0 0 0,0 0 0,-1 1 0,1-1 0,0 0 0,0 0 0,-1 1 0,1-1 0,0 0 0,-1 0 0,1 1 0,-1-1 0,1 0 0,-1 1 0,1-1 0,-1 1 0,1-1 0,-1 1 0,0-1 0,1 1 0,-1-1 0,0 1 0,1-1 0,-1 1 0,0 0 0,0 0 0,1-1 0,-1 1 0,0 0 0,0 0 0,0 0 0,1 0 0,-1 0 0,-1 0 0,-34-3 0,32 3 0,-2 0 0,0 0 0,0 0 0,0 1 0,0-1 0,0 1 0,0 1 0,0 0 0,0-1 0,0 2 0,1-1 0,-1 1 0,1-1 0,-1 2 0,-7 5 0,7-4 0,0 1 0,1 0 0,-1 0 0,1 1 0,0 0 0,1-1 0,0 2 0,0-1 0,-5 13 0,0 7 0,2 0 0,1 0 0,1 1 0,1 0 0,0 34 0,4 227 0,-1 4 0,-16-146 0,17-145-62,-1 0 0,1 0 0,-1 0 0,1-1 0,-1 1 0,0 0 0,0 0 0,0-1 0,0 1 0,0-1 0,0 1 0,0-1-1,-1 1 1,1-1 0,0 0 0,-1 0 0,1 0 0,-1 1 0,1-1 0,-1-1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bg>
      <p:bgPr>
        <a:solidFill>
          <a:srgbClr val="222A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524000" y="1621114"/>
            <a:ext cx="9144000" cy="165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524000" y="406384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" name="Google Shape;18;p31"/>
          <p:cNvCxnSpPr/>
          <p:nvPr/>
        </p:nvCxnSpPr>
        <p:spPr>
          <a:xfrm>
            <a:off x="1117093" y="3623086"/>
            <a:ext cx="100583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31" descr="Risultati immagini per polimi logo"/>
          <p:cNvPicPr preferRelativeResize="0"/>
          <p:nvPr/>
        </p:nvPicPr>
        <p:blipFill rotWithShape="1">
          <a:blip r:embed="rId2">
            <a:alphaModFix/>
          </a:blip>
          <a:srcRect l="22334" t="22937" r="20648" b="22110"/>
          <a:stretch/>
        </p:blipFill>
        <p:spPr>
          <a:xfrm>
            <a:off x="110837" y="39947"/>
            <a:ext cx="1524234" cy="1530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1"/>
          <p:cNvSpPr txBox="1"/>
          <p:nvPr/>
        </p:nvSpPr>
        <p:spPr>
          <a:xfrm>
            <a:off x="1579536" y="393248"/>
            <a:ext cx="7509046" cy="72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Dipartimento di Elettronica, Informazione e Bioingegneria Politecnico Di Milano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>
            <a:off x="264231" y="871431"/>
            <a:ext cx="11484423" cy="559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dt" idx="10"/>
          </p:nvPr>
        </p:nvSpPr>
        <p:spPr>
          <a:xfrm>
            <a:off x="424873" y="6558664"/>
            <a:ext cx="27432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ftr" idx="11"/>
          </p:nvPr>
        </p:nvSpPr>
        <p:spPr>
          <a:xfrm>
            <a:off x="4038600" y="6557319"/>
            <a:ext cx="41148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sldNum" idx="12"/>
          </p:nvPr>
        </p:nvSpPr>
        <p:spPr>
          <a:xfrm>
            <a:off x="9005454" y="6557318"/>
            <a:ext cx="27432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" name="Google Shape;26;p32"/>
          <p:cNvSpPr/>
          <p:nvPr/>
        </p:nvSpPr>
        <p:spPr>
          <a:xfrm>
            <a:off x="0" y="0"/>
            <a:ext cx="12192000" cy="729843"/>
          </a:xfrm>
          <a:prstGeom prst="rect">
            <a:avLst/>
          </a:prstGeom>
          <a:solidFill>
            <a:srgbClr val="222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2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2" descr="Risultati immagini per polimi logo"/>
          <p:cNvPicPr preferRelativeResize="0"/>
          <p:nvPr/>
        </p:nvPicPr>
        <p:blipFill rotWithShape="1">
          <a:blip r:embed="rId2">
            <a:alphaModFix/>
          </a:blip>
          <a:srcRect l="22334" t="22937" r="20648" b="22110"/>
          <a:stretch/>
        </p:blipFill>
        <p:spPr>
          <a:xfrm>
            <a:off x="11527588" y="81470"/>
            <a:ext cx="564679" cy="56690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2"/>
          <p:cNvSpPr/>
          <p:nvPr/>
        </p:nvSpPr>
        <p:spPr>
          <a:xfrm>
            <a:off x="0" y="6520468"/>
            <a:ext cx="12192000" cy="45719"/>
          </a:xfrm>
          <a:prstGeom prst="rect">
            <a:avLst/>
          </a:prstGeom>
          <a:solidFill>
            <a:srgbClr val="222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titolo">
  <p:cSld name="1_Diapositiva titolo">
    <p:bg>
      <p:bgPr>
        <a:solidFill>
          <a:srgbClr val="222A3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ctrTitle"/>
          </p:nvPr>
        </p:nvSpPr>
        <p:spPr>
          <a:xfrm>
            <a:off x="1524000" y="1621114"/>
            <a:ext cx="9144000" cy="165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ubTitle" idx="1"/>
          </p:nvPr>
        </p:nvSpPr>
        <p:spPr>
          <a:xfrm>
            <a:off x="1524000" y="406384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" name="Google Shape;33;p33"/>
          <p:cNvCxnSpPr/>
          <p:nvPr/>
        </p:nvCxnSpPr>
        <p:spPr>
          <a:xfrm>
            <a:off x="1117093" y="3623086"/>
            <a:ext cx="1005839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424873" y="6558664"/>
            <a:ext cx="27432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4038600" y="6557319"/>
            <a:ext cx="41148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9005454" y="6557318"/>
            <a:ext cx="27432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contenuto">
  <p:cSld name="1_Titolo e contenu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38600" y="6557319"/>
            <a:ext cx="41148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9005454" y="6557318"/>
            <a:ext cx="27432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424873" y="6558664"/>
            <a:ext cx="2743200" cy="25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/>
          <p:nvPr/>
        </p:nvSpPr>
        <p:spPr>
          <a:xfrm>
            <a:off x="0" y="6520468"/>
            <a:ext cx="12192000" cy="45719"/>
          </a:xfrm>
          <a:prstGeom prst="rect">
            <a:avLst/>
          </a:prstGeom>
          <a:solidFill>
            <a:srgbClr val="222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4"/>
          <p:cNvSpPr/>
          <p:nvPr/>
        </p:nvSpPr>
        <p:spPr>
          <a:xfrm>
            <a:off x="0" y="0"/>
            <a:ext cx="12192000" cy="729843"/>
          </a:xfrm>
          <a:prstGeom prst="rect">
            <a:avLst/>
          </a:prstGeom>
          <a:solidFill>
            <a:srgbClr val="222A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424872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34" descr="Risultati immagini per polimi logo"/>
          <p:cNvPicPr preferRelativeResize="0"/>
          <p:nvPr/>
        </p:nvPicPr>
        <p:blipFill rotWithShape="1">
          <a:blip r:embed="rId2">
            <a:alphaModFix/>
          </a:blip>
          <a:srcRect l="22334" t="22937" r="20648" b="22110"/>
          <a:stretch/>
        </p:blipFill>
        <p:spPr>
          <a:xfrm>
            <a:off x="11527588" y="81470"/>
            <a:ext cx="564679" cy="56690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424872" y="848682"/>
            <a:ext cx="11323782" cy="559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customXml" Target="../ink/ink1.xml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329446" y="1615973"/>
            <a:ext cx="9144000" cy="2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5400"/>
              <a:t>Network Data Analysis Lab</a:t>
            </a:r>
            <a:br>
              <a:rPr lang="it-IT" sz="5400"/>
            </a:br>
            <a:r>
              <a:rPr lang="it-IT" sz="5400"/>
              <a:t>Project 9: Traffic Forecasting</a:t>
            </a:r>
            <a:br>
              <a:rPr lang="it-IT" sz="2000" u="sng"/>
            </a:br>
            <a:endParaRPr sz="5400"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1173803" y="3830411"/>
            <a:ext cx="10168648" cy="251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it-IT" sz="2600" u="sng"/>
              <a:t>Team</a:t>
            </a:r>
            <a:r>
              <a:rPr lang="it-IT" sz="2600"/>
              <a:t>: Group 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it-IT" sz="2600" u="sng"/>
              <a:t>Presenters</a:t>
            </a:r>
            <a:r>
              <a:rPr lang="it-IT" sz="2600"/>
              <a:t>: Alexander Stefitz, Enrico Gregorini, Lorenzo Prada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it-IT" sz="2600" u="sng"/>
              <a:t>Academic Year</a:t>
            </a:r>
            <a:r>
              <a:rPr lang="it-IT" sz="2600"/>
              <a:t>:  2022/2023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623694" y="1815465"/>
            <a:ext cx="5515947" cy="382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/>
              <a:t>The </a:t>
            </a:r>
            <a:r>
              <a:rPr lang="it-IT" dirty="0" err="1"/>
              <a:t>remaining</a:t>
            </a:r>
            <a:r>
              <a:rPr lang="it-IT" dirty="0"/>
              <a:t> 52 </a:t>
            </a:r>
            <a:r>
              <a:rPr lang="it-IT" dirty="0" err="1"/>
              <a:t>pairs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NaNs</a:t>
            </a:r>
            <a:r>
              <a:rPr lang="it-IT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i="1" dirty="0" err="1"/>
              <a:t>NumPy.interp</a:t>
            </a:r>
            <a:r>
              <a:rPr lang="it-IT" i="1" dirty="0"/>
              <a:t>() </a:t>
            </a:r>
            <a:r>
              <a:rPr lang="it-IT" dirty="0"/>
              <a:t>to make a linear </a:t>
            </a:r>
            <a:r>
              <a:rPr lang="it-IT" dirty="0" err="1"/>
              <a:t>interpolation</a:t>
            </a:r>
            <a:r>
              <a:rPr lang="it-IT" dirty="0"/>
              <a:t> of the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/>
              <a:t>The </a:t>
            </a:r>
            <a:r>
              <a:rPr lang="it-IT" dirty="0" err="1"/>
              <a:t>heatmap</a:t>
            </a:r>
            <a:r>
              <a:rPr lang="it-IT" dirty="0"/>
              <a:t> shows the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after filtering and </a:t>
            </a:r>
            <a:r>
              <a:rPr lang="it-IT" dirty="0" err="1"/>
              <a:t>reshaping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tuple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Pairs Selection – Filling the NaNs</a:t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147" y="1307986"/>
            <a:ext cx="5214159" cy="424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Pairs Selection – Overview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11065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3567" y="1011065"/>
            <a:ext cx="236176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4002" y="1011065"/>
            <a:ext cx="2361762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84445" y="1011065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2859932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23569" y="2859932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22687" y="2859932"/>
            <a:ext cx="224307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84439" y="2859932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8200" y="4659932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442250" y="4616732"/>
            <a:ext cx="224307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99070" y="4616732"/>
            <a:ext cx="236175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84439" y="4622244"/>
            <a:ext cx="2361758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838199" y="2573661"/>
            <a:ext cx="6564550" cy="27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b="1" dirty="0"/>
              <a:t>LSTM – Long Short-</a:t>
            </a:r>
            <a:r>
              <a:rPr lang="it-IT" b="1" dirty="0" err="1"/>
              <a:t>Term</a:t>
            </a:r>
            <a:r>
              <a:rPr lang="it-IT" b="1" dirty="0"/>
              <a:t> Memory	←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b="1" dirty="0"/>
              <a:t>Feature-</a:t>
            </a:r>
            <a:r>
              <a:rPr lang="it-IT" b="1" dirty="0" err="1"/>
              <a:t>based</a:t>
            </a:r>
            <a:r>
              <a:rPr lang="it-IT" b="1" dirty="0"/>
              <a:t> </a:t>
            </a:r>
            <a:r>
              <a:rPr lang="it-IT" b="1" dirty="0" err="1"/>
              <a:t>approach</a:t>
            </a:r>
            <a:r>
              <a:rPr lang="it-IT" b="1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dirty="0" err="1"/>
              <a:t>LinReg</a:t>
            </a:r>
            <a:r>
              <a:rPr lang="it-IT" dirty="0"/>
              <a:t> – Linear </a:t>
            </a:r>
            <a:r>
              <a:rPr lang="it-IT" dirty="0" err="1"/>
              <a:t>Regression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dirty="0"/>
              <a:t>ANN – </a:t>
            </a:r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Traffic Prediction – ML algorithms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838200" y="3429000"/>
            <a:ext cx="10515600" cy="27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We got a subset of source-destination pairs called </a:t>
            </a:r>
            <a:r>
              <a:rPr lang="it-IT" i="1"/>
              <a:t>candidate_pairs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Each one contains traffic for 31 days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First 24 days are taken as train set and last 7 as test 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This is done for each candidate pair and train and test split are concatenated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Used train set to find scaling parameters, also used them for test data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LSTM – kb/s Prediction</a:t>
            </a:r>
            <a:endParaRPr/>
          </a:p>
        </p:txBody>
      </p:sp>
      <p:pic>
        <p:nvPicPr>
          <p:cNvPr id="204" name="Google Shape;204;p13" descr="Immagine che contiene linea, diagramma, Carattere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376" y="1607688"/>
            <a:ext cx="10079309" cy="152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LSTM – Model Fitting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0391" y="1550251"/>
            <a:ext cx="5355093" cy="300714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805822" y="1541572"/>
            <a:ext cx="4959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best model,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tried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model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it-IT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MSE, MAE and R</a:t>
            </a:r>
            <a:r>
              <a:rPr lang="it-IT" sz="23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it-IT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Google Shape;212;p14"/>
          <p:cNvGraphicFramePr/>
          <p:nvPr/>
        </p:nvGraphicFramePr>
        <p:xfrm>
          <a:off x="1174087" y="4108178"/>
          <a:ext cx="3478100" cy="1614375"/>
        </p:xfrm>
        <a:graphic>
          <a:graphicData uri="http://schemas.openxmlformats.org/drawingml/2006/table">
            <a:tbl>
              <a:tblPr>
                <a:noFill/>
                <a:tableStyleId>{C5BACFFA-30DB-45C2-8E97-90B751FFED82}</a:tableStyleId>
              </a:tblPr>
              <a:tblGrid>
                <a:gridCol w="13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LSTM kb/s Best Model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gap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[16]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n_epochs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[50]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n_layers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[7]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n_neurons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[[18, 15, 12, 12, 9, 6, 3]]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opti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[‘adam’]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thinkback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b="1" u="none" strike="noStrike" cap="none"/>
                        <a:t>[16]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LSTM – Channels Prediction</a:t>
            </a:r>
            <a:endParaRPr b="1"/>
          </a:p>
        </p:txBody>
      </p:sp>
      <p:sp>
        <p:nvSpPr>
          <p:cNvPr id="218" name="Google Shape;218;p15"/>
          <p:cNvSpPr txBox="1"/>
          <p:nvPr/>
        </p:nvSpPr>
        <p:spPr>
          <a:xfrm>
            <a:off x="838200" y="3571613"/>
            <a:ext cx="10251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incoming data in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are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model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way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comes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prediction’s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5" descr="Immagine che contiene schermata, linea, diagramma, Pian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86" y="1709666"/>
            <a:ext cx="9162093" cy="171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6" descr="Immagine che contiene testo, Diagramma, linea, diagramma&#10;&#10;Descrizione generat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4074" y="2646404"/>
            <a:ext cx="459740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LSTM – kb/s vs Channel</a:t>
            </a:r>
            <a:endParaRPr/>
          </a:p>
        </p:txBody>
      </p:sp>
      <p:pic>
        <p:nvPicPr>
          <p:cNvPr id="226" name="Google Shape;226;p16" descr="Immagine che contiene testo, Diagramma, diagramma, schermat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7805" y="2773680"/>
            <a:ext cx="4490035" cy="3472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262;p47">
            <a:extLst>
              <a:ext uri="{FF2B5EF4-FFF2-40B4-BE49-F238E27FC236}">
                <a16:creationId xmlns:a16="http://schemas.microsoft.com/office/drawing/2014/main" id="{4D409C89-2BFB-10A3-A531-2E4647513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017806"/>
              </p:ext>
            </p:extLst>
          </p:nvPr>
        </p:nvGraphicFramePr>
        <p:xfrm>
          <a:off x="1793593" y="971954"/>
          <a:ext cx="2868272" cy="1712156"/>
        </p:xfrm>
        <a:graphic>
          <a:graphicData uri="http://schemas.openxmlformats.org/drawingml/2006/table">
            <a:tbl>
              <a:tblPr>
                <a:noFill/>
                <a:tableStyleId>{74F00FC4-30A1-4CC6-93D1-6FB7CAA29497}</a:tableStyleId>
              </a:tblPr>
              <a:tblGrid>
                <a:gridCol w="149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76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/>
                        <a:t>LSTM Kb/s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over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2712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 err="1"/>
                        <a:t>n_over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2147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3757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n_under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3057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incorrect ratio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0.1489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mse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0.0005379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mae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0.0084906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r2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0.9604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262;p47">
            <a:extLst>
              <a:ext uri="{FF2B5EF4-FFF2-40B4-BE49-F238E27FC236}">
                <a16:creationId xmlns:a16="http://schemas.microsoft.com/office/drawing/2014/main" id="{CAE15C11-C404-080E-0C55-0FF781C8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98625"/>
              </p:ext>
            </p:extLst>
          </p:nvPr>
        </p:nvGraphicFramePr>
        <p:xfrm>
          <a:off x="7020524" y="971954"/>
          <a:ext cx="2868272" cy="1674450"/>
        </p:xfrm>
        <a:graphic>
          <a:graphicData uri="http://schemas.openxmlformats.org/drawingml/2006/table">
            <a:tbl>
              <a:tblPr>
                <a:noFill/>
                <a:tableStyleId>{74F00FC4-30A1-4CC6-93D1-6FB7CAA29497}</a:tableStyleId>
              </a:tblPr>
              <a:tblGrid>
                <a:gridCol w="147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/>
                        <a:t>LSTM Kb/s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over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3017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 err="1"/>
                        <a:t>n_over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2475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/>
                        <a:t>under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3708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n_under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2811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incorrect ratio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0.1512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mse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0.494763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mae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0.19245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/>
                        <a:t>r2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0.9448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CD10CC-E0DC-B8AF-1EF5-03533F68002F}"/>
                  </a:ext>
                </a:extLst>
              </p14:cNvPr>
              <p14:cNvContentPartPr/>
              <p14:nvPr/>
            </p14:nvContentPartPr>
            <p14:xfrm>
              <a:off x="577160" y="5262680"/>
              <a:ext cx="21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CD10CC-E0DC-B8AF-1EF5-03533F6800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160" y="525404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CCFE0-FE58-2EAD-67CC-A76B76E34EF1}"/>
                  </a:ext>
                </a:extLst>
              </p14:cNvPr>
              <p14:cNvContentPartPr/>
              <p14:nvPr/>
            </p14:nvContentPartPr>
            <p14:xfrm>
              <a:off x="224360" y="4369880"/>
              <a:ext cx="503280" cy="63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CCFE0-FE58-2EAD-67CC-A76B76E34E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720" y="4360880"/>
                <a:ext cx="5209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23C02A-29F5-80DD-449D-4E713001D51D}"/>
                  </a:ext>
                </a:extLst>
              </p14:cNvPr>
              <p14:cNvContentPartPr/>
              <p14:nvPr/>
            </p14:nvContentPartPr>
            <p14:xfrm>
              <a:off x="227080" y="4364040"/>
              <a:ext cx="526320" cy="57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23C02A-29F5-80DD-449D-4E713001D5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080" y="4328400"/>
                <a:ext cx="597960" cy="64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66243C-2367-2192-07D1-788FAC9493A2}"/>
              </a:ext>
            </a:extLst>
          </p:cNvPr>
          <p:cNvSpPr txBox="1"/>
          <p:nvPr/>
        </p:nvSpPr>
        <p:spPr>
          <a:xfrm rot="16200000">
            <a:off x="402233" y="336672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[Kbps]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838199" y="2573661"/>
            <a:ext cx="6225073" cy="260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b="1" dirty="0"/>
              <a:t>LSTM – Long Short-</a:t>
            </a:r>
            <a:r>
              <a:rPr lang="it-IT" b="1" dirty="0" err="1"/>
              <a:t>Term</a:t>
            </a:r>
            <a:r>
              <a:rPr lang="it-IT" b="1" dirty="0"/>
              <a:t> Memory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b="1" dirty="0"/>
              <a:t>Feature-</a:t>
            </a:r>
            <a:r>
              <a:rPr lang="it-IT" b="1" dirty="0" err="1"/>
              <a:t>based</a:t>
            </a:r>
            <a:r>
              <a:rPr lang="it-IT" b="1" dirty="0"/>
              <a:t> </a:t>
            </a:r>
            <a:r>
              <a:rPr lang="it-IT" b="1" dirty="0" err="1"/>
              <a:t>approach</a:t>
            </a:r>
            <a:r>
              <a:rPr lang="it-IT" b="1" dirty="0"/>
              <a:t>: ←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dirty="0" err="1"/>
              <a:t>LinReg</a:t>
            </a:r>
            <a:r>
              <a:rPr lang="it-IT" dirty="0"/>
              <a:t> – Linear </a:t>
            </a:r>
            <a:r>
              <a:rPr lang="it-IT" dirty="0" err="1"/>
              <a:t>Regression</a:t>
            </a:r>
            <a:r>
              <a:rPr lang="it-IT" dirty="0"/>
              <a:t>  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dirty="0"/>
              <a:t>ANN – </a:t>
            </a:r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b="1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Traffic Prediction – ML algorithms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Features</a:t>
            </a:r>
            <a:endParaRPr/>
          </a:p>
        </p:txBody>
      </p:sp>
      <p:graphicFrame>
        <p:nvGraphicFramePr>
          <p:cNvPr id="238" name="Google Shape;238;p18"/>
          <p:cNvGraphicFramePr/>
          <p:nvPr/>
        </p:nvGraphicFramePr>
        <p:xfrm>
          <a:off x="652913" y="1998153"/>
          <a:ext cx="10290025" cy="3501450"/>
        </p:xfrm>
        <a:graphic>
          <a:graphicData uri="http://schemas.openxmlformats.org/drawingml/2006/table">
            <a:tbl>
              <a:tblPr firstRow="1" bandRow="1">
                <a:noFill/>
                <a:tableStyleId>{C5BACFFA-30DB-45C2-8E97-90B751FFED82}</a:tableStyleId>
              </a:tblPr>
              <a:tblGrid>
                <a:gridCol w="26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dk1"/>
                          </a:solidFill>
                        </a:rPr>
                        <a:t>Var name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src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 [1,23]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Index of the source node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dst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 [1,23]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Index of the destination node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day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 [1,7] 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Day of the week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working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bool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True if it is a working day, else false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hour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 [0,24]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Hour of day at which traffic has ben measured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prev_hour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Cumulative traffic of the previous hour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prev12_hours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Cumulative traffic of the previous 12 hours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prev_day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</a:rPr>
                        <a:t>Cumulative traffic of the previous day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9" name="Google Shape;239;p18"/>
          <p:cNvSpPr txBox="1"/>
          <p:nvPr/>
        </p:nvSpPr>
        <p:spPr>
          <a:xfrm>
            <a:off x="652913" y="1205870"/>
            <a:ext cx="10583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features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it-I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LinReg</a:t>
            </a:r>
            <a:r>
              <a:rPr lang="it-I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353649" y="1062587"/>
            <a:ext cx="5818433" cy="346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all the data and the pairs we chosen in the initial part we extract the features and obtain the dataset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is split in train (first 24 days) and test (last 7 days) set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the train and test set using MinMaxScaler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the Linear Regression model with train set </a:t>
            </a:r>
            <a:endParaRPr/>
          </a:p>
          <a:p>
            <a:pPr marL="3600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test set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Unscale the data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it-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the prediction in terms of kbit and then converted into channels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8" descr="Immagine che contiene schermata, diagramma, linea, Pian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51874"/>
            <a:ext cx="8554644" cy="1428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8"/>
          <p:cNvCxnSpPr/>
          <p:nvPr/>
        </p:nvCxnSpPr>
        <p:spPr>
          <a:xfrm rot="10800000">
            <a:off x="4867275" y="5105400"/>
            <a:ext cx="3143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7" name="Google Shape;247;p28" descr="Immagine che contiene testo, Diagramma, linea, schermat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6569" y="877177"/>
            <a:ext cx="4590239" cy="359439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 dirty="0" err="1"/>
              <a:t>LinReg</a:t>
            </a:r>
            <a:r>
              <a:rPr lang="it-IT" b="1" dirty="0"/>
              <a:t> – kb/s </a:t>
            </a:r>
            <a:r>
              <a:rPr lang="it-IT" b="1" dirty="0" err="1"/>
              <a:t>Prediction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924C8-0ED7-B719-804C-D9DF2948EA38}"/>
              </a:ext>
            </a:extLst>
          </p:cNvPr>
          <p:cNvSpPr txBox="1"/>
          <p:nvPr/>
        </p:nvSpPr>
        <p:spPr>
          <a:xfrm rot="16200000">
            <a:off x="6424727" y="185507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[Kbps]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264231" y="885706"/>
            <a:ext cx="11484300" cy="55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Network Traffic changes quickly during the day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Processing and transporting resources can be scaled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A good traffic prediction may save a lot of resources</a:t>
            </a:r>
            <a:endParaRPr sz="26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How do we perform a good traffic prediction and how can we use it to save resources?</a:t>
            </a:r>
            <a:endParaRPr sz="2600"/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 sz="2200"/>
              <a:t>Machine learning algorithms</a:t>
            </a:r>
            <a:endParaRPr sz="2200"/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 sz="2200"/>
              <a:t>Automatically turn on/off interfaces for traffic allocation based on the predictions</a:t>
            </a:r>
            <a:endParaRPr sz="2200"/>
          </a:p>
        </p:txBody>
      </p:sp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526915" y="1516263"/>
            <a:ext cx="536126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and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with the data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referring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r>
              <a:rPr lang="it-IT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it-IT" sz="18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unscaled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dataset. 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steps are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basically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directly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it-IT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</a:t>
            </a:r>
            <a:r>
              <a:rPr lang="it-I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dirty="0"/>
          </a:p>
        </p:txBody>
      </p:sp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 dirty="0" err="1"/>
              <a:t>LinReg</a:t>
            </a:r>
            <a:r>
              <a:rPr lang="it-IT" b="1" dirty="0"/>
              <a:t> – </a:t>
            </a:r>
            <a:r>
              <a:rPr lang="it-IT" b="1" dirty="0" err="1"/>
              <a:t>Channels</a:t>
            </a:r>
            <a:r>
              <a:rPr lang="it-IT" b="1" dirty="0"/>
              <a:t> </a:t>
            </a:r>
            <a:r>
              <a:rPr lang="it-IT" b="1" dirty="0" err="1"/>
              <a:t>Prediction</a:t>
            </a:r>
            <a:endParaRPr b="1" dirty="0"/>
          </a:p>
        </p:txBody>
      </p:sp>
      <p:pic>
        <p:nvPicPr>
          <p:cNvPr id="255" name="Google Shape;255;p29" descr="Immagine che contiene diagramma, schermata, linea, Pian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833" y="4369834"/>
            <a:ext cx="9503778" cy="2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 descr="Immagine che contiene testo, Diagramma, diagramma, schermat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0614" y="938177"/>
            <a:ext cx="5054471" cy="343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 dirty="0" err="1"/>
              <a:t>LinReg</a:t>
            </a:r>
            <a:r>
              <a:rPr lang="it-IT" b="1" dirty="0"/>
              <a:t> – kb/s vs </a:t>
            </a:r>
            <a:r>
              <a:rPr lang="it-IT" b="1" dirty="0" err="1"/>
              <a:t>Channels</a:t>
            </a:r>
            <a:endParaRPr b="1" dirty="0"/>
          </a:p>
        </p:txBody>
      </p:sp>
      <p:graphicFrame>
        <p:nvGraphicFramePr>
          <p:cNvPr id="262" name="Google Shape;262;p47"/>
          <p:cNvGraphicFramePr/>
          <p:nvPr/>
        </p:nvGraphicFramePr>
        <p:xfrm>
          <a:off x="1924680" y="1007834"/>
          <a:ext cx="2108825" cy="1674450"/>
        </p:xfrm>
        <a:graphic>
          <a:graphicData uri="http://schemas.openxmlformats.org/drawingml/2006/table">
            <a:tbl>
              <a:tblPr>
                <a:noFill/>
                <a:tableStyleId>{74F00FC4-30A1-4CC6-93D1-6FB7CAA29497}</a:tableStyleId>
              </a:tblPr>
              <a:tblGrid>
                <a:gridCol w="12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 err="1"/>
                        <a:t>LinReg</a:t>
                      </a:r>
                      <a:r>
                        <a:rPr lang="it-IT" sz="1100" b="1" u="none" strike="noStrike" cap="none" dirty="0"/>
                        <a:t> Kb/s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over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5939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 err="1"/>
                        <a:t>n_over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4690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4940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n_under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3987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incorrect ratio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0,24831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mse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0,69966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mae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0,31133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r2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/>
                        <a:t>0,92199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" name="Google Shape;263;p47"/>
          <p:cNvGraphicFramePr/>
          <p:nvPr/>
        </p:nvGraphicFramePr>
        <p:xfrm>
          <a:off x="7349864" y="935745"/>
          <a:ext cx="1778000" cy="1714500"/>
        </p:xfrm>
        <a:graphic>
          <a:graphicData uri="http://schemas.openxmlformats.org/drawingml/2006/table">
            <a:tbl>
              <a:tblPr>
                <a:noFill/>
                <a:tableStyleId>{74F00FC4-30A1-4CC6-93D1-6FB7CAA29497}</a:tableStyleId>
              </a:tblPr>
              <a:tblGrid>
                <a:gridCol w="102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 err="1"/>
                        <a:t>LinReg</a:t>
                      </a:r>
                      <a:r>
                        <a:rPr lang="it-IT" sz="1100" b="1" u="none" strike="noStrike" cap="none" dirty="0"/>
                        <a:t> </a:t>
                      </a:r>
                      <a:r>
                        <a:rPr lang="it-IT" sz="1100" b="1" u="none" strike="noStrike" cap="none" dirty="0" err="1"/>
                        <a:t>Channels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over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5460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n_over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4129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5167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n_under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4161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incorrect ratio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0,23724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mse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0,69583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mae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0,30412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/>
                        <a:t>r2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u="none" strike="noStrike" cap="none" dirty="0"/>
                        <a:t>0,92241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64" name="Google Shape;264;p47" descr="Immagine che contiene testo, Diagramma, diagramma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7690" y="2848574"/>
            <a:ext cx="4801016" cy="363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7" descr="Immagine che contiene testo, Diagramma, diagramma, line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683" y="2889348"/>
            <a:ext cx="4705767" cy="35615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0072C2-269B-4A80-29AF-22E60C1A1B29}"/>
                  </a:ext>
                </a:extLst>
              </p14:cNvPr>
              <p14:cNvContentPartPr/>
              <p14:nvPr/>
            </p14:nvContentPartPr>
            <p14:xfrm>
              <a:off x="707064" y="24869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0072C2-269B-4A80-29AF-22E60C1A1B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064" y="24512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B9F090-7EF5-4BA0-A3D6-1574F5932709}"/>
                  </a:ext>
                </a:extLst>
              </p14:cNvPr>
              <p14:cNvContentPartPr/>
              <p14:nvPr/>
            </p14:nvContentPartPr>
            <p14:xfrm>
              <a:off x="504744" y="4260360"/>
              <a:ext cx="246600" cy="63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B9F090-7EF5-4BA0-A3D6-1574F59327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104" y="4224720"/>
                <a:ext cx="318240" cy="707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4D56421-388C-B233-C7F1-A8671DD277EB}"/>
              </a:ext>
            </a:extLst>
          </p:cNvPr>
          <p:cNvSpPr txBox="1"/>
          <p:nvPr/>
        </p:nvSpPr>
        <p:spPr>
          <a:xfrm rot="16200000">
            <a:off x="183051" y="4304933"/>
            <a:ext cx="8899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Channels</a:t>
            </a:r>
            <a:endParaRPr lang="en-GB" sz="13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ANN – Hyperparameters Optimization 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665645" y="1120430"/>
            <a:ext cx="1060156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 hyperparameters are chosen using a grid search over a set of parameters defined in a parameters grid (shown below)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ones in terms of MSE and R2 are chosen in order to predict the traffic of test set</a:t>
            </a: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the best ANN model is built and fit with 100 epochs in order to obtain better 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22"/>
          <p:cNvGraphicFramePr/>
          <p:nvPr/>
        </p:nvGraphicFramePr>
        <p:xfrm>
          <a:off x="665645" y="3097277"/>
          <a:ext cx="3578175" cy="2397810"/>
        </p:xfrm>
        <a:graphic>
          <a:graphicData uri="http://schemas.openxmlformats.org/drawingml/2006/table">
            <a:tbl>
              <a:tblPr firstRow="1" bandRow="1">
                <a:noFill/>
                <a:tableStyleId>{C5BACFFA-30DB-45C2-8E97-90B751FFED82}</a:tableStyleId>
              </a:tblPr>
              <a:tblGrid>
                <a:gridCol w="11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ANN parameters grid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Layers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3, 5, 7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Neurons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[15,10,5], [21,18,15,12,9], [24,21,18,15,12,9,6]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Activation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‘sigmoid’, ‘relu’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Epochs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" name="Google Shape;273;p22"/>
          <p:cNvGraphicFramePr/>
          <p:nvPr/>
        </p:nvGraphicFramePr>
        <p:xfrm>
          <a:off x="6981218" y="3429000"/>
          <a:ext cx="3898325" cy="1849170"/>
        </p:xfrm>
        <a:graphic>
          <a:graphicData uri="http://schemas.openxmlformats.org/drawingml/2006/table">
            <a:tbl>
              <a:tblPr firstRow="1" bandRow="1">
                <a:noFill/>
                <a:tableStyleId>{C5BACFFA-30DB-45C2-8E97-90B751FFED82}</a:tableStyleId>
              </a:tblPr>
              <a:tblGrid>
                <a:gridCol w="135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ANN best parameters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Layers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7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Neurons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[24,21,18,15,12,9,6]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Activation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‘relu’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Epochs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b="1" u="none" strike="noStrike" cap="none"/>
                        <a:t>20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4" name="Google Shape;274;p22"/>
          <p:cNvSpPr/>
          <p:nvPr/>
        </p:nvSpPr>
        <p:spPr>
          <a:xfrm>
            <a:off x="4653280" y="4134647"/>
            <a:ext cx="1920240" cy="3653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4844374" y="3803515"/>
            <a:ext cx="13179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ANN – kb/s Prediction</a:t>
            </a:r>
            <a:endParaRPr b="1"/>
          </a:p>
        </p:txBody>
      </p:sp>
      <p:pic>
        <p:nvPicPr>
          <p:cNvPr id="281" name="Google Shape;281;p23" descr="Immagine che contiene testo, Diagramma, linea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1645" y="948785"/>
            <a:ext cx="5394971" cy="42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400454" y="1259841"/>
            <a:ext cx="5539902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and the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features and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dataset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split in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(first 24 days) and test (last 7 days) set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the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test set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MinMaxScaler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model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test set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Unscale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data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kbit and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it-IT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3" descr="Immagine che contiene linea, diagramma, Parallelo, Carattere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830009"/>
            <a:ext cx="9564435" cy="14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4BB71-7771-64E5-9B1B-94798D07664A}"/>
              </a:ext>
            </a:extLst>
          </p:cNvPr>
          <p:cNvSpPr txBox="1"/>
          <p:nvPr/>
        </p:nvSpPr>
        <p:spPr>
          <a:xfrm rot="16200000">
            <a:off x="6079803" y="219983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[Kbps]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 descr="Immagine che contiene schermata, diagramma, linea, Pian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214373"/>
            <a:ext cx="9503615" cy="190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8" descr="Immagine che contiene testo, Diagramma, schermata, diagramm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1096" y="992943"/>
            <a:ext cx="4619860" cy="325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ANN – Channel Prediction</a:t>
            </a:r>
            <a:endParaRPr b="1"/>
          </a:p>
        </p:txBody>
      </p:sp>
      <p:sp>
        <p:nvSpPr>
          <p:cNvPr id="291" name="Google Shape;291;p48"/>
          <p:cNvSpPr txBox="1"/>
          <p:nvPr/>
        </p:nvSpPr>
        <p:spPr>
          <a:xfrm>
            <a:off x="264090" y="1174397"/>
            <a:ext cx="587173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it-I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 we did with linear regression when we build our model with the data referring to channels.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it-I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only use </a:t>
            </a:r>
            <a:r>
              <a:rPr lang="it-IT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unscaled</a:t>
            </a:r>
            <a:r>
              <a:rPr lang="it-I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dataset.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it-I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steps are basically the same as before but here the </a:t>
            </a:r>
            <a:r>
              <a:rPr lang="it-IT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predicts directly the number of channels required to manage the traffic</a:t>
            </a:r>
            <a:r>
              <a:rPr lang="it-I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ANN – kb/s vs Channel</a:t>
            </a:r>
            <a:endParaRPr b="1"/>
          </a:p>
        </p:txBody>
      </p:sp>
      <p:pic>
        <p:nvPicPr>
          <p:cNvPr id="297" name="Google Shape;297;p49" descr="Immagine che contiene testo, Diagramma, schermata, diagramm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5722" y="2819401"/>
            <a:ext cx="4820998" cy="36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9" descr="Immagine che contiene testo, Diagramma, diagramma, line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743" y="2802733"/>
            <a:ext cx="4693737" cy="35524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49"/>
          <p:cNvGraphicFramePr/>
          <p:nvPr/>
        </p:nvGraphicFramePr>
        <p:xfrm>
          <a:off x="1947493" y="936804"/>
          <a:ext cx="2119400" cy="1731645"/>
        </p:xfrm>
        <a:graphic>
          <a:graphicData uri="http://schemas.openxmlformats.org/drawingml/2006/table">
            <a:tbl>
              <a:tblPr>
                <a:noFill/>
                <a:tableStyleId>{74F00FC4-30A1-4CC6-93D1-6FB7CAA29497}</a:tableStyleId>
              </a:tblPr>
              <a:tblGrid>
                <a:gridCol w="12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6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ANN kb/s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over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5452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n_over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4196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under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4553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n_under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3700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incorrect ratio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0,22596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mse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0,65714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mae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0,28632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r2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0,92673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0" name="Google Shape;300;p49"/>
          <p:cNvGraphicFramePr/>
          <p:nvPr/>
        </p:nvGraphicFramePr>
        <p:xfrm>
          <a:off x="7136443" y="926365"/>
          <a:ext cx="2313625" cy="1774115"/>
        </p:xfrm>
        <a:graphic>
          <a:graphicData uri="http://schemas.openxmlformats.org/drawingml/2006/table">
            <a:tbl>
              <a:tblPr>
                <a:noFill/>
                <a:tableStyleId>{74F00FC4-30A1-4CC6-93D1-6FB7CAA29497}</a:tableStyleId>
              </a:tblPr>
              <a:tblGrid>
                <a:gridCol w="132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ANN Channels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over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5366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n_over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4051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under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5062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n_under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4227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incorrect ratio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0,23689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mse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0,67113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mae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0,29842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r2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u="none" strike="noStrike" cap="none"/>
                        <a:t>0,92517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6" descr="A picture containing text, screenshot, diagram, plo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32242" y="742275"/>
            <a:ext cx="4277858" cy="370077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Comparison: MAE - Incorrect Ratio – R2</a:t>
            </a: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3362960" y="4443045"/>
            <a:ext cx="556594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averaged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52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src-dst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endParaRPr lang="it-IT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way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ANN 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LinReg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kb/s 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LSTM and ANN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LinReg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buClr>
                <a:schemeClr val="dk1"/>
              </a:buClr>
              <a:buSzPts val="1800"/>
            </a:pPr>
            <a:endParaRPr lang="it-IT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F8A111A8-8E46-6A74-65C6-C99858AC4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2" y="3568244"/>
            <a:ext cx="3106898" cy="2609036"/>
          </a:xfrm>
          <a:prstGeom prst="rect">
            <a:avLst/>
          </a:prstGeom>
        </p:spPr>
      </p:pic>
      <p:pic>
        <p:nvPicPr>
          <p:cNvPr id="5" name="Picture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30B75572-D9E5-1C02-4947-2AC6D56EF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2" y="807732"/>
            <a:ext cx="3106898" cy="2482025"/>
          </a:xfrm>
          <a:prstGeom prst="rect">
            <a:avLst/>
          </a:prstGeom>
        </p:spPr>
      </p:pic>
      <p:pic>
        <p:nvPicPr>
          <p:cNvPr id="7" name="Picture 6" descr="A picture containing text, screenshot, rectangle, yellow&#10;&#10;Description automatically generated">
            <a:extLst>
              <a:ext uri="{FF2B5EF4-FFF2-40B4-BE49-F238E27FC236}">
                <a16:creationId xmlns:a16="http://schemas.microsoft.com/office/drawing/2014/main" id="{5DDB24FF-82AC-6F7D-BE00-17CFE660A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8903" y="3568244"/>
            <a:ext cx="3106899" cy="2609036"/>
          </a:xfrm>
          <a:prstGeom prst="rect">
            <a:avLst/>
          </a:prstGeom>
        </p:spPr>
      </p:pic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8FC0BC8E-862D-2477-CC4A-7EEB36253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130" y="807731"/>
            <a:ext cx="3106898" cy="24820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264231" y="871432"/>
            <a:ext cx="11489804" cy="528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models </a:t>
            </a:r>
            <a:r>
              <a:rPr lang="it-IT" dirty="0" err="1"/>
              <a:t>using</a:t>
            </a:r>
            <a:r>
              <a:rPr lang="it-IT" dirty="0"/>
              <a:t> the first 24 days of the time </a:t>
            </a:r>
            <a:r>
              <a:rPr lang="it-IT" dirty="0" err="1"/>
              <a:t>series</a:t>
            </a:r>
            <a:r>
              <a:rPr lang="it-IT" dirty="0"/>
              <a:t> and </a:t>
            </a:r>
            <a:r>
              <a:rPr lang="it-IT" dirty="0" err="1"/>
              <a:t>used</a:t>
            </a:r>
            <a:r>
              <a:rPr lang="it-IT" dirty="0"/>
              <a:t> the last 7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(of the </a:t>
            </a:r>
            <a:r>
              <a:rPr lang="it-IT" dirty="0" err="1"/>
              <a:t>whole</a:t>
            </a:r>
            <a:r>
              <a:rPr lang="it-IT" dirty="0"/>
              <a:t> candidate </a:t>
            </a:r>
            <a:r>
              <a:rPr lang="it-IT" dirty="0" err="1"/>
              <a:t>pairs</a:t>
            </a:r>
            <a:r>
              <a:rPr lang="it-IT" dirty="0"/>
              <a:t>)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 err="1"/>
              <a:t>Now</a:t>
            </a:r>
            <a:r>
              <a:rPr lang="it-IT" dirty="0"/>
              <a:t> the model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trained</a:t>
            </a:r>
            <a:r>
              <a:rPr lang="it-IT" dirty="0"/>
              <a:t> on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series</a:t>
            </a:r>
            <a:r>
              <a:rPr lang="it-IT" dirty="0"/>
              <a:t> of a part of the 52 candidate </a:t>
            </a:r>
            <a:r>
              <a:rPr lang="it-IT" dirty="0" err="1"/>
              <a:t>pairs</a:t>
            </a:r>
            <a:r>
              <a:rPr lang="it-IT" dirty="0"/>
              <a:t>, and </a:t>
            </a:r>
            <a:r>
              <a:rPr lang="it-IT" dirty="0" err="1"/>
              <a:t>tested</a:t>
            </a:r>
            <a:r>
              <a:rPr lang="it-IT" dirty="0"/>
              <a:t> on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pairs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 err="1"/>
              <a:t>We</a:t>
            </a:r>
            <a:r>
              <a:rPr lang="it-IT" dirty="0"/>
              <a:t> split the candidate </a:t>
            </a:r>
            <a:r>
              <a:rPr lang="it-IT" dirty="0" err="1"/>
              <a:t>pairs</a:t>
            </a:r>
            <a:r>
              <a:rPr lang="it-IT" dirty="0"/>
              <a:t> in 2 groups 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/>
              <a:t>Train on low </a:t>
            </a:r>
            <a:r>
              <a:rPr lang="it-IT" dirty="0" err="1"/>
              <a:t>variance</a:t>
            </a:r>
            <a:r>
              <a:rPr lang="it-IT" dirty="0"/>
              <a:t> </a:t>
            </a:r>
            <a:r>
              <a:rPr lang="it-IT" dirty="0" err="1"/>
              <a:t>couples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/>
              <a:t>Test on high </a:t>
            </a:r>
            <a:r>
              <a:rPr lang="it-IT" dirty="0" err="1"/>
              <a:t>variance</a:t>
            </a:r>
            <a:r>
              <a:rPr lang="it-IT" dirty="0"/>
              <a:t> </a:t>
            </a:r>
            <a:r>
              <a:rPr lang="it-IT" dirty="0" err="1"/>
              <a:t>couples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LSTM </a:t>
            </a:r>
            <a:endParaRPr dirty="0"/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/>
              <a:t>Transfer Learning – Different Approach 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832" y="2394818"/>
            <a:ext cx="5003381" cy="401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/>
              <a:t>Transfer Learning – LSTM Predictions</a:t>
            </a:r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231" y="1228725"/>
            <a:ext cx="5831769" cy="463731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/>
        </p:nvSpPr>
        <p:spPr>
          <a:xfrm>
            <a:off x="6356412" y="2828835"/>
            <a:ext cx="5684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follows more or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worse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it-IT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 </a:t>
            </a:r>
            <a:r>
              <a:rPr lang="it-IT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BB074-5170-445A-A32C-9E8D009EF18F}"/>
              </a:ext>
            </a:extLst>
          </p:cNvPr>
          <p:cNvSpPr txBox="1"/>
          <p:nvPr/>
        </p:nvSpPr>
        <p:spPr>
          <a:xfrm rot="16200000">
            <a:off x="64016" y="258933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[Kbps]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/>
              <a:t>Transfer Learning – Comparison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32" y="2633326"/>
            <a:ext cx="5028515" cy="371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633325"/>
            <a:ext cx="5028515" cy="37184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33;p46">
            <a:extLst>
              <a:ext uri="{FF2B5EF4-FFF2-40B4-BE49-F238E27FC236}">
                <a16:creationId xmlns:a16="http://schemas.microsoft.com/office/drawing/2014/main" id="{941D2E3F-BAE9-BFBA-EDE6-E9F65A71380E}"/>
              </a:ext>
            </a:extLst>
          </p:cNvPr>
          <p:cNvSpPr txBox="1"/>
          <p:nvPr/>
        </p:nvSpPr>
        <p:spPr>
          <a:xfrm>
            <a:off x="518532" y="982744"/>
            <a:ext cx="9946268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averaged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across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52 source-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destination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pairs</a:t>
            </a:r>
            <a:endParaRPr lang="it-IT" sz="2400" u="sng" dirty="0">
              <a:latin typeface="Calibri"/>
              <a:ea typeface="Calibri"/>
              <a:cs typeface="Calibri"/>
              <a:sym typeface="Calibr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For transfer learning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channels-predicting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models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been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u="sng" dirty="0" err="1">
                <a:latin typeface="Calibri"/>
                <a:ea typeface="Calibri"/>
                <a:cs typeface="Calibri"/>
                <a:sym typeface="Calibri"/>
              </a:rPr>
              <a:t>used</a:t>
            </a:r>
            <a:endParaRPr lang="it-IT" sz="2400" u="sng" dirty="0">
              <a:latin typeface="Calibri"/>
              <a:ea typeface="Calibri"/>
              <a:cs typeface="Calibri"/>
              <a:sym typeface="Calibri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2400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264225" y="1668438"/>
            <a:ext cx="50508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1546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835"/>
              <a:t>GÉANT is the research network that carries traffic between universities and research institutes in Europe </a:t>
            </a:r>
            <a:endParaRPr sz="2635"/>
          </a:p>
          <a:p>
            <a:pPr marL="228600" lvl="0" indent="-2154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835"/>
              <a:t>GÉANT is composed of 23 routers connected with 38 physical links</a:t>
            </a:r>
            <a:endParaRPr sz="2635"/>
          </a:p>
          <a:p>
            <a:pPr marL="228600" lvl="0" indent="-2154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835"/>
              <a:t>GÉANT uses SONET technology to multiplex traffic with different bitrates into one optical signal </a:t>
            </a:r>
            <a:endParaRPr sz="2635"/>
          </a:p>
          <a:p>
            <a:pPr marL="228600" lvl="0" indent="-2154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835"/>
              <a:t>Channel with the smallest bitrate that can be created in SONET is </a:t>
            </a:r>
            <a:r>
              <a:rPr lang="it-IT" sz="2835" b="1"/>
              <a:t>50 Mb/s</a:t>
            </a:r>
            <a:endParaRPr sz="2635" b="1"/>
          </a:p>
          <a:p>
            <a:pPr marL="228600" lvl="0" indent="-876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Dataset – Info</a:t>
            </a:r>
            <a:endParaRPr/>
          </a:p>
        </p:txBody>
      </p:sp>
      <p:pic>
        <p:nvPicPr>
          <p:cNvPr id="121" name="Google Shape;121;p3" descr="https://network.geant.org/gn4-3n/"/>
          <p:cNvPicPr preferRelativeResize="0"/>
          <p:nvPr/>
        </p:nvPicPr>
        <p:blipFill rotWithShape="1">
          <a:blip r:embed="rId3">
            <a:alphaModFix/>
          </a:blip>
          <a:srcRect l="21691" t="6107" r="12058" b="1659"/>
          <a:stretch/>
        </p:blipFill>
        <p:spPr>
          <a:xfrm>
            <a:off x="5720369" y="1189140"/>
            <a:ext cx="4904803" cy="392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264232" y="5203239"/>
            <a:ext cx="10422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file in the dataset describes total traffic in kb/s between pairs of routers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includes 2941 files: traffic at 15 minutes intervals for 1 month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264231" y="1460798"/>
            <a:ext cx="11484423" cy="453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/>
              <a:t>LSTM </a:t>
            </a:r>
            <a:r>
              <a:rPr lang="it-IT" dirty="0" err="1"/>
              <a:t>performs</a:t>
            </a:r>
            <a:r>
              <a:rPr lang="it-IT" dirty="0"/>
              <a:t> way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ANN and </a:t>
            </a:r>
            <a:r>
              <a:rPr lang="it-IT" dirty="0" err="1"/>
              <a:t>LinReg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/>
              <a:t>LSTM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10 hours to </a:t>
            </a:r>
            <a:r>
              <a:rPr lang="it-IT" dirty="0" err="1"/>
              <a:t>train</a:t>
            </a:r>
            <a:r>
              <a:rPr lang="it-IT" dirty="0"/>
              <a:t> and </a:t>
            </a:r>
            <a:r>
              <a:rPr lang="it-IT" dirty="0" err="1"/>
              <a:t>fit</a:t>
            </a:r>
            <a:r>
              <a:rPr lang="it-IT" dirty="0"/>
              <a:t>, ANN 30 minutes. So, in some </a:t>
            </a:r>
            <a:r>
              <a:rPr lang="it-IT" dirty="0" err="1"/>
              <a:t>cases</a:t>
            </a:r>
            <a:r>
              <a:rPr lang="it-IT" dirty="0"/>
              <a:t> ANN </a:t>
            </a:r>
            <a:r>
              <a:rPr lang="it-IT" dirty="0" err="1"/>
              <a:t>could</a:t>
            </a:r>
            <a:r>
              <a:rPr lang="it-IT" dirty="0"/>
              <a:t> be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choice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 dirty="0" err="1"/>
              <a:t>LinReg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some seconds to </a:t>
            </a:r>
            <a:r>
              <a:rPr lang="it-IT" dirty="0" err="1"/>
              <a:t>train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channels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 dirty="0"/>
              <a:t>In some </a:t>
            </a:r>
            <a:r>
              <a:rPr lang="it-IT" dirty="0" err="1"/>
              <a:t>scenarios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data </a:t>
            </a:r>
            <a:r>
              <a:rPr lang="it-IT" dirty="0" err="1"/>
              <a:t>availability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limited, transfer learning </a:t>
            </a:r>
            <a:r>
              <a:rPr lang="it-IT" dirty="0" err="1"/>
              <a:t>could</a:t>
            </a:r>
            <a:r>
              <a:rPr lang="it-IT" dirty="0"/>
              <a:t> be a good </a:t>
            </a:r>
            <a:r>
              <a:rPr lang="it-IT" dirty="0" err="1"/>
              <a:t>choice</a:t>
            </a:r>
            <a:r>
              <a:rPr lang="it-IT" dirty="0"/>
              <a:t> and prove to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 dirty="0" err="1"/>
              <a:t>While</a:t>
            </a:r>
            <a:r>
              <a:rPr lang="it-IT" dirty="0"/>
              <a:t> transfer learning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exceptional</a:t>
            </a:r>
            <a:r>
              <a:rPr lang="it-IT" dirty="0"/>
              <a:t> performance, the overall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acceptable</a:t>
            </a:r>
            <a:r>
              <a:rPr lang="it-IT" dirty="0"/>
              <a:t> and </a:t>
            </a:r>
            <a:r>
              <a:rPr lang="it-IT" dirty="0" err="1"/>
              <a:t>demonstrate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.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Conclusions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779477" y="1277014"/>
            <a:ext cx="663639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In total there are 2941 .xml files, each containing the amount of traffic measured in the previous 15 minutes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The measures has been taken from 01/01/2005 to 31/01/2005 included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We do not have any topological information about the network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it-IT" sz="2600"/>
              <a:t>We cannot assume any other information except the ones provided in the .xml files</a:t>
            </a:r>
            <a:endParaRPr sz="26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Dataset – Files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7415868" y="1229647"/>
            <a:ext cx="4144161" cy="439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&lt;IntraTM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ASID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="20965"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&lt;src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="12"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="12"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305258.2222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="13"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28801.8756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="19"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4077.1556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="23"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166.9067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="8"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1812.3022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&lt;/src&gt;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&lt;src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="13"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="12"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37182.8622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="19"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20624.0267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="23"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818.2044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  &lt;dst </a:t>
            </a:r>
            <a:r>
              <a:rPr lang="it-IT" sz="1600" b="0" i="0" u="none" strike="noStrike" cap="none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t-IT" sz="1600" b="0" i="0" u="none" strike="noStrike" cap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="8"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sz="1600" b="0" i="0" u="none" strike="noStrike" cap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10468.6044</a:t>
            </a: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&lt;/dst&gt;</a:t>
            </a:r>
            <a:br>
              <a:rPr lang="it-IT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&lt;/src&gt;</a:t>
            </a:r>
            <a:b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600" b="0" i="0" u="none" strike="noStrike" cap="none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&lt;/IntraTM&gt;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838200" y="1318600"/>
            <a:ext cx="106536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1 [day] = 24 [h] = 96 [sample a day]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IT"/>
              <a:t>31 [days] ⇒ 31*96 = 2976 [expected sample] != 2941 [dataset sample]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Dataset – Missing Files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4750" y="2713580"/>
            <a:ext cx="5818925" cy="298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838200" y="2563600"/>
            <a:ext cx="4722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35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.xml are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parsed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it-IT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838200" y="1618017"/>
            <a:ext cx="6010410" cy="36219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73" t="-3132" r="-1261" b="-10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it-IT" dirty="0"/>
              <a:t> </a:t>
            </a:r>
            <a:endParaRPr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Dataset – Missing Data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610" y="1115751"/>
            <a:ext cx="4728337" cy="4626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4483222" y="2534574"/>
            <a:ext cx="976543" cy="4927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it-IT" b="1" dirty="0"/>
              <a:t>Data – </a:t>
            </a:r>
            <a:r>
              <a:rPr lang="it-IT" b="1" dirty="0" err="1"/>
              <a:t>Corrupted</a:t>
            </a:r>
            <a:r>
              <a:rPr lang="it-IT" b="1" dirty="0"/>
              <a:t> File</a:t>
            </a:r>
            <a:endParaRPr dirty="0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5535" y="3613606"/>
            <a:ext cx="3476409" cy="288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6599" y="3555902"/>
            <a:ext cx="3712641" cy="29472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6C64D-603D-835B-B97B-ACCA5B4B8546}"/>
              </a:ext>
            </a:extLst>
          </p:cNvPr>
          <p:cNvSpPr txBox="1"/>
          <p:nvPr/>
        </p:nvSpPr>
        <p:spPr>
          <a:xfrm>
            <a:off x="264231" y="1028283"/>
            <a:ext cx="1145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Noticed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are some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huge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outliers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specific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point (in the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order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of </a:t>
            </a: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10</a:t>
            </a:r>
            <a:r>
              <a:rPr lang="en-GB" sz="22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9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So,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plotted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the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traffic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trace of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pairs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containing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They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overlap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overwhelm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data by a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significant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amount</a:t>
            </a:r>
            <a:endParaRPr lang="it-IT" sz="2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Since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infeasible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especially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in 2005,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removed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these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values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plotted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the trace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again</a:t>
            </a:r>
            <a:endParaRPr lang="it-IT" sz="2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second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graph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looks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it-IT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expected</a:t>
            </a:r>
            <a:endParaRPr lang="en-GB" sz="2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Since all that values come from the same file, we decided to classify that file as corrupted and discard it, replacing its values with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NaNs</a:t>
            </a:r>
            <a:endParaRPr lang="en-US" sz="2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aseline="30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838200" y="1316484"/>
            <a:ext cx="10515600" cy="114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2000"/>
              <a:t>After discard pairs with more than 100 NaNs we have 398 pairs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2000"/>
              <a:t>We did a graphical check of the time series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2000"/>
              <a:t>This is useful to get an idea of the traffic shape, the amount of data is too big to decide only on graphical evidence</a:t>
            </a:r>
            <a:endParaRPr sz="20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</p:txBody>
      </p:sp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Pairs Selection – Graphical check</a:t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595" y="2920274"/>
            <a:ext cx="4454600" cy="339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920274"/>
            <a:ext cx="4230752" cy="339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193200" y="1145500"/>
            <a:ext cx="7219500" cy="5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/>
              <a:t>We then checked the variance of the channels, ignoring the NaNs we added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/>
              <a:t>More than half of pairs have 0 variance, which means constant channels over time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/>
              <a:t>So, we manually checked the variances of the tuples and decide to discard tuples which have a variance &lt; 0.1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To decide this threshold we plotted different traffic traces with a known variance and looking at the shape of the graph we concluded the following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Everything below 0.01 is almost constant traffic, so it can be discarded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Everything above 1 is very nice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Looking at the shape of 0.01 graphs and 1 graphs we concluded that 0.1 could be a reasonable threshold</a:t>
            </a:r>
            <a:endParaRPr sz="1800"/>
          </a:p>
          <a:p>
            <a:pPr marL="2286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it-IT" sz="1800" b="1"/>
              <a:t>In the end, 52 remaining candidate pairs, which is a very reasonable amount of traffic for model fitting</a:t>
            </a:r>
            <a:endParaRPr sz="1800" b="1"/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264231" y="87283"/>
            <a:ext cx="11002982" cy="58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b="1"/>
              <a:t>Pairs Selection – Variance check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691" y="758450"/>
            <a:ext cx="3795733" cy="30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613" y="3789825"/>
            <a:ext cx="3285879" cy="26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1945</Words>
  <Application>Microsoft Office PowerPoint</Application>
  <PresentationFormat>Widescreen</PresentationFormat>
  <Paragraphs>315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Noto Sans Symbols</vt:lpstr>
      <vt:lpstr>Wingdings</vt:lpstr>
      <vt:lpstr>Theme1</vt:lpstr>
      <vt:lpstr>Network Data Analysis Lab Project 9: Traffic Forecasting </vt:lpstr>
      <vt:lpstr>Introduction</vt:lpstr>
      <vt:lpstr>Dataset – Info</vt:lpstr>
      <vt:lpstr>Dataset – Files</vt:lpstr>
      <vt:lpstr>Dataset – Missing Files</vt:lpstr>
      <vt:lpstr>Dataset – Missing Data</vt:lpstr>
      <vt:lpstr>Data – Corrupted File</vt:lpstr>
      <vt:lpstr>Pairs Selection – Graphical check</vt:lpstr>
      <vt:lpstr>Pairs Selection – Variance check</vt:lpstr>
      <vt:lpstr>Pairs Selection – Filling the NaNs</vt:lpstr>
      <vt:lpstr>Pairs Selection – Overview</vt:lpstr>
      <vt:lpstr>Traffic Prediction – ML algorithms</vt:lpstr>
      <vt:lpstr>LSTM – kb/s Prediction</vt:lpstr>
      <vt:lpstr>LSTM – Model Fitting</vt:lpstr>
      <vt:lpstr>LSTM – Channels Prediction</vt:lpstr>
      <vt:lpstr>LSTM – kb/s vs Channel</vt:lpstr>
      <vt:lpstr>Traffic Prediction – ML algorithms</vt:lpstr>
      <vt:lpstr>Features</vt:lpstr>
      <vt:lpstr>LinReg – kb/s Prediction</vt:lpstr>
      <vt:lpstr>LinReg – Channels Prediction</vt:lpstr>
      <vt:lpstr>LinReg – kb/s vs Channels</vt:lpstr>
      <vt:lpstr>ANN – Hyperparameters Optimization </vt:lpstr>
      <vt:lpstr>ANN – kb/s Prediction</vt:lpstr>
      <vt:lpstr>ANN – Channel Prediction</vt:lpstr>
      <vt:lpstr>ANN – kb/s vs Channel</vt:lpstr>
      <vt:lpstr>Comparison: MAE - Incorrect Ratio – R2</vt:lpstr>
      <vt:lpstr>Transfer Learning – Different Approach </vt:lpstr>
      <vt:lpstr>Transfer Learning – LSTM Predictions</vt:lpstr>
      <vt:lpstr>Transfer Learning – Comparison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Data Analysis Lab Project 9: Traffic Forecasting </dc:title>
  <dc:creator>Lorenzo Prada</dc:creator>
  <cp:lastModifiedBy>Enrico Gregorini</cp:lastModifiedBy>
  <cp:revision>12</cp:revision>
  <dcterms:created xsi:type="dcterms:W3CDTF">2023-06-19T14:55:01Z</dcterms:created>
  <dcterms:modified xsi:type="dcterms:W3CDTF">2023-06-28T19:28:07Z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0x01010014DE34EB326D1044914FE4DE54A3CC94</vt:lpwstr>
  </property>
</Properties>
</file>