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63" r:id="rId7"/>
    <p:sldId id="258" r:id="rId8"/>
    <p:sldId id="259" r:id="rId9"/>
    <p:sldId id="266" r:id="rId10"/>
    <p:sldId id="260" r:id="rId11"/>
    <p:sldId id="261" r:id="rId12"/>
    <p:sldId id="262" r:id="rId13"/>
    <p:sldId id="267" r:id="rId14"/>
    <p:sldId id="268" r:id="rId15"/>
    <p:sldId id="265" r:id="rId16"/>
    <p:sldId id="269" r:id="rId17"/>
    <p:sldId id="27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59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9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9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62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585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89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344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17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37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1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4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1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3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3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80E6E7-DE00-4881-8B8E-225C053B4E2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725DE5-3381-444A-A9BB-7225783F6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358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gma.com/file/DQDgTXXZUIGCDF5sjvrkMQ/Dashboard-de-Chamados?node-id=0-1&amp;t=mLaK8u9Q3UuUztQS-0" TargetMode="External"/><Relationship Id="rId4" Type="http://schemas.openxmlformats.org/officeDocument/2006/relationships/hyperlink" Target="https://github.com/EnricoMaragno/Grupo-NoEnd/blob/main/README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8A470F-8636-8527-7646-5C942AD03F19}"/>
              </a:ext>
            </a:extLst>
          </p:cNvPr>
          <p:cNvSpPr txBox="1"/>
          <p:nvPr/>
        </p:nvSpPr>
        <p:spPr>
          <a:xfrm>
            <a:off x="5780809" y="1475096"/>
            <a:ext cx="5441285" cy="2364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No End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194A81C8-5931-441D-79A2-368AE0A6C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1228" y1="34343" x2="51228" y2="34343"/>
                        <a14:backgroundMark x1="45965" y1="70202" x2="45965" y2="70202"/>
                        <a14:backgroundMark x1="53684" y1="39394" x2="53684" y2="39394"/>
                        <a14:backgroundMark x1="56140" y1="26768" x2="56140" y2="26768"/>
                        <a14:backgroundMark x1="56842" y1="28788" x2="56842" y2="28788"/>
                        <a14:backgroundMark x1="56842" y1="24242" x2="56842" y2="24242"/>
                        <a14:backgroundMark x1="36491" y1="61111" x2="36491" y2="61111"/>
                        <a14:backgroundMark x1="36842" y1="45455" x2="36842" y2="45455"/>
                        <a14:backgroundMark x1="61053" y1="58081" x2="61053" y2="58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9" y="1969794"/>
            <a:ext cx="3551912" cy="24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7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2E6183F-CC24-5F8F-4F62-EAC6F9E2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18" y="967532"/>
            <a:ext cx="8713163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307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AA650236-11B9-4A4F-B7B1-59429160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56" y="967532"/>
            <a:ext cx="8751887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76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114B2457-1095-3DFE-49A8-B7F877F6F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18" y="967532"/>
            <a:ext cx="8713163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63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2DFD92A7-A959-C322-DD9B-1E71D809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56" y="967532"/>
            <a:ext cx="8751887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004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09F722D-B0EE-CC85-8EBE-7095D235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56" y="967532"/>
            <a:ext cx="8751887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380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5085-A0AD-0363-E8E0-6B2EB357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207" y="-221349"/>
            <a:ext cx="5372013" cy="25233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latin typeface="Microsoft JhengHei UI Light"/>
                <a:ea typeface="Microsoft JhengHei UI Light"/>
              </a:rPr>
              <a:t>Fontes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590F68F-21D2-8ABC-0570-9425A309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197" y="1386086"/>
            <a:ext cx="6296360" cy="4405114"/>
          </a:xfrm>
        </p:spPr>
        <p:txBody>
          <a:bodyPr/>
          <a:lstStyle/>
          <a:p>
            <a:pPr marL="37465" indent="0">
              <a:buNone/>
            </a:pP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                            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C686E1C-8BCD-03E9-F1AA-6E1DCBCF9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05E39B-5945-C55D-E881-0175E0597553}"/>
              </a:ext>
            </a:extLst>
          </p:cNvPr>
          <p:cNvSpPr txBox="1"/>
          <p:nvPr/>
        </p:nvSpPr>
        <p:spPr>
          <a:xfrm>
            <a:off x="5373583" y="2466604"/>
            <a:ext cx="526967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Repositório do GitHub:</a:t>
            </a:r>
          </a:p>
          <a:p>
            <a:r>
              <a:rPr lang="pt-BR" sz="2400" dirty="0">
                <a:ea typeface="+mn-lt"/>
                <a:cs typeface="+mn-lt"/>
                <a:hlinkClick r:id="rId4"/>
              </a:rPr>
              <a:t>https://github.com/EnricoMaragno/Grupo-NoEnd/blob/main/README.md</a:t>
            </a:r>
            <a:r>
              <a:rPr lang="pt-BR" sz="2400" dirty="0">
                <a:ea typeface="+mn-lt"/>
                <a:cs typeface="+mn-lt"/>
              </a:rPr>
              <a:t> </a:t>
            </a:r>
          </a:p>
          <a:p>
            <a:endParaRPr lang="pt-BR" sz="2400" dirty="0"/>
          </a:p>
          <a:p>
            <a:r>
              <a:rPr lang="pt-BR" sz="2400" dirty="0"/>
              <a:t>Dashboard no Figma:</a:t>
            </a:r>
            <a:endParaRPr lang="pt-BR" dirty="0"/>
          </a:p>
          <a:p>
            <a:r>
              <a:rPr lang="pt-BR" sz="2400" dirty="0">
                <a:ea typeface="+mn-lt"/>
                <a:cs typeface="+mn-lt"/>
                <a:hlinkClick r:id="rId5"/>
              </a:rPr>
              <a:t>https://www.figma.com/file/DQDgTXXZUIGCDF5sjvrkMQ/Dashboard-de-Chamados?node-id=0-1&amp;t=mLaK8u9Q3UuUztQS-0</a:t>
            </a:r>
            <a:r>
              <a:rPr lang="pt-BR" sz="2400" dirty="0">
                <a:ea typeface="+mn-lt"/>
                <a:cs typeface="+mn-lt"/>
              </a:rPr>
              <a:t> </a:t>
            </a:r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0080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1">
            <a:extLst>
              <a:ext uri="{FF2B5EF4-FFF2-40B4-BE49-F238E27FC236}">
                <a16:creationId xmlns:a16="http://schemas.microsoft.com/office/drawing/2014/main" id="{84E2702E-506B-8706-F49C-A3ED31B4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2064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B0BA35-B996-794D-97A9-70A8499D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Objetivo: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26D2B-3852-B7CC-BAA2-5C0AF1D6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955471"/>
            <a:ext cx="9710296" cy="94705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E6ED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Desenvolver um</a:t>
            </a:r>
            <a:r>
              <a:rPr lang="pt-BR" sz="2400" b="0" i="0" dirty="0">
                <a:solidFill>
                  <a:srgbClr val="E6ED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sistema tem como objetivo gerenciar e organizar os chamados internos e externos da empresa.</a:t>
            </a:r>
          </a:p>
          <a:p>
            <a:endParaRPr lang="pt-B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DC14E7-F340-58C2-66FC-955B22876436}"/>
              </a:ext>
            </a:extLst>
          </p:cNvPr>
          <p:cNvSpPr txBox="1"/>
          <p:nvPr/>
        </p:nvSpPr>
        <p:spPr>
          <a:xfrm>
            <a:off x="4520485" y="484245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698A-36AA-9D41-FB55-8431BAA5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5W2H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F8DBA-C8CD-2CAA-0532-6BD7A255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7007"/>
            <a:ext cx="10353762" cy="4058751"/>
          </a:xfrm>
        </p:spPr>
        <p:txBody>
          <a:bodyPr>
            <a:noAutofit/>
          </a:bodyPr>
          <a:lstStyle/>
          <a:p>
            <a:pPr algn="l"/>
            <a:r>
              <a:rPr lang="pt-BR" sz="2400" b="1" i="0" dirty="0">
                <a:solidFill>
                  <a:srgbClr val="E6EDF3"/>
                </a:solidFill>
                <a:effectLst/>
                <a:latin typeface="-apple-system"/>
              </a:rPr>
              <a:t>O que? </a:t>
            </a: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O sistema deve ter controle sob os chamados que a empresa recebe.</a:t>
            </a:r>
          </a:p>
          <a:p>
            <a:pPr algn="l"/>
            <a:r>
              <a:rPr lang="pt-BR" sz="2400" b="1" i="0" dirty="0">
                <a:solidFill>
                  <a:srgbClr val="E6EDF3"/>
                </a:solidFill>
                <a:effectLst/>
                <a:latin typeface="-apple-system"/>
              </a:rPr>
              <a:t>Quem? </a:t>
            </a: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Uso exclusivo para funcionários da empresa.</a:t>
            </a:r>
          </a:p>
          <a:p>
            <a:pPr algn="l"/>
            <a:r>
              <a:rPr lang="pt-BR" sz="2400" b="1" i="0" dirty="0">
                <a:solidFill>
                  <a:srgbClr val="E6EDF3"/>
                </a:solidFill>
                <a:effectLst/>
                <a:latin typeface="-apple-system"/>
              </a:rPr>
              <a:t>Porque? </a:t>
            </a: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O sistema vai funcionar como um facilitador para a empresa controlar as informações recebidas.</a:t>
            </a:r>
          </a:p>
          <a:p>
            <a:pPr algn="l"/>
            <a:r>
              <a:rPr lang="pt-BR" sz="2400" b="1" i="0" dirty="0">
                <a:solidFill>
                  <a:srgbClr val="E6EDF3"/>
                </a:solidFill>
                <a:effectLst/>
                <a:latin typeface="-apple-system"/>
              </a:rPr>
              <a:t>Como? </a:t>
            </a: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O sistema irá administrar a quantia de chamados e sua procedência além de criar um dashboard com tais informações.</a:t>
            </a:r>
          </a:p>
          <a:p>
            <a:pPr algn="l"/>
            <a:r>
              <a:rPr lang="pt-BR" sz="2400" b="1" i="0" dirty="0">
                <a:solidFill>
                  <a:srgbClr val="E6EDF3"/>
                </a:solidFill>
                <a:effectLst/>
                <a:latin typeface="-apple-system"/>
              </a:rPr>
              <a:t>Onde? </a:t>
            </a: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Via WEB, com "suporte" para navegadores no Desktop e mobile.</a:t>
            </a:r>
          </a:p>
          <a:p>
            <a:pPr algn="l"/>
            <a:r>
              <a:rPr lang="pt-BR" sz="2400" b="1" i="0" dirty="0">
                <a:solidFill>
                  <a:srgbClr val="E6EDF3"/>
                </a:solidFill>
                <a:effectLst/>
                <a:latin typeface="-apple-system"/>
              </a:rPr>
              <a:t>Quando? </a:t>
            </a: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Deverá ser finalizado no primeiro semestre de 2023.</a:t>
            </a:r>
          </a:p>
          <a:p>
            <a:pPr algn="l"/>
            <a:r>
              <a:rPr lang="pt-BR" sz="2400" b="1" i="0" dirty="0">
                <a:solidFill>
                  <a:srgbClr val="E6EDF3"/>
                </a:solidFill>
                <a:effectLst/>
                <a:latin typeface="-apple-system"/>
              </a:rPr>
              <a:t>Quanto? </a:t>
            </a: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Não haverá apoio financeiro, apenas a equipe se dedicando.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AF3E57-0B6C-0B6D-9A04-0A5A4E74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941" y="-60649"/>
            <a:ext cx="1548518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9F8C-12A1-83B7-1B51-E437676C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Login e cadastro de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64084-956B-A05C-6C36-DACA6552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87523"/>
            <a:ext cx="10353762" cy="4360877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O sistema deve possuir um autenticador de cadastro.</a:t>
            </a:r>
          </a:p>
          <a:p>
            <a:pPr algn="l"/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 O sistema deve possuir um login e senha diferente para cada usuário de cada departamento.</a:t>
            </a:r>
          </a:p>
          <a:p>
            <a:pPr algn="l"/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 Apenas usuários do setor de tecnologia tem a permissão para cadastrar novos usuários.</a:t>
            </a:r>
          </a:p>
          <a:p>
            <a:pPr algn="l"/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 O sistema deve ter uma listagem com clientes cadastrados.</a:t>
            </a:r>
          </a:p>
          <a:p>
            <a:pPr algn="l"/>
            <a:r>
              <a:rPr lang="pt-BR" sz="2400" b="0" i="0" dirty="0">
                <a:solidFill>
                  <a:srgbClr val="E6EDF3"/>
                </a:solidFill>
                <a:effectLst/>
                <a:latin typeface="-apple-system"/>
              </a:rPr>
              <a:t> O sistema deve possuir uma tela de login apenas com campos para por e-mail corporativo e senha, e um botão para entrar.</a:t>
            </a:r>
          </a:p>
          <a:p>
            <a:pPr algn="l"/>
            <a:r>
              <a:rPr lang="pt-BR" sz="2400" dirty="0">
                <a:solidFill>
                  <a:srgbClr val="E6EDF3"/>
                </a:solidFill>
                <a:effectLst/>
                <a:latin typeface="-apple-system"/>
              </a:rPr>
              <a:t>O sistema deve redirecionar o usuário para o seu departamento.</a:t>
            </a:r>
            <a:endParaRPr lang="pt-BR" sz="24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125017-94F7-85CC-E5C8-79E81A4A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941" y="-82342"/>
            <a:ext cx="1548518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92084-C35E-87F1-E57D-874E1A7E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Interface.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9F223-C5FF-BCDB-EC88-B09F9217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37190"/>
            <a:ext cx="10353762" cy="46391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pt-BR" sz="2200" b="0" i="0" dirty="0">
                <a:solidFill>
                  <a:srgbClr val="E6EDF3"/>
                </a:solidFill>
                <a:effectLst/>
                <a:latin typeface="-apple-system"/>
              </a:rPr>
              <a:t>O sistema deve possuir uma interface que mostre os chamados abertos, concluídos e em espera.</a:t>
            </a:r>
          </a:p>
          <a:p>
            <a:pPr algn="l"/>
            <a:r>
              <a:rPr lang="pt-BR" sz="2200" b="0" i="0" dirty="0">
                <a:solidFill>
                  <a:srgbClr val="E6EDF3"/>
                </a:solidFill>
                <a:effectLst/>
                <a:latin typeface="-apple-system"/>
              </a:rPr>
              <a:t> O sistema deve possuir um botão para abrir chamados na interface principal.</a:t>
            </a:r>
          </a:p>
          <a:p>
            <a:pPr algn="l"/>
            <a:r>
              <a:rPr lang="pt-BR" sz="2200" b="0" i="0" dirty="0">
                <a:solidFill>
                  <a:srgbClr val="E6EDF3"/>
                </a:solidFill>
                <a:effectLst/>
                <a:latin typeface="-apple-system"/>
              </a:rPr>
              <a:t> O sistema deve possuir um prazo pré</a:t>
            </a:r>
            <a:r>
              <a:rPr lang="pt-BR" sz="2200" dirty="0">
                <a:solidFill>
                  <a:srgbClr val="E6EDF3"/>
                </a:solidFill>
                <a:effectLst/>
                <a:latin typeface="-apple-system"/>
              </a:rPr>
              <a:t>-</a:t>
            </a:r>
            <a:r>
              <a:rPr lang="pt-BR" sz="2200" b="0" i="0" dirty="0">
                <a:solidFill>
                  <a:srgbClr val="E6EDF3"/>
                </a:solidFill>
                <a:effectLst/>
                <a:latin typeface="-apple-system"/>
              </a:rPr>
              <a:t>determinado para que o chamado continue aberto. Depende da categoria de chamado, problemas em 30min, agendados em 48h.</a:t>
            </a:r>
          </a:p>
          <a:p>
            <a:pPr algn="l"/>
            <a:r>
              <a:rPr lang="pt-BR" sz="2200" b="0" i="0" dirty="0">
                <a:solidFill>
                  <a:srgbClr val="E6EDF3"/>
                </a:solidFill>
                <a:effectLst/>
                <a:latin typeface="-apple-system"/>
              </a:rPr>
              <a:t> O sistema deve possuir uma área de chamados internos para comunicação entre os departamentos.</a:t>
            </a:r>
          </a:p>
          <a:p>
            <a:pPr algn="l"/>
            <a:r>
              <a:rPr lang="pt-BR" sz="2200" b="0" i="0" dirty="0">
                <a:solidFill>
                  <a:srgbClr val="E6EDF3"/>
                </a:solidFill>
                <a:effectLst/>
                <a:latin typeface="-apple-system"/>
              </a:rPr>
              <a:t> O sistema deve armazenar as seguintes informações dos chamados: nome do usuário que abriu o chamado, número de celular, e-mail, motivo do chamado.</a:t>
            </a:r>
          </a:p>
          <a:p>
            <a:pPr algn="l"/>
            <a:r>
              <a:rPr lang="pt-BR" sz="2200" b="0" i="0" dirty="0">
                <a:solidFill>
                  <a:srgbClr val="E6EDF3"/>
                </a:solidFill>
                <a:effectLst/>
                <a:latin typeface="-apple-system"/>
              </a:rPr>
              <a:t> O sistema deve separar os chamados pelo nível critico deles. (Critico, alto, médio, baixo)</a:t>
            </a:r>
          </a:p>
          <a:p>
            <a:pPr algn="l"/>
            <a:r>
              <a:rPr lang="pt-BR" sz="2200" b="0" i="0" dirty="0">
                <a:solidFill>
                  <a:srgbClr val="E6EDF3"/>
                </a:solidFill>
                <a:effectLst/>
                <a:latin typeface="-apple-system"/>
              </a:rPr>
              <a:t> O sistema deve possuir um dashboard para cada departamento, desempenho do seu nível de acesso.</a:t>
            </a:r>
          </a:p>
          <a:p>
            <a:pPr algn="l"/>
            <a:r>
              <a:rPr lang="pt-BR" sz="2200" b="0" i="0" dirty="0">
                <a:solidFill>
                  <a:srgbClr val="E6EDF3"/>
                </a:solidFill>
                <a:effectLst/>
                <a:latin typeface="-apple-system"/>
              </a:rPr>
              <a:t> O sistema deve possuir a descrição do chamado, por título, nível critico e o departamento que abriu o chamado.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2E3272-DB5C-8FB5-39EA-CAAE80F0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941" y="-60649"/>
            <a:ext cx="1548518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F703B-9739-2E65-4402-14B8BC11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6BA8C-502E-B6BB-8F4D-671788E7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92850"/>
          </a:xfrm>
        </p:spPr>
        <p:txBody>
          <a:bodyPr>
            <a:normAutofit/>
          </a:bodyPr>
          <a:lstStyle/>
          <a:p>
            <a:r>
              <a:rPr lang="pt-BR" sz="2400" dirty="0"/>
              <a:t>O software deve ser desenvolvido para WEB, podendo ser utilizado no celular. </a:t>
            </a:r>
          </a:p>
          <a:p>
            <a:r>
              <a:rPr lang="pt-BR" sz="2400" dirty="0"/>
              <a:t>Não ter integração com nenhum outro sistema da empresa.</a:t>
            </a:r>
          </a:p>
          <a:p>
            <a:r>
              <a:rPr lang="pt-BR" sz="2400" dirty="0"/>
              <a:t>O sistema deve ser capaz de gerenciar cerca de 7 usuários simultaneamente.</a:t>
            </a:r>
          </a:p>
          <a:p>
            <a:r>
              <a:rPr lang="pt-BR" sz="2400" dirty="0"/>
              <a:t>O sistema deve ser responsivo.</a:t>
            </a:r>
          </a:p>
          <a:p>
            <a:r>
              <a:rPr lang="pt-BR" sz="2400" dirty="0"/>
              <a:t>Seguir as normas SLA, proteger contratado e contratante, além de dar maior credibilidade e confiabilidade à relação.</a:t>
            </a:r>
          </a:p>
          <a:p>
            <a:r>
              <a:rPr lang="pt-BR" sz="2400" dirty="0"/>
              <a:t>O sistema deve ser desenvolvido em ReactJS.</a:t>
            </a:r>
          </a:p>
          <a:p>
            <a:r>
              <a:rPr lang="pt-BR" sz="2400" dirty="0"/>
              <a:t>O sistema de banco de dados usado na empresa é o MariaDB.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27CE8D-9D47-AF14-1FF8-BDFC49AD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941" y="-60649"/>
            <a:ext cx="1548518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0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096C5-606D-9677-5249-C9755AF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Caso de uso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912029-048E-BC39-DAEB-10563072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941" y="-60649"/>
            <a:ext cx="1548518" cy="1079086"/>
          </a:xfrm>
          <a:prstGeom prst="rect">
            <a:avLst/>
          </a:prstGeom>
        </p:spPr>
      </p:pic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48179BBD-184A-BECC-CA16-DC1EE31C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13542"/>
              </p:ext>
            </p:extLst>
          </p:nvPr>
        </p:nvGraphicFramePr>
        <p:xfrm>
          <a:off x="913795" y="1650620"/>
          <a:ext cx="10353762" cy="42553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76881">
                  <a:extLst>
                    <a:ext uri="{9D8B030D-6E8A-4147-A177-3AD203B41FA5}">
                      <a16:colId xmlns:a16="http://schemas.microsoft.com/office/drawing/2014/main" val="2964806043"/>
                    </a:ext>
                  </a:extLst>
                </a:gridCol>
                <a:gridCol w="5176881">
                  <a:extLst>
                    <a:ext uri="{9D8B030D-6E8A-4147-A177-3AD203B41FA5}">
                      <a16:colId xmlns:a16="http://schemas.microsoft.com/office/drawing/2014/main" val="378319002"/>
                    </a:ext>
                  </a:extLst>
                </a:gridCol>
              </a:tblGrid>
              <a:tr h="48064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-apple-system"/>
                        </a:rPr>
                        <a:t>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53637"/>
                  </a:ext>
                </a:extLst>
              </a:tr>
              <a:tr h="48064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-apple-system"/>
                        </a:rPr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Login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10329"/>
                  </a:ext>
                </a:extLst>
              </a:tr>
              <a:tr h="48064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-apple-system"/>
                        </a:rPr>
                        <a:t>Declaração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Tela de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185627"/>
                  </a:ext>
                </a:extLst>
              </a:tr>
              <a:tr h="48064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-apple-system"/>
                        </a:rPr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>
                          <a:latin typeface="-apple-system"/>
                        </a:rPr>
                        <a:t>Funcionários da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71614"/>
                  </a:ext>
                </a:extLst>
              </a:tr>
              <a:tr h="41251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Pré-condição</a:t>
                      </a:r>
                      <a:endParaRPr lang="pt-BR"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O usuário deve possuir um login e senha diferente.</a:t>
                      </a:r>
                      <a:endParaRPr lang="pt-BR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96637"/>
                  </a:ext>
                </a:extLst>
              </a:tr>
              <a:tr h="480644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Interface principal onde terá um botão para abrir o chamado.</a:t>
                      </a:r>
                      <a:endParaRPr lang="pt-BR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53541"/>
                  </a:ext>
                </a:extLst>
              </a:tr>
              <a:tr h="48064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>
                          <a:latin typeface="-apple-system"/>
                        </a:rPr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>
                          <a:solidFill>
                            <a:schemeClr val="dk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O usuário introduz os dados no sistema, e é validado pelo sistema de autenticador de cadastro.</a:t>
                      </a:r>
                      <a:endParaRPr lang="pt-BR"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01141"/>
                  </a:ext>
                </a:extLst>
              </a:tr>
              <a:tr h="480644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Fluxos alternativos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-apple-system"/>
                        </a:rPr>
                        <a:t>Mensagem de erro se login ou senha estiverem errados.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4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3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6E66-C093-DAC5-F995-CDE0B644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>
                <a:latin typeface="Microsoft JhengHei UI Light"/>
                <a:ea typeface="Microsoft JhengHei UI Light"/>
              </a:rPr>
              <a:t>Caso de uso 2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B592E173-6722-0AC6-FDC6-B61E5D999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862115"/>
              </p:ext>
            </p:extLst>
          </p:nvPr>
        </p:nvGraphicFramePr>
        <p:xfrm>
          <a:off x="484909" y="1712026"/>
          <a:ext cx="11225837" cy="4871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03668">
                  <a:extLst>
                    <a:ext uri="{9D8B030D-6E8A-4147-A177-3AD203B41FA5}">
                      <a16:colId xmlns:a16="http://schemas.microsoft.com/office/drawing/2014/main" val="4194738587"/>
                    </a:ext>
                  </a:extLst>
                </a:gridCol>
                <a:gridCol w="5622169">
                  <a:extLst>
                    <a:ext uri="{9D8B030D-6E8A-4147-A177-3AD203B41FA5}">
                      <a16:colId xmlns:a16="http://schemas.microsoft.com/office/drawing/2014/main" val="656787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latin typeface="-apple-system"/>
                        </a:rPr>
                        <a:t>                              Elementos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>
                          <a:latin typeface="-apple-system"/>
                        </a:rPr>
                        <a:t>                               Descrição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latin typeface="-apple-system"/>
                        </a:rPr>
                        <a:t>Título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latin typeface="-apple-system"/>
                        </a:rPr>
                        <a:t>Abertura de chamado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5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Declaração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Website para abertura de chamado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Atores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Integrante da área que irá resolver o chamado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Pré-Condição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Avisar que o chamado que for aberto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3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Pós-Condição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Tempo de resolução do chamado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(nome do colaborador que resolveu o chamado)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0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Fluxo-Principal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              Realizar login com usuário e senha; </a:t>
                      </a:r>
                      <a:endParaRPr lang="pt-BR" dirty="0"/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                    Entrar e checar chamados;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                     Verificar nível de urgência;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                          Resolver Chamado;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Fluxos Alternativos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     Apresentará mensagem de login incorreto;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Apresentará notificação que já existe; 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Chamado pendente;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-apple-system"/>
                        </a:rPr>
                        <a:t>Apresentará o status do chamado;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22224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A6284EE-D4E1-2430-0E56-D39CCFA1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941" y="-60649"/>
            <a:ext cx="1548518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A64A-2327-E8B2-4400-026978C4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Caso de uso 3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65B25A0-4C97-C08F-E4FF-5BDDCD1DC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67922"/>
              </p:ext>
            </p:extLst>
          </p:nvPr>
        </p:nvGraphicFramePr>
        <p:xfrm>
          <a:off x="821062" y="1514249"/>
          <a:ext cx="10539228" cy="49201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69614">
                  <a:extLst>
                    <a:ext uri="{9D8B030D-6E8A-4147-A177-3AD203B41FA5}">
                      <a16:colId xmlns:a16="http://schemas.microsoft.com/office/drawing/2014/main" val="1554976054"/>
                    </a:ext>
                  </a:extLst>
                </a:gridCol>
                <a:gridCol w="5269614">
                  <a:extLst>
                    <a:ext uri="{9D8B030D-6E8A-4147-A177-3AD203B41FA5}">
                      <a16:colId xmlns:a16="http://schemas.microsoft.com/office/drawing/2014/main" val="3994028142"/>
                    </a:ext>
                  </a:extLst>
                </a:gridCol>
              </a:tblGrid>
              <a:tr h="37110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-apple-system"/>
                        </a:rPr>
                        <a:t>Elementos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                            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55332"/>
                  </a:ext>
                </a:extLst>
              </a:tr>
              <a:tr h="37379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Título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Administradores dos chamados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71451"/>
                  </a:ext>
                </a:extLst>
              </a:tr>
              <a:tr h="37379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Declaração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Website para abertura de chamado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67271"/>
                  </a:ext>
                </a:extLst>
              </a:tr>
              <a:tr h="37379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Atores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Administradores da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26855"/>
                  </a:ext>
                </a:extLst>
              </a:tr>
              <a:tr h="37379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Pré-Condição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Login com adm de chamados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36635"/>
                  </a:ext>
                </a:extLst>
              </a:tr>
              <a:tr h="90956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Pós-Condição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Visualização de Dashboard;</a:t>
                      </a:r>
                    </a:p>
                    <a:p>
                      <a:pPr lvl="0" algn="ctr">
                        <a:buNone/>
                      </a:pPr>
                      <a:r>
                        <a:rPr lang="pt-BR">
                          <a:latin typeface="-apple-system"/>
                        </a:rPr>
                        <a:t>Leitura de dados;</a:t>
                      </a:r>
                    </a:p>
                    <a:p>
                      <a:pPr lvl="0" algn="ctr">
                        <a:buNone/>
                      </a:pPr>
                      <a:r>
                        <a:rPr lang="pt-BR">
                          <a:latin typeface="-apple-system"/>
                        </a:rPr>
                        <a:t>Acesso a todos os chamados;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36655"/>
                  </a:ext>
                </a:extLst>
              </a:tr>
              <a:tr h="909563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Fluxo Principal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Realizar login com usuário e senha;</a:t>
                      </a:r>
                    </a:p>
                    <a:p>
                      <a:pPr lvl="0" algn="ctr">
                        <a:buNone/>
                      </a:pPr>
                      <a:r>
                        <a:rPr lang="pt-BR">
                          <a:latin typeface="-apple-system"/>
                        </a:rPr>
                        <a:t>Analisar estatísticas dos chamados;</a:t>
                      </a:r>
                    </a:p>
                    <a:p>
                      <a:pPr lvl="0" algn="ctr">
                        <a:buNone/>
                      </a:pPr>
                      <a:r>
                        <a:rPr lang="pt-BR">
                          <a:latin typeface="-apple-system"/>
                        </a:rPr>
                        <a:t>Acompanhar todos os chamados;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308"/>
                  </a:ext>
                </a:extLst>
              </a:tr>
              <a:tr h="122503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-apple-system"/>
                        </a:rPr>
                        <a:t>Fluxos Alternativos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-apple-system"/>
                        </a:rPr>
                        <a:t>Apresentar mensagem de login incorreto, se caso a informação seja de veracidade duvidosa ou incorreta;</a:t>
                      </a:r>
                    </a:p>
                    <a:p>
                      <a:pPr lvl="0" algn="ctr">
                        <a:buNone/>
                      </a:pPr>
                      <a:r>
                        <a:rPr lang="pt-BR" dirty="0">
                          <a:latin typeface="-apple-system"/>
                        </a:rPr>
                        <a:t>Apresentará notificação que existe chamado em aberto se caso tiver um chamado para o usuário;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19772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E6843C15-9F4B-DA57-F022-879F0D8E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941" y="-60649"/>
            <a:ext cx="1548518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8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E4557F7103E4A8B50C3CE8BBB9509" ma:contentTypeVersion="3" ma:contentTypeDescription="Create a new document." ma:contentTypeScope="" ma:versionID="51f3ffce36022a71f8d660b6f978ce1b">
  <xsd:schema xmlns:xsd="http://www.w3.org/2001/XMLSchema" xmlns:xs="http://www.w3.org/2001/XMLSchema" xmlns:p="http://schemas.microsoft.com/office/2006/metadata/properties" xmlns:ns3="3981283f-0b72-40dc-8022-1b821f2f32a3" targetNamespace="http://schemas.microsoft.com/office/2006/metadata/properties" ma:root="true" ma:fieldsID="11c0e581194f5a54fa83b7d22bf90832" ns3:_="">
    <xsd:import namespace="3981283f-0b72-40dc-8022-1b821f2f32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1283f-0b72-40dc-8022-1b821f2f3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81283f-0b72-40dc-8022-1b821f2f32a3" xsi:nil="true"/>
  </documentManagement>
</p:properties>
</file>

<file path=customXml/itemProps1.xml><?xml version="1.0" encoding="utf-8"?>
<ds:datastoreItem xmlns:ds="http://schemas.openxmlformats.org/officeDocument/2006/customXml" ds:itemID="{F48DD341-590D-459D-A511-AE953E3E796F}">
  <ds:schemaRefs>
    <ds:schemaRef ds:uri="3981283f-0b72-40dc-8022-1b821f2f32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E72E62-B411-472F-A4C0-2E29F75F0A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4DE9F4-5781-4F82-BE79-C2EA2682CF11}">
  <ds:schemaRefs>
    <ds:schemaRef ds:uri="3981283f-0b72-40dc-8022-1b821f2f32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793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Microsoft JhengHei UI Light</vt:lpstr>
      <vt:lpstr>Microsoft YaHei UI Light</vt:lpstr>
      <vt:lpstr>-apple-system</vt:lpstr>
      <vt:lpstr>Calisto MT</vt:lpstr>
      <vt:lpstr>Wingdings 2</vt:lpstr>
      <vt:lpstr>Ardósia</vt:lpstr>
      <vt:lpstr>Apresentação do PowerPoint</vt:lpstr>
      <vt:lpstr>Objetivo:</vt:lpstr>
      <vt:lpstr>5W2H</vt:lpstr>
      <vt:lpstr>Login e cadastro de usuários</vt:lpstr>
      <vt:lpstr>Interface.</vt:lpstr>
      <vt:lpstr>Requisitos não funcionais</vt:lpstr>
      <vt:lpstr>Caso de uso 1</vt:lpstr>
      <vt:lpstr>Caso de uso 2</vt:lpstr>
      <vt:lpstr>Caso de uso 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FIRMAMENTO ALVES</dc:creator>
  <cp:lastModifiedBy>GABRIEL FIRMAMENTO ALVES</cp:lastModifiedBy>
  <cp:revision>4</cp:revision>
  <dcterms:created xsi:type="dcterms:W3CDTF">2023-04-12T15:24:01Z</dcterms:created>
  <dcterms:modified xsi:type="dcterms:W3CDTF">2023-04-13T03:51:51Z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0x010100EC9E4557F7103E4A8B50C3CE8BBB9509</vt:lpwstr>
  </property>
</Properties>
</file>