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8" r:id="rId2"/>
    <p:sldId id="283" r:id="rId3"/>
    <p:sldId id="286" r:id="rId4"/>
    <p:sldId id="267" r:id="rId5"/>
    <p:sldId id="289" r:id="rId6"/>
    <p:sldId id="291" r:id="rId7"/>
    <p:sldId id="292" r:id="rId8"/>
    <p:sldId id="302" r:id="rId9"/>
    <p:sldId id="303" r:id="rId10"/>
    <p:sldId id="300" r:id="rId11"/>
    <p:sldId id="271" r:id="rId12"/>
    <p:sldId id="310" r:id="rId13"/>
    <p:sldId id="301" r:id="rId14"/>
    <p:sldId id="272" r:id="rId15"/>
    <p:sldId id="311" r:id="rId16"/>
    <p:sldId id="284" r:id="rId17"/>
    <p:sldId id="278" r:id="rId18"/>
    <p:sldId id="276" r:id="rId19"/>
    <p:sldId id="275" r:id="rId20"/>
    <p:sldId id="277" r:id="rId21"/>
    <p:sldId id="309" r:id="rId22"/>
    <p:sldId id="295" r:id="rId23"/>
    <p:sldId id="299" r:id="rId24"/>
    <p:sldId id="294" r:id="rId25"/>
    <p:sldId id="29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7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EB9A0-2971-4592-9BE2-B9E7138ABB3A}" type="datetimeFigureOut">
              <a:rPr lang="it-IT" smtClean="0"/>
              <a:t>17/03/2025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C69A2-F030-4AC5-BDC3-74214379F5A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73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1.png"/><Relationship Id="rId4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40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image" Target="../media/image39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38.png"/><Relationship Id="rId5" Type="http://schemas.microsoft.com/office/2007/relationships/media" Target="../media/media3.mp4"/><Relationship Id="rId10" Type="http://schemas.openxmlformats.org/officeDocument/2006/relationships/image" Target="../media/image37.png"/><Relationship Id="rId4" Type="http://schemas.openxmlformats.org/officeDocument/2006/relationships/video" Target="../media/media2.mp4"/><Relationship Id="rId9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A9D1DD-E352-046B-F09D-CAF458E8D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000"/>
              <a:t>Dueling Network Architectures for Deep Reinforcement Learning</a:t>
            </a:r>
            <a:endParaRPr lang="it-IT" sz="500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2CC9F4-DC09-4BA1-969F-8A03E387A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it-IT" sz="2400" dirty="0">
                <a:solidFill>
                  <a:schemeClr val="tx1"/>
                </a:solidFill>
              </a:rPr>
              <a:t>Ferrari Enrico</a:t>
            </a:r>
          </a:p>
          <a:p>
            <a:r>
              <a:rPr lang="it-IT" sz="2400" i="1" dirty="0">
                <a:solidFill>
                  <a:schemeClr val="tx1"/>
                </a:solidFill>
              </a:rPr>
              <a:t>University of Trento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72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3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4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6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7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8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5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6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7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8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99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0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1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2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3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4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5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6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7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8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09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0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1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2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3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4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5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6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7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8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19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0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1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2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3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4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25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855169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B17711C-84B2-99FF-DBE9-E3EE1BB0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it-IT" dirty="0" err="1"/>
              <a:t>Identifiability</a:t>
            </a:r>
            <a:r>
              <a:rPr lang="it-IT" dirty="0"/>
              <a:t> PROBLEM: AVG </a:t>
            </a:r>
            <a:r>
              <a:rPr lang="it-IT" dirty="0" err="1"/>
              <a:t>module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1224E88C-7E9C-EED8-1210-D2732A613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59647"/>
                <a:ext cx="9905999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1800" kern="100" dirty="0"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Suppose</a:t>
                </a:r>
                <a:endParaRPr lang="it-IT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it-IT" sz="1800" dirty="0" err="1">
                    <a:latin typeface="Aptos" panose="020B0004020202020204" pitchFamily="34" charset="0"/>
                  </a:rPr>
                  <a:t>We</a:t>
                </a:r>
                <a:r>
                  <a:rPr lang="it-IT" sz="1800" dirty="0">
                    <a:latin typeface="Aptos" panose="020B0004020202020204" pitchFamily="34" charset="0"/>
                  </a:rPr>
                  <a:t> </a:t>
                </a:r>
                <a:r>
                  <a:rPr lang="it-IT" sz="1800" dirty="0" err="1">
                    <a:latin typeface="Aptos" panose="020B0004020202020204" pitchFamily="34" charset="0"/>
                  </a:rPr>
                  <a:t>prefer</a:t>
                </a:r>
                <a:r>
                  <a:rPr lang="it-IT" sz="1800" dirty="0">
                    <a:latin typeface="Aptos" panose="020B0004020202020204" pitchFamily="34" charset="0"/>
                  </a:rPr>
                  <a:t> to take</a:t>
                </a: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1224E88C-7E9C-EED8-1210-D2732A61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59647"/>
                <a:ext cx="9905999" cy="3541714"/>
              </a:xfrm>
              <a:blipFill>
                <a:blip r:embed="rId2"/>
                <a:stretch>
                  <a:fillRect l="-4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62081B7-8E0E-8320-7CAD-2A33CC5DC0B9}"/>
                  </a:ext>
                </a:extLst>
              </p:cNvPr>
              <p:cNvSpPr txBox="1"/>
              <p:nvPr/>
            </p:nvSpPr>
            <p:spPr>
              <a:xfrm>
                <a:off x="1141412" y="3749040"/>
                <a:ext cx="3950569" cy="18893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it-IT" sz="1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it-IT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it-IT" sz="1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it-IT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it-IT" sz="1800" i="1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it-IT" i="1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180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it-IT" dirty="0">
                  <a:latin typeface="Aptos" panose="020B0004020202020204" pitchFamily="34" charset="0"/>
                </a:endParaRPr>
              </a:p>
              <a:p>
                <a:pPr algn="just"/>
                <a:endParaRPr lang="it-IT" dirty="0">
                  <a:latin typeface="Aptos" panose="020B0004020202020204" pitchFamily="34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it-IT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it-IT" sz="1800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462081B7-8E0E-8320-7CAD-2A33CC5DC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3749040"/>
                <a:ext cx="3950569" cy="1889363"/>
              </a:xfrm>
              <a:prstGeom prst="rect">
                <a:avLst/>
              </a:prstGeom>
              <a:blipFill>
                <a:blip r:embed="rId3"/>
                <a:stretch>
                  <a:fillRect l="-309" t="-12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18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102001-6890-BA70-C8A7-BC98FEF0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Identifiability</a:t>
            </a:r>
            <a:r>
              <a:rPr lang="it-IT" dirty="0"/>
              <a:t> PROBLEM: </a:t>
            </a:r>
            <a:r>
              <a:rPr lang="it-IT" dirty="0" err="1"/>
              <a:t>Avg</a:t>
            </a:r>
            <a:r>
              <a:rPr lang="it-IT" dirty="0"/>
              <a:t> </a:t>
            </a:r>
            <a:r>
              <a:rPr lang="it-IT" dirty="0" err="1"/>
              <a:t>module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B8887E5-C466-3F7D-71D8-F716F1C7A4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1800" dirty="0">
                    <a:latin typeface="Aptos" panose="020B0004020202020204" pitchFamily="34" charset="0"/>
                  </a:rPr>
                  <a:t>Since for </a:t>
                </a:r>
                <a:r>
                  <a:rPr lang="it-IT" sz="1800" dirty="0" err="1">
                    <a:latin typeface="Aptos" panose="020B0004020202020204" pitchFamily="34" charset="0"/>
                  </a:rPr>
                  <a:t>any</a:t>
                </a:r>
                <a:r>
                  <a:rPr lang="it-IT" sz="1800" dirty="0">
                    <a:latin typeface="Aptos" panose="020B0004020202020204" pitchFamily="34" charset="0"/>
                  </a:rPr>
                  <a:t> state </a:t>
                </a:r>
                <a14:m>
                  <m:oMath xmlns:m="http://schemas.openxmlformats.org/officeDocument/2006/math"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sz="1800" dirty="0">
                    <a:latin typeface="Aptos" panose="020B0004020202020204" pitchFamily="34" charset="0"/>
                  </a:rPr>
                  <a:t> </a:t>
                </a:r>
                <a:r>
                  <a:rPr lang="it-IT" sz="1800" dirty="0" err="1">
                    <a:latin typeface="Aptos" panose="020B0004020202020204" pitchFamily="34" charset="0"/>
                  </a:rPr>
                  <a:t>holds</a:t>
                </a:r>
                <a:endParaRPr lang="it-IT" sz="1800" dirty="0">
                  <a:latin typeface="Aptos" panose="020B00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∼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it-IT" sz="1800" dirty="0">
                  <a:latin typeface="Aptos" panose="020B0004020202020204" pitchFamily="34" charset="0"/>
                </a:endParaRPr>
              </a:p>
              <a:p>
                <a:pPr marL="0" indent="0">
                  <a:buNone/>
                </a:pPr>
                <a:r>
                  <a:rPr lang="it-IT" sz="1800" dirty="0">
                    <a:latin typeface="Aptos" panose="020B0004020202020204" pitchFamily="34" charset="0"/>
                  </a:rPr>
                  <a:t>and </a:t>
                </a:r>
                <a:r>
                  <a:rPr lang="it-IT" sz="1800" dirty="0" err="1">
                    <a:latin typeface="Aptos" panose="020B0004020202020204" pitchFamily="34" charset="0"/>
                  </a:rPr>
                  <a:t>our</a:t>
                </a:r>
                <a:r>
                  <a:rPr lang="it-IT" sz="1800" dirty="0">
                    <a:latin typeface="Aptos" panose="020B0004020202020204" pitchFamily="34" charset="0"/>
                  </a:rPr>
                  <a:t> </a:t>
                </a:r>
                <a:r>
                  <a:rPr lang="it-IT" sz="1800" dirty="0" err="1">
                    <a:latin typeface="Aptos" panose="020B0004020202020204" pitchFamily="34" charset="0"/>
                  </a:rPr>
                  <a:t>estimates</a:t>
                </a:r>
                <a:r>
                  <a:rPr lang="it-IT" sz="1800" dirty="0">
                    <a:latin typeface="Aptos" panose="020B0004020202020204" pitchFamily="34" charset="0"/>
                  </a:rPr>
                  <a:t> </a:t>
                </a:r>
                <a:r>
                  <a:rPr lang="it-IT" sz="1800" dirty="0" err="1">
                    <a:latin typeface="Aptos" panose="020B0004020202020204" pitchFamily="34" charset="0"/>
                  </a:rPr>
                  <a:t>satisfy</a:t>
                </a:r>
                <a:r>
                  <a:rPr lang="it-IT" sz="1800" dirty="0">
                    <a:latin typeface="Aptos" panose="020B0004020202020204" pitchFamily="34" charset="0"/>
                  </a:rPr>
                  <a:t>:</a:t>
                </a: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∼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  <m:d>
                            <m:d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=&gt; Gain in </a:t>
                </a:r>
                <a:r>
                  <a:rPr lang="it-IT" sz="18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identifiability</a:t>
                </a:r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0B8887E5-C466-3F7D-71D8-F716F1C7A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9E81141F-2126-A909-4888-DCC4D880497B}"/>
              </a:ext>
            </a:extLst>
          </p:cNvPr>
          <p:cNvSpPr/>
          <p:nvPr/>
        </p:nvSpPr>
        <p:spPr>
          <a:xfrm>
            <a:off x="4847670" y="2544127"/>
            <a:ext cx="2496660" cy="514033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7910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07EF3-F318-2006-8862-35708A9BC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644509-9652-0863-A61A-25BEA4C96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Max </a:t>
            </a:r>
            <a:r>
              <a:rPr lang="it-IT" dirty="0" err="1"/>
              <a:t>module</a:t>
            </a:r>
            <a:r>
              <a:rPr lang="it-IT" dirty="0"/>
              <a:t> vs </a:t>
            </a:r>
            <a:r>
              <a:rPr lang="it-IT" dirty="0" err="1"/>
              <a:t>avg</a:t>
            </a:r>
            <a:r>
              <a:rPr lang="it-IT" dirty="0"/>
              <a:t> </a:t>
            </a:r>
            <a:r>
              <a:rPr lang="it-IT" dirty="0" err="1"/>
              <a:t>module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B328091-2971-A4AA-D061-99BC8C3D34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842827" cy="3541714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it-IT" sz="1800" dirty="0">
                    <a:latin typeface="Aptos" panose="020B0004020202020204" pitchFamily="34" charset="0"/>
                  </a:rPr>
                  <a:t>MAX MODULE</a:t>
                </a:r>
              </a:p>
              <a:p>
                <a:pPr algn="just"/>
                <a:r>
                  <a:rPr lang="it-IT" sz="1800" dirty="0" err="1">
                    <a:latin typeface="Aptos" panose="020B0004020202020204" pitchFamily="34" charset="0"/>
                  </a:rPr>
                  <a:t>It</a:t>
                </a:r>
                <a:r>
                  <a:rPr lang="it-IT" sz="1800" dirty="0">
                    <a:latin typeface="Aptos" panose="020B0004020202020204" pitchFamily="34" charset="0"/>
                  </a:rPr>
                  <a:t> </a:t>
                </a:r>
                <a:r>
                  <a:rPr lang="it-IT" sz="1800" dirty="0" err="1">
                    <a:latin typeface="Aptos" panose="020B0004020202020204" pitchFamily="34" charset="0"/>
                  </a:rPr>
                  <a:t>allows</a:t>
                </a:r>
                <a:r>
                  <a:rPr lang="it-IT" sz="1800" dirty="0">
                    <a:latin typeface="Aptos" panose="020B0004020202020204" pitchFamily="34" charset="0"/>
                  </a:rPr>
                  <a:t> </a:t>
                </a:r>
                <a:r>
                  <a:rPr lang="it-IT" sz="1800" dirty="0" err="1">
                    <a:latin typeface="Aptos" panose="020B0004020202020204" pitchFamily="34" charset="0"/>
                  </a:rPr>
                  <a:t>very</a:t>
                </a:r>
                <a:r>
                  <a:rPr lang="it-IT" sz="1800" dirty="0">
                    <a:latin typeface="Aptos" panose="020B0004020202020204" pitchFamily="34" charset="0"/>
                  </a:rPr>
                  <a:t> good </a:t>
                </a:r>
                <a:r>
                  <a:rPr lang="it-IT" sz="1800" dirty="0" err="1">
                    <a:latin typeface="Aptos" panose="020B0004020202020204" pitchFamily="34" charset="0"/>
                  </a:rPr>
                  <a:t>estimates</a:t>
                </a:r>
                <a:r>
                  <a:rPr lang="it-IT" sz="1800" dirty="0">
                    <a:latin typeface="Aptos" panose="020B0004020202020204" pitchFamily="34" charset="0"/>
                  </a:rPr>
                  <a:t> for</a:t>
                </a:r>
                <a:r>
                  <a:rPr lang="it-IT" sz="1800" kern="1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8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it-IT" sz="1800" dirty="0">
                    <a:latin typeface="Aptos" panose="020B00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8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it-IT" sz="1800" dirty="0">
                    <a:latin typeface="Aptos" panose="020B0004020202020204" pitchFamily="34" charset="0"/>
                  </a:rPr>
                  <a:t>, </a:t>
                </a:r>
                <a:r>
                  <a:rPr lang="it-IT" sz="1800" dirty="0" err="1">
                    <a:latin typeface="Aptos" panose="020B0004020202020204" pitchFamily="34" charset="0"/>
                  </a:rPr>
                  <a:t>if</a:t>
                </a:r>
                <a:r>
                  <a:rPr lang="it-IT" sz="1800" dirty="0">
                    <a:latin typeface="Aptos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0" i="1" kern="10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it-IT" sz="1800" dirty="0">
                    <a:latin typeface="Aptos" panose="020B0004020202020204" pitchFamily="34" charset="0"/>
                  </a:rPr>
                  <a:t> </a:t>
                </a:r>
                <a:r>
                  <a:rPr lang="it-IT" sz="1800" dirty="0" err="1">
                    <a:latin typeface="Aptos" panose="020B0004020202020204" pitchFamily="34" charset="0"/>
                  </a:rPr>
                  <a:t>is</a:t>
                </a:r>
                <a:r>
                  <a:rPr lang="it-IT" sz="1800" dirty="0">
                    <a:latin typeface="Aptos" panose="020B0004020202020204" pitchFamily="34" charset="0"/>
                  </a:rPr>
                  <a:t> close to be </a:t>
                </a:r>
                <a:r>
                  <a:rPr lang="it-IT" sz="1800" dirty="0" err="1">
                    <a:latin typeface="Aptos" panose="020B0004020202020204" pitchFamily="34" charset="0"/>
                  </a:rPr>
                  <a:t>detereministic</a:t>
                </a:r>
                <a:r>
                  <a:rPr lang="it-IT" sz="1800" dirty="0">
                    <a:latin typeface="Aptos" panose="020B0004020202020204" pitchFamily="34" charset="0"/>
                  </a:rPr>
                  <a:t> and </a:t>
                </a:r>
                <a:r>
                  <a:rPr lang="it-IT" sz="1800" dirty="0" err="1">
                    <a:latin typeface="Aptos" panose="020B0004020202020204" pitchFamily="34" charset="0"/>
                  </a:rPr>
                  <a:t>optimal</a:t>
                </a:r>
                <a:r>
                  <a:rPr lang="it-IT" sz="1800" dirty="0">
                    <a:latin typeface="Aptos" panose="020B0004020202020204" pitchFamily="34" charset="0"/>
                  </a:rPr>
                  <a:t>.</a:t>
                </a:r>
              </a:p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endParaRPr>
              </a:p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it-IT" sz="1800" dirty="0">
                  <a:solidFill>
                    <a:prstClr val="white"/>
                  </a:solidFill>
                  <a:latin typeface="Aptos" panose="020B0004020202020204" pitchFamily="34" charset="0"/>
                </a:endParaRPr>
              </a:p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endParaRPr>
              </a:p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endParaRPr>
              </a:p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it-IT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0" lang="it-IT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kumimoji="0" lang="it-IT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kumimoji="0" lang="en-US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≔</m:t>
                      </m:r>
                      <m:sSub>
                        <m:sSubPr>
                          <m:ctrlPr>
                            <a:rPr kumimoji="0" lang="it-IT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kumimoji="0" lang="it-IT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kumimoji="0" lang="en-US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0" lang="it-IT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it-IT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it-IT" sz="1800" b="0" i="0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it-IT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kumimoji="0" lang="it-IT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it-IT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0" lang="it-IT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it-IT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it-IT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kumimoji="0" lang="it-IT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0" lang="it-IT" sz="1800" b="0" i="1" u="none" strike="noStrike" kern="1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it-IT" sz="1800" b="0" i="1" u="none" strike="noStrike" kern="1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it-IT" sz="1800" b="0" i="1" u="none" strike="noStrike" kern="1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it-IT" sz="1800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B328091-2971-A4AA-D061-99BC8C3D3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842827" cy="3541714"/>
              </a:xfrm>
              <a:blipFill>
                <a:blip r:embed="rId2"/>
                <a:stretch>
                  <a:fillRect l="-1509" r="-10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755F13B0-D5E4-5B20-D23B-2D2101BA16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4583" y="2249487"/>
                <a:ext cx="4842828" cy="3541714"/>
              </a:xfrm>
              <a:prstGeom prst="rect">
                <a:avLst/>
              </a:prstGeom>
            </p:spPr>
            <p:txBody>
              <a:bodyPr vert="horz" lIns="91440" tIns="45720" rIns="91440" bIns="45720" numCol="1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it-IT" sz="1800" dirty="0">
                    <a:latin typeface="Aptos" panose="020B0004020202020204" pitchFamily="34" charset="0"/>
                  </a:rPr>
                  <a:t>AVG MODULE</a:t>
                </a:r>
              </a:p>
              <a:p>
                <a:pPr algn="just"/>
                <a:r>
                  <a:rPr lang="it-IT" sz="1800" dirty="0" err="1">
                    <a:latin typeface="Aptos" panose="020B0004020202020204" pitchFamily="34" charset="0"/>
                  </a:rPr>
                  <a:t>It</a:t>
                </a:r>
                <a:r>
                  <a:rPr lang="it-IT" sz="1800" dirty="0">
                    <a:latin typeface="Aptos" panose="020B0004020202020204" pitchFamily="34" charset="0"/>
                  </a:rPr>
                  <a:t> </a:t>
                </a:r>
                <a:r>
                  <a:rPr lang="it-IT" sz="1800" dirty="0" err="1">
                    <a:latin typeface="Aptos" panose="020B0004020202020204" pitchFamily="34" charset="0"/>
                  </a:rPr>
                  <a:t>allows</a:t>
                </a:r>
                <a:r>
                  <a:rPr lang="it-IT" sz="1800" dirty="0">
                    <a:latin typeface="Aptos" panose="020B0004020202020204" pitchFamily="34" charset="0"/>
                  </a:rPr>
                  <a:t> </a:t>
                </a:r>
                <a:r>
                  <a:rPr lang="it-IT" sz="1800" dirty="0" err="1">
                    <a:latin typeface="Aptos" panose="020B0004020202020204" pitchFamily="34" charset="0"/>
                  </a:rPr>
                  <a:t>valid</a:t>
                </a:r>
                <a:r>
                  <a:rPr lang="it-IT" sz="1800" dirty="0">
                    <a:latin typeface="Aptos" panose="020B0004020202020204" pitchFamily="34" charset="0"/>
                  </a:rPr>
                  <a:t> </a:t>
                </a:r>
                <a:r>
                  <a:rPr lang="it-IT" sz="1800" dirty="0" err="1">
                    <a:latin typeface="Aptos" panose="020B0004020202020204" pitchFamily="34" charset="0"/>
                  </a:rPr>
                  <a:t>estimates</a:t>
                </a:r>
                <a:r>
                  <a:rPr lang="it-IT" sz="1800" dirty="0">
                    <a:latin typeface="Aptos" panose="020B0004020202020204" pitchFamily="34" charset="0"/>
                  </a:rPr>
                  <a:t> for</a:t>
                </a:r>
                <a:r>
                  <a:rPr lang="it-IT" sz="1800" kern="1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it-IT" sz="18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it-IT" sz="1800" dirty="0">
                    <a:latin typeface="Aptos" panose="020B00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1800" b="0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it-IT" sz="1800" dirty="0">
                    <a:latin typeface="Aptos" panose="020B0004020202020204" pitchFamily="34" charset="0"/>
                  </a:rPr>
                  <a:t> for </a:t>
                </a:r>
                <a:r>
                  <a:rPr lang="it-IT" sz="1800" dirty="0" err="1">
                    <a:latin typeface="Aptos" panose="020B0004020202020204" pitchFamily="34" charset="0"/>
                  </a:rPr>
                  <a:t>any</a:t>
                </a:r>
                <a:r>
                  <a:rPr lang="it-IT" sz="1800" dirty="0">
                    <a:latin typeface="Aptos" panose="020B0004020202020204" pitchFamily="34" charset="0"/>
                  </a:rPr>
                  <a:t> policy </a:t>
                </a:r>
                <a14:m>
                  <m:oMath xmlns:m="http://schemas.openxmlformats.org/officeDocument/2006/math">
                    <m:r>
                      <a:rPr lang="it-IT" sz="1800" b="0" i="1" kern="100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it-IT" sz="1800" dirty="0">
                    <a:latin typeface="Aptos" panose="020B0004020202020204" pitchFamily="34" charset="0"/>
                  </a:rPr>
                  <a:t>.</a:t>
                </a:r>
              </a:p>
              <a:p>
                <a:pPr algn="just"/>
                <a:r>
                  <a:rPr lang="it-IT" sz="1800" dirty="0" err="1">
                    <a:latin typeface="Aptos" panose="020B0004020202020204" pitchFamily="34" charset="0"/>
                  </a:rPr>
                  <a:t>Subtracting</a:t>
                </a:r>
                <a:r>
                  <a:rPr lang="it-IT" sz="1800" dirty="0">
                    <a:latin typeface="Aptos" panose="020B0004020202020204" pitchFamily="34" charset="0"/>
                  </a:rPr>
                  <a:t> the </a:t>
                </a:r>
                <a:r>
                  <a:rPr lang="it-IT" sz="1800" dirty="0" err="1">
                    <a:latin typeface="Aptos" panose="020B0004020202020204" pitchFamily="34" charset="0"/>
                  </a:rPr>
                  <a:t>average</a:t>
                </a:r>
                <a:r>
                  <a:rPr lang="it-IT" sz="1800" dirty="0">
                    <a:latin typeface="Aptos" panose="020B0004020202020204" pitchFamily="34" charset="0"/>
                  </a:rPr>
                  <a:t> </a:t>
                </a:r>
                <a:r>
                  <a:rPr lang="it-IT" sz="1800" dirty="0" err="1">
                    <a:latin typeface="Aptos" panose="020B0004020202020204" pitchFamily="34" charset="0"/>
                  </a:rPr>
                  <a:t>introduces</a:t>
                </a:r>
                <a:r>
                  <a:rPr lang="it-IT" sz="1800" dirty="0">
                    <a:latin typeface="Aptos" panose="020B0004020202020204" pitchFamily="34" charset="0"/>
                  </a:rPr>
                  <a:t> </a:t>
                </a:r>
                <a:r>
                  <a:rPr lang="it-IT" sz="1800" dirty="0" err="1">
                    <a:latin typeface="Aptos" panose="020B0004020202020204" pitchFamily="34" charset="0"/>
                  </a:rPr>
                  <a:t>stability</a:t>
                </a:r>
                <a:r>
                  <a:rPr lang="it-IT" sz="1800" dirty="0">
                    <a:latin typeface="Aptos" panose="020B0004020202020204" pitchFamily="34" charset="0"/>
                  </a:rPr>
                  <a:t> on the target.</a:t>
                </a:r>
              </a:p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endParaRPr>
              </a:p>
              <a:p>
                <a:pPr marL="0" indent="0" algn="just" defTabSz="45720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:endParaRPr kumimoji="0" lang="it-IT" sz="1800" b="0" i="1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indent="0" algn="just" defTabSz="457200">
                  <a:lnSpc>
                    <a:spcPct val="100000"/>
                  </a:lnSpc>
                  <a:spcBef>
                    <a:spcPts val="0"/>
                  </a:spcBef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it-IT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0" lang="it-IT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kumimoji="0" lang="it-IT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kumimoji="0" lang="en-US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≔</m:t>
                      </m:r>
                      <m:sSub>
                        <m:sSubPr>
                          <m:ctrlPr>
                            <a:rPr kumimoji="0" lang="it-IT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kumimoji="0" lang="it-IT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it-IT" sz="18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it-IT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18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8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8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en-US" sz="18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755F13B0-D5E4-5B20-D23B-2D2101BA1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583" y="2249487"/>
                <a:ext cx="4842828" cy="3541714"/>
              </a:xfrm>
              <a:prstGeom prst="rect">
                <a:avLst/>
              </a:prstGeom>
              <a:blipFill>
                <a:blip r:embed="rId3"/>
                <a:stretch>
                  <a:fillRect l="-1511" r="-10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35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0F07D9-5C78-88FF-1508-950A38C86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A3626B30-B33A-EA82-BBFD-D41FDADD1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698" y="2366098"/>
            <a:ext cx="5042603" cy="2125803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AD3B4CEE-08E4-3AFD-92F0-210DD80D4C65}"/>
              </a:ext>
            </a:extLst>
          </p:cNvPr>
          <p:cNvSpPr/>
          <p:nvPr/>
        </p:nvSpPr>
        <p:spPr>
          <a:xfrm>
            <a:off x="3397827" y="2386880"/>
            <a:ext cx="3767052" cy="194174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A45146A7-40C2-2D27-FAE0-384193BC5C68}"/>
              </a:ext>
            </a:extLst>
          </p:cNvPr>
          <p:cNvSpPr/>
          <p:nvPr/>
        </p:nvSpPr>
        <p:spPr>
          <a:xfrm>
            <a:off x="7214755" y="2153920"/>
            <a:ext cx="751840" cy="1275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2281CD5E-7C63-66D9-9B8F-8DB3861E77B6}"/>
              </a:ext>
            </a:extLst>
          </p:cNvPr>
          <p:cNvSpPr/>
          <p:nvPr/>
        </p:nvSpPr>
        <p:spPr>
          <a:xfrm>
            <a:off x="7214755" y="3488777"/>
            <a:ext cx="751840" cy="121530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CFA30E6-0300-066C-7A65-4BF09157C7C3}"/>
                  </a:ext>
                </a:extLst>
              </p:cNvPr>
              <p:cNvSpPr txBox="1"/>
              <p:nvPr/>
            </p:nvSpPr>
            <p:spPr>
              <a:xfrm>
                <a:off x="6760351" y="1594756"/>
                <a:ext cx="16606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d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≈</m:t>
                      </m:r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𝜋</m:t>
                          </m:r>
                        </m:sub>
                      </m:sSub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</m:t>
                      </m:r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8CFA30E6-0300-066C-7A65-4BF09157C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351" y="1594756"/>
                <a:ext cx="166064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980BA91-8F8F-5490-2F0E-0A8A2D90D2FF}"/>
                  </a:ext>
                </a:extLst>
              </p:cNvPr>
              <p:cNvSpPr txBox="1"/>
              <p:nvPr/>
            </p:nvSpPr>
            <p:spPr>
              <a:xfrm>
                <a:off x="6470655" y="4837258"/>
                <a:ext cx="2240037" cy="378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i="1" kern="10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kern="10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it-IT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 kern="1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 kern="1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 kern="1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 kern="10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it-IT" b="0" i="1" kern="1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it-IT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it-IT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it-IT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b="0" i="1" kern="1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it-IT" b="0" i="0" kern="100" dirty="0">
                  <a:solidFill>
                    <a:srgbClr val="0070C0"/>
                  </a:solidFill>
                  <a:latin typeface="Tw Cen MT" panose="020B0602020104020603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980BA91-8F8F-5490-2F0E-0A8A2D90D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655" y="4837258"/>
                <a:ext cx="2240037" cy="378758"/>
              </a:xfrm>
              <a:prstGeom prst="rect">
                <a:avLst/>
              </a:prstGeom>
              <a:blipFill>
                <a:blip r:embed="rId4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C60ABD75-5A2D-E8F4-4E1B-3A0A2E99FAF5}"/>
                  </a:ext>
                </a:extLst>
              </p:cNvPr>
              <p:cNvSpPr txBox="1"/>
              <p:nvPr/>
            </p:nvSpPr>
            <p:spPr>
              <a:xfrm>
                <a:off x="8492905" y="3231958"/>
                <a:ext cx="2130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</m:d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w Cen MT" panose="020B0602020104020603"/>
                    <a:ea typeface="Times New Roman" panose="020206030504050203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≈</m:t>
                    </m:r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𝜋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(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𝑠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,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𝑎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2B58BCB-1C5A-97B1-FCD1-97DA688E8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905" y="3231958"/>
                <a:ext cx="2130007" cy="369332"/>
              </a:xfrm>
              <a:prstGeom prst="rect">
                <a:avLst/>
              </a:prstGeom>
              <a:blipFill>
                <a:blip r:embed="rId5"/>
                <a:stretch>
                  <a:fillRect l="-571"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76F77155-FF58-FF30-BAB7-E2A091223206}"/>
                  </a:ext>
                </a:extLst>
              </p:cNvPr>
              <p:cNvSpPr txBox="1"/>
              <p:nvPr/>
            </p:nvSpPr>
            <p:spPr>
              <a:xfrm>
                <a:off x="7931129" y="2791460"/>
                <a:ext cx="410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𝜙</m:t>
                      </m:r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3981163-1EF7-57ED-4F13-1A6DD573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129" y="2791460"/>
                <a:ext cx="410817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DFFA895-B7B1-7975-D868-640E01D7633C}"/>
              </a:ext>
            </a:extLst>
          </p:cNvPr>
          <p:cNvCxnSpPr>
            <a:cxnSpLocks/>
          </p:cNvCxnSpPr>
          <p:nvPr/>
        </p:nvCxnSpPr>
        <p:spPr>
          <a:xfrm flipH="1">
            <a:off x="8492905" y="1798320"/>
            <a:ext cx="1065004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A34ACB8-1219-2765-B16C-489B5160200B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9557909" y="1798320"/>
            <a:ext cx="0" cy="143363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AFF79F5F-1314-29E9-E068-867E8EDB6B01}"/>
              </a:ext>
            </a:extLst>
          </p:cNvPr>
          <p:cNvCxnSpPr>
            <a:cxnSpLocks/>
          </p:cNvCxnSpPr>
          <p:nvPr/>
        </p:nvCxnSpPr>
        <p:spPr>
          <a:xfrm flipV="1">
            <a:off x="9555258" y="3611803"/>
            <a:ext cx="0" cy="143363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8D951CE-985F-0F0F-2342-6DB1AB5E24CD}"/>
              </a:ext>
            </a:extLst>
          </p:cNvPr>
          <p:cNvCxnSpPr>
            <a:cxnSpLocks/>
          </p:cNvCxnSpPr>
          <p:nvPr/>
        </p:nvCxnSpPr>
        <p:spPr>
          <a:xfrm flipH="1">
            <a:off x="8797705" y="5045441"/>
            <a:ext cx="757553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87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503322-55B6-259C-980B-F9A395A64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Benefits of </a:t>
            </a:r>
            <a:r>
              <a:rPr lang="it-IT" dirty="0" err="1"/>
              <a:t>dueling</a:t>
            </a:r>
            <a:r>
              <a:rPr lang="it-IT" dirty="0"/>
              <a:t> </a:t>
            </a:r>
            <a:r>
              <a:rPr lang="it-IT" dirty="0" err="1"/>
              <a:t>architecture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DB9D9C8-05F2-2AC2-F71E-A51B8BD436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case there are many couples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≈0</m:t>
                      </m:r>
                    </m:oMath>
                  </m:oMathPara>
                </a14:m>
                <a:endParaRPr lang="it-IT" sz="18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1800" kern="100" dirty="0" err="1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then</a:t>
                </a:r>
                <a:r>
                  <a:rPr lang="it-IT" sz="18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kern="100" dirty="0" err="1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we</a:t>
                </a:r>
                <a:r>
                  <a:rPr lang="it-IT" sz="18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kern="100" dirty="0" err="1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expect</a:t>
                </a:r>
                <a:r>
                  <a:rPr lang="it-IT" sz="18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faster convergence.</a:t>
                </a: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DB9D9C8-05F2-2AC2-F71E-A51B8BD43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 t="-5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285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 Diagonal Corner Rectangle 9">
            <a:extLst>
              <a:ext uri="{FF2B5EF4-FFF2-40B4-BE49-F238E27FC236}">
                <a16:creationId xmlns:a16="http://schemas.microsoft.com/office/drawing/2014/main" id="{C4113752-DDE5-42DA-821D-C5CDEB122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diagramma, linea, schermata, Rettangolo&#10;&#10;Il contenuto generato dall'IA potrebbe non essere corretto.">
            <a:extLst>
              <a:ext uri="{FF2B5EF4-FFF2-40B4-BE49-F238E27FC236}">
                <a16:creationId xmlns:a16="http://schemas.microsoft.com/office/drawing/2014/main" id="{2E6CD152-11D2-9EA0-A3DD-22836E1F2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940" y="994746"/>
            <a:ext cx="2879679" cy="2201590"/>
          </a:xfrm>
          <a:prstGeom prst="rect">
            <a:avLst/>
          </a:prstGeom>
        </p:spPr>
      </p:pic>
      <p:pic>
        <p:nvPicPr>
          <p:cNvPr id="6" name="Immagine 5" descr="Immagine che contiene diagramma, cerchio, linea&#10;&#10;Il contenuto generato dall'IA potrebbe non essere corretto.">
            <a:extLst>
              <a:ext uri="{FF2B5EF4-FFF2-40B4-BE49-F238E27FC236}">
                <a16:creationId xmlns:a16="http://schemas.microsoft.com/office/drawing/2014/main" id="{4F41317D-1368-AD3A-FF95-6B14BD9F5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81" y="3238455"/>
            <a:ext cx="5141385" cy="2634959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C72AA737-C586-91DB-1F12-115D6270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609" y="808057"/>
            <a:ext cx="4558441" cy="147857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CORRIDOR EXAMPLE</a:t>
            </a:r>
            <a:br>
              <a:rPr lang="it-IT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1824E92B-52A5-8CD1-5A14-BD18F34B25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0285" y="2477358"/>
                <a:ext cx="4747087" cy="18957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it-IT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it-IT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it-IT" sz="1800" dirty="0" err="1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greedy</a:t>
                </a:r>
                <a:r>
                  <a:rPr lang="it-IT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p>
                        <m:r>
                          <a:rPr lang="it-IT" sz="18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sz="18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𝜖</m:t>
                      </m:r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=0.001</m:t>
                      </m:r>
                    </m:oMath>
                  </m:oMathPara>
                </a14:m>
                <a:endParaRPr lang="it-IT" sz="1800" b="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=0.99</m:t>
                      </m:r>
                    </m:oMath>
                  </m:oMathPara>
                </a14:m>
                <a:endParaRPr lang="it-IT" sz="18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sz="1800" dirty="0">
                  <a:latin typeface="Aptos" panose="020B00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it-IT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it-IT" sz="1800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8" name="Segnaposto contenuto 2">
                <a:extLst>
                  <a:ext uri="{FF2B5EF4-FFF2-40B4-BE49-F238E27FC236}">
                    <a16:creationId xmlns:a16="http://schemas.microsoft.com/office/drawing/2014/main" id="{1824E92B-52A5-8CD1-5A14-BD18F34B2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285" y="2477358"/>
                <a:ext cx="4747087" cy="1895792"/>
              </a:xfrm>
              <a:prstGeom prst="rect">
                <a:avLst/>
              </a:prstGeom>
              <a:blipFill>
                <a:blip r:embed="rId5"/>
                <a:stretch>
                  <a:fillRect t="-3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259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0A201-55C4-5935-ABD9-77E090244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C94CC32-4D92-866D-6971-C81D02ADE1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629920"/>
                <a:ext cx="9905999" cy="551688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3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ALGORITHM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Initialize a network of parameters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replay buffer,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𝑠𝑡𝑒𝑝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fill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with tuple of experience from policy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b="1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episode in 1: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random initialize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1800" b="1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we do not end the game:</a:t>
                </a:r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take action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observe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from the environment,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𝑠𝑡𝑒𝑝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+=1</m:t>
                    </m:r>
                  </m:oMath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fill D with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sample a mini batch from D: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t-IT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it-IT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it-IT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it-IT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it-IT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it-IT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it-IT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d>
                          <m:dPr>
                            <m:ctrlPr>
                              <a:rPr lang="it-IT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it-IT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it-IT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it-IT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it-IT" sz="1800" b="0" i="1" kern="100" smtClea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it-IT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it-IT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it-IT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it-IT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use it to compute the targets: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𝛾</m:t>
                    </m:r>
                    <m:sSub>
                      <m:sSubPr>
                        <m:ctrlPr>
                          <a:rPr lang="it-IT" sz="18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18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it-IT" sz="18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it-IT" sz="1800" b="0" i="1" kern="100" smtClean="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it-IT" sz="1800" b="0" i="1" kern="100" smtClean="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it-IT" sz="1800" b="0" i="1" kern="100" smtClean="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800" b="0" i="1" kern="100" smtClean="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18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it-IT" sz="1800" b="0" i="1" kern="100" smtClean="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800" b="0" i="1" kern="100" smtClean="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update the parameters with </a:t>
                </a:r>
                <a:r>
                  <a:rPr lang="en-US" sz="1800" kern="100" dirty="0"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mini 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batch SGD: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it-IT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num>
                      <m:den>
                        <m:r>
                          <a:rPr lang="it-IT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W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=1…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it-IT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Arial" panose="020B0604020202020204" pitchFamily="34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𝑜𝑙𝑑</m:t>
                            </m:r>
                          </m:sub>
                        </m:sSub>
                      </m:sub>
                    </m:sSub>
                  </m:oMath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update: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C94CC32-4D92-866D-6971-C81D02ADE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629920"/>
                <a:ext cx="9905999" cy="5516880"/>
              </a:xfrm>
              <a:blipFill>
                <a:blip r:embed="rId2"/>
                <a:stretch>
                  <a:fillRect l="-369" t="-11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728EBBA-3851-1D1F-9143-72D4936E1D4C}"/>
              </a:ext>
            </a:extLst>
          </p:cNvPr>
          <p:cNvSpPr/>
          <p:nvPr/>
        </p:nvSpPr>
        <p:spPr>
          <a:xfrm>
            <a:off x="1828799" y="3891280"/>
            <a:ext cx="5537199" cy="808334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8FF4BE28-5388-7F16-3203-6985B601CD55}"/>
              </a:ext>
            </a:extLst>
          </p:cNvPr>
          <p:cNvSpPr/>
          <p:nvPr/>
        </p:nvSpPr>
        <p:spPr>
          <a:xfrm>
            <a:off x="1828800" y="4754880"/>
            <a:ext cx="5537200" cy="48767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22B43FF-DE55-AF04-0975-2EF8B3BDD8C3}"/>
              </a:ext>
            </a:extLst>
          </p:cNvPr>
          <p:cNvSpPr txBox="1"/>
          <p:nvPr/>
        </p:nvSpPr>
        <p:spPr>
          <a:xfrm>
            <a:off x="7701280" y="4153654"/>
            <a:ext cx="252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rgbClr val="002060"/>
                </a:solidFill>
              </a:rPr>
              <a:t>Replay Memory Buffer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A008A3-F04E-5F21-7385-30209EC68F3A}"/>
              </a:ext>
            </a:extLst>
          </p:cNvPr>
          <p:cNvSpPr txBox="1"/>
          <p:nvPr/>
        </p:nvSpPr>
        <p:spPr>
          <a:xfrm>
            <a:off x="8053385" y="4699615"/>
            <a:ext cx="252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rgbClr val="002060"/>
                </a:solidFill>
              </a:rPr>
              <a:t>SARSA target</a:t>
            </a:r>
          </a:p>
        </p:txBody>
      </p:sp>
    </p:spTree>
    <p:extLst>
      <p:ext uri="{BB962C8B-B14F-4D97-AF65-F5344CB8AC3E}">
        <p14:creationId xmlns:p14="http://schemas.microsoft.com/office/powerpoint/2010/main" val="3142215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B2EF8C-9655-EE6B-D1F1-95450230C269}"/>
                  </a:ext>
                </a:extLst>
              </p:cNvPr>
              <p:cNvSpPr txBox="1"/>
              <p:nvPr/>
            </p:nvSpPr>
            <p:spPr>
              <a:xfrm>
                <a:off x="4035082" y="1534992"/>
                <a:ext cx="4121834" cy="5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b="0" dirty="0"/>
                  <a:t>Error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⋅70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BB2EF8C-9655-EE6B-D1F1-95450230C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082" y="1534992"/>
                <a:ext cx="4121834" cy="503984"/>
              </a:xfrm>
              <a:prstGeom prst="rect">
                <a:avLst/>
              </a:prstGeom>
              <a:blipFill>
                <a:blip r:embed="rId2"/>
                <a:stretch>
                  <a:fillRect l="-1331" t="-73171" b="-1268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D969A0E-FC9E-C7AE-46BE-11C5B1537EFB}"/>
              </a:ext>
            </a:extLst>
          </p:cNvPr>
          <p:cNvSpPr txBox="1"/>
          <p:nvPr/>
        </p:nvSpPr>
        <p:spPr>
          <a:xfrm>
            <a:off x="2064053" y="2579521"/>
            <a:ext cx="876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N = 10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F2EE149-CC2F-522E-EA72-F65FD8D93C87}"/>
              </a:ext>
            </a:extLst>
          </p:cNvPr>
          <p:cNvSpPr txBox="1"/>
          <p:nvPr/>
        </p:nvSpPr>
        <p:spPr>
          <a:xfrm>
            <a:off x="5657747" y="2579521"/>
            <a:ext cx="876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N = 20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8916F9B-390C-4C72-6006-1F4FB71A00DD}"/>
              </a:ext>
            </a:extLst>
          </p:cNvPr>
          <p:cNvSpPr txBox="1"/>
          <p:nvPr/>
        </p:nvSpPr>
        <p:spPr>
          <a:xfrm>
            <a:off x="9251443" y="2579521"/>
            <a:ext cx="876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N = 50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CA42E53-E9A5-B2DB-14B0-AD876BBDD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69" y="3061677"/>
            <a:ext cx="3431317" cy="255573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287C8D2-E759-524B-6642-E36C76B62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8753" y="3061677"/>
            <a:ext cx="3431316" cy="255573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D842C1C-7C1B-5FDF-BFDE-F01E1CF87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4036" y="3061677"/>
            <a:ext cx="3427194" cy="255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32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0F3D4-E5D5-59C7-FCFD-1E7C4F6C1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0D6DE2-E18E-DBDF-8F3A-BE9E286A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 APPROXIMATION FOR POLICY LEARNING</a:t>
            </a:r>
            <a:br>
              <a:rPr lang="it-IT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00AA154-E0F0-04EA-E92C-0C01BCB99D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it-IT" sz="1800" dirty="0">
                  <a:latin typeface="Aptos" panose="020B0004020202020204" pitchFamily="34" charset="0"/>
                </a:endParaRPr>
              </a:p>
              <a:p>
                <a:pPr marL="0" indent="0">
                  <a:buNone/>
                </a:pPr>
                <a:r>
                  <a:rPr lang="it-IT" sz="1800" dirty="0" err="1">
                    <a:latin typeface="Aptos" panose="020B0004020202020204" pitchFamily="34" charset="0"/>
                  </a:rPr>
                  <a:t>We</a:t>
                </a:r>
                <a:r>
                  <a:rPr lang="it-IT" sz="1800" dirty="0">
                    <a:latin typeface="Aptos" panose="020B0004020202020204" pitchFamily="34" charset="0"/>
                  </a:rPr>
                  <a:t> integrate policy </a:t>
                </a:r>
                <a:r>
                  <a:rPr lang="it-IT" sz="1800" dirty="0" err="1">
                    <a:latin typeface="Aptos" panose="020B0004020202020204" pitchFamily="34" charset="0"/>
                  </a:rPr>
                  <a:t>evaluation</a:t>
                </a:r>
                <a:r>
                  <a:rPr lang="it-IT" sz="1800" dirty="0">
                    <a:latin typeface="Aptos" panose="020B0004020202020204" pitchFamily="34" charset="0"/>
                  </a:rPr>
                  <a:t> steps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  <m:sSup>
                        <m:sSup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sz="1800" dirty="0">
                  <a:latin typeface="Aptos" panose="020B0004020202020204" pitchFamily="34" charset="0"/>
                </a:endParaRPr>
              </a:p>
              <a:p>
                <a:pPr marL="0" indent="0">
                  <a:buNone/>
                </a:pPr>
                <a:r>
                  <a:rPr lang="it-IT" sz="1800" dirty="0">
                    <a:latin typeface="Aptos" panose="020B0004020202020204" pitchFamily="34" charset="0"/>
                  </a:rPr>
                  <a:t>with policy </a:t>
                </a:r>
                <a:r>
                  <a:rPr lang="it-IT" sz="1800" dirty="0" err="1">
                    <a:latin typeface="Aptos" panose="020B0004020202020204" pitchFamily="34" charset="0"/>
                  </a:rPr>
                  <a:t>improvement</a:t>
                </a:r>
                <a:r>
                  <a:rPr lang="it-IT" sz="1800" dirty="0">
                    <a:latin typeface="Aptos" panose="020B0004020202020204" pitchFamily="34" charset="0"/>
                  </a:rPr>
                  <a:t> steps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≔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-greedy(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just">
                  <a:buNone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In Q-learning we take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it-IT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it-IT" sz="1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D00AA154-E0F0-04EA-E92C-0C01BCB99D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94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CDD582-FA94-1BC4-9C1F-6D87D79D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9038" y="618518"/>
            <a:ext cx="2066043" cy="1478570"/>
          </a:xfrm>
        </p:spPr>
        <p:txBody>
          <a:bodyPr>
            <a:normAutofit/>
          </a:bodyPr>
          <a:lstStyle/>
          <a:p>
            <a:r>
              <a:rPr lang="it-IT" dirty="0"/>
              <a:t>BREKOUT</a:t>
            </a:r>
          </a:p>
        </p:txBody>
      </p:sp>
      <p:sp>
        <p:nvSpPr>
          <p:cNvPr id="30" name="Round Single Corner Rectangle 14">
            <a:extLst>
              <a:ext uri="{FF2B5EF4-FFF2-40B4-BE49-F238E27FC236}">
                <a16:creationId xmlns:a16="http://schemas.microsoft.com/office/drawing/2014/main" id="{D50EE6D5-FD18-4AF4-A1C0-D11882440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808058"/>
            <a:ext cx="5280353" cy="2536764"/>
          </a:xfrm>
          <a:prstGeom prst="round1Rect">
            <a:avLst>
              <a:gd name="adj" fmla="val 6363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schermata, Policromia, design&#10;&#10;Il contenuto generato dall'IA potrebbe non essere corretto.">
            <a:extLst>
              <a:ext uri="{FF2B5EF4-FFF2-40B4-BE49-F238E27FC236}">
                <a16:creationId xmlns:a16="http://schemas.microsoft.com/office/drawing/2014/main" id="{13206916-8CA0-F38C-28AF-1489A89B3A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0413" y="965396"/>
            <a:ext cx="3450338" cy="2263384"/>
          </a:xfrm>
          <a:prstGeom prst="rect">
            <a:avLst/>
          </a:prstGeom>
          <a:noFill/>
        </p:spPr>
      </p:pic>
      <p:sp>
        <p:nvSpPr>
          <p:cNvPr id="32" name="Round Diagonal Corner Rectangle 13">
            <a:extLst>
              <a:ext uri="{FF2B5EF4-FFF2-40B4-BE49-F238E27FC236}">
                <a16:creationId xmlns:a16="http://schemas.microsoft.com/office/drawing/2014/main" id="{715D483D-6995-49CA-AB4F-4E4E28B85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3505687"/>
            <a:ext cx="2565764" cy="253676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 descr="Immagine che contiene diagramma, linea, schermata, Piano&#10;&#10;Il contenuto generato dall'IA potrebbe non essere corretto.">
            <a:extLst>
              <a:ext uri="{FF2B5EF4-FFF2-40B4-BE49-F238E27FC236}">
                <a16:creationId xmlns:a16="http://schemas.microsoft.com/office/drawing/2014/main" id="{E8D1FAF0-14EB-4BF1-2E76-211F2CE5A3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9112" b="56116"/>
          <a:stretch/>
        </p:blipFill>
        <p:spPr>
          <a:xfrm>
            <a:off x="838107" y="4410080"/>
            <a:ext cx="2487455" cy="864741"/>
          </a:xfrm>
          <a:prstGeom prst="rect">
            <a:avLst/>
          </a:prstGeom>
        </p:spPr>
      </p:pic>
      <p:sp>
        <p:nvSpPr>
          <p:cNvPr id="34" name="Round Single Corner Rectangle 15">
            <a:extLst>
              <a:ext uri="{FF2B5EF4-FFF2-40B4-BE49-F238E27FC236}">
                <a16:creationId xmlns:a16="http://schemas.microsoft.com/office/drawing/2014/main" id="{3967B05E-959F-4649-8DCD-C1281BF76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525582" y="3505686"/>
            <a:ext cx="2559743" cy="2536763"/>
          </a:xfrm>
          <a:prstGeom prst="round1Rect">
            <a:avLst>
              <a:gd name="adj" fmla="val 9975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magine 7" descr="Immagine che contiene diagramma, linea, schermata, Piano&#10;&#10;Il contenuto generato dall'IA potrebbe non essere corretto.">
            <a:extLst>
              <a:ext uri="{FF2B5EF4-FFF2-40B4-BE49-F238E27FC236}">
                <a16:creationId xmlns:a16="http://schemas.microsoft.com/office/drawing/2014/main" id="{10C9EF4F-9BD5-F96A-4FFB-C073557D65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4032" b="3564"/>
          <a:stretch/>
        </p:blipFill>
        <p:spPr>
          <a:xfrm>
            <a:off x="3546120" y="4410080"/>
            <a:ext cx="2529495" cy="95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78FDB3F-83F4-7EED-C361-11DE05D33A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78515" y="2500735"/>
                <a:ext cx="4747087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=0.99</m:t>
                      </m:r>
                    </m:oMath>
                  </m:oMathPara>
                </a14:m>
                <a:endParaRPr lang="it-IT" sz="18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800" b="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sz="1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b="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it-IT" sz="1800" b="0" i="1">
                              <a:latin typeface="Cambria Math" panose="02040503050406030204" pitchFamily="18" charset="0"/>
                            </a:rPr>
                            <m:t>4×84×84</m:t>
                          </m:r>
                        </m:sup>
                      </m:sSup>
                    </m:oMath>
                  </m:oMathPara>
                </a14:m>
                <a:endParaRPr lang="it-IT" sz="1800" dirty="0">
                  <a:latin typeface="Aptos" panose="020B00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b="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t-IT" sz="18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IT" sz="1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800" b="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1800" b="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sz="18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sz="1800" b="0" i="1">
                          <a:latin typeface="Cambria Math" panose="02040503050406030204" pitchFamily="18" charset="0"/>
                        </a:rPr>
                        <m:t>)= ?</m:t>
                      </m:r>
                    </m:oMath>
                  </m:oMathPara>
                </a14:m>
                <a:endParaRPr lang="it-IT" sz="1800" dirty="0">
                  <a:latin typeface="Aptos" panose="020B0004020202020204" pitchFamily="34" charset="0"/>
                </a:endParaRPr>
              </a:p>
              <a:p>
                <a:pPr marL="0" indent="0">
                  <a:buNone/>
                </a:pPr>
                <a:endParaRPr lang="it-IT" sz="1800" dirty="0">
                  <a:latin typeface="Aptos" panose="020B0004020202020204" pitchFamily="34" charset="0"/>
                </a:endParaRPr>
              </a:p>
              <a:p>
                <a:pPr marL="0" indent="0">
                  <a:buNone/>
                </a:pPr>
                <a:endParaRPr lang="it-IT" sz="1800" dirty="0">
                  <a:latin typeface="Aptos" panose="020B0004020202020204" pitchFamily="34" charset="0"/>
                </a:endParaRPr>
              </a:p>
              <a:p>
                <a:pPr marL="0" indent="0">
                  <a:buNone/>
                </a:pPr>
                <a:endParaRPr lang="it-IT" sz="1800" dirty="0">
                  <a:latin typeface="Aptos" panose="020B0004020202020204" pitchFamily="34" charset="0"/>
                </a:endParaRPr>
              </a:p>
              <a:p>
                <a:pPr marL="0" indent="0">
                  <a:buNone/>
                </a:pPr>
                <a:endParaRPr lang="it-IT" sz="1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78FDB3F-83F4-7EED-C361-11DE05D33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78515" y="2500735"/>
                <a:ext cx="4747087" cy="3541714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56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07BDA-094A-1CFB-EA44-84DD39BB6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4" name="Titolo 1">
            <a:extLst>
              <a:ext uri="{FF2B5EF4-FFF2-40B4-BE49-F238E27FC236}">
                <a16:creationId xmlns:a16="http://schemas.microsoft.com/office/drawing/2014/main" id="{C4E7FA59-494F-B1DC-3CCB-6407256A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>
              <a:spcAft>
                <a:spcPts val="800"/>
              </a:spcAft>
            </a:pPr>
            <a:r>
              <a:rPr lang="it-IT" sz="40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CONTENTS</a:t>
            </a:r>
            <a:endParaRPr lang="it-IT" sz="40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D50360-526E-7E4A-EBB2-B34F1B805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Aptos" panose="020B0004020202020204" pitchFamily="34" charset="0"/>
              </a:rPr>
              <a:t>In this project I analyzed the use of Dueling Neural Network for</a:t>
            </a:r>
          </a:p>
          <a:p>
            <a:pPr marL="285750"/>
            <a:r>
              <a:rPr lang="en-US" sz="1800" dirty="0">
                <a:latin typeface="Aptos" panose="020B0004020202020204" pitchFamily="34" charset="0"/>
              </a:rPr>
              <a:t>Policy Evaluation</a:t>
            </a:r>
          </a:p>
          <a:p>
            <a:pPr marL="342900" indent="-285750">
              <a:buFontTx/>
              <a:buChar char="-"/>
            </a:pPr>
            <a:r>
              <a:rPr lang="en-US" sz="1800" dirty="0">
                <a:latin typeface="Aptos" panose="020B0004020202020204" pitchFamily="34" charset="0"/>
              </a:rPr>
              <a:t>Corridor example</a:t>
            </a:r>
          </a:p>
          <a:p>
            <a:pPr marL="285750"/>
            <a:r>
              <a:rPr lang="en-US" sz="1800" dirty="0">
                <a:latin typeface="Aptos" panose="020B0004020202020204" pitchFamily="34" charset="0"/>
              </a:rPr>
              <a:t>Policy Learning</a:t>
            </a:r>
          </a:p>
          <a:p>
            <a:pPr marL="342900" indent="-285750">
              <a:buFontTx/>
              <a:buChar char="-"/>
            </a:pPr>
            <a:r>
              <a:rPr lang="en-US" sz="1800" dirty="0" err="1">
                <a:latin typeface="Aptos" panose="020B0004020202020204" pitchFamily="34" charset="0"/>
              </a:rPr>
              <a:t>Brekout</a:t>
            </a:r>
            <a:r>
              <a:rPr lang="en-US" sz="1800" dirty="0">
                <a:latin typeface="Aptos" panose="020B0004020202020204" pitchFamily="34" charset="0"/>
              </a:rPr>
              <a:t> Atari game</a:t>
            </a:r>
          </a:p>
          <a:p>
            <a:pPr marL="342900" indent="-285750">
              <a:buFontTx/>
              <a:buChar char="-"/>
            </a:pPr>
            <a:endParaRPr lang="en-US" sz="1800" dirty="0">
              <a:latin typeface="Aptos" panose="020B0004020202020204" pitchFamily="34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Aptos" panose="020B0004020202020204" pitchFamily="34" charset="0"/>
              </a:rPr>
              <a:t>Main reference</a:t>
            </a:r>
            <a:r>
              <a:rPr lang="en-US" sz="1800" dirty="0">
                <a:latin typeface="Aptos" panose="020B0004020202020204" pitchFamily="34" charset="0"/>
              </a:rPr>
              <a:t>: “Dueling Network Architectures for Deep Reinforcement Learning – </a:t>
            </a:r>
            <a:r>
              <a:rPr lang="en-US" sz="1800" dirty="0" err="1">
                <a:latin typeface="Aptos" panose="020B0004020202020204" pitchFamily="34" charset="0"/>
              </a:rPr>
              <a:t>Ziyu</a:t>
            </a:r>
            <a:r>
              <a:rPr lang="en-US" sz="1800" dirty="0">
                <a:latin typeface="Aptos" panose="020B0004020202020204" pitchFamily="34" charset="0"/>
              </a:rPr>
              <a:t> Wang and others – 2016”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4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5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6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7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8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9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0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1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52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446488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E75CFBF-A8BC-03E2-0DEA-82A76958F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619760"/>
                <a:ext cx="9905999" cy="560832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2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ALGORITHM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Initialize a network of parameters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the target network of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replay buffer,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𝑠𝑡𝑒𝑝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fill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with tuple of experience from a uniform policy</a:t>
                </a:r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b="1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episode in 1: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random initialize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sz="1800" b="1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while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we do not end the game:</a:t>
                </a:r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take action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1800" kern="100" dirty="0"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from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≔</m:t>
                    </m:r>
                    <m:func>
                      <m:funcPr>
                        <m:ctrlPr>
                          <a:rPr lang="it-IT" sz="1800" i="1" kern="10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sz="18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it-IT" sz="18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sub>
                        </m:sSub>
                        <m:d>
                          <m:dPr>
                            <m:ctrlPr>
                              <a:rPr lang="it-IT" sz="18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observe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from the environment,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𝑠𝑡𝑒𝑝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+=1</m:t>
                    </m:r>
                  </m:oMath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fill D with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′)</m:t>
                    </m:r>
                  </m:oMath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sample a mini batch from D: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it-IT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…, </m:t>
                        </m:r>
                        <m:d>
                          <m:dPr>
                            <m:ctrlPr>
                              <a:rPr lang="it-IT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use it to compute the targets: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𝛾</m:t>
                    </m:r>
                    <m:func>
                      <m:funcPr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it-IT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800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a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it-IT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  <m:sub>
                            <m:sSup>
                              <m:sSupPr>
                                <m:ctrlPr>
                                  <a:rPr lang="it-IT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it-IT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 kern="100" smtClean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1800" i="1" kern="100" smtClean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update the parameters with batch SGD: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𝑜𝑙𝑑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it-IT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</m:num>
                      <m:den>
                        <m:r>
                          <a:rPr lang="it-IT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W</m:t>
                        </m:r>
                      </m:sub>
                    </m:sSub>
                    <m:nary>
                      <m:naryPr>
                        <m:chr m:val="∑"/>
                        <m:supHide m:val="on"/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=1…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it-IT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it-IT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it-IT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it-IT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it-IT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it-IT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it-IT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𝑊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it-IT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𝑜𝑙𝑑</m:t>
                            </m:r>
                          </m:sub>
                        </m:sSub>
                      </m:sub>
                    </m:sSub>
                  </m:oMath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  <a:buFont typeface="Courier New" panose="02070309020205020404" pitchFamily="49" charset="0"/>
                  <a:buChar char="o"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update: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𝜖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𝑒𝑛𝑑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𝑠𝑡𝑎𝑟𝑡</m:t>
                            </m:r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-IT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𝑒𝑛𝑑</m:t>
                            </m:r>
                          </m:sub>
                        </m:sSub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𝑠𝑡𝑒𝑝</m:t>
                            </m:r>
                          </m:num>
                          <m:den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𝑑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if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𝑠𝑡𝑒𝑝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% 1000=0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</m:t>
                    </m:r>
                  </m:oMath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E75CFBF-A8BC-03E2-0DEA-82A76958F9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619760"/>
                <a:ext cx="9905999" cy="5608320"/>
              </a:xfrm>
              <a:blipFill>
                <a:blip r:embed="rId2"/>
                <a:stretch>
                  <a:fillRect l="-369" t="-870" b="-1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071C2553-9105-1C96-5C75-98F0B7D41DD2}"/>
              </a:ext>
            </a:extLst>
          </p:cNvPr>
          <p:cNvSpPr/>
          <p:nvPr/>
        </p:nvSpPr>
        <p:spPr>
          <a:xfrm>
            <a:off x="4175760" y="4805680"/>
            <a:ext cx="2286000" cy="47752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2BB4BEE-F894-10DC-EBAC-A53820348947}"/>
              </a:ext>
            </a:extLst>
          </p:cNvPr>
          <p:cNvSpPr txBox="1"/>
          <p:nvPr/>
        </p:nvSpPr>
        <p:spPr>
          <a:xfrm>
            <a:off x="6773347" y="4805680"/>
            <a:ext cx="304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002060"/>
                </a:solidFill>
              </a:rPr>
              <a:t>Q-learning with target network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3E1ADA41-7151-7AA4-ADC0-5D7FCFD2BBD7}"/>
              </a:ext>
            </a:extLst>
          </p:cNvPr>
          <p:cNvSpPr/>
          <p:nvPr/>
        </p:nvSpPr>
        <p:spPr>
          <a:xfrm>
            <a:off x="1788158" y="4043680"/>
            <a:ext cx="5049521" cy="7112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05A513F-FAF6-B7E7-64D0-ADE0A74A2600}"/>
              </a:ext>
            </a:extLst>
          </p:cNvPr>
          <p:cNvSpPr/>
          <p:nvPr/>
        </p:nvSpPr>
        <p:spPr>
          <a:xfrm>
            <a:off x="1788158" y="5781040"/>
            <a:ext cx="3332482" cy="4978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000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C00E8C2-EF2A-D4F8-18A1-14ED094BD2B9}"/>
              </a:ext>
            </a:extLst>
          </p:cNvPr>
          <p:cNvSpPr txBox="1"/>
          <p:nvPr/>
        </p:nvSpPr>
        <p:spPr>
          <a:xfrm>
            <a:off x="7291136" y="4214614"/>
            <a:ext cx="252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solidFill>
                  <a:srgbClr val="002060"/>
                </a:solidFill>
              </a:rPr>
              <a:t>Replay Memory Buffer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E29ED20-CB5B-1BC9-F0BE-E3D29E03CC65}"/>
                  </a:ext>
                </a:extLst>
              </p:cNvPr>
              <p:cNvSpPr txBox="1"/>
              <p:nvPr/>
            </p:nvSpPr>
            <p:spPr>
              <a:xfrm>
                <a:off x="8582792" y="5845294"/>
                <a:ext cx="279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it-IT" sz="1800" dirty="0">
                    <a:solidFill>
                      <a:srgbClr val="FF0000"/>
                    </a:solidFill>
                    <a:latin typeface="Aptos" panose="020B0004020202020204" pitchFamily="34" charset="0"/>
                  </a:rPr>
                  <a:t> </a:t>
                </a:r>
                <a:r>
                  <a:rPr lang="it-IT" sz="1800" dirty="0" err="1">
                    <a:solidFill>
                      <a:srgbClr val="FF0000"/>
                    </a:solidFill>
                    <a:latin typeface="Aptos" panose="020B0004020202020204" pitchFamily="34" charset="0"/>
                  </a:rPr>
                  <a:t>decreasing</a:t>
                </a:r>
                <a:r>
                  <a:rPr lang="it-IT" sz="1800" dirty="0">
                    <a:solidFill>
                      <a:srgbClr val="FF0000"/>
                    </a:solidFill>
                    <a:latin typeface="Aptos" panose="020B0004020202020204" pitchFamily="34" charset="0"/>
                  </a:rPr>
                  <a:t> </a:t>
                </a:r>
                <a:r>
                  <a:rPr lang="it-IT" sz="1800" dirty="0" err="1">
                    <a:solidFill>
                      <a:srgbClr val="FF0000"/>
                    </a:solidFill>
                    <a:latin typeface="Aptos" panose="020B0004020202020204" pitchFamily="34" charset="0"/>
                  </a:rPr>
                  <a:t>exponentially</a:t>
                </a:r>
                <a:endParaRPr lang="it-IT" sz="1800" dirty="0">
                  <a:solidFill>
                    <a:srgbClr val="FF0000"/>
                  </a:solidFill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2E29ED20-CB5B-1BC9-F0BE-E3D29E03C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792" y="5845294"/>
                <a:ext cx="2794000" cy="369332"/>
              </a:xfrm>
              <a:prstGeom prst="rect">
                <a:avLst/>
              </a:prstGeom>
              <a:blipFill>
                <a:blip r:embed="rId3"/>
                <a:stretch>
                  <a:fillRect t="-8333" r="-1747" b="-2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980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CC8B7-D064-8232-F1BF-C0F8578D2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F8479BB-BA21-69B7-B034-2F0BCA023123}"/>
              </a:ext>
            </a:extLst>
          </p:cNvPr>
          <p:cNvSpPr txBox="1"/>
          <p:nvPr/>
        </p:nvSpPr>
        <p:spPr>
          <a:xfrm>
            <a:off x="2064053" y="2244241"/>
            <a:ext cx="876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 = 10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82B0212-8FE0-4C74-39E0-D1E44FB4C8B5}"/>
              </a:ext>
            </a:extLst>
          </p:cNvPr>
          <p:cNvSpPr txBox="1"/>
          <p:nvPr/>
        </p:nvSpPr>
        <p:spPr>
          <a:xfrm>
            <a:off x="5657748" y="2244241"/>
            <a:ext cx="876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 = 20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74E9481-8A49-16C4-E05E-27AFBC472631}"/>
              </a:ext>
            </a:extLst>
          </p:cNvPr>
          <p:cNvSpPr txBox="1"/>
          <p:nvPr/>
        </p:nvSpPr>
        <p:spPr>
          <a:xfrm>
            <a:off x="9251443" y="2234309"/>
            <a:ext cx="876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 = 35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DCEC36A-4AE0-97ED-88DB-C0AC17CE5209}"/>
                  </a:ext>
                </a:extLst>
              </p:cNvPr>
              <p:cNvSpPr txBox="1"/>
              <p:nvPr/>
            </p:nvSpPr>
            <p:spPr>
              <a:xfrm>
                <a:off x="4506775" y="1244000"/>
                <a:ext cx="13885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600" dirty="0">
                    <a:latin typeface="Aptos" panose="020B0004020202020204" pitchFamily="34" charset="0"/>
                  </a:rPr>
                  <a:t>AVG </a:t>
                </a:r>
                <a:r>
                  <a:rPr lang="it-IT" sz="1600" dirty="0" err="1">
                    <a:latin typeface="Aptos" panose="020B0004020202020204" pitchFamily="34" charset="0"/>
                  </a:rPr>
                  <a:t>return</a:t>
                </a:r>
                <a:r>
                  <a:rPr lang="it-IT" sz="1600" dirty="0">
                    <a:latin typeface="Aptos" panose="020B00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it-IT" sz="1600" dirty="0">
                    <a:latin typeface="Aptos" panose="020B00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5DCEC36A-4AE0-97ED-88DB-C0AC17CE5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775" y="1244000"/>
                <a:ext cx="1388522" cy="338554"/>
              </a:xfrm>
              <a:prstGeom prst="rect">
                <a:avLst/>
              </a:prstGeom>
              <a:blipFill>
                <a:blip r:embed="rId2"/>
                <a:stretch>
                  <a:fillRect l="-2193" t="-5357" r="-1754" b="-2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5">
                <a:extLst>
                  <a:ext uri="{FF2B5EF4-FFF2-40B4-BE49-F238E27FC236}">
                    <a16:creationId xmlns:a16="http://schemas.microsoft.com/office/drawing/2014/main" id="{A2EC18E3-5D3E-A292-3B3A-BC37489A75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19756" y="1000702"/>
                <a:ext cx="3281004" cy="14284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60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sz="16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600" i="1" smtClean="0">
                              <a:latin typeface="Cambria Math" panose="02040503050406030204" pitchFamily="18" charset="0"/>
                            </a:rPr>
                            <m:t>=1…100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sz="1600" dirty="0">
                  <a:latin typeface="Aptos" panose="020B0004020202020204" pitchFamily="34" charset="0"/>
                </a:endParaRPr>
              </a:p>
              <a:p>
                <a:pPr marL="0" indent="0">
                  <a:buNone/>
                </a:pPr>
                <a:endParaRPr lang="it-IT" sz="1800" dirty="0"/>
              </a:p>
            </p:txBody>
          </p:sp>
        </mc:Choice>
        <mc:Fallback xmlns="">
          <p:sp>
            <p:nvSpPr>
              <p:cNvPr id="3" name="Segnaposto contenuto 5">
                <a:extLst>
                  <a:ext uri="{FF2B5EF4-FFF2-40B4-BE49-F238E27FC236}">
                    <a16:creationId xmlns:a16="http://schemas.microsoft.com/office/drawing/2014/main" id="{A2EC18E3-5D3E-A292-3B3A-BC37489A75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19756" y="1000702"/>
                <a:ext cx="3281004" cy="142843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96D67D52-5420-1A86-31B3-79465E331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53" y="2804160"/>
            <a:ext cx="3421633" cy="2810186"/>
          </a:xfrm>
          <a:prstGeom prst="rect">
            <a:avLst/>
          </a:prstGeom>
        </p:spPr>
      </p:pic>
      <p:pic>
        <p:nvPicPr>
          <p:cNvPr id="11" name="Immagine 10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BAD4A7BE-B9B7-CE1A-B619-F415D043B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8435" y="2803813"/>
            <a:ext cx="3421634" cy="281018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AEFE589-10E8-EC40-B36F-D464A15E92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4662" y="2801616"/>
            <a:ext cx="3421633" cy="281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00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2">
            <a:extLst>
              <a:ext uri="{FF2B5EF4-FFF2-40B4-BE49-F238E27FC236}">
                <a16:creationId xmlns:a16="http://schemas.microsoft.com/office/drawing/2014/main" id="{538185F8-B359-48C2-9133-D3E9B471E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24BAB2BF-E06F-452F-9555-5161F20A1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4106" name="Rectangle 5">
              <a:extLst>
                <a:ext uri="{FF2B5EF4-FFF2-40B4-BE49-F238E27FC236}">
                  <a16:creationId xmlns:a16="http://schemas.microsoft.com/office/drawing/2014/main" id="{EA140413-779F-45FC-A7D4-888962D88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4128E27D-EBE3-4D24-8190-E48CAC4F9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8" name="Freeform 7">
              <a:extLst>
                <a:ext uri="{FF2B5EF4-FFF2-40B4-BE49-F238E27FC236}">
                  <a16:creationId xmlns:a16="http://schemas.microsoft.com/office/drawing/2014/main" id="{88313CEF-611E-4F21-B313-660A61807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09" name="Rectangle 8">
              <a:extLst>
                <a:ext uri="{FF2B5EF4-FFF2-40B4-BE49-F238E27FC236}">
                  <a16:creationId xmlns:a16="http://schemas.microsoft.com/office/drawing/2014/main" id="{36F20F81-347E-4757-92FB-23F7686EC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0" name="Freeform 9">
              <a:extLst>
                <a:ext uri="{FF2B5EF4-FFF2-40B4-BE49-F238E27FC236}">
                  <a16:creationId xmlns:a16="http://schemas.microsoft.com/office/drawing/2014/main" id="{2616577A-1589-4BC9-A351-1831254C69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1" name="Freeform 10">
              <a:extLst>
                <a:ext uri="{FF2B5EF4-FFF2-40B4-BE49-F238E27FC236}">
                  <a16:creationId xmlns:a16="http://schemas.microsoft.com/office/drawing/2014/main" id="{68D697D8-870E-458B-B50A-E6F0CB3D3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2" name="Freeform 11">
              <a:extLst>
                <a:ext uri="{FF2B5EF4-FFF2-40B4-BE49-F238E27FC236}">
                  <a16:creationId xmlns:a16="http://schemas.microsoft.com/office/drawing/2014/main" id="{C82DCFD4-2825-4793-A077-44AED1321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3" name="Freeform 12">
              <a:extLst>
                <a:ext uri="{FF2B5EF4-FFF2-40B4-BE49-F238E27FC236}">
                  <a16:creationId xmlns:a16="http://schemas.microsoft.com/office/drawing/2014/main" id="{28D5AB66-B896-4360-8F6B-84E3F6972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4" name="Freeform 13">
              <a:extLst>
                <a:ext uri="{FF2B5EF4-FFF2-40B4-BE49-F238E27FC236}">
                  <a16:creationId xmlns:a16="http://schemas.microsoft.com/office/drawing/2014/main" id="{A99009BA-B05D-42F4-A734-6197BD38E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5" name="Freeform 14">
              <a:extLst>
                <a:ext uri="{FF2B5EF4-FFF2-40B4-BE49-F238E27FC236}">
                  <a16:creationId xmlns:a16="http://schemas.microsoft.com/office/drawing/2014/main" id="{D079F75E-4A3A-46DC-8172-CBC1B76AA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6" name="Freeform 15">
              <a:extLst>
                <a:ext uri="{FF2B5EF4-FFF2-40B4-BE49-F238E27FC236}">
                  <a16:creationId xmlns:a16="http://schemas.microsoft.com/office/drawing/2014/main" id="{B9999D50-F32A-4C25-A04E-C692964AD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7" name="Freeform 16">
              <a:extLst>
                <a:ext uri="{FF2B5EF4-FFF2-40B4-BE49-F238E27FC236}">
                  <a16:creationId xmlns:a16="http://schemas.microsoft.com/office/drawing/2014/main" id="{CB7DA015-73CB-4C8D-AB85-8AE37791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8" name="Freeform 17">
              <a:extLst>
                <a:ext uri="{FF2B5EF4-FFF2-40B4-BE49-F238E27FC236}">
                  <a16:creationId xmlns:a16="http://schemas.microsoft.com/office/drawing/2014/main" id="{C150CD40-1655-4A8D-B80A-C798FDCA8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19" name="Freeform 18">
              <a:extLst>
                <a:ext uri="{FF2B5EF4-FFF2-40B4-BE49-F238E27FC236}">
                  <a16:creationId xmlns:a16="http://schemas.microsoft.com/office/drawing/2014/main" id="{01DEDE74-105E-4FEC-971F-84ACBB1B3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20" name="Freeform 19">
              <a:extLst>
                <a:ext uri="{FF2B5EF4-FFF2-40B4-BE49-F238E27FC236}">
                  <a16:creationId xmlns:a16="http://schemas.microsoft.com/office/drawing/2014/main" id="{97072102-9BA0-4BD1-9C8A-D39A5AF391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21" name="Freeform 20">
              <a:extLst>
                <a:ext uri="{FF2B5EF4-FFF2-40B4-BE49-F238E27FC236}">
                  <a16:creationId xmlns:a16="http://schemas.microsoft.com/office/drawing/2014/main" id="{E7A55451-B5BF-4D06-977D-3401A1756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22" name="Freeform 21">
              <a:extLst>
                <a:ext uri="{FF2B5EF4-FFF2-40B4-BE49-F238E27FC236}">
                  <a16:creationId xmlns:a16="http://schemas.microsoft.com/office/drawing/2014/main" id="{9DC0DCDD-04C6-45DC-AAC1-9204E956C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23" name="Freeform 22">
              <a:extLst>
                <a:ext uri="{FF2B5EF4-FFF2-40B4-BE49-F238E27FC236}">
                  <a16:creationId xmlns:a16="http://schemas.microsoft.com/office/drawing/2014/main" id="{1D725CC2-0CE9-43C9-8D5E-03887FD5D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24" name="Freeform 23">
              <a:extLst>
                <a:ext uri="{FF2B5EF4-FFF2-40B4-BE49-F238E27FC236}">
                  <a16:creationId xmlns:a16="http://schemas.microsoft.com/office/drawing/2014/main" id="{C1BFC139-20A1-4E5E-8DB1-BBDC67E21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25" name="Freeform 24">
              <a:extLst>
                <a:ext uri="{FF2B5EF4-FFF2-40B4-BE49-F238E27FC236}">
                  <a16:creationId xmlns:a16="http://schemas.microsoft.com/office/drawing/2014/main" id="{DD2A82AD-E598-4BBF-AA25-8D845F909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26" name="Freeform 25">
              <a:extLst>
                <a:ext uri="{FF2B5EF4-FFF2-40B4-BE49-F238E27FC236}">
                  <a16:creationId xmlns:a16="http://schemas.microsoft.com/office/drawing/2014/main" id="{4EEF8047-1328-47DF-ACA8-9F4C5223C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27" name="Freeform 26">
              <a:extLst>
                <a:ext uri="{FF2B5EF4-FFF2-40B4-BE49-F238E27FC236}">
                  <a16:creationId xmlns:a16="http://schemas.microsoft.com/office/drawing/2014/main" id="{1F372141-C46A-4201-8ECD-31BABD99D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28" name="Freeform 27">
              <a:extLst>
                <a:ext uri="{FF2B5EF4-FFF2-40B4-BE49-F238E27FC236}">
                  <a16:creationId xmlns:a16="http://schemas.microsoft.com/office/drawing/2014/main" id="{5CCAAB7A-E85C-4C06-8338-38031C3F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29" name="Freeform 28">
              <a:extLst>
                <a:ext uri="{FF2B5EF4-FFF2-40B4-BE49-F238E27FC236}">
                  <a16:creationId xmlns:a16="http://schemas.microsoft.com/office/drawing/2014/main" id="{43B6C669-E0C4-4985-8FEB-5CCEAB804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30" name="Freeform 29">
              <a:extLst>
                <a:ext uri="{FF2B5EF4-FFF2-40B4-BE49-F238E27FC236}">
                  <a16:creationId xmlns:a16="http://schemas.microsoft.com/office/drawing/2014/main" id="{13304268-5D80-466E-BA64-EA1814E400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31" name="Freeform 30">
              <a:extLst>
                <a:ext uri="{FF2B5EF4-FFF2-40B4-BE49-F238E27FC236}">
                  <a16:creationId xmlns:a16="http://schemas.microsoft.com/office/drawing/2014/main" id="{159730C8-8822-4C3F-B01E-2CC73DA2D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32" name="Freeform 31">
              <a:extLst>
                <a:ext uri="{FF2B5EF4-FFF2-40B4-BE49-F238E27FC236}">
                  <a16:creationId xmlns:a16="http://schemas.microsoft.com/office/drawing/2014/main" id="{3BDA7D07-DA46-4990-8D19-297E243C5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33" name="Freeform 32">
              <a:extLst>
                <a:ext uri="{FF2B5EF4-FFF2-40B4-BE49-F238E27FC236}">
                  <a16:creationId xmlns:a16="http://schemas.microsoft.com/office/drawing/2014/main" id="{B0FDEEE6-094A-4C56-B5C3-DEDEFC537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34" name="Rectangle 33">
              <a:extLst>
                <a:ext uri="{FF2B5EF4-FFF2-40B4-BE49-F238E27FC236}">
                  <a16:creationId xmlns:a16="http://schemas.microsoft.com/office/drawing/2014/main" id="{C9A3BD1C-94CE-47A6-B8CC-2BD21876A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35" name="Freeform 34">
              <a:extLst>
                <a:ext uri="{FF2B5EF4-FFF2-40B4-BE49-F238E27FC236}">
                  <a16:creationId xmlns:a16="http://schemas.microsoft.com/office/drawing/2014/main" id="{1D509EAF-E15A-4A44-95B8-2B043001D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36" name="Freeform 35">
              <a:extLst>
                <a:ext uri="{FF2B5EF4-FFF2-40B4-BE49-F238E27FC236}">
                  <a16:creationId xmlns:a16="http://schemas.microsoft.com/office/drawing/2014/main" id="{4E6C2D7C-F48D-4DCE-AED5-50F4A125B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37" name="Freeform 36">
              <a:extLst>
                <a:ext uri="{FF2B5EF4-FFF2-40B4-BE49-F238E27FC236}">
                  <a16:creationId xmlns:a16="http://schemas.microsoft.com/office/drawing/2014/main" id="{A8318A48-B5E5-471F-B69C-F07672A37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38" name="Freeform 37">
              <a:extLst>
                <a:ext uri="{FF2B5EF4-FFF2-40B4-BE49-F238E27FC236}">
                  <a16:creationId xmlns:a16="http://schemas.microsoft.com/office/drawing/2014/main" id="{E59DA71C-1159-4B54-A711-934E7DD3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39" name="Freeform 38">
              <a:extLst>
                <a:ext uri="{FF2B5EF4-FFF2-40B4-BE49-F238E27FC236}">
                  <a16:creationId xmlns:a16="http://schemas.microsoft.com/office/drawing/2014/main" id="{088C9875-0ECF-42EC-9A30-240AE6D8C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40" name="Freeform 39">
              <a:extLst>
                <a:ext uri="{FF2B5EF4-FFF2-40B4-BE49-F238E27FC236}">
                  <a16:creationId xmlns:a16="http://schemas.microsoft.com/office/drawing/2014/main" id="{6325AF52-39B7-4C52-88C1-C858CCCFD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41" name="Freeform 40">
              <a:extLst>
                <a:ext uri="{FF2B5EF4-FFF2-40B4-BE49-F238E27FC236}">
                  <a16:creationId xmlns:a16="http://schemas.microsoft.com/office/drawing/2014/main" id="{38C1EBA8-6FFE-4FA6-A223-D0501AADC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42" name="Freeform 41">
              <a:extLst>
                <a:ext uri="{FF2B5EF4-FFF2-40B4-BE49-F238E27FC236}">
                  <a16:creationId xmlns:a16="http://schemas.microsoft.com/office/drawing/2014/main" id="{1A68F736-4387-4999-9553-3684A458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43" name="Freeform 42">
              <a:extLst>
                <a:ext uri="{FF2B5EF4-FFF2-40B4-BE49-F238E27FC236}">
                  <a16:creationId xmlns:a16="http://schemas.microsoft.com/office/drawing/2014/main" id="{180136B4-CBA8-4DF3-AAA4-B1A934CA8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44" name="Freeform 43">
              <a:extLst>
                <a:ext uri="{FF2B5EF4-FFF2-40B4-BE49-F238E27FC236}">
                  <a16:creationId xmlns:a16="http://schemas.microsoft.com/office/drawing/2014/main" id="{323310B6-69CC-412E-9360-90B8261A9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45" name="Freeform 44">
              <a:extLst>
                <a:ext uri="{FF2B5EF4-FFF2-40B4-BE49-F238E27FC236}">
                  <a16:creationId xmlns:a16="http://schemas.microsoft.com/office/drawing/2014/main" id="{08AE3764-70E9-407F-9E56-F922116EF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46" name="Rectangle 45">
              <a:extLst>
                <a:ext uri="{FF2B5EF4-FFF2-40B4-BE49-F238E27FC236}">
                  <a16:creationId xmlns:a16="http://schemas.microsoft.com/office/drawing/2014/main" id="{1D026FAB-2193-4032-8D43-CE80F147D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47" name="Freeform 46">
              <a:extLst>
                <a:ext uri="{FF2B5EF4-FFF2-40B4-BE49-F238E27FC236}">
                  <a16:creationId xmlns:a16="http://schemas.microsoft.com/office/drawing/2014/main" id="{A70B55A9-3417-41E4-B289-A484963C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48" name="Freeform 47">
              <a:extLst>
                <a:ext uri="{FF2B5EF4-FFF2-40B4-BE49-F238E27FC236}">
                  <a16:creationId xmlns:a16="http://schemas.microsoft.com/office/drawing/2014/main" id="{25E51F71-4D7D-4BD8-9570-74082BA0F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49" name="Freeform 48">
              <a:extLst>
                <a:ext uri="{FF2B5EF4-FFF2-40B4-BE49-F238E27FC236}">
                  <a16:creationId xmlns:a16="http://schemas.microsoft.com/office/drawing/2014/main" id="{73BF7265-7569-4156-B426-EA682DA41C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50" name="Freeform 49">
              <a:extLst>
                <a:ext uri="{FF2B5EF4-FFF2-40B4-BE49-F238E27FC236}">
                  <a16:creationId xmlns:a16="http://schemas.microsoft.com/office/drawing/2014/main" id="{3A748DD1-37AF-4ED8-951E-F0A682CD7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51" name="Freeform 50">
              <a:extLst>
                <a:ext uri="{FF2B5EF4-FFF2-40B4-BE49-F238E27FC236}">
                  <a16:creationId xmlns:a16="http://schemas.microsoft.com/office/drawing/2014/main" id="{08689BA6-10A1-45BC-B587-B870A0CBB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52" name="Freeform 51">
              <a:extLst>
                <a:ext uri="{FF2B5EF4-FFF2-40B4-BE49-F238E27FC236}">
                  <a16:creationId xmlns:a16="http://schemas.microsoft.com/office/drawing/2014/main" id="{277FC6E5-64F4-40DD-955F-750F374A8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53" name="Freeform 52">
              <a:extLst>
                <a:ext uri="{FF2B5EF4-FFF2-40B4-BE49-F238E27FC236}">
                  <a16:creationId xmlns:a16="http://schemas.microsoft.com/office/drawing/2014/main" id="{81D54CA6-CF50-405D-B6B8-A81991373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54" name="Freeform 53">
              <a:extLst>
                <a:ext uri="{FF2B5EF4-FFF2-40B4-BE49-F238E27FC236}">
                  <a16:creationId xmlns:a16="http://schemas.microsoft.com/office/drawing/2014/main" id="{6A3D2087-0FAF-4906-AFB3-5E607C5E0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55" name="Freeform 54">
              <a:extLst>
                <a:ext uri="{FF2B5EF4-FFF2-40B4-BE49-F238E27FC236}">
                  <a16:creationId xmlns:a16="http://schemas.microsoft.com/office/drawing/2014/main" id="{9913DB8C-3F4A-4940-B31B-6F656B2FC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56" name="Freeform 55">
              <a:extLst>
                <a:ext uri="{FF2B5EF4-FFF2-40B4-BE49-F238E27FC236}">
                  <a16:creationId xmlns:a16="http://schemas.microsoft.com/office/drawing/2014/main" id="{D6FA6142-7410-4E17-8ACA-8BEE5F9F7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57" name="Freeform 56">
              <a:extLst>
                <a:ext uri="{FF2B5EF4-FFF2-40B4-BE49-F238E27FC236}">
                  <a16:creationId xmlns:a16="http://schemas.microsoft.com/office/drawing/2014/main" id="{2BFAE1A6-7321-44E3-B8CA-A9A8E0D4B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58" name="Freeform 57">
              <a:extLst>
                <a:ext uri="{FF2B5EF4-FFF2-40B4-BE49-F238E27FC236}">
                  <a16:creationId xmlns:a16="http://schemas.microsoft.com/office/drawing/2014/main" id="{C9ED404F-49F0-4F47-B09C-D3BEC3F36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  <p:sp>
          <p:nvSpPr>
            <p:cNvPr id="4159" name="Freeform 58">
              <a:extLst>
                <a:ext uri="{FF2B5EF4-FFF2-40B4-BE49-F238E27FC236}">
                  <a16:creationId xmlns:a16="http://schemas.microsoft.com/office/drawing/2014/main" id="{E7528D28-EDFF-4402-B78A-A3DE270A3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BE568207-0084-2756-57E6-039D31B2B01E}"/>
              </a:ext>
            </a:extLst>
          </p:cNvPr>
          <p:cNvSpPr txBox="1">
            <a:spLocks/>
          </p:cNvSpPr>
          <p:nvPr/>
        </p:nvSpPr>
        <p:spPr>
          <a:xfrm>
            <a:off x="8052698" y="1605281"/>
            <a:ext cx="3489569" cy="23966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Aptos" panose="020B0004020202020204" pitchFamily="34" charset="0"/>
                <a:ea typeface="+mj-ea"/>
                <a:cs typeface="+mj-cs"/>
              </a:rPr>
              <a:t>Results about Q-learning with dueling deep Q-network and AVG module, along 11000 episodes for 3 actions.</a:t>
            </a:r>
          </a:p>
          <a:p>
            <a:pPr marL="0" indent="0" algn="jus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800" dirty="0">
                <a:latin typeface="Aptos" panose="020B0004020202020204" pitchFamily="34" charset="0"/>
                <a:ea typeface="+mj-ea"/>
                <a:cs typeface="+mj-cs"/>
              </a:rPr>
              <a:t>Then there are simulations using the learned policy at a certain step of the learning.</a:t>
            </a:r>
          </a:p>
        </p:txBody>
      </p:sp>
      <p:sp>
        <p:nvSpPr>
          <p:cNvPr id="4161" name="Round Diagonal Corner Rectangle 6">
            <a:extLst>
              <a:ext uri="{FF2B5EF4-FFF2-40B4-BE49-F238E27FC236}">
                <a16:creationId xmlns:a16="http://schemas.microsoft.com/office/drawing/2014/main" id="{0268721A-CA48-4CFD-BD75-57033912E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7F14E88-ABD7-5592-2409-0666ECDDF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93227" y="1136606"/>
            <a:ext cx="5963903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437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26575-98C4-6967-00EE-209D05D4C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000 (2)" descr="Immagine che contiene schermata, arcobaleno, Policromia&#10;&#10;Il contenuto generato dall'IA potrebbe non essere corretto.">
            <a:hlinkClick r:id="" action="ppaction://media"/>
            <a:extLst>
              <a:ext uri="{FF2B5EF4-FFF2-40B4-BE49-F238E27FC236}">
                <a16:creationId xmlns:a16="http://schemas.microsoft.com/office/drawing/2014/main" id="{9CE32D7B-627C-6364-2F00-7503EE78059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2522555" y="643467"/>
            <a:ext cx="1937689" cy="254321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3000 (2)" descr="Immagine che contiene schermata, arcobaleno, Policromia&#10;&#10;Il contenuto generato dall'IA potrebbe non essere corretto.">
            <a:hlinkClick r:id="" action="ppaction://media"/>
            <a:extLst>
              <a:ext uri="{FF2B5EF4-FFF2-40B4-BE49-F238E27FC236}">
                <a16:creationId xmlns:a16="http://schemas.microsoft.com/office/drawing/2014/main" id="{C6939608-43E2-0A3D-A315-C6AD59E89434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7735941" y="643467"/>
            <a:ext cx="1937689" cy="254321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6000 (2)" descr="Immagine che contiene schermata, arcobaleno, Policromia&#10;&#10;Il contenuto generato dall'IA potrebbe non essere corretto.">
            <a:hlinkClick r:id="" action="ppaction://media"/>
            <a:extLst>
              <a:ext uri="{FF2B5EF4-FFF2-40B4-BE49-F238E27FC236}">
                <a16:creationId xmlns:a16="http://schemas.microsoft.com/office/drawing/2014/main" id="{7CE4EFC2-CC8F-224C-417F-F4C4B2989245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521547" y="3671316"/>
            <a:ext cx="1939704" cy="2545862"/>
          </a:xfrm>
          <a:prstGeom prst="rect">
            <a:avLst/>
          </a:prstGeom>
        </p:spPr>
      </p:pic>
      <p:pic>
        <p:nvPicPr>
          <p:cNvPr id="11" name="10000" descr="Immagine che contiene schermata, arcobaleno, Policromia&#10;&#10;Il contenuto generato dall'IA potrebbe non essere corretto.">
            <a:hlinkClick r:id="" action="ppaction://media"/>
            <a:extLst>
              <a:ext uri="{FF2B5EF4-FFF2-40B4-BE49-F238E27FC236}">
                <a16:creationId xmlns:a16="http://schemas.microsoft.com/office/drawing/2014/main" id="{5639B074-DEA9-D273-EE2D-8D91055A3002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7732036" y="3671316"/>
            <a:ext cx="1945500" cy="255346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6C5B24D-BB5A-81F4-9558-DB5E466EEF0C}"/>
              </a:ext>
            </a:extLst>
          </p:cNvPr>
          <p:cNvSpPr txBox="1"/>
          <p:nvPr/>
        </p:nvSpPr>
        <p:spPr>
          <a:xfrm>
            <a:off x="2521547" y="302268"/>
            <a:ext cx="1936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ptos" panose="020B0004020202020204" pitchFamily="34" charset="0"/>
              </a:rPr>
              <a:t>After 1000 </a:t>
            </a:r>
            <a:r>
              <a:rPr lang="it-IT" sz="1600" dirty="0" err="1">
                <a:latin typeface="Aptos" panose="020B0004020202020204" pitchFamily="34" charset="0"/>
              </a:rPr>
              <a:t>episodes</a:t>
            </a:r>
            <a:endParaRPr lang="it-IT" sz="1600" dirty="0">
              <a:latin typeface="Aptos" panose="020B00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DEA02F8-2473-763C-DF41-511FA6A23660}"/>
              </a:ext>
            </a:extLst>
          </p:cNvPr>
          <p:cNvSpPr txBox="1"/>
          <p:nvPr/>
        </p:nvSpPr>
        <p:spPr>
          <a:xfrm>
            <a:off x="7731758" y="302268"/>
            <a:ext cx="1936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ptos" panose="020B0004020202020204" pitchFamily="34" charset="0"/>
              </a:rPr>
              <a:t>After 3000 </a:t>
            </a:r>
            <a:r>
              <a:rPr lang="it-IT" sz="1600" dirty="0" err="1">
                <a:latin typeface="Aptos" panose="020B0004020202020204" pitchFamily="34" charset="0"/>
              </a:rPr>
              <a:t>episodes</a:t>
            </a:r>
            <a:endParaRPr lang="it-IT" sz="1600" dirty="0">
              <a:latin typeface="Aptos" panose="020B00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FC8BBF4-896E-2639-309B-916CB2D38BC0}"/>
              </a:ext>
            </a:extLst>
          </p:cNvPr>
          <p:cNvSpPr txBox="1"/>
          <p:nvPr/>
        </p:nvSpPr>
        <p:spPr>
          <a:xfrm>
            <a:off x="2514464" y="6214533"/>
            <a:ext cx="1936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ptos" panose="020B0004020202020204" pitchFamily="34" charset="0"/>
              </a:rPr>
              <a:t>After 6000 </a:t>
            </a:r>
            <a:r>
              <a:rPr lang="it-IT" sz="1600" dirty="0" err="1">
                <a:latin typeface="Aptos" panose="020B0004020202020204" pitchFamily="34" charset="0"/>
              </a:rPr>
              <a:t>episodes</a:t>
            </a:r>
            <a:endParaRPr lang="it-IT" sz="1600" dirty="0">
              <a:latin typeface="Aptos" panose="020B00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8F5ADC2-8AF9-4B55-7B3C-391B09ADD7FC}"/>
              </a:ext>
            </a:extLst>
          </p:cNvPr>
          <p:cNvSpPr txBox="1"/>
          <p:nvPr/>
        </p:nvSpPr>
        <p:spPr>
          <a:xfrm>
            <a:off x="7731757" y="6224785"/>
            <a:ext cx="2045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Aptos" panose="020B0004020202020204" pitchFamily="34" charset="0"/>
              </a:rPr>
              <a:t>After 10000 </a:t>
            </a:r>
            <a:r>
              <a:rPr lang="it-IT" sz="1600" dirty="0" err="1">
                <a:latin typeface="Aptos" panose="020B0004020202020204" pitchFamily="34" charset="0"/>
              </a:rPr>
              <a:t>episodes</a:t>
            </a:r>
            <a:endParaRPr lang="it-IT" sz="16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26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3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643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50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56667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25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31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B7FDD-96CF-E206-DADB-8F941F9EF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3DF786-B964-E166-22AE-D1D3422C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SALIENCY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4F1D72-F153-262B-FE87-DCB70341F2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1800" dirty="0">
                    <a:latin typeface="Aptos" panose="020B0004020202020204" pitchFamily="34" charset="0"/>
                  </a:rPr>
                  <a:t>For a </a:t>
                </a:r>
                <a:r>
                  <a:rPr lang="it-IT" sz="1800" dirty="0" err="1">
                    <a:latin typeface="Aptos" panose="020B0004020202020204" pitchFamily="34" charset="0"/>
                  </a:rPr>
                  <a:t>given</a:t>
                </a:r>
                <a:r>
                  <a:rPr lang="it-IT" sz="1800" dirty="0">
                    <a:latin typeface="Aptos" panose="020B0004020202020204" pitchFamily="34" charset="0"/>
                  </a:rPr>
                  <a:t> state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1800" b="0" i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it-IT" sz="1800" dirty="0">
                    <a:effectLst/>
                    <a:latin typeface="Aptos" panose="020B0004020202020204" pitchFamily="34" charset="0"/>
                  </a:rPr>
                  <a:t> and action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18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it-IT" sz="1800" dirty="0">
                    <a:effectLst/>
                    <a:latin typeface="Aptos" panose="020B0004020202020204" pitchFamily="34" charset="0"/>
                  </a:rPr>
                  <a:t>, </a:t>
                </a:r>
                <a:r>
                  <a:rPr lang="it-IT" sz="1800" dirty="0" err="1">
                    <a:effectLst/>
                    <a:latin typeface="Aptos" panose="020B0004020202020204" pitchFamily="34" charset="0"/>
                  </a:rPr>
                  <a:t>if</a:t>
                </a:r>
                <a:r>
                  <a:rPr lang="it-IT" sz="1800" dirty="0">
                    <a:effectLst/>
                    <a:latin typeface="Aptos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it-IT" sz="1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800" dirty="0">
                    <a:effectLst/>
                    <a:latin typeface="Aptos" panose="020B0004020202020204" pitchFamily="34" charset="0"/>
                  </a:rPr>
                  <a:t>are the </a:t>
                </a:r>
                <a:r>
                  <a:rPr lang="it-IT" sz="1800" dirty="0" err="1">
                    <a:effectLst/>
                    <a:latin typeface="Aptos" panose="020B0004020202020204" pitchFamily="34" charset="0"/>
                  </a:rPr>
                  <a:t>learned</a:t>
                </a:r>
                <a:r>
                  <a:rPr lang="it-IT" sz="1800" dirty="0">
                    <a:effectLst/>
                    <a:latin typeface="Aptos" panose="020B0004020202020204" pitchFamily="34" charset="0"/>
                  </a:rPr>
                  <a:t> </a:t>
                </a:r>
                <a:r>
                  <a:rPr lang="it-IT" sz="1800" dirty="0" err="1">
                    <a:effectLst/>
                    <a:latin typeface="Aptos" panose="020B0004020202020204" pitchFamily="34" charset="0"/>
                  </a:rPr>
                  <a:t>parameters</a:t>
                </a:r>
                <a:r>
                  <a:rPr lang="it-IT" sz="1800" dirty="0">
                    <a:effectLst/>
                    <a:latin typeface="Aptos" panose="020B0004020202020204" pitchFamily="34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it-IT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800" b="0" i="1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acc>
                        </m:sub>
                      </m:sSub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?</m:t>
                      </m:r>
                    </m:oMath>
                  </m:oMathPara>
                </a14:m>
                <a:endParaRPr lang="it-IT" sz="1800" b="0" i="1" dirty="0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</m:sub>
                      </m:sSub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it-IT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sz="1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acc>
                            <m:accPr>
                              <m:chr m:val="̃"/>
                              <m:ctrlPr>
                                <a:rPr lang="it-IT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acc>
                        </m:sub>
                      </m:sSub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 ?</m:t>
                      </m:r>
                    </m:oMath>
                  </m:oMathPara>
                </a14:m>
                <a:endParaRPr lang="it-IT" sz="1800" dirty="0"/>
              </a:p>
              <a:p>
                <a:pPr marL="0" indent="0">
                  <a:buNone/>
                </a:pPr>
                <a:endParaRPr lang="it-IT" sz="1800" dirty="0"/>
              </a:p>
              <a:p>
                <a:pPr marL="0" indent="0">
                  <a:buNone/>
                </a:pPr>
                <a:endParaRPr lang="it-IT" sz="1800" dirty="0"/>
              </a:p>
              <a:p>
                <a:pPr marL="0" indent="0">
                  <a:buNone/>
                </a:pPr>
                <a:endParaRPr lang="it-IT" sz="1800" dirty="0"/>
              </a:p>
              <a:p>
                <a:pPr marL="0" indent="0">
                  <a:buNone/>
                </a:pPr>
                <a:r>
                  <a:rPr lang="it-IT" sz="1800" dirty="0" err="1">
                    <a:latin typeface="Aptos" panose="020B0004020202020204" pitchFamily="34" charset="0"/>
                  </a:rPr>
                  <a:t>Let</a:t>
                </a:r>
                <a:r>
                  <a:rPr lang="it-IT" sz="1800" dirty="0">
                    <a:latin typeface="Aptos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1800" b="0" i="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</m:t>
                        </m:r>
                      </m:e>
                    </m:acc>
                    <m:r>
                      <a:rPr lang="it-IT" sz="18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≔</m:t>
                    </m:r>
                  </m:oMath>
                </a14:m>
                <a:r>
                  <a:rPr lang="it-IT" sz="1800" dirty="0"/>
                  <a:t>  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4F1D72-F153-262B-FE87-DCB70341F2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240EAA4-385B-E5C9-E81B-8CE9E2B12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004" y="4303330"/>
            <a:ext cx="6453992" cy="175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2211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6833F6E-DCC2-4C40-94F5-515AE4AB5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" t="9793" r="75649" b="3145"/>
          <a:stretch/>
        </p:blipFill>
        <p:spPr bwMode="auto">
          <a:xfrm>
            <a:off x="4540102" y="2381693"/>
            <a:ext cx="2902689" cy="293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7F80C901-D631-A213-D4F2-3F4054A96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2" b="52145"/>
          <a:stretch/>
        </p:blipFill>
        <p:spPr bwMode="auto">
          <a:xfrm>
            <a:off x="1171430" y="2381693"/>
            <a:ext cx="3297552" cy="293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D727DA4-A9AA-EC0A-2121-DCB749EE43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72" b="51215"/>
          <a:stretch/>
        </p:blipFill>
        <p:spPr bwMode="auto">
          <a:xfrm>
            <a:off x="7506585" y="2381693"/>
            <a:ext cx="3261924" cy="293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789F305-A7F7-8B6B-D767-D423D5436DD7}"/>
              </a:ext>
            </a:extLst>
          </p:cNvPr>
          <p:cNvSpPr txBox="1"/>
          <p:nvPr/>
        </p:nvSpPr>
        <p:spPr>
          <a:xfrm>
            <a:off x="1766680" y="1912714"/>
            <a:ext cx="2107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800" dirty="0">
                <a:latin typeface="Aptos" panose="020B0004020202020204" pitchFamily="34" charset="0"/>
              </a:rPr>
              <a:t>Value </a:t>
            </a:r>
            <a:r>
              <a:rPr lang="it-IT" sz="1800" dirty="0" err="1">
                <a:latin typeface="Aptos" panose="020B0004020202020204" pitchFamily="34" charset="0"/>
              </a:rPr>
              <a:t>saliency</a:t>
            </a:r>
            <a:r>
              <a:rPr lang="it-IT" sz="1800" dirty="0">
                <a:latin typeface="Aptos" panose="020B0004020202020204" pitchFamily="34" charset="0"/>
              </a:rPr>
              <a:t> </a:t>
            </a:r>
            <a:r>
              <a:rPr lang="it-IT" sz="1800" dirty="0" err="1">
                <a:latin typeface="Aptos" panose="020B0004020202020204" pitchFamily="34" charset="0"/>
              </a:rPr>
              <a:t>map</a:t>
            </a:r>
            <a:endParaRPr lang="it-IT" sz="1800" dirty="0">
              <a:latin typeface="Aptos" panose="020B0004020202020204" pitchFamily="34" charset="0"/>
            </a:endParaRPr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BF1FD6C-A89F-B037-52F1-66B9356A93F2}"/>
              </a:ext>
            </a:extLst>
          </p:cNvPr>
          <p:cNvSpPr txBox="1"/>
          <p:nvPr/>
        </p:nvSpPr>
        <p:spPr>
          <a:xfrm>
            <a:off x="7823097" y="1912714"/>
            <a:ext cx="2628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 err="1">
                <a:latin typeface="Aptos" panose="020B0004020202020204" pitchFamily="34" charset="0"/>
              </a:rPr>
              <a:t>Advantage</a:t>
            </a:r>
            <a:r>
              <a:rPr lang="it-IT" sz="1800" dirty="0">
                <a:latin typeface="Aptos" panose="020B0004020202020204" pitchFamily="34" charset="0"/>
              </a:rPr>
              <a:t> </a:t>
            </a:r>
            <a:r>
              <a:rPr lang="it-IT" sz="1800" dirty="0" err="1">
                <a:latin typeface="Aptos" panose="020B0004020202020204" pitchFamily="34" charset="0"/>
              </a:rPr>
              <a:t>saliency</a:t>
            </a:r>
            <a:r>
              <a:rPr lang="it-IT" sz="1800" dirty="0">
                <a:latin typeface="Aptos" panose="020B0004020202020204" pitchFamily="34" charset="0"/>
              </a:rPr>
              <a:t> </a:t>
            </a:r>
            <a:r>
              <a:rPr lang="it-IT" sz="1800" dirty="0" err="1">
                <a:latin typeface="Aptos" panose="020B0004020202020204" pitchFamily="34" charset="0"/>
              </a:rPr>
              <a:t>map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793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148A8-28C0-8251-77AC-56339F075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ACEC34-7882-9D6C-F5B1-06C02803D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 APPROXIMATION FOR POLICY EVALUATION</a:t>
            </a:r>
            <a:br>
              <a:rPr lang="it-IT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E08C176-EF0A-6B2F-2D61-04544C8407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In a RL experiment, we are </a:t>
                </a:r>
                <a:r>
                  <a:rPr lang="en-US" sz="18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en-US" sz="1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iven a policy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it-IT" sz="180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it-IT" sz="1800" dirty="0"/>
              </a:p>
              <a:p>
                <a:pPr marL="0" indent="0">
                  <a:buNone/>
                </a:pPr>
                <a:r>
                  <a:rPr lang="it-IT" sz="1800" dirty="0" err="1">
                    <a:latin typeface="Aptos" panose="020B0004020202020204" pitchFamily="34" charset="0"/>
                  </a:rPr>
                  <a:t>We</a:t>
                </a:r>
                <a:r>
                  <a:rPr lang="it-IT" sz="1800" dirty="0">
                    <a:latin typeface="Aptos" panose="020B0004020202020204" pitchFamily="34" charset="0"/>
                  </a:rPr>
                  <a:t>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it-IT" sz="1800" dirty="0"/>
              </a:p>
              <a:p>
                <a:pPr marL="0" indent="0">
                  <a:buNone/>
                </a:pPr>
                <a:r>
                  <a:rPr lang="it-IT" sz="1800" dirty="0">
                    <a:latin typeface="Aptos" panose="020B0004020202020204" pitchFamily="34" charset="0"/>
                  </a:rPr>
                  <a:t>SGD with online sampling </a:t>
                </a:r>
                <a:r>
                  <a:rPr lang="it-IT" sz="1800" dirty="0" err="1">
                    <a:latin typeface="Aptos" panose="020B0004020202020204" pitchFamily="34" charset="0"/>
                  </a:rPr>
                  <a:t>experience</a:t>
                </a:r>
                <a:r>
                  <a:rPr lang="it-IT" sz="1800" dirty="0">
                    <a:latin typeface="Aptos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it-IT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it-IT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it-IT" sz="18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,….,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it-IT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it-IT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it-IT" sz="1800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800" dirty="0"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it-IT" sz="1800" i="1" kern="100" dirty="0"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8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𝜂</m:t>
                      </m:r>
                      <m:r>
                        <a:rPr lang="en-US" sz="18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18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  <m:sSup>
                        <m:sSupPr>
                          <m:ctrlPr>
                            <a:rPr lang="it-IT" sz="18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8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800" b="0" i="1" kern="100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800" b="0" i="1" kern="100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it-IT" sz="1800" b="0" i="1" kern="100" smtClean="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8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8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8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8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sz="1800" i="1" kern="10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0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800" i="1" kern="1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it-IT" sz="1800" i="1" kern="10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kern="10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800" i="1" kern="100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t-IT" sz="18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it-IT" sz="18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8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8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sz="18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it-IT" sz="1800" kern="100" dirty="0"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e.g.</a:t>
                </a:r>
                <a:r>
                  <a:rPr lang="it-IT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SARSA target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𝛾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sSub>
                            <m:sSub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it-IT" sz="1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3E08C176-EF0A-6B2F-2D61-04544C8407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0215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8266CA-3FCE-180B-493F-774E6DB6C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/>
          </a:bodyPr>
          <a:lstStyle/>
          <a:p>
            <a:r>
              <a:rPr lang="it-IT" dirty="0"/>
              <a:t>NEURAL NETWORKS AS MODEL</a:t>
            </a:r>
          </a:p>
        </p:txBody>
      </p:sp>
      <p:sp>
        <p:nvSpPr>
          <p:cNvPr id="9" name="Round Diagonal Corner Rectangle 9">
            <a:extLst>
              <a:ext uri="{FF2B5EF4-FFF2-40B4-BE49-F238E27FC236}">
                <a16:creationId xmlns:a16="http://schemas.microsoft.com/office/drawing/2014/main" id="{77087EFE-29A9-4EC9-8B82-7519E2983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13. Q-Network - Deep Learning Bible - 5. Reinforcement Learning - 한글">
            <a:extLst>
              <a:ext uri="{FF2B5EF4-FFF2-40B4-BE49-F238E27FC236}">
                <a16:creationId xmlns:a16="http://schemas.microsoft.com/office/drawing/2014/main" id="{F2D05ED1-4B77-2EFD-20D6-854392F4E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243163"/>
            <a:ext cx="4635583" cy="237573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3C39D90-8BDA-A8F3-DE35-DE93D2624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9957" y="2249487"/>
                <a:ext cx="4747087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1800" dirty="0" err="1">
                    <a:latin typeface="Aptos" panose="020B0004020202020204" pitchFamily="34" charset="0"/>
                    <a:ea typeface="Times New Roman" panose="02020603050405020304" pitchFamily="18" charset="0"/>
                  </a:rPr>
                  <a:t>We</a:t>
                </a:r>
                <a:r>
                  <a:rPr lang="it-IT" sz="1800" dirty="0">
                    <a:latin typeface="Aptos" panose="020B0004020202020204" pitchFamily="34" charset="0"/>
                    <a:ea typeface="Times New Roman" panose="02020603050405020304" pitchFamily="18" charset="0"/>
                  </a:rPr>
                  <a:t> use a Deep Q-Network</a:t>
                </a:r>
              </a:p>
              <a:p>
                <a:pPr marL="0" indent="0">
                  <a:buNone/>
                </a:pPr>
                <a:endParaRPr lang="it-IT" sz="18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,: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it-IT" sz="1800" dirty="0"/>
              </a:p>
              <a:p>
                <a:pPr marL="0" indent="0">
                  <a:buNone/>
                </a:pPr>
                <a:endParaRPr lang="it-IT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3C39D90-8BDA-A8F3-DE35-DE93D2624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9957" y="2249487"/>
                <a:ext cx="4747087" cy="3541714"/>
              </a:xfrm>
              <a:blipFill>
                <a:blip r:embed="rId4"/>
                <a:stretch>
                  <a:fillRect l="-11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59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BA13D-DAD9-259F-E3C5-30EFAA555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B05227-3EDA-9FA6-0261-5E718042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 fontScale="90000"/>
          </a:bodyPr>
          <a:lstStyle/>
          <a:p>
            <a:r>
              <a:rPr lang="en-US" sz="3600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DUELING DEEP Q-NETWORK</a:t>
            </a:r>
            <a:br>
              <a:rPr lang="it-IT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it-IT" dirty="0"/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5815790E-D147-2D07-B40A-6B4B95B9B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5" name="Immagine 4" descr="Immagine che contiene diagramma, linea, schermata, Piano&#10;&#10;Il contenuto generato dall'IA potrebbe non essere corretto.">
            <a:extLst>
              <a:ext uri="{FF2B5EF4-FFF2-40B4-BE49-F238E27FC236}">
                <a16:creationId xmlns:a16="http://schemas.microsoft.com/office/drawing/2014/main" id="{C892DEF6-B3E2-5987-68F2-FEFC36541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124" y="1782542"/>
            <a:ext cx="4890248" cy="35209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92AD273-7637-A7E6-4E45-E1F5C4F0DA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69957" y="2249487"/>
                <a:ext cx="4747087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</m:sSub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it-IT" sz="1800" dirty="0">
                  <a:latin typeface="Aptos" panose="020B0004020202020204" pitchFamily="34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it-IT" sz="1800" dirty="0">
                  <a:latin typeface="Aptos" panose="020B0004020202020204" pitchFamily="34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it-IT" sz="1800" dirty="0" err="1">
                    <a:latin typeface="Aptos" panose="020B0004020202020204" pitchFamily="34" charset="0"/>
                    <a:ea typeface="Times New Roman" panose="02020603050405020304" pitchFamily="18" charset="0"/>
                  </a:rPr>
                  <a:t>We</a:t>
                </a:r>
                <a:r>
                  <a:rPr lang="it-IT" sz="1800" dirty="0">
                    <a:latin typeface="Aptos" panose="020B0004020202020204" pitchFamily="34" charset="0"/>
                    <a:ea typeface="Times New Roman" panose="02020603050405020304" pitchFamily="18" charset="0"/>
                  </a:rPr>
                  <a:t> use a </a:t>
                </a:r>
                <a:r>
                  <a:rPr lang="it-IT" sz="1800" dirty="0" err="1">
                    <a:latin typeface="Aptos" panose="020B0004020202020204" pitchFamily="34" charset="0"/>
                    <a:ea typeface="Times New Roman" panose="02020603050405020304" pitchFamily="18" charset="0"/>
                  </a:rPr>
                  <a:t>Dueling</a:t>
                </a:r>
                <a:r>
                  <a:rPr lang="it-IT" sz="1800" dirty="0">
                    <a:latin typeface="Aptos" panose="020B0004020202020204" pitchFamily="34" charset="0"/>
                    <a:ea typeface="Times New Roman" panose="02020603050405020304" pitchFamily="18" charset="0"/>
                  </a:rPr>
                  <a:t> Deep Q-Network</a:t>
                </a:r>
              </a:p>
              <a:p>
                <a:pPr marL="0" indent="0">
                  <a:buNone/>
                </a:pPr>
                <a:endParaRPr lang="it-IT" sz="18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it-IT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it-IT" sz="18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t-IT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𝜙</m:t>
                      </m:r>
                      <m:d>
                        <m:dPr>
                          <m:ctrlP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it-IT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it-IT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it-IT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it-IT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t-IT" sz="1800" dirty="0">
                  <a:latin typeface="Aptos" panose="020B0004020202020204" pitchFamily="34" charset="0"/>
                </a:endParaRPr>
              </a:p>
              <a:p>
                <a:pPr marL="0" indent="0">
                  <a:buNone/>
                </a:pPr>
                <a:endParaRPr lang="it-IT" sz="1900" dirty="0">
                  <a:latin typeface="Aptos" panose="020B0004020202020204" pitchFamily="34" charset="0"/>
                </a:endParaRPr>
              </a:p>
              <a:p>
                <a:pPr marL="0" indent="0">
                  <a:buNone/>
                </a:pPr>
                <a:endParaRPr lang="it-IT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F92AD273-7637-A7E6-4E45-E1F5C4F0D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69957" y="2249487"/>
                <a:ext cx="4747087" cy="3541714"/>
              </a:xfrm>
              <a:blipFill>
                <a:blip r:embed="rId3"/>
                <a:stretch>
                  <a:fillRect l="-11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B97DD404-0BE3-C0B2-1FB2-2989DF23C91B}"/>
              </a:ext>
            </a:extLst>
          </p:cNvPr>
          <p:cNvSpPr/>
          <p:nvPr/>
        </p:nvSpPr>
        <p:spPr>
          <a:xfrm>
            <a:off x="7460140" y="2178367"/>
            <a:ext cx="3004660" cy="595312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280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FF2ABE-01F1-A4EF-01B0-221EB36BD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60250D4E-ACD0-0A36-5B47-0882309A8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698" y="2366098"/>
            <a:ext cx="5042603" cy="2125803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CB7001BE-46C6-4136-2FC4-46F43A7A8A5D}"/>
              </a:ext>
            </a:extLst>
          </p:cNvPr>
          <p:cNvSpPr/>
          <p:nvPr/>
        </p:nvSpPr>
        <p:spPr>
          <a:xfrm>
            <a:off x="3397827" y="2386880"/>
            <a:ext cx="3767052" cy="194174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4EE5213-C1E0-EDAF-B07E-CF84E51E78D7}"/>
              </a:ext>
            </a:extLst>
          </p:cNvPr>
          <p:cNvSpPr/>
          <p:nvPr/>
        </p:nvSpPr>
        <p:spPr>
          <a:xfrm>
            <a:off x="7214755" y="2153920"/>
            <a:ext cx="751840" cy="127508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AA9249A7-8645-9181-8734-3D08F96CF2CA}"/>
              </a:ext>
            </a:extLst>
          </p:cNvPr>
          <p:cNvSpPr/>
          <p:nvPr/>
        </p:nvSpPr>
        <p:spPr>
          <a:xfrm>
            <a:off x="7214755" y="3488777"/>
            <a:ext cx="751840" cy="1215301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4390796-8D65-33C2-F430-1485C697771B}"/>
                  </a:ext>
                </a:extLst>
              </p:cNvPr>
              <p:cNvSpPr txBox="1"/>
              <p:nvPr/>
            </p:nvSpPr>
            <p:spPr>
              <a:xfrm>
                <a:off x="7122518" y="1599419"/>
                <a:ext cx="8440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D4390796-8D65-33C2-F430-1485C6977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518" y="1599419"/>
                <a:ext cx="8440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67E06A6-7718-F43C-7AAD-AD585B11BBBF}"/>
                  </a:ext>
                </a:extLst>
              </p:cNvPr>
              <p:cNvSpPr txBox="1"/>
              <p:nvPr/>
            </p:nvSpPr>
            <p:spPr>
              <a:xfrm>
                <a:off x="7040025" y="4783907"/>
                <a:ext cx="113204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767E06A6-7718-F43C-7AAD-AD585B11B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25" y="4783907"/>
                <a:ext cx="1132040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2B58BCB-1C5A-97B1-FCD1-97DA688E8D9F}"/>
                  </a:ext>
                </a:extLst>
              </p:cNvPr>
              <p:cNvSpPr txBox="1"/>
              <p:nvPr/>
            </p:nvSpPr>
            <p:spPr>
              <a:xfrm>
                <a:off x="8492905" y="3231958"/>
                <a:ext cx="21300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</m:d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w Cen MT" panose="020B0602020104020603"/>
                    <a:ea typeface="Times New Roman" panose="020206030504050203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≈</m:t>
                    </m:r>
                    <m:sSub>
                      <m:sSubPr>
                        <m:ctrlP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0" lang="it-IT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  <m:t>𝜋</m:t>
                        </m:r>
                      </m:sub>
                    </m:sSub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(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𝑠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,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𝑎</m:t>
                    </m:r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A2B58BCB-1C5A-97B1-FCD1-97DA688E8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905" y="3231958"/>
                <a:ext cx="2130007" cy="369332"/>
              </a:xfrm>
              <a:prstGeom prst="rect">
                <a:avLst/>
              </a:prstGeom>
              <a:blipFill>
                <a:blip r:embed="rId5"/>
                <a:stretch>
                  <a:fillRect l="-571"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3981163-1EF7-57ED-4F13-1A6DD5734441}"/>
                  </a:ext>
                </a:extLst>
              </p:cNvPr>
              <p:cNvSpPr txBox="1"/>
              <p:nvPr/>
            </p:nvSpPr>
            <p:spPr>
              <a:xfrm>
                <a:off x="7931129" y="2791460"/>
                <a:ext cx="4108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𝜙</m:t>
                      </m:r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3981163-1EF7-57ED-4F13-1A6DD573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129" y="2791460"/>
                <a:ext cx="410817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788956C-9805-EADE-3AD9-FE246A7FE150}"/>
                  </a:ext>
                </a:extLst>
              </p:cNvPr>
              <p:cNvSpPr txBox="1"/>
              <p:nvPr/>
            </p:nvSpPr>
            <p:spPr>
              <a:xfrm>
                <a:off x="5104128" y="5616034"/>
                <a:ext cx="198374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+mn-ea"/>
                    <a:cs typeface="+mn-cs"/>
                  </a:rPr>
                  <a:t>Which </a:t>
                </a:r>
                <a:r>
                  <a:rPr kumimoji="0" lang="it-IT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+mn-ea"/>
                    <a:cs typeface="+mn-cs"/>
                  </a:rPr>
                  <a:t>module</a:t>
                </a:r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kumimoji="0" lang="it-IT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+mn-ea"/>
                    <a:cs typeface="+mn-cs"/>
                  </a:rPr>
                  <a:t>?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1788956C-9805-EADE-3AD9-FE246A7FE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4128" y="5616034"/>
                <a:ext cx="1983742" cy="369332"/>
              </a:xfrm>
              <a:prstGeom prst="rect">
                <a:avLst/>
              </a:prstGeom>
              <a:blipFill>
                <a:blip r:embed="rId7"/>
                <a:stretch>
                  <a:fillRect l="-2454" t="-655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941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FB940-1C44-7D59-27A1-1F8458549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86FCC3-6A63-9532-AE3F-B0E1962F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Identifiability</a:t>
            </a:r>
            <a:r>
              <a:rPr lang="it-IT" dirty="0"/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E69B4F7-29FC-B552-D58E-4DCBCB291E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9007" y="2259647"/>
                <a:ext cx="9905999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1800" kern="100" dirty="0"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Suppose</a:t>
                </a:r>
                <a:endParaRPr lang="it-IT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it-IT" sz="1800" kern="100" dirty="0" err="1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We</a:t>
                </a:r>
                <a:r>
                  <a:rPr lang="it-IT" sz="18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kern="100" dirty="0" err="1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could</a:t>
                </a:r>
                <a:r>
                  <a:rPr lang="it-IT" sz="18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take</a:t>
                </a:r>
              </a:p>
              <a:p>
                <a:pPr marL="0" indent="0">
                  <a:buNone/>
                </a:pPr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E69B4F7-29FC-B552-D58E-4DCBCB291E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007" y="2259647"/>
                <a:ext cx="9905999" cy="3541714"/>
              </a:xfrm>
              <a:blipFill>
                <a:blip r:embed="rId2"/>
                <a:stretch>
                  <a:fillRect l="-5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5C4898D-6369-31DE-7E5C-A7DEC7F9EA5C}"/>
                  </a:ext>
                </a:extLst>
              </p:cNvPr>
              <p:cNvSpPr txBox="1"/>
              <p:nvPr/>
            </p:nvSpPr>
            <p:spPr>
              <a:xfrm>
                <a:off x="4653853" y="4316182"/>
                <a:ext cx="5145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⇒  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it-IT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it-IT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</m:d>
                      <m:r>
                        <a:rPr lang="it-IT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it-IT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it-IT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it-IT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</m:d>
                      <m:r>
                        <a:rPr lang="it-IT" sz="1800" b="0" i="0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it-IT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∀ </m:t>
                      </m:r>
                      <m:r>
                        <a:rPr lang="it-IT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</m:t>
                      </m:r>
                    </m:oMath>
                  </m:oMathPara>
                </a14:m>
                <a:endParaRPr lang="it-IT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5C4898D-6369-31DE-7E5C-A7DEC7F9E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853" y="4316182"/>
                <a:ext cx="5145191" cy="369332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FF2C260-B1F9-FB3A-11EC-B24296142A9E}"/>
                  </a:ext>
                </a:extLst>
              </p:cNvPr>
              <p:cNvSpPr txBox="1"/>
              <p:nvPr/>
            </p:nvSpPr>
            <p:spPr>
              <a:xfrm>
                <a:off x="1139007" y="3749040"/>
                <a:ext cx="2790957" cy="1503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it-IT" sz="1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it-IT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it-IT" sz="1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it-IT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it-IT" sz="1800" i="1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it-IT" i="1" kern="100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180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b="0" i="1" kern="1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it-IT" dirty="0">
                  <a:latin typeface="Aptos" panose="020B0004020202020204" pitchFamily="34" charset="0"/>
                </a:endParaRPr>
              </a:p>
              <a:p>
                <a:pPr algn="just"/>
                <a:endParaRPr lang="it-IT" dirty="0">
                  <a:latin typeface="Aptos" panose="020B00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1800" b="0" i="1" kern="100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it-IT" sz="1800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FF2C260-B1F9-FB3A-11EC-B24296142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007" y="3749040"/>
                <a:ext cx="2790957" cy="1503617"/>
              </a:xfrm>
              <a:prstGeom prst="rect">
                <a:avLst/>
              </a:prstGeom>
              <a:blipFill>
                <a:blip r:embed="rId4"/>
                <a:stretch>
                  <a:fillRect l="-437" t="-1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arentesi quadra chiusa 5">
            <a:extLst>
              <a:ext uri="{FF2B5EF4-FFF2-40B4-BE49-F238E27FC236}">
                <a16:creationId xmlns:a16="http://schemas.microsoft.com/office/drawing/2014/main" id="{FD3DD331-7908-8E0B-A715-4929BD2715C3}"/>
              </a:ext>
            </a:extLst>
          </p:cNvPr>
          <p:cNvSpPr/>
          <p:nvPr/>
        </p:nvSpPr>
        <p:spPr>
          <a:xfrm>
            <a:off x="4196080" y="3749040"/>
            <a:ext cx="255956" cy="1503617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7905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D0D40-B8A9-2F4C-6E26-26685AB62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6C611798-DBF3-72F7-55FE-A60E3F82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it-IT" dirty="0" err="1"/>
              <a:t>Identifiability</a:t>
            </a:r>
            <a:r>
              <a:rPr lang="it-IT" dirty="0"/>
              <a:t> PROBLEM: max </a:t>
            </a:r>
            <a:r>
              <a:rPr lang="it-IT" dirty="0" err="1"/>
              <a:t>module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5F82CC0D-EC02-C6CC-3A03-47FC72177E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59647"/>
                <a:ext cx="9905999" cy="35417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1800" kern="100" dirty="0"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Suppose</a:t>
                </a:r>
                <a:endParaRPr lang="it-IT" sz="1800" kern="100" dirty="0">
                  <a:effectLst/>
                  <a:latin typeface="Aptos" panose="020B00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it-IT" sz="1800" dirty="0" err="1">
                    <a:latin typeface="Aptos" panose="020B0004020202020204" pitchFamily="34" charset="0"/>
                  </a:rPr>
                  <a:t>We</a:t>
                </a:r>
                <a:r>
                  <a:rPr lang="it-IT" sz="1800" dirty="0">
                    <a:latin typeface="Aptos" panose="020B0004020202020204" pitchFamily="34" charset="0"/>
                  </a:rPr>
                  <a:t> </a:t>
                </a:r>
                <a:r>
                  <a:rPr lang="it-IT" sz="1800" dirty="0" err="1">
                    <a:latin typeface="Aptos" panose="020B0004020202020204" pitchFamily="34" charset="0"/>
                  </a:rPr>
                  <a:t>prefer</a:t>
                </a:r>
                <a:r>
                  <a:rPr lang="it-IT" sz="1800" dirty="0">
                    <a:latin typeface="Aptos" panose="020B0004020202020204" pitchFamily="34" charset="0"/>
                  </a:rPr>
                  <a:t> to take</a:t>
                </a:r>
              </a:p>
            </p:txBody>
          </p:sp>
        </mc:Choice>
        <mc:Fallback xmlns="">
          <p:sp>
            <p:nvSpPr>
              <p:cNvPr id="5" name="Segnaposto contenuto 2">
                <a:extLst>
                  <a:ext uri="{FF2B5EF4-FFF2-40B4-BE49-F238E27FC236}">
                    <a16:creationId xmlns:a16="http://schemas.microsoft.com/office/drawing/2014/main" id="{1224E88C-7E9C-EED8-1210-D2732A613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59647"/>
                <a:ext cx="9905999" cy="3541714"/>
              </a:xfrm>
              <a:blipFill>
                <a:blip r:embed="rId2"/>
                <a:stretch>
                  <a:fillRect l="-4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D90E27-06C6-4C9D-267C-B482DE35AFED}"/>
                  </a:ext>
                </a:extLst>
              </p:cNvPr>
              <p:cNvSpPr txBox="1"/>
              <p:nvPr/>
            </p:nvSpPr>
            <p:spPr>
              <a:xfrm>
                <a:off x="1142759" y="3749040"/>
                <a:ext cx="3744679" cy="1595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0" lang="it-IT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0" lang="it-IT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kumimoji="0" lang="it-IT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kumimoji="0" lang="it-IT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0" lang="it-IT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kumimoji="0" lang="it-IT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kumimoji="0" lang="it-IT" sz="1800" b="0" i="1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1" u="none" strike="noStrike" kern="1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it-IT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0" lang="it-IT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kumimoji="0" lang="it-IT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  <m:r>
                        <a:rPr kumimoji="0" lang="en-US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≔</m:t>
                      </m:r>
                      <m:sSub>
                        <m:sSubPr>
                          <m:ctrlPr>
                            <a:rPr kumimoji="0" lang="it-IT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kumimoji="0" lang="it-IT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endParaRPr>
              </a:p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endParaRPr>
              </a:p>
              <a:p>
                <a:pPr marL="0" marR="0" lvl="0" indent="0" algn="just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it-IT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kumimoji="0" lang="it-IT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</m:acc>
                      <m:d>
                        <m:dPr>
                          <m:ctrlPr>
                            <a:rPr kumimoji="0" lang="it-IT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kumimoji="0" lang="en-US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≔</m:t>
                      </m:r>
                      <m:sSub>
                        <m:sSubPr>
                          <m:ctrlPr>
                            <a:rPr kumimoji="0" lang="it-IT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kumimoji="0" lang="it-IT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kumimoji="0" lang="en-US" sz="1800" b="0" i="1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d>
                      <m:r>
                        <a:rPr kumimoji="0" lang="en-US" sz="1800" b="0" i="1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0" lang="it-IT" sz="1800" b="0" i="1" u="none" strike="noStrike" kern="1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it-IT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it-IT" sz="1800" b="0" i="0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it-IT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kumimoji="0" lang="it-IT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kumimoji="0" lang="it-IT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0" lang="it-IT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it-IT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it-IT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kumimoji="0" lang="it-IT" sz="1800" b="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white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kumimoji="0" lang="it-IT" sz="1800" b="0" i="1" u="none" strike="noStrike" kern="1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it-IT" sz="1800" b="0" i="1" u="none" strike="noStrike" kern="1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kumimoji="0" lang="it-IT" sz="1800" b="0" i="1" u="none" strike="noStrike" kern="1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white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0B000402020202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CD90E27-06C6-4C9D-267C-B482DE35A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759" y="3749040"/>
                <a:ext cx="3744679" cy="1595373"/>
              </a:xfrm>
              <a:prstGeom prst="rect">
                <a:avLst/>
              </a:prstGeom>
              <a:blipFill>
                <a:blip r:embed="rId3"/>
                <a:stretch>
                  <a:fillRect l="-325" t="-15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24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F149B-A355-91E2-2366-FB31A41FE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79E774-2FB2-021F-97A7-0612B7AA5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Identifiability</a:t>
            </a:r>
            <a:r>
              <a:rPr lang="it-IT" dirty="0"/>
              <a:t> PROBLEM: max </a:t>
            </a:r>
            <a:r>
              <a:rPr lang="it-IT" dirty="0" err="1"/>
              <a:t>module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F317B2B-355C-369A-B559-F3D28A3D5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2249486"/>
                <a:ext cx="9905999" cy="389731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it-IT" sz="1800" dirty="0">
                    <a:latin typeface="Aptos" panose="020B0004020202020204" pitchFamily="34" charset="0"/>
                  </a:rPr>
                  <a:t>Since for </a:t>
                </a:r>
                <a:r>
                  <a:rPr lang="it-IT" sz="1800" dirty="0" err="1">
                    <a:latin typeface="Aptos" panose="020B0004020202020204" pitchFamily="34" charset="0"/>
                  </a:rPr>
                  <a:t>any</a:t>
                </a:r>
                <a:r>
                  <a:rPr lang="it-IT" sz="1800" dirty="0">
                    <a:latin typeface="Aptos" panose="020B0004020202020204" pitchFamily="34" charset="0"/>
                  </a:rPr>
                  <a:t> state </a:t>
                </a:r>
                <a14:m>
                  <m:oMath xmlns:m="http://schemas.openxmlformats.org/officeDocument/2006/math">
                    <m:r>
                      <a:rPr lang="it-IT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it-IT" sz="1800" dirty="0">
                    <a:latin typeface="Aptos" panose="020B0004020202020204" pitchFamily="34" charset="0"/>
                  </a:rPr>
                  <a:t> </a:t>
                </a:r>
                <a:r>
                  <a:rPr lang="it-IT" sz="1800" dirty="0" err="1">
                    <a:latin typeface="Aptos" panose="020B0004020202020204" pitchFamily="34" charset="0"/>
                  </a:rPr>
                  <a:t>holds</a:t>
                </a:r>
                <a:endParaRPr lang="it-IT" sz="1800" dirty="0">
                  <a:latin typeface="Aptos" panose="020B00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∼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it-IT" sz="1800" dirty="0">
                  <a:latin typeface="Aptos" panose="020B0004020202020204" pitchFamily="34" charset="0"/>
                </a:endParaRPr>
              </a:p>
              <a:p>
                <a:pPr marL="0" indent="0">
                  <a:buNone/>
                </a:pPr>
                <a:r>
                  <a:rPr lang="it-IT" sz="1800" dirty="0">
                    <a:latin typeface="Aptos" panose="020B0004020202020204" pitchFamily="34" charset="0"/>
                  </a:rPr>
                  <a:t>and </a:t>
                </a:r>
                <a:r>
                  <a:rPr lang="it-IT" sz="1800" dirty="0" err="1">
                    <a:latin typeface="Aptos" panose="020B0004020202020204" pitchFamily="34" charset="0"/>
                  </a:rPr>
                  <a:t>our</a:t>
                </a:r>
                <a:r>
                  <a:rPr lang="it-IT" sz="1800" dirty="0">
                    <a:latin typeface="Aptos" panose="020B0004020202020204" pitchFamily="34" charset="0"/>
                  </a:rPr>
                  <a:t> </a:t>
                </a:r>
                <a:r>
                  <a:rPr lang="it-IT" sz="1800" dirty="0" err="1">
                    <a:latin typeface="Aptos" panose="020B0004020202020204" pitchFamily="34" charset="0"/>
                  </a:rPr>
                  <a:t>estimates</a:t>
                </a:r>
                <a:r>
                  <a:rPr lang="it-IT" sz="1800" dirty="0">
                    <a:latin typeface="Aptos" panose="020B0004020202020204" pitchFamily="34" charset="0"/>
                  </a:rPr>
                  <a:t> </a:t>
                </a:r>
                <a:r>
                  <a:rPr lang="it-IT" sz="1800" dirty="0" err="1">
                    <a:latin typeface="Aptos" panose="020B0004020202020204" pitchFamily="34" charset="0"/>
                  </a:rPr>
                  <a:t>satisfy</a:t>
                </a:r>
                <a:r>
                  <a:rPr lang="it-IT" sz="1800" dirty="0">
                    <a:latin typeface="Aptos" panose="020B0004020202020204" pitchFamily="34" charset="0"/>
                  </a:rPr>
                  <a:t>:</a:t>
                </a: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∼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acc>
                          <m:d>
                            <m:d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it-IT" sz="1800" b="0" i="1" kern="10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⋅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t-IT" sz="1800" i="1" kern="1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IT" sz="1800" i="1" kern="10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1800" kern="10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it-IT" sz="1800" i="1" kern="10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r>
                                <a:rPr lang="it-IT" sz="1800" i="1" kern="10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it-IT" sz="1800" i="1" kern="10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i="1" kern="10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1800" i="1" kern="10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800" i="1" kern="10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i="1" kern="10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it-IT" sz="1800" i="1" kern="10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it-IT" sz="1800" i="1" kern="10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i="1" kern="10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it-IT" sz="1800" i="1" kern="10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800" i="1" kern="10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it-IT" sz="1800" b="0" i="1" kern="10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it-IT" sz="1800" b="0" i="1" kern="10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it-IT" sz="1800" b="0" i="1" kern="10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it-IT" sz="1800" b="0" i="1" kern="100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18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1800" i="1" kern="1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1800" i="1" kern="1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1800" i="1" kern="10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800" b="0" i="1" kern="10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1800" b="0" i="1" kern="10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it-IT" sz="1800" b="0" i="1" kern="10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it-IT" sz="1800" i="1" kern="10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IT" sz="1800" kern="10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argmax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it-IT" sz="1800" i="1" kern="10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i="1" kern="10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it-IT" sz="1800" i="1" kern="10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lim>
                          </m:limLow>
                          <m:r>
                            <a:rPr lang="it-IT" sz="1800" b="0" i="1" kern="100" smtClean="0">
                              <a:solidFill>
                                <a:prstClr val="white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800" b="0" i="1" kern="10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800" b="0" i="1" kern="10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sz="1800" b="0" i="1" kern="10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800" b="0" i="1" kern="10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800" b="0" i="1" kern="10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  <m:r>
                                <a:rPr lang="it-IT" sz="1800" b="0" i="1" kern="100" smtClean="0">
                                  <a:solidFill>
                                    <a:prstClr val="white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it-IT" sz="1800" b="0" i="1" kern="10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 b="0" i="1" kern="10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it-IT" sz="1800" b="0" i="1" kern="100" smtClean="0">
                                      <a:solidFill>
                                        <a:prstClr val="white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it-IT" sz="1800" b="0" i="1" kern="100" smtClean="0">
                          <a:solidFill>
                            <a:prstClr val="white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=  0</m:t>
                      </m:r>
                    </m:oMath>
                  </m:oMathPara>
                </a14:m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it-IT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=&gt; </a:t>
                </a:r>
                <a:r>
                  <a:rPr lang="it-IT" sz="18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If</a:t>
                </a:r>
                <a:r>
                  <a:rPr lang="it-IT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it-IT" sz="1800" b="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it-IT" sz="18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is</a:t>
                </a:r>
                <a:r>
                  <a:rPr lang="it-IT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it-IT" sz="18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deterministic</a:t>
                </a:r>
                <a:r>
                  <a:rPr lang="it-IT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and </a:t>
                </a:r>
                <a:r>
                  <a:rPr lang="it-IT" sz="18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optimal</a:t>
                </a:r>
                <a:r>
                  <a:rPr lang="it-IT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policy, </a:t>
                </a:r>
                <a:r>
                  <a:rPr lang="it-IT" sz="1800" kern="100" dirty="0" err="1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there’s</a:t>
                </a:r>
                <a:r>
                  <a:rPr lang="it-IT" sz="18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a strong g</a:t>
                </a:r>
                <a:r>
                  <a:rPr lang="it-IT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ain in </a:t>
                </a:r>
                <a:r>
                  <a:rPr lang="it-IT" sz="18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identifiability</a:t>
                </a:r>
                <a:endParaRPr lang="it-IT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F317B2B-355C-369A-B559-F3D28A3D5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2249486"/>
                <a:ext cx="9905999" cy="3897313"/>
              </a:xfrm>
              <a:blipFill>
                <a:blip r:embed="rId2"/>
                <a:stretch>
                  <a:fillRect l="-4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tangolo 3">
            <a:extLst>
              <a:ext uri="{FF2B5EF4-FFF2-40B4-BE49-F238E27FC236}">
                <a16:creationId xmlns:a16="http://schemas.microsoft.com/office/drawing/2014/main" id="{844D582A-EF26-AE4D-0487-A48B7195F348}"/>
              </a:ext>
            </a:extLst>
          </p:cNvPr>
          <p:cNvSpPr/>
          <p:nvPr/>
        </p:nvSpPr>
        <p:spPr>
          <a:xfrm>
            <a:off x="4847670" y="2544127"/>
            <a:ext cx="2496660" cy="514033"/>
          </a:xfrm>
          <a:prstGeom prst="rect">
            <a:avLst/>
          </a:prstGeom>
          <a:noFill/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7942907-8E78-F424-7B7C-4E24A3AC6CC4}"/>
                  </a:ext>
                </a:extLst>
              </p:cNvPr>
              <p:cNvSpPr txBox="1"/>
              <p:nvPr/>
            </p:nvSpPr>
            <p:spPr>
              <a:xfrm>
                <a:off x="2899032" y="4815561"/>
                <a:ext cx="2126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 err="1">
                    <a:latin typeface="Aptos" panose="020B0004020202020204" pitchFamily="34" charset="0"/>
                  </a:rPr>
                  <a:t>If</a:t>
                </a:r>
                <a:r>
                  <a:rPr lang="it-IT" dirty="0">
                    <a:latin typeface="Aptos" panose="020B00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it-IT" dirty="0">
                    <a:latin typeface="Aptos" panose="020B0004020202020204" pitchFamily="34" charset="0"/>
                  </a:rPr>
                  <a:t> </a:t>
                </a:r>
                <a:r>
                  <a:rPr lang="it-IT" dirty="0" err="1">
                    <a:latin typeface="Aptos" panose="020B0004020202020204" pitchFamily="34" charset="0"/>
                  </a:rPr>
                  <a:t>is</a:t>
                </a:r>
                <a:r>
                  <a:rPr lang="it-IT" dirty="0">
                    <a:latin typeface="Aptos" panose="020B0004020202020204" pitchFamily="34" charset="0"/>
                  </a:rPr>
                  <a:t> </a:t>
                </a:r>
                <a:r>
                  <a:rPr lang="it-IT" dirty="0" err="1">
                    <a:latin typeface="Aptos" panose="020B0004020202020204" pitchFamily="34" charset="0"/>
                  </a:rPr>
                  <a:t>deterministic</a:t>
                </a:r>
                <a:r>
                  <a:rPr lang="it-IT" dirty="0">
                    <a:latin typeface="Aptos" panose="020B00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47942907-8E78-F424-7B7C-4E24A3AC6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032" y="4815561"/>
                <a:ext cx="2126736" cy="369332"/>
              </a:xfrm>
              <a:prstGeom prst="rect">
                <a:avLst/>
              </a:prstGeom>
              <a:blipFill>
                <a:blip r:embed="rId3"/>
                <a:stretch>
                  <a:fillRect l="-2586" t="-8197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2FCE02C-38D9-B144-D928-3A309D66328C}"/>
                  </a:ext>
                </a:extLst>
              </p:cNvPr>
              <p:cNvSpPr txBox="1"/>
              <p:nvPr/>
            </p:nvSpPr>
            <p:spPr>
              <a:xfrm>
                <a:off x="7262787" y="4815561"/>
                <a:ext cx="1900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latin typeface="Aptos" panose="020B00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it-IT" sz="1800" b="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it-IT" dirty="0">
                    <a:latin typeface="Aptos" panose="020B0004020202020204" pitchFamily="34" charset="0"/>
                  </a:rPr>
                  <a:t> </a:t>
                </a:r>
                <a:r>
                  <a:rPr lang="it-IT" dirty="0" err="1">
                    <a:latin typeface="Aptos" panose="020B0004020202020204" pitchFamily="34" charset="0"/>
                  </a:rPr>
                  <a:t>is</a:t>
                </a:r>
                <a:r>
                  <a:rPr lang="it-IT" dirty="0">
                    <a:latin typeface="Aptos" panose="020B0004020202020204" pitchFamily="34" charset="0"/>
                  </a:rPr>
                  <a:t> </a:t>
                </a:r>
                <a:r>
                  <a:rPr lang="it-IT" dirty="0" err="1">
                    <a:latin typeface="Aptos" panose="020B0004020202020204" pitchFamily="34" charset="0"/>
                  </a:rPr>
                  <a:t>optimal</a:t>
                </a:r>
                <a:r>
                  <a:rPr lang="it-IT" dirty="0">
                    <a:latin typeface="Aptos" panose="020B0004020202020204" pitchFamily="34" charset="0"/>
                  </a:rPr>
                  <a:t> </a:t>
                </a:r>
                <a:r>
                  <a:rPr lang="it-IT" dirty="0" err="1">
                    <a:latin typeface="Aptos" panose="020B0004020202020204" pitchFamily="34" charset="0"/>
                  </a:rPr>
                  <a:t>too</a:t>
                </a:r>
                <a:endParaRPr lang="it-IT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2FCE02C-38D9-B144-D928-3A309D663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787" y="4815561"/>
                <a:ext cx="1900457" cy="369332"/>
              </a:xfrm>
              <a:prstGeom prst="rect">
                <a:avLst/>
              </a:prstGeom>
              <a:blipFill>
                <a:blip r:embed="rId4"/>
                <a:stretch>
                  <a:fillRect l="-2564" t="-8197" r="-2244" b="-26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7D9EF048-D334-B224-0248-3880A666B7A8}"/>
              </a:ext>
            </a:extLst>
          </p:cNvPr>
          <p:cNvCxnSpPr/>
          <p:nvPr/>
        </p:nvCxnSpPr>
        <p:spPr>
          <a:xfrm flipV="1">
            <a:off x="3769360" y="4592320"/>
            <a:ext cx="0" cy="223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A7C582EA-6275-CCB4-E6B7-D9234A875B23}"/>
              </a:ext>
            </a:extLst>
          </p:cNvPr>
          <p:cNvCxnSpPr/>
          <p:nvPr/>
        </p:nvCxnSpPr>
        <p:spPr>
          <a:xfrm flipV="1">
            <a:off x="8117840" y="4582160"/>
            <a:ext cx="0" cy="2232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842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4502</TotalTime>
  <Words>992</Words>
  <Application>Microsoft Office PowerPoint</Application>
  <PresentationFormat>Widescreen</PresentationFormat>
  <Paragraphs>181</Paragraphs>
  <Slides>25</Slides>
  <Notes>0</Notes>
  <HiddenSlides>0</HiddenSlides>
  <MMClips>4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2" baseType="lpstr">
      <vt:lpstr>Aptos</vt:lpstr>
      <vt:lpstr>Arial</vt:lpstr>
      <vt:lpstr>Cambria Math</vt:lpstr>
      <vt:lpstr>Courier New</vt:lpstr>
      <vt:lpstr>Times New Roman</vt:lpstr>
      <vt:lpstr>Tw Cen MT</vt:lpstr>
      <vt:lpstr>Circuito</vt:lpstr>
      <vt:lpstr>Dueling Network Architectures for Deep Reinforcement Learning</vt:lpstr>
      <vt:lpstr>CONTENTS</vt:lpstr>
      <vt:lpstr>FUNCTION APPROXIMATION FOR POLICY EVALUATION </vt:lpstr>
      <vt:lpstr>NEURAL NETWORKS AS MODEL</vt:lpstr>
      <vt:lpstr>DUELING DEEP Q-NETWORK </vt:lpstr>
      <vt:lpstr>Presentazione standard di PowerPoint</vt:lpstr>
      <vt:lpstr>Identifiability PROBLEM</vt:lpstr>
      <vt:lpstr>Identifiability PROBLEM: max module</vt:lpstr>
      <vt:lpstr>Identifiability PROBLEM: max module</vt:lpstr>
      <vt:lpstr>Identifiability PROBLEM: AVG module</vt:lpstr>
      <vt:lpstr>Identifiability PROBLEM: Avg module</vt:lpstr>
      <vt:lpstr>Max module vs avg module</vt:lpstr>
      <vt:lpstr>Presentazione standard di PowerPoint</vt:lpstr>
      <vt:lpstr>Benefits of dueling architecture</vt:lpstr>
      <vt:lpstr>CORRIDOR EXAMPLE </vt:lpstr>
      <vt:lpstr>Presentazione standard di PowerPoint</vt:lpstr>
      <vt:lpstr>Presentazione standard di PowerPoint</vt:lpstr>
      <vt:lpstr>FUNCTION APPROXIMATION FOR POLICY LEARNING </vt:lpstr>
      <vt:lpstr>BREKOUT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SALIENCY MAP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Enrico Maria</dc:creator>
  <cp:lastModifiedBy>Enrico Maria</cp:lastModifiedBy>
  <cp:revision>180</cp:revision>
  <dcterms:created xsi:type="dcterms:W3CDTF">2025-02-20T09:46:02Z</dcterms:created>
  <dcterms:modified xsi:type="dcterms:W3CDTF">2025-03-17T10:50:15Z</dcterms:modified>
</cp:coreProperties>
</file>