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ringfeder.com/new-coupling-offers-stiffness-adjustments" TargetMode="External"/><Relationship Id="rId3" Type="http://schemas.openxmlformats.org/officeDocument/2006/relationships/hyperlink" Target="https://blog.ringfeder.com/innovative-coupling-design-adjustable-stiffness-easy-replacemen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ringfeder.com/new-coupling-offers-stiffness-adjustments" TargetMode="External"/><Relationship Id="rId3" Type="http://schemas.openxmlformats.org/officeDocument/2006/relationships/hyperlink" Target="https://blog.ringfeder.com/innovative-coupling-design-adjustable-stiffness-easy-replacemen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ringfeder.com/new-coupling-offers-stiffness-adjustments" TargetMode="External"/><Relationship Id="rId3" Type="http://schemas.openxmlformats.org/officeDocument/2006/relationships/hyperlink" Target="https://blog.ringfeder.com/innovative-coupling-design-adjustable-stiffness-easy-replacemen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35157f5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35157f5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Problema da capire: come risolvere il punto di contatto dei rulli ortogonale allo spostamento assiale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35157f58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35157f58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u="sng">
                <a:solidFill>
                  <a:schemeClr val="hlink"/>
                </a:solidFill>
                <a:hlinkClick r:id="rId2"/>
              </a:rPr>
              <a:t>https://blog.ringfeder.com/new-coupling-offers-stiffness-adjustments</a:t>
            </a:r>
            <a:endParaRPr/>
          </a:p>
          <a:p>
            <a:pPr indent="0" lvl="0" marL="0" rtl="0" algn="l">
              <a:spcBef>
                <a:spcPts val="0"/>
              </a:spcBef>
              <a:spcAft>
                <a:spcPts val="0"/>
              </a:spcAft>
              <a:buNone/>
            </a:pPr>
            <a:r>
              <a:rPr lang="it" u="sng">
                <a:solidFill>
                  <a:schemeClr val="hlink"/>
                </a:solidFill>
                <a:hlinkClick r:id="rId3"/>
              </a:rPr>
              <a:t>https://blog.ringfeder.com/innovative-coupling-design-adjustable-stiffness-easy-replacement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35157f58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35157f58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35157f5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35157f5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35157f58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35157f58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u="sng">
                <a:solidFill>
                  <a:schemeClr val="hlink"/>
                </a:solidFill>
                <a:hlinkClick r:id="rId2"/>
              </a:rPr>
              <a:t>https://blog.ringfeder.com/new-coupling-offers-stiffness-adjustments</a:t>
            </a:r>
            <a:endParaRPr/>
          </a:p>
          <a:p>
            <a:pPr indent="0" lvl="0" marL="0" rtl="0" algn="l">
              <a:spcBef>
                <a:spcPts val="0"/>
              </a:spcBef>
              <a:spcAft>
                <a:spcPts val="0"/>
              </a:spcAft>
              <a:buNone/>
            </a:pPr>
            <a:r>
              <a:rPr lang="it" u="sng">
                <a:solidFill>
                  <a:schemeClr val="hlink"/>
                </a:solidFill>
                <a:hlinkClick r:id="rId3"/>
              </a:rPr>
              <a:t>https://blog.ringfeder.com/innovative-coupling-design-adjustable-stiffness-easy-replacement</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35157f58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35157f58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u="sng">
                <a:solidFill>
                  <a:schemeClr val="hlink"/>
                </a:solidFill>
                <a:hlinkClick r:id="rId2"/>
              </a:rPr>
              <a:t>https://blog.ringfeder.com/new-coupling-offers-stiffness-adjustments</a:t>
            </a:r>
            <a:endParaRPr/>
          </a:p>
          <a:p>
            <a:pPr indent="0" lvl="0" marL="0" rtl="0" algn="l">
              <a:spcBef>
                <a:spcPts val="0"/>
              </a:spcBef>
              <a:spcAft>
                <a:spcPts val="0"/>
              </a:spcAft>
              <a:buNone/>
            </a:pPr>
            <a:r>
              <a:rPr lang="it" u="sng">
                <a:solidFill>
                  <a:schemeClr val="hlink"/>
                </a:solidFill>
                <a:hlinkClick r:id="rId3"/>
              </a:rPr>
              <a:t>https://blog.ringfeder.com/innovative-coupling-design-adjustable-stiffness-easy-replacement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277c986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277c986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bd6678a70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bd6678a70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277c984a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277c984a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77c984a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77c984a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bd6678a7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bd6678a7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277c984a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277c984a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bd6678a7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bd6678a7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277c986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277c986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Coupling with variable torsional stiffness</a:t>
            </a:r>
            <a:endParaRPr/>
          </a:p>
        </p:txBody>
      </p:sp>
      <p:sp>
        <p:nvSpPr>
          <p:cNvPr id="135" name="Google Shape;135;p13"/>
          <p:cNvSpPr txBox="1"/>
          <p:nvPr>
            <p:ph idx="4294967295" type="body"/>
          </p:nvPr>
        </p:nvSpPr>
        <p:spPr>
          <a:xfrm>
            <a:off x="6300375" y="3536150"/>
            <a:ext cx="2037600" cy="1967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None/>
            </a:pPr>
            <a:r>
              <a:rPr lang="it">
                <a:latin typeface="Arial"/>
                <a:ea typeface="Arial"/>
                <a:cs typeface="Arial"/>
                <a:sym typeface="Arial"/>
              </a:rPr>
              <a:t>Barban Alberto, Behmanesh Ashkan, Bonato Matteo,    Bonetto Matteo,    Fabozzi Valerio,      Turrin Tommaso.</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2"/>
          <p:cNvPicPr preferRelativeResize="0"/>
          <p:nvPr/>
        </p:nvPicPr>
        <p:blipFill>
          <a:blip r:embed="rId3">
            <a:alphaModFix/>
          </a:blip>
          <a:stretch>
            <a:fillRect/>
          </a:stretch>
        </p:blipFill>
        <p:spPr>
          <a:xfrm>
            <a:off x="5495050" y="2962437"/>
            <a:ext cx="2537925" cy="1959225"/>
          </a:xfrm>
          <a:prstGeom prst="rect">
            <a:avLst/>
          </a:prstGeom>
          <a:noFill/>
          <a:ln>
            <a:noFill/>
          </a:ln>
        </p:spPr>
      </p:pic>
      <p:sp>
        <p:nvSpPr>
          <p:cNvPr id="202" name="Google Shape;202;p22"/>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Concept 1: pistons with movable flange</a:t>
            </a:r>
            <a:endParaRPr/>
          </a:p>
        </p:txBody>
      </p:sp>
      <p:sp>
        <p:nvSpPr>
          <p:cNvPr id="203" name="Google Shape;203;p22"/>
          <p:cNvSpPr txBox="1"/>
          <p:nvPr>
            <p:ph idx="1" type="body"/>
          </p:nvPr>
        </p:nvSpPr>
        <p:spPr>
          <a:xfrm>
            <a:off x="1297500" y="1176725"/>
            <a:ext cx="7038900" cy="33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It’s based on the starting concept of movable flange.</a:t>
            </a:r>
            <a:endParaRPr/>
          </a:p>
          <a:p>
            <a:pPr indent="0" lvl="0" marL="0" rtl="0" algn="l">
              <a:spcBef>
                <a:spcPts val="1200"/>
              </a:spcBef>
              <a:spcAft>
                <a:spcPts val="0"/>
              </a:spcAft>
              <a:buNone/>
            </a:pPr>
            <a:r>
              <a:rPr lang="it"/>
              <a:t>It uses a piston which shifts the position of the flange. This displacement is facilitated by the use of rollers which act as roller guides. Roller or ball bearings are used to avoid the problem of high friction.</a:t>
            </a:r>
            <a:endParaRPr/>
          </a:p>
          <a:p>
            <a:pPr indent="0" lvl="0" marL="0" rtl="0" algn="l">
              <a:spcBef>
                <a:spcPts val="1200"/>
              </a:spcBef>
              <a:spcAft>
                <a:spcPts val="0"/>
              </a:spcAft>
              <a:buNone/>
            </a:pPr>
            <a:r>
              <a:rPr lang="it"/>
              <a:t>It is needed an automatic system which calculates where to move the flange to obtain the correct stiffness.</a:t>
            </a:r>
            <a:endParaRPr/>
          </a:p>
          <a:p>
            <a:pPr indent="0" lvl="0" marL="0" rtl="0" algn="l">
              <a:spcBef>
                <a:spcPts val="1200"/>
              </a:spcBef>
              <a:spcAft>
                <a:spcPts val="0"/>
              </a:spcAft>
              <a:buNone/>
            </a:pPr>
            <a:r>
              <a:rPr lang="it"/>
              <a:t>Displacement of the flange = variable stiffness. </a:t>
            </a:r>
            <a:endParaRPr/>
          </a:p>
          <a:p>
            <a:pPr indent="0" lvl="0" marL="0" rtl="0" algn="l">
              <a:spcBef>
                <a:spcPts val="1200"/>
              </a:spcBef>
              <a:spcAft>
                <a:spcPts val="1200"/>
              </a:spcAft>
              <a:buNone/>
            </a:pPr>
            <a:r>
              <a:t/>
            </a:r>
            <a:endParaRPr/>
          </a:p>
        </p:txBody>
      </p:sp>
      <p:cxnSp>
        <p:nvCxnSpPr>
          <p:cNvPr id="204" name="Google Shape;204;p22"/>
          <p:cNvCxnSpPr/>
          <p:nvPr/>
        </p:nvCxnSpPr>
        <p:spPr>
          <a:xfrm>
            <a:off x="4462625" y="3992800"/>
            <a:ext cx="932400" cy="3600"/>
          </a:xfrm>
          <a:prstGeom prst="straightConnector1">
            <a:avLst/>
          </a:prstGeom>
          <a:noFill/>
          <a:ln cap="flat" cmpd="sng" w="19050">
            <a:solidFill>
              <a:schemeClr val="lt1"/>
            </a:solidFill>
            <a:prstDash val="solid"/>
            <a:round/>
            <a:headEnd len="med" w="med" type="none"/>
            <a:tailEnd len="med" w="med" type="triangle"/>
          </a:ln>
        </p:spPr>
      </p:cxnSp>
      <p:pic>
        <p:nvPicPr>
          <p:cNvPr id="205" name="Google Shape;205;p22"/>
          <p:cNvPicPr preferRelativeResize="0"/>
          <p:nvPr/>
        </p:nvPicPr>
        <p:blipFill>
          <a:blip r:embed="rId4">
            <a:alphaModFix/>
          </a:blip>
          <a:stretch>
            <a:fillRect/>
          </a:stretch>
        </p:blipFill>
        <p:spPr>
          <a:xfrm>
            <a:off x="1962625" y="3689900"/>
            <a:ext cx="2366800" cy="788925"/>
          </a:xfrm>
          <a:prstGeom prst="rect">
            <a:avLst/>
          </a:prstGeom>
          <a:noFill/>
          <a:ln>
            <a:noFill/>
          </a:ln>
        </p:spPr>
      </p:pic>
      <p:sp>
        <p:nvSpPr>
          <p:cNvPr id="206" name="Google Shape;206;p22"/>
          <p:cNvSpPr/>
          <p:nvPr/>
        </p:nvSpPr>
        <p:spPr>
          <a:xfrm>
            <a:off x="7319300" y="3433925"/>
            <a:ext cx="348000" cy="407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408550" y="3874374"/>
            <a:ext cx="169500" cy="218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Concept 2: elastic components</a:t>
            </a:r>
            <a:endParaRPr/>
          </a:p>
        </p:txBody>
      </p:sp>
      <p:sp>
        <p:nvSpPr>
          <p:cNvPr id="213" name="Google Shape;213;p23"/>
          <p:cNvSpPr txBox="1"/>
          <p:nvPr>
            <p:ph idx="1" type="body"/>
          </p:nvPr>
        </p:nvSpPr>
        <p:spPr>
          <a:xfrm>
            <a:off x="1297500" y="15032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U</a:t>
            </a:r>
            <a:r>
              <a:rPr lang="it"/>
              <a:t>se of elastomers inserted in two rows of inserts. </a:t>
            </a:r>
            <a:endParaRPr/>
          </a:p>
          <a:p>
            <a:pPr indent="0" lvl="0" marL="0" rtl="0" algn="l">
              <a:spcBef>
                <a:spcPts val="1200"/>
              </a:spcBef>
              <a:spcAft>
                <a:spcPts val="0"/>
              </a:spcAft>
              <a:buNone/>
            </a:pPr>
            <a:r>
              <a:rPr lang="it"/>
              <a:t>The different stiffness of the elastic components cause different stiffness of the general system.</a:t>
            </a:r>
            <a:endParaRPr/>
          </a:p>
          <a:p>
            <a:pPr indent="0" lvl="0" marL="0" rtl="0" algn="l">
              <a:spcBef>
                <a:spcPts val="1200"/>
              </a:spcBef>
              <a:spcAft>
                <a:spcPts val="0"/>
              </a:spcAft>
              <a:buNone/>
            </a:pPr>
            <a:r>
              <a:rPr lang="it"/>
              <a:t>Problem: stiffness can be changed only in a limited range for each types of elastomers used. Therefore, we need to stop the machine to change the stiffness range.</a:t>
            </a:r>
            <a:endParaRPr/>
          </a:p>
          <a:p>
            <a:pPr indent="0" lvl="0" marL="0" rtl="0" algn="l">
              <a:spcBef>
                <a:spcPts val="1200"/>
              </a:spcBef>
              <a:spcAft>
                <a:spcPts val="1200"/>
              </a:spcAft>
              <a:buNone/>
            </a:pPr>
            <a:r>
              <a:rPr lang="it" sz="700"/>
              <a:t>https://blog.ringfeder.com/innovative-coupling-design-adjustable-stiffness-easy-replacement</a:t>
            </a:r>
            <a:endParaRPr sz="700"/>
          </a:p>
        </p:txBody>
      </p:sp>
      <p:pic>
        <p:nvPicPr>
          <p:cNvPr id="214" name="Google Shape;214;p23"/>
          <p:cNvPicPr preferRelativeResize="0"/>
          <p:nvPr/>
        </p:nvPicPr>
        <p:blipFill>
          <a:blip r:embed="rId3">
            <a:alphaModFix/>
          </a:blip>
          <a:stretch>
            <a:fillRect/>
          </a:stretch>
        </p:blipFill>
        <p:spPr>
          <a:xfrm>
            <a:off x="1682325" y="3186900"/>
            <a:ext cx="2815225" cy="1460175"/>
          </a:xfrm>
          <a:prstGeom prst="rect">
            <a:avLst/>
          </a:prstGeom>
          <a:noFill/>
          <a:ln>
            <a:noFill/>
          </a:ln>
        </p:spPr>
      </p:pic>
      <p:pic>
        <p:nvPicPr>
          <p:cNvPr id="215" name="Google Shape;215;p23"/>
          <p:cNvPicPr preferRelativeResize="0"/>
          <p:nvPr/>
        </p:nvPicPr>
        <p:blipFill>
          <a:blip r:embed="rId4">
            <a:alphaModFix/>
          </a:blip>
          <a:stretch>
            <a:fillRect/>
          </a:stretch>
        </p:blipFill>
        <p:spPr>
          <a:xfrm>
            <a:off x="4888544" y="3186900"/>
            <a:ext cx="3018631" cy="146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Concept 3: pressure system</a:t>
            </a:r>
            <a:endParaRPr/>
          </a:p>
        </p:txBody>
      </p:sp>
      <p:sp>
        <p:nvSpPr>
          <p:cNvPr id="221" name="Google Shape;221;p24"/>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There is a oleodynamic system which change the internal pressure of the coupling, in an automatic way.</a:t>
            </a:r>
            <a:endParaRPr/>
          </a:p>
          <a:p>
            <a:pPr indent="0" lvl="0" marL="0" rtl="0" algn="l">
              <a:spcBef>
                <a:spcPts val="1200"/>
              </a:spcBef>
              <a:spcAft>
                <a:spcPts val="1200"/>
              </a:spcAft>
              <a:buNone/>
            </a:pPr>
            <a:r>
              <a:rPr lang="it"/>
              <a:t>An increase in the internal pressure cause major contact between the components causing stiffness increasing.</a:t>
            </a:r>
            <a:endParaRPr/>
          </a:p>
        </p:txBody>
      </p:sp>
      <p:pic>
        <p:nvPicPr>
          <p:cNvPr id="222" name="Google Shape;222;p24"/>
          <p:cNvPicPr preferRelativeResize="0"/>
          <p:nvPr/>
        </p:nvPicPr>
        <p:blipFill>
          <a:blip r:embed="rId3">
            <a:alphaModFix/>
          </a:blip>
          <a:stretch>
            <a:fillRect/>
          </a:stretch>
        </p:blipFill>
        <p:spPr>
          <a:xfrm>
            <a:off x="1608325" y="2938100"/>
            <a:ext cx="1878556" cy="1946375"/>
          </a:xfrm>
          <a:prstGeom prst="rect">
            <a:avLst/>
          </a:prstGeom>
          <a:noFill/>
          <a:ln>
            <a:noFill/>
          </a:ln>
        </p:spPr>
      </p:pic>
      <p:pic>
        <p:nvPicPr>
          <p:cNvPr id="223" name="Google Shape;223;p24"/>
          <p:cNvPicPr preferRelativeResize="0"/>
          <p:nvPr/>
        </p:nvPicPr>
        <p:blipFill>
          <a:blip r:embed="rId4">
            <a:alphaModFix/>
          </a:blip>
          <a:stretch>
            <a:fillRect/>
          </a:stretch>
        </p:blipFill>
        <p:spPr>
          <a:xfrm rot="5400000">
            <a:off x="5242489" y="1965611"/>
            <a:ext cx="1894575" cy="3891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200"/>
              </a:spcBef>
              <a:spcAft>
                <a:spcPts val="1200"/>
              </a:spcAft>
              <a:buNone/>
            </a:pPr>
            <a:r>
              <a:rPr lang="it"/>
              <a:t>Concept 4: </a:t>
            </a:r>
            <a:r>
              <a:rPr lang="it"/>
              <a:t>System to change the shape of internal configuration of metal dust</a:t>
            </a:r>
            <a:endParaRPr/>
          </a:p>
        </p:txBody>
      </p:sp>
      <p:sp>
        <p:nvSpPr>
          <p:cNvPr id="229" name="Google Shape;22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marR="0" rtl="0" algn="l">
              <a:lnSpc>
                <a:spcPct val="115000"/>
              </a:lnSpc>
              <a:spcBef>
                <a:spcPts val="1200"/>
              </a:spcBef>
              <a:spcAft>
                <a:spcPts val="0"/>
              </a:spcAft>
              <a:buNone/>
            </a:pPr>
            <a:r>
              <a:rPr lang="it" sz="1200">
                <a:latin typeface="Arial"/>
                <a:ea typeface="Arial"/>
                <a:cs typeface="Arial"/>
                <a:sym typeface="Arial"/>
              </a:rPr>
              <a:t>The natural frequencies depends on the shape. </a:t>
            </a:r>
            <a:r>
              <a:rPr lang="it" sz="1200">
                <a:latin typeface="Arial"/>
                <a:ea typeface="Arial"/>
                <a:cs typeface="Arial"/>
                <a:sym typeface="Arial"/>
              </a:rPr>
              <a:t>In order to design a concept able to avoid resonance, we need a mechanism able to modify its shape in accordance with the angular velocity of the shaft.</a:t>
            </a:r>
            <a:r>
              <a:rPr lang="it" sz="1200">
                <a:latin typeface="Arial"/>
                <a:ea typeface="Arial"/>
                <a:cs typeface="Arial"/>
                <a:sym typeface="Arial"/>
              </a:rPr>
              <a:t> The first step is to find the parameters that define the concept is to describe the correlation between the shape and the angular velocity </a:t>
            </a:r>
            <a:endParaRPr sz="1200">
              <a:latin typeface="Arial"/>
              <a:ea typeface="Arial"/>
              <a:cs typeface="Arial"/>
              <a:sym typeface="Arial"/>
            </a:endParaRPr>
          </a:p>
          <a:p>
            <a:pPr indent="0" lvl="0" marL="457200" marR="0" rtl="0" algn="l">
              <a:lnSpc>
                <a:spcPct val="115000"/>
              </a:lnSpc>
              <a:spcBef>
                <a:spcPts val="1200"/>
              </a:spcBef>
              <a:spcAft>
                <a:spcPts val="1200"/>
              </a:spcAft>
              <a:buNone/>
            </a:pPr>
            <a:r>
              <a:t/>
            </a:r>
            <a:endParaRPr>
              <a:latin typeface="Arial"/>
              <a:ea typeface="Arial"/>
              <a:cs typeface="Arial"/>
              <a:sym typeface="Arial"/>
            </a:endParaRPr>
          </a:p>
        </p:txBody>
      </p:sp>
      <p:pic>
        <p:nvPicPr>
          <p:cNvPr id="230" name="Google Shape;230;p25"/>
          <p:cNvPicPr preferRelativeResize="0"/>
          <p:nvPr/>
        </p:nvPicPr>
        <p:blipFill>
          <a:blip r:embed="rId3">
            <a:alphaModFix/>
          </a:blip>
          <a:stretch>
            <a:fillRect/>
          </a:stretch>
        </p:blipFill>
        <p:spPr>
          <a:xfrm>
            <a:off x="1812550" y="2992624"/>
            <a:ext cx="1861550" cy="1829775"/>
          </a:xfrm>
          <a:prstGeom prst="rect">
            <a:avLst/>
          </a:prstGeom>
          <a:noFill/>
          <a:ln>
            <a:noFill/>
          </a:ln>
        </p:spPr>
      </p:pic>
      <p:pic>
        <p:nvPicPr>
          <p:cNvPr id="231" name="Google Shape;231;p25"/>
          <p:cNvPicPr preferRelativeResize="0"/>
          <p:nvPr/>
        </p:nvPicPr>
        <p:blipFill>
          <a:blip r:embed="rId4">
            <a:alphaModFix/>
          </a:blip>
          <a:stretch>
            <a:fillRect/>
          </a:stretch>
        </p:blipFill>
        <p:spPr>
          <a:xfrm>
            <a:off x="3886175" y="2992625"/>
            <a:ext cx="1861550" cy="1829775"/>
          </a:xfrm>
          <a:prstGeom prst="rect">
            <a:avLst/>
          </a:prstGeom>
          <a:noFill/>
          <a:ln>
            <a:noFill/>
          </a:ln>
        </p:spPr>
      </p:pic>
      <p:pic>
        <p:nvPicPr>
          <p:cNvPr id="232" name="Google Shape;232;p25"/>
          <p:cNvPicPr preferRelativeResize="0"/>
          <p:nvPr/>
        </p:nvPicPr>
        <p:blipFill>
          <a:blip r:embed="rId5">
            <a:alphaModFix/>
          </a:blip>
          <a:stretch>
            <a:fillRect/>
          </a:stretch>
        </p:blipFill>
        <p:spPr>
          <a:xfrm>
            <a:off x="5959800" y="2987954"/>
            <a:ext cx="1861550" cy="1839122"/>
          </a:xfrm>
          <a:prstGeom prst="rect">
            <a:avLst/>
          </a:prstGeom>
          <a:noFill/>
          <a:ln>
            <a:noFill/>
          </a:ln>
        </p:spPr>
      </p:pic>
      <p:sp>
        <p:nvSpPr>
          <p:cNvPr id="233" name="Google Shape;233;p25"/>
          <p:cNvSpPr/>
          <p:nvPr/>
        </p:nvSpPr>
        <p:spPr>
          <a:xfrm>
            <a:off x="4259278" y="4899121"/>
            <a:ext cx="1115346" cy="1781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w=0.5 rad/s</a:t>
            </a:r>
          </a:p>
        </p:txBody>
      </p:sp>
      <p:sp>
        <p:nvSpPr>
          <p:cNvPr id="234" name="Google Shape;234;p25"/>
          <p:cNvSpPr/>
          <p:nvPr/>
        </p:nvSpPr>
        <p:spPr>
          <a:xfrm>
            <a:off x="665528" y="3818421"/>
            <a:ext cx="934935" cy="1781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w=0 rad/s</a:t>
            </a:r>
          </a:p>
        </p:txBody>
      </p:sp>
      <p:sp>
        <p:nvSpPr>
          <p:cNvPr id="235" name="Google Shape;235;p25"/>
          <p:cNvSpPr/>
          <p:nvPr/>
        </p:nvSpPr>
        <p:spPr>
          <a:xfrm>
            <a:off x="7951028" y="3818421"/>
            <a:ext cx="1115346" cy="1781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w=1.2 rad/s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200"/>
              </a:spcBef>
              <a:spcAft>
                <a:spcPts val="1200"/>
              </a:spcAft>
              <a:buNone/>
            </a:pPr>
            <a:r>
              <a:rPr lang="it"/>
              <a:t>System to change the shape of internal configuration of metal dust</a:t>
            </a:r>
            <a:endParaRPr/>
          </a:p>
        </p:txBody>
      </p:sp>
      <p:sp>
        <p:nvSpPr>
          <p:cNvPr id="241" name="Google Shape;24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it"/>
              <a:t>Now we can describe the Natural frequencies in function of the moment of inertia, precisely, in function of the parameters of the concept (ρ, R, h0, ecc..) and the angular velocity</a:t>
            </a:r>
            <a:endParaRPr/>
          </a:p>
          <a:p>
            <a:pPr indent="-298450" lvl="1" marL="914400" rtl="0" algn="l">
              <a:spcBef>
                <a:spcPts val="0"/>
              </a:spcBef>
              <a:spcAft>
                <a:spcPts val="0"/>
              </a:spcAft>
              <a:buSzPts val="1100"/>
              <a:buAutoNum type="alphaLcPeriod"/>
            </a:pPr>
            <a:r>
              <a:rPr lang="it"/>
              <a:t>FreqNat=f(</a:t>
            </a:r>
            <a:r>
              <a:rPr lang="it" sz="1300"/>
              <a:t>ρ, R, h0, ecc.,w)</a:t>
            </a:r>
            <a:endParaRPr sz="1300"/>
          </a:p>
          <a:p>
            <a:pPr indent="-311150" lvl="0" marL="457200" rtl="0" algn="l">
              <a:spcBef>
                <a:spcPts val="0"/>
              </a:spcBef>
              <a:spcAft>
                <a:spcPts val="0"/>
              </a:spcAft>
              <a:buSzPts val="1300"/>
              <a:buAutoNum type="arabicPeriod"/>
            </a:pPr>
            <a:r>
              <a:rPr lang="it"/>
              <a:t>we define the function </a:t>
            </a:r>
            <a:r>
              <a:rPr b="1" lang="it">
                <a:solidFill>
                  <a:srgbClr val="FF0000"/>
                </a:solidFill>
              </a:rPr>
              <a:t>m</a:t>
            </a:r>
            <a:r>
              <a:rPr lang="it"/>
              <a:t> as the difference between the range of the frequencies that can be covered by the shaft and the natural frequencies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2" name="Google Shape;242;p26"/>
          <p:cNvPicPr preferRelativeResize="0"/>
          <p:nvPr/>
        </p:nvPicPr>
        <p:blipFill>
          <a:blip r:embed="rId3">
            <a:alphaModFix/>
          </a:blip>
          <a:stretch>
            <a:fillRect/>
          </a:stretch>
        </p:blipFill>
        <p:spPr>
          <a:xfrm>
            <a:off x="2125863" y="3098600"/>
            <a:ext cx="4892275" cy="988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200"/>
              </a:spcBef>
              <a:spcAft>
                <a:spcPts val="1200"/>
              </a:spcAft>
              <a:buNone/>
            </a:pPr>
            <a:r>
              <a:rPr lang="it"/>
              <a:t>System to change the shape of internal configuration of metal dust</a:t>
            </a:r>
            <a:endParaRPr/>
          </a:p>
        </p:txBody>
      </p:sp>
      <p:sp>
        <p:nvSpPr>
          <p:cNvPr id="248" name="Google Shape;24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it" sz="1800"/>
              <a:t>Finally we should maximize the function </a:t>
            </a:r>
            <a:r>
              <a:rPr lang="it" sz="1800">
                <a:solidFill>
                  <a:srgbClr val="FF0000"/>
                </a:solidFill>
              </a:rPr>
              <a:t>m</a:t>
            </a:r>
            <a:r>
              <a:rPr lang="it" sz="1800"/>
              <a:t> respect to its parameters</a:t>
            </a:r>
            <a:endParaRPr sz="1800"/>
          </a:p>
          <a:p>
            <a:pPr indent="-342900" lvl="0" marL="457200" rtl="0" algn="l">
              <a:spcBef>
                <a:spcPts val="0"/>
              </a:spcBef>
              <a:spcAft>
                <a:spcPts val="0"/>
              </a:spcAft>
              <a:buSzPts val="1800"/>
              <a:buAutoNum type="arabicPeriod"/>
            </a:pPr>
            <a:r>
              <a:rPr lang="it" sz="1800"/>
              <a:t>we will find at the end the best parameter’s conditions that allow our system to keep the distance from resonance</a:t>
            </a:r>
            <a:endParaRPr sz="1800"/>
          </a:p>
          <a:p>
            <a:pPr indent="0" lvl="0" marL="457200" rtl="0" algn="l">
              <a:spcBef>
                <a:spcPts val="1200"/>
              </a:spcBef>
              <a:spcAft>
                <a:spcPts val="0"/>
              </a:spcAft>
              <a:buNone/>
            </a:pPr>
            <a:r>
              <a:rPr lang="it"/>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What is a coupling?</a:t>
            </a:r>
            <a:endParaRPr/>
          </a:p>
        </p:txBody>
      </p:sp>
      <p:sp>
        <p:nvSpPr>
          <p:cNvPr id="141" name="Google Shape;141;p14"/>
          <p:cNvSpPr txBox="1"/>
          <p:nvPr>
            <p:ph idx="1" type="body"/>
          </p:nvPr>
        </p:nvSpPr>
        <p:spPr>
          <a:xfrm>
            <a:off x="450100" y="3074275"/>
            <a:ext cx="7038900" cy="19509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1200"/>
              </a:spcBef>
              <a:spcAft>
                <a:spcPts val="0"/>
              </a:spcAft>
              <a:buSzPts val="1300"/>
              <a:buFont typeface="Arial"/>
              <a:buChar char="●"/>
            </a:pPr>
            <a:r>
              <a:rPr lang="it">
                <a:latin typeface="Arial"/>
                <a:ea typeface="Arial"/>
                <a:cs typeface="Arial"/>
                <a:sym typeface="Arial"/>
              </a:rPr>
              <a:t>Torsional vibrations are present in almost every rotating system and some machines are inherently prone to them. These vibrations produce cyclic stresses, which can make the machine elements susceptible to fatigue damage. The vibrations can manifest heavily due to resonance if the excitation frequency of the system coincides with torsional natural frequencies of the system. </a:t>
            </a:r>
            <a:endParaRPr>
              <a:latin typeface="Arial"/>
              <a:ea typeface="Arial"/>
              <a:cs typeface="Arial"/>
              <a:sym typeface="Arial"/>
            </a:endParaRPr>
          </a:p>
        </p:txBody>
      </p:sp>
      <p:sp>
        <p:nvSpPr>
          <p:cNvPr id="142" name="Google Shape;142;p14"/>
          <p:cNvSpPr txBox="1"/>
          <p:nvPr>
            <p:ph type="title"/>
          </p:nvPr>
        </p:nvSpPr>
        <p:spPr>
          <a:xfrm>
            <a:off x="267475" y="2522475"/>
            <a:ext cx="7038900" cy="62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What are torsional vibrations?</a:t>
            </a:r>
            <a:endParaRPr/>
          </a:p>
        </p:txBody>
      </p:sp>
      <p:sp>
        <p:nvSpPr>
          <p:cNvPr id="143" name="Google Shape;143;p14"/>
          <p:cNvSpPr txBox="1"/>
          <p:nvPr>
            <p:ph idx="1" type="body"/>
          </p:nvPr>
        </p:nvSpPr>
        <p:spPr>
          <a:xfrm>
            <a:off x="1052550" y="920975"/>
            <a:ext cx="7038900" cy="19509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1200"/>
              </a:spcBef>
              <a:spcAft>
                <a:spcPts val="0"/>
              </a:spcAft>
              <a:buSzPts val="1300"/>
              <a:buFont typeface="Arial"/>
              <a:buChar char="●"/>
            </a:pPr>
            <a:r>
              <a:rPr lang="it">
                <a:latin typeface="Arial"/>
                <a:ea typeface="Arial"/>
                <a:cs typeface="Arial"/>
                <a:sym typeface="Arial"/>
              </a:rPr>
              <a:t>A coupling is a device used to mechanically connect two shafts in order to transmit torque. The coupling stiffness must be high enough to allow efficient torque transmission, but also the device has to be able to operate under conditions like misalignment which require flexibility. The torsional stiffness of the coupling affects the natural frequencies of the shaft line and it needs to be considered when selecting a coupling.</a:t>
            </a:r>
            <a:endParaRPr>
              <a:latin typeface="Arial"/>
              <a:ea typeface="Arial"/>
              <a:cs typeface="Arial"/>
              <a:sym typeface="Arial"/>
            </a:endParaRPr>
          </a:p>
          <a:p>
            <a:pPr indent="0" lvl="0" marL="457200" marR="0" rtl="0" algn="l">
              <a:lnSpc>
                <a:spcPct val="115000"/>
              </a:lnSpc>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What are natural frequencies?</a:t>
            </a:r>
            <a:endParaRPr/>
          </a:p>
        </p:txBody>
      </p:sp>
      <p:sp>
        <p:nvSpPr>
          <p:cNvPr id="149" name="Google Shape;149;p15"/>
          <p:cNvSpPr txBox="1"/>
          <p:nvPr>
            <p:ph idx="1" type="body"/>
          </p:nvPr>
        </p:nvSpPr>
        <p:spPr>
          <a:xfrm>
            <a:off x="1297500" y="906525"/>
            <a:ext cx="7038900" cy="15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free vibrations of a an elastic body are called natural vibrations and occur at a frequency called natural frequency. </a:t>
            </a:r>
            <a:endParaRPr/>
          </a:p>
          <a:p>
            <a:pPr indent="0" lvl="0" marL="0" rtl="0" algn="l">
              <a:spcBef>
                <a:spcPts val="1200"/>
              </a:spcBef>
              <a:spcAft>
                <a:spcPts val="1200"/>
              </a:spcAft>
              <a:buNone/>
            </a:pPr>
            <a:r>
              <a:t/>
            </a:r>
            <a:endParaRPr/>
          </a:p>
        </p:txBody>
      </p:sp>
      <p:sp>
        <p:nvSpPr>
          <p:cNvPr id="150" name="Google Shape;150;p15"/>
          <p:cNvSpPr txBox="1"/>
          <p:nvPr>
            <p:ph type="title"/>
          </p:nvPr>
        </p:nvSpPr>
        <p:spPr>
          <a:xfrm>
            <a:off x="563100" y="2349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a:t>
            </a:r>
            <a:r>
              <a:rPr lang="it"/>
              <a:t>hat is resonance?</a:t>
            </a:r>
            <a:endParaRPr/>
          </a:p>
        </p:txBody>
      </p:sp>
      <p:sp>
        <p:nvSpPr>
          <p:cNvPr id="151" name="Google Shape;151;p15"/>
          <p:cNvSpPr txBox="1"/>
          <p:nvPr>
            <p:ph idx="1" type="body"/>
          </p:nvPr>
        </p:nvSpPr>
        <p:spPr>
          <a:xfrm>
            <a:off x="760150" y="3069025"/>
            <a:ext cx="7038900" cy="157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if the frequency of an applied force (forced frequency) is equal to the natural frequency, the vibration amplitude increases manyfold. This phenomena is called resonance.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Goals</a:t>
            </a:r>
            <a:endParaRPr/>
          </a:p>
        </p:txBody>
      </p:sp>
      <p:sp>
        <p:nvSpPr>
          <p:cNvPr id="157" name="Google Shape;157;p16"/>
          <p:cNvSpPr txBox="1"/>
          <p:nvPr>
            <p:ph idx="1" type="body"/>
          </p:nvPr>
        </p:nvSpPr>
        <p:spPr>
          <a:xfrm>
            <a:off x="1346750" y="94680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Font typeface="Arial"/>
              <a:buChar char="●"/>
            </a:pPr>
            <a:r>
              <a:rPr lang="it">
                <a:latin typeface="Arial"/>
                <a:ea typeface="Arial"/>
                <a:cs typeface="Arial"/>
                <a:sym typeface="Arial"/>
              </a:rPr>
              <a:t>Have a joint which connects rotary components.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it">
                <a:latin typeface="Arial"/>
                <a:ea typeface="Arial"/>
                <a:cs typeface="Arial"/>
                <a:sym typeface="Arial"/>
              </a:rPr>
              <a:t>Stay away from resonance: different stiffness cause different natural frequency.</a:t>
            </a:r>
            <a:endParaRPr>
              <a:latin typeface="Arial"/>
              <a:ea typeface="Arial"/>
              <a:cs typeface="Arial"/>
              <a:sym typeface="Arial"/>
            </a:endParaRPr>
          </a:p>
          <a:p>
            <a:pPr indent="-311150" lvl="0" marL="457200" marR="0" rtl="0" algn="l">
              <a:lnSpc>
                <a:spcPct val="115000"/>
              </a:lnSpc>
              <a:spcBef>
                <a:spcPts val="0"/>
              </a:spcBef>
              <a:spcAft>
                <a:spcPts val="0"/>
              </a:spcAft>
              <a:buSzPts val="1300"/>
              <a:buFont typeface="Arial"/>
              <a:buChar char="●"/>
            </a:pPr>
            <a:r>
              <a:rPr lang="it">
                <a:latin typeface="Arial"/>
                <a:ea typeface="Arial"/>
                <a:cs typeface="Arial"/>
                <a:sym typeface="Arial"/>
              </a:rPr>
              <a:t>Unlimited rotation range in order to allow continuous motions. Or limited rotation range to be defined in accordance to the motor used.</a:t>
            </a:r>
            <a:endParaRPr>
              <a:latin typeface="Arial"/>
              <a:ea typeface="Arial"/>
              <a:cs typeface="Arial"/>
              <a:sym typeface="Arial"/>
            </a:endParaRPr>
          </a:p>
          <a:p>
            <a:pPr indent="-311150" lvl="0" marL="457200" marR="0" rtl="0" algn="l">
              <a:lnSpc>
                <a:spcPct val="115000"/>
              </a:lnSpc>
              <a:spcBef>
                <a:spcPts val="0"/>
              </a:spcBef>
              <a:spcAft>
                <a:spcPts val="0"/>
              </a:spcAft>
              <a:buSzPts val="1300"/>
              <a:buFont typeface="Arial"/>
              <a:buChar char="●"/>
            </a:pPr>
            <a:r>
              <a:rPr lang="it">
                <a:latin typeface="Arial"/>
                <a:ea typeface="Arial"/>
                <a:cs typeface="Arial"/>
                <a:sym typeface="Arial"/>
              </a:rPr>
              <a:t>Allow a changing in joint stiffness during working conditions.</a:t>
            </a:r>
            <a:endParaRPr>
              <a:latin typeface="Arial"/>
              <a:ea typeface="Arial"/>
              <a:cs typeface="Arial"/>
              <a:sym typeface="Arial"/>
            </a:endParaRPr>
          </a:p>
        </p:txBody>
      </p:sp>
      <p:pic>
        <p:nvPicPr>
          <p:cNvPr id="158" name="Google Shape;158;p16"/>
          <p:cNvPicPr preferRelativeResize="0"/>
          <p:nvPr/>
        </p:nvPicPr>
        <p:blipFill>
          <a:blip r:embed="rId3">
            <a:alphaModFix/>
          </a:blip>
          <a:stretch>
            <a:fillRect/>
          </a:stretch>
        </p:blipFill>
        <p:spPr>
          <a:xfrm>
            <a:off x="4174175" y="2814925"/>
            <a:ext cx="795662" cy="98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6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Starting concept to be improved</a:t>
            </a:r>
            <a:endParaRPr/>
          </a:p>
        </p:txBody>
      </p:sp>
      <p:sp>
        <p:nvSpPr>
          <p:cNvPr id="164" name="Google Shape;164;p17"/>
          <p:cNvSpPr txBox="1"/>
          <p:nvPr>
            <p:ph idx="1" type="body"/>
          </p:nvPr>
        </p:nvSpPr>
        <p:spPr>
          <a:xfrm>
            <a:off x="1297500" y="10714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We started from a variable stiffness coupling which change stiffness  in a static way: we must stop the mechanism to change it.</a:t>
            </a:r>
            <a:endParaRPr/>
          </a:p>
        </p:txBody>
      </p:sp>
      <p:pic>
        <p:nvPicPr>
          <p:cNvPr id="165" name="Google Shape;165;p17"/>
          <p:cNvPicPr preferRelativeResize="0"/>
          <p:nvPr/>
        </p:nvPicPr>
        <p:blipFill>
          <a:blip r:embed="rId3">
            <a:alphaModFix/>
          </a:blip>
          <a:stretch>
            <a:fillRect/>
          </a:stretch>
        </p:blipFill>
        <p:spPr>
          <a:xfrm>
            <a:off x="86141" y="2324375"/>
            <a:ext cx="4432259" cy="2158600"/>
          </a:xfrm>
          <a:prstGeom prst="rect">
            <a:avLst/>
          </a:prstGeom>
          <a:noFill/>
          <a:ln>
            <a:noFill/>
          </a:ln>
        </p:spPr>
      </p:pic>
      <p:pic>
        <p:nvPicPr>
          <p:cNvPr id="166" name="Google Shape;166;p17"/>
          <p:cNvPicPr preferRelativeResize="0"/>
          <p:nvPr/>
        </p:nvPicPr>
        <p:blipFill>
          <a:blip r:embed="rId4">
            <a:alphaModFix/>
          </a:blip>
          <a:stretch>
            <a:fillRect/>
          </a:stretch>
        </p:blipFill>
        <p:spPr>
          <a:xfrm>
            <a:off x="4571999" y="2324362"/>
            <a:ext cx="4538375" cy="215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Issue of previous concept</a:t>
            </a:r>
            <a:endParaRPr/>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Font typeface="Arial"/>
              <a:buChar char="●"/>
            </a:pPr>
            <a:r>
              <a:rPr lang="it">
                <a:latin typeface="Arial"/>
                <a:ea typeface="Arial"/>
                <a:cs typeface="Arial"/>
                <a:sym typeface="Arial"/>
              </a:rPr>
              <a:t>T</a:t>
            </a:r>
            <a:r>
              <a:rPr lang="it">
                <a:latin typeface="Arial"/>
                <a:ea typeface="Arial"/>
                <a:cs typeface="Arial"/>
                <a:sym typeface="Arial"/>
              </a:rPr>
              <a:t>he machine must be stopped and some components substituted by others more or less stiff depending on the new frequency range I want.</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it">
                <a:latin typeface="Arial"/>
                <a:ea typeface="Arial"/>
                <a:cs typeface="Arial"/>
                <a:sym typeface="Arial"/>
              </a:rPr>
              <a:t>In our work we want to improve this operation by allowing the system to adapt the natural frequency of the system by changing the stiffness without stopping the machine.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How it works</a:t>
            </a:r>
            <a:endParaRPr/>
          </a:p>
        </p:txBody>
      </p:sp>
      <p:sp>
        <p:nvSpPr>
          <p:cNvPr id="178" name="Google Shape;178;p19"/>
          <p:cNvSpPr txBox="1"/>
          <p:nvPr>
            <p:ph idx="1" type="body"/>
          </p:nvPr>
        </p:nvSpPr>
        <p:spPr>
          <a:xfrm>
            <a:off x="1297500" y="9637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N</a:t>
            </a:r>
            <a:r>
              <a:rPr lang="it"/>
              <a:t>atural frequency of the system change with the stiffness of the mechanism.</a:t>
            </a:r>
            <a:endParaRPr/>
          </a:p>
          <a:p>
            <a:pPr indent="0" lvl="0" marL="0" rtl="0" algn="l">
              <a:spcBef>
                <a:spcPts val="1200"/>
              </a:spcBef>
              <a:spcAft>
                <a:spcPts val="0"/>
              </a:spcAft>
              <a:buNone/>
            </a:pPr>
            <a:r>
              <a:rPr lang="it"/>
              <a:t>Stiffness depends on the geometry of the system → change position of the flange.</a:t>
            </a:r>
            <a:endParaRPr/>
          </a:p>
          <a:p>
            <a:pPr indent="0" lvl="0" marL="0" rtl="0" algn="l">
              <a:spcBef>
                <a:spcPts val="1200"/>
              </a:spcBef>
              <a:spcAft>
                <a:spcPts val="1200"/>
              </a:spcAft>
              <a:buNone/>
            </a:pPr>
            <a:r>
              <a:rPr lang="it"/>
              <a:t>Issues: flange difficult to move because of friction, no automatic change of stiffness.</a:t>
            </a:r>
            <a:endParaRPr/>
          </a:p>
        </p:txBody>
      </p:sp>
      <p:pic>
        <p:nvPicPr>
          <p:cNvPr id="179" name="Google Shape;179;p19"/>
          <p:cNvPicPr preferRelativeResize="0"/>
          <p:nvPr/>
        </p:nvPicPr>
        <p:blipFill>
          <a:blip r:embed="rId3">
            <a:alphaModFix/>
          </a:blip>
          <a:stretch>
            <a:fillRect/>
          </a:stretch>
        </p:blipFill>
        <p:spPr>
          <a:xfrm>
            <a:off x="4184771" y="2138975"/>
            <a:ext cx="4711130" cy="2555300"/>
          </a:xfrm>
          <a:prstGeom prst="rect">
            <a:avLst/>
          </a:prstGeom>
          <a:noFill/>
          <a:ln>
            <a:noFill/>
          </a:ln>
        </p:spPr>
      </p:pic>
      <p:pic>
        <p:nvPicPr>
          <p:cNvPr id="180" name="Google Shape;180;p19"/>
          <p:cNvPicPr preferRelativeResize="0"/>
          <p:nvPr/>
        </p:nvPicPr>
        <p:blipFill>
          <a:blip r:embed="rId4">
            <a:alphaModFix/>
          </a:blip>
          <a:stretch>
            <a:fillRect/>
          </a:stretch>
        </p:blipFill>
        <p:spPr>
          <a:xfrm>
            <a:off x="268449" y="2138974"/>
            <a:ext cx="3772525" cy="255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Applications</a:t>
            </a:r>
            <a:r>
              <a:rPr lang="it"/>
              <a:t> </a:t>
            </a:r>
            <a:endParaRPr/>
          </a:p>
        </p:txBody>
      </p:sp>
      <p:sp>
        <p:nvSpPr>
          <p:cNvPr id="186" name="Google Shape;186;p20"/>
          <p:cNvSpPr txBox="1"/>
          <p:nvPr>
            <p:ph idx="1" type="body"/>
          </p:nvPr>
        </p:nvSpPr>
        <p:spPr>
          <a:xfrm>
            <a:off x="1198975" y="1163550"/>
            <a:ext cx="7038900" cy="29112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1200"/>
              </a:spcBef>
              <a:spcAft>
                <a:spcPts val="0"/>
              </a:spcAft>
              <a:buSzPts val="1300"/>
              <a:buFont typeface="Arial"/>
              <a:buChar char="●"/>
            </a:pPr>
            <a:r>
              <a:rPr lang="it" sz="1200">
                <a:latin typeface="Arial"/>
                <a:ea typeface="Arial"/>
                <a:cs typeface="Arial"/>
                <a:sym typeface="Arial"/>
              </a:rPr>
              <a:t>Marine </a:t>
            </a: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it" sz="1200">
                <a:latin typeface="Arial"/>
                <a:ea typeface="Arial"/>
                <a:cs typeface="Arial"/>
                <a:sym typeface="Arial"/>
              </a:rPr>
              <a:t>Power applications</a:t>
            </a: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it" sz="1200">
                <a:latin typeface="Arial"/>
                <a:ea typeface="Arial"/>
                <a:cs typeface="Arial"/>
                <a:sym typeface="Arial"/>
              </a:rPr>
              <a:t>Off-highway </a:t>
            </a: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it" sz="1200">
                <a:latin typeface="Arial"/>
                <a:ea typeface="Arial"/>
                <a:cs typeface="Arial"/>
                <a:sym typeface="Arial"/>
              </a:rPr>
              <a:t>Wind power </a:t>
            </a: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it" sz="1200">
                <a:latin typeface="Arial"/>
                <a:ea typeface="Arial"/>
                <a:cs typeface="Arial"/>
                <a:sym typeface="Arial"/>
              </a:rPr>
              <a:t>Many more… </a:t>
            </a:r>
            <a:endParaRPr sz="1200">
              <a:latin typeface="Arial"/>
              <a:ea typeface="Arial"/>
              <a:cs typeface="Arial"/>
              <a:sym typeface="Arial"/>
            </a:endParaRPr>
          </a:p>
        </p:txBody>
      </p:sp>
      <p:pic>
        <p:nvPicPr>
          <p:cNvPr id="187" name="Google Shape;187;p20"/>
          <p:cNvPicPr preferRelativeResize="0"/>
          <p:nvPr/>
        </p:nvPicPr>
        <p:blipFill>
          <a:blip r:embed="rId3">
            <a:alphaModFix/>
          </a:blip>
          <a:stretch>
            <a:fillRect/>
          </a:stretch>
        </p:blipFill>
        <p:spPr>
          <a:xfrm>
            <a:off x="4460700" y="284875"/>
            <a:ext cx="4193298" cy="1920550"/>
          </a:xfrm>
          <a:prstGeom prst="rect">
            <a:avLst/>
          </a:prstGeom>
          <a:noFill/>
          <a:ln>
            <a:noFill/>
          </a:ln>
        </p:spPr>
      </p:pic>
      <p:pic>
        <p:nvPicPr>
          <p:cNvPr id="188" name="Google Shape;188;p20"/>
          <p:cNvPicPr preferRelativeResize="0"/>
          <p:nvPr/>
        </p:nvPicPr>
        <p:blipFill>
          <a:blip r:embed="rId4">
            <a:alphaModFix/>
          </a:blip>
          <a:stretch>
            <a:fillRect/>
          </a:stretch>
        </p:blipFill>
        <p:spPr>
          <a:xfrm>
            <a:off x="2657975" y="1307850"/>
            <a:ext cx="2106501" cy="1263900"/>
          </a:xfrm>
          <a:prstGeom prst="rect">
            <a:avLst/>
          </a:prstGeom>
          <a:noFill/>
          <a:ln>
            <a:noFill/>
          </a:ln>
        </p:spPr>
      </p:pic>
      <p:pic>
        <p:nvPicPr>
          <p:cNvPr id="189" name="Google Shape;189;p20"/>
          <p:cNvPicPr preferRelativeResize="0"/>
          <p:nvPr/>
        </p:nvPicPr>
        <p:blipFill>
          <a:blip r:embed="rId5">
            <a:alphaModFix/>
          </a:blip>
          <a:stretch>
            <a:fillRect/>
          </a:stretch>
        </p:blipFill>
        <p:spPr>
          <a:xfrm>
            <a:off x="4764463" y="2888026"/>
            <a:ext cx="3889526" cy="2006999"/>
          </a:xfrm>
          <a:prstGeom prst="rect">
            <a:avLst/>
          </a:prstGeom>
          <a:noFill/>
          <a:ln>
            <a:noFill/>
          </a:ln>
        </p:spPr>
      </p:pic>
      <p:pic>
        <p:nvPicPr>
          <p:cNvPr id="190" name="Google Shape;190;p20"/>
          <p:cNvPicPr preferRelativeResize="0"/>
          <p:nvPr/>
        </p:nvPicPr>
        <p:blipFill>
          <a:blip r:embed="rId6">
            <a:alphaModFix/>
          </a:blip>
          <a:stretch>
            <a:fillRect/>
          </a:stretch>
        </p:blipFill>
        <p:spPr>
          <a:xfrm>
            <a:off x="364725" y="2931251"/>
            <a:ext cx="3503291" cy="192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Possible concepts</a:t>
            </a:r>
            <a:endParaRPr/>
          </a:p>
        </p:txBody>
      </p:sp>
      <p:sp>
        <p:nvSpPr>
          <p:cNvPr id="196" name="Google Shape;19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1200"/>
              </a:spcBef>
              <a:spcAft>
                <a:spcPts val="0"/>
              </a:spcAft>
              <a:buSzPts val="1300"/>
              <a:buFont typeface="Arial"/>
              <a:buAutoNum type="arabicPeriod"/>
            </a:pPr>
            <a:r>
              <a:rPr lang="it">
                <a:latin typeface="Arial"/>
                <a:ea typeface="Arial"/>
                <a:cs typeface="Arial"/>
                <a:sym typeface="Arial"/>
              </a:rPr>
              <a:t>Pistons which move a flange that is linked to the rotary beam through some rollers or another way. Stiffness changes if the flange position is changed.</a:t>
            </a:r>
            <a:endParaRPr>
              <a:latin typeface="Arial"/>
              <a:ea typeface="Arial"/>
              <a:cs typeface="Arial"/>
              <a:sym typeface="Arial"/>
            </a:endParaRPr>
          </a:p>
          <a:p>
            <a:pPr indent="-311150" lvl="0" marL="457200" marR="0" rtl="0" algn="l">
              <a:lnSpc>
                <a:spcPct val="115000"/>
              </a:lnSpc>
              <a:spcBef>
                <a:spcPts val="0"/>
              </a:spcBef>
              <a:spcAft>
                <a:spcPts val="0"/>
              </a:spcAft>
              <a:buSzPts val="1300"/>
              <a:buFont typeface="Arial"/>
              <a:buAutoNum type="arabicPeriod"/>
            </a:pPr>
            <a:r>
              <a:rPr lang="it">
                <a:latin typeface="Arial"/>
                <a:ea typeface="Arial"/>
                <a:cs typeface="Arial"/>
                <a:sym typeface="Arial"/>
              </a:rPr>
              <a:t>Elastic components which give different stiffness with radial locking.</a:t>
            </a:r>
            <a:endParaRPr>
              <a:latin typeface="Arial"/>
              <a:ea typeface="Arial"/>
              <a:cs typeface="Arial"/>
              <a:sym typeface="Arial"/>
            </a:endParaRPr>
          </a:p>
          <a:p>
            <a:pPr indent="-311150" lvl="0" marL="457200" marR="0" rtl="0" algn="l">
              <a:lnSpc>
                <a:spcPct val="115000"/>
              </a:lnSpc>
              <a:spcBef>
                <a:spcPts val="0"/>
              </a:spcBef>
              <a:spcAft>
                <a:spcPts val="0"/>
              </a:spcAft>
              <a:buSzPts val="1300"/>
              <a:buFont typeface="Arial"/>
              <a:buAutoNum type="arabicPeriod"/>
            </a:pPr>
            <a:r>
              <a:rPr lang="it">
                <a:latin typeface="Arial"/>
                <a:ea typeface="Arial"/>
                <a:cs typeface="Arial"/>
                <a:sym typeface="Arial"/>
              </a:rPr>
              <a:t>Pressure system: oleodynamic system which gives different pressure to the coupling and this changes the whole stiffness.</a:t>
            </a:r>
            <a:endParaRPr>
              <a:latin typeface="Arial"/>
              <a:ea typeface="Arial"/>
              <a:cs typeface="Arial"/>
              <a:sym typeface="Arial"/>
            </a:endParaRPr>
          </a:p>
          <a:p>
            <a:pPr indent="-311150" lvl="0" marL="457200" marR="0" rtl="0" algn="l">
              <a:lnSpc>
                <a:spcPct val="115000"/>
              </a:lnSpc>
              <a:spcBef>
                <a:spcPts val="0"/>
              </a:spcBef>
              <a:spcAft>
                <a:spcPts val="0"/>
              </a:spcAft>
              <a:buSzPts val="1300"/>
              <a:buFont typeface="Arial"/>
              <a:buAutoNum type="arabicPeriod"/>
            </a:pPr>
            <a:r>
              <a:rPr lang="it">
                <a:latin typeface="Arial"/>
                <a:ea typeface="Arial"/>
                <a:cs typeface="Arial"/>
                <a:sym typeface="Arial"/>
              </a:rPr>
              <a:t>System to change the shape of internal configuration of metal dust.</a:t>
            </a:r>
            <a:endParaRPr sz="1200">
              <a:latin typeface="Arial"/>
              <a:ea typeface="Arial"/>
              <a:cs typeface="Arial"/>
              <a:sym typeface="Arial"/>
            </a:endParaRPr>
          </a:p>
          <a:p>
            <a:pPr indent="0" lvl="0" marL="457200" marR="0" rtl="0" algn="l">
              <a:lnSpc>
                <a:spcPct val="115000"/>
              </a:lnSpc>
              <a:spcBef>
                <a:spcPts val="1200"/>
              </a:spcBef>
              <a:spcAft>
                <a:spcPts val="120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