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Average"/>
      <p:regular r:id="rId48"/>
    </p:embeddedFont>
    <p:embeddedFont>
      <p:font typeface="Oswald SemiBold"/>
      <p:regular r:id="rId49"/>
      <p:bold r:id="rId50"/>
    </p:embeddedFont>
    <p:embeddedFont>
      <p:font typeface="Oswald"/>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4381D8-257A-4172-96C3-E605FEF127AC}">
  <a:tblStyle styleId="{DA4381D8-257A-4172-96C3-E605FEF127A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verage-regular.fntdata"/><Relationship Id="rId47" Type="http://schemas.openxmlformats.org/officeDocument/2006/relationships/slide" Target="slides/slide41.xml"/><Relationship Id="rId49" Type="http://schemas.openxmlformats.org/officeDocument/2006/relationships/font" Target="fonts/Oswald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regular.fntdata"/><Relationship Id="rId50" Type="http://schemas.openxmlformats.org/officeDocument/2006/relationships/font" Target="fonts/OswaldSemiBold-bold.fntdata"/><Relationship Id="rId52" Type="http://schemas.openxmlformats.org/officeDocument/2006/relationships/font" Target="fonts/Oswal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80a55d63c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e80a55d63c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80a55d63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e80a55d63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e7eb3fcb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e7eb3fcb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7eb3fcb4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e7eb3fcb4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e80a55d63c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1e80a55d63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e80a55d6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e80a55d6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 name="Google Shape;13;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4"/>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7" name="Google Shape;17;p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 name="Google Shape;18;p4"/>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9" name="Google Shape;19;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20" name="Google Shape;20;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grpSp>
        <p:nvGrpSpPr>
          <p:cNvPr id="22" name="Google Shape;22;p5"/>
          <p:cNvGrpSpPr/>
          <p:nvPr/>
        </p:nvGrpSpPr>
        <p:grpSpPr>
          <a:xfrm>
            <a:off x="4350279" y="2855377"/>
            <a:ext cx="443589" cy="105632"/>
            <a:chOff x="4137525" y="2915950"/>
            <a:chExt cx="869100" cy="207000"/>
          </a:xfrm>
        </p:grpSpPr>
        <p:sp>
          <p:nvSpPr>
            <p:cNvPr id="23" name="Google Shape;23;p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7" name="Google Shape;27;p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4.jp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671250" y="1939650"/>
            <a:ext cx="78015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Oswald"/>
              <a:buNone/>
            </a:pPr>
            <a:r>
              <a:rPr b="0" i="0" lang="pt-BR" sz="5000" u="none" cap="none" strike="noStrike">
                <a:solidFill>
                  <a:schemeClr val="dk1"/>
                </a:solidFill>
                <a:latin typeface="Oswald"/>
                <a:ea typeface="Oswald"/>
                <a:cs typeface="Oswald"/>
                <a:sym typeface="Oswald"/>
              </a:rPr>
              <a:t>Apostila sobre Notion.so</a:t>
            </a:r>
            <a:endParaRPr b="0" i="0" sz="5000" u="none" cap="none" strike="noStrike">
              <a:solidFill>
                <a:schemeClr val="dk1"/>
              </a:solidFill>
              <a:latin typeface="Oswald"/>
              <a:ea typeface="Oswald"/>
              <a:cs typeface="Oswald"/>
              <a:sym typeface="Oswald"/>
            </a:endParaRPr>
          </a:p>
        </p:txBody>
      </p:sp>
      <p:sp>
        <p:nvSpPr>
          <p:cNvPr id="60" name="Google Shape;60;p13"/>
          <p:cNvSpPr txBox="1"/>
          <p:nvPr>
            <p:ph idx="4294967295" type="subTitle"/>
          </p:nvPr>
        </p:nvSpPr>
        <p:spPr>
          <a:xfrm>
            <a:off x="671250" y="2732250"/>
            <a:ext cx="7801500" cy="471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200"/>
              </a:spcAft>
              <a:buClr>
                <a:schemeClr val="accent3"/>
              </a:buClr>
              <a:buSzPts val="1800"/>
              <a:buFont typeface="Average"/>
              <a:buNone/>
            </a:pPr>
            <a:r>
              <a:rPr b="1" i="0" lang="pt-BR" sz="2200" u="sng" cap="none" strike="noStrike">
                <a:solidFill>
                  <a:schemeClr val="accent3"/>
                </a:solidFill>
                <a:latin typeface="Average"/>
                <a:ea typeface="Average"/>
                <a:cs typeface="Average"/>
                <a:sym typeface="Average"/>
              </a:rPr>
              <a:t>Workshop sobre Notion</a:t>
            </a:r>
            <a:endParaRPr b="1" i="0" sz="2200" u="sng" cap="none" strike="noStrike">
              <a:solidFill>
                <a:schemeClr val="accent3"/>
              </a:solidFill>
              <a:latin typeface="Average"/>
              <a:ea typeface="Average"/>
              <a:cs typeface="Average"/>
              <a:sym typeface="Average"/>
            </a:endParaRPr>
          </a:p>
        </p:txBody>
      </p:sp>
      <p:sp>
        <p:nvSpPr>
          <p:cNvPr id="61" name="Google Shape;61;p13"/>
          <p:cNvSpPr txBox="1"/>
          <p:nvPr>
            <p:ph idx="4294967295" type="subTitle"/>
          </p:nvPr>
        </p:nvSpPr>
        <p:spPr>
          <a:xfrm>
            <a:off x="671250" y="401175"/>
            <a:ext cx="7801500" cy="547500"/>
          </a:xfrm>
          <a:prstGeom prst="rect">
            <a:avLst/>
          </a:prstGeom>
          <a:noFill/>
          <a:ln>
            <a:noFill/>
          </a:ln>
        </p:spPr>
        <p:txBody>
          <a:bodyPr anchorCtr="0" anchor="ctr" bIns="91425" lIns="91425" spcFirstLastPara="1" rIns="91425" wrap="square" tIns="91425">
            <a:normAutofit fontScale="77500" lnSpcReduction="20000"/>
          </a:bodyPr>
          <a:lstStyle/>
          <a:p>
            <a:pPr indent="0" lvl="0" marL="0" marR="0" rtl="0" algn="ctr">
              <a:lnSpc>
                <a:spcPct val="115000"/>
              </a:lnSpc>
              <a:spcBef>
                <a:spcPts val="0"/>
              </a:spcBef>
              <a:spcAft>
                <a:spcPts val="1200"/>
              </a:spcAft>
              <a:buClr>
                <a:schemeClr val="accent3"/>
              </a:buClr>
              <a:buSzPct val="129032"/>
              <a:buFont typeface="Average"/>
              <a:buNone/>
            </a:pPr>
            <a:r>
              <a:rPr b="1" i="0" lang="pt-BR" sz="1800" u="none" cap="none" strike="noStrike">
                <a:solidFill>
                  <a:schemeClr val="accent3"/>
                </a:solidFill>
                <a:latin typeface="Average"/>
                <a:ea typeface="Average"/>
                <a:cs typeface="Average"/>
                <a:sym typeface="Average"/>
              </a:rPr>
              <a:t>Instrutor:</a:t>
            </a:r>
            <a:r>
              <a:rPr b="0" i="0" lang="pt-BR" sz="1800" u="none" cap="none" strike="noStrike">
                <a:solidFill>
                  <a:schemeClr val="accent3"/>
                </a:solidFill>
                <a:latin typeface="Average"/>
                <a:ea typeface="Average"/>
                <a:cs typeface="Average"/>
                <a:sym typeface="Average"/>
              </a:rPr>
              <a:t> Enrico de Oliveira Migliorini</a:t>
            </a:r>
            <a:endParaRPr b="0" i="0" sz="1800" u="none" cap="none" strike="noStrike">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490250" y="2143125"/>
            <a:ext cx="6227100" cy="8574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Blocos de Funções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nvSpPr>
        <p:spPr>
          <a:xfrm>
            <a:off x="248175" y="190900"/>
            <a:ext cx="15939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168" name="Google Shape;168;p23"/>
          <p:cNvSpPr/>
          <p:nvPr/>
        </p:nvSpPr>
        <p:spPr>
          <a:xfrm>
            <a:off x="18421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69" name="Google Shape;169;p23"/>
          <p:cNvSpPr txBox="1"/>
          <p:nvPr/>
        </p:nvSpPr>
        <p:spPr>
          <a:xfrm>
            <a:off x="2042600" y="190900"/>
            <a:ext cx="1209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170" name="Google Shape;170;p23"/>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Tipos de Blocos</a:t>
            </a:r>
            <a:endParaRPr b="1" i="0" sz="2400" u="sng" cap="none" strike="noStrike">
              <a:solidFill>
                <a:schemeClr val="dk1"/>
              </a:solidFill>
              <a:latin typeface="Average"/>
              <a:ea typeface="Average"/>
              <a:cs typeface="Average"/>
              <a:sym typeface="Average"/>
            </a:endParaRPr>
          </a:p>
        </p:txBody>
      </p:sp>
      <p:sp>
        <p:nvSpPr>
          <p:cNvPr id="171" name="Google Shape;171;p23"/>
          <p:cNvSpPr txBox="1"/>
          <p:nvPr/>
        </p:nvSpPr>
        <p:spPr>
          <a:xfrm>
            <a:off x="4838700" y="1412650"/>
            <a:ext cx="38853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p:txBody>
      </p:sp>
      <p:sp>
        <p:nvSpPr>
          <p:cNvPr id="172" name="Google Shape;172;p23"/>
          <p:cNvSpPr txBox="1"/>
          <p:nvPr/>
        </p:nvSpPr>
        <p:spPr>
          <a:xfrm>
            <a:off x="607225" y="1325950"/>
            <a:ext cx="79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Dentro do Notion há oito tipos de blocos, cada qual com as suas respectivas funções, que podem ser encontradas digitando-se ‘/’ ou clicando-se no ícone ‘+’. Os tipos são os seguintes.</a:t>
            </a:r>
            <a:endParaRPr b="0" i="0" sz="1400" u="none" cap="none" strike="noStrike">
              <a:solidFill>
                <a:schemeClr val="dk1"/>
              </a:solidFill>
              <a:latin typeface="Average"/>
              <a:ea typeface="Average"/>
              <a:cs typeface="Average"/>
              <a:sym typeface="Average"/>
            </a:endParaRPr>
          </a:p>
        </p:txBody>
      </p:sp>
      <p:sp>
        <p:nvSpPr>
          <p:cNvPr id="173" name="Google Shape;173;p23"/>
          <p:cNvSpPr txBox="1"/>
          <p:nvPr/>
        </p:nvSpPr>
        <p:spPr>
          <a:xfrm>
            <a:off x="1081100" y="2078125"/>
            <a:ext cx="2294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Blocos Básicos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Assistente IA *</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Mídia</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Base de Dados</a:t>
            </a:r>
            <a:endParaRPr b="0" i="0" sz="1400" u="none" cap="none" strike="noStrike">
              <a:solidFill>
                <a:schemeClr val="dk1"/>
              </a:solidFill>
              <a:latin typeface="Average"/>
              <a:ea typeface="Average"/>
              <a:cs typeface="Average"/>
              <a:sym typeface="Average"/>
            </a:endParaRPr>
          </a:p>
        </p:txBody>
      </p:sp>
      <p:sp>
        <p:nvSpPr>
          <p:cNvPr id="174" name="Google Shape;174;p23"/>
          <p:cNvSpPr txBox="1"/>
          <p:nvPr/>
        </p:nvSpPr>
        <p:spPr>
          <a:xfrm>
            <a:off x="5231600" y="2078125"/>
            <a:ext cx="23766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Blocos de IA*</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Blocos Avançados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In-Line</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Integração</a:t>
            </a:r>
            <a:endParaRPr b="0" i="0" sz="1400" u="none" cap="none" strike="noStrike">
              <a:solidFill>
                <a:schemeClr val="dk1"/>
              </a:solidFill>
              <a:latin typeface="Average"/>
              <a:ea typeface="Average"/>
              <a:cs typeface="Average"/>
              <a:sym typeface="Average"/>
            </a:endParaRPr>
          </a:p>
        </p:txBody>
      </p:sp>
      <p:sp>
        <p:nvSpPr>
          <p:cNvPr id="175" name="Google Shape;175;p23"/>
          <p:cNvSpPr txBox="1"/>
          <p:nvPr/>
        </p:nvSpPr>
        <p:spPr>
          <a:xfrm>
            <a:off x="607225" y="3416200"/>
            <a:ext cx="79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F1C232"/>
                </a:solidFill>
                <a:latin typeface="Average"/>
                <a:ea typeface="Average"/>
                <a:cs typeface="Average"/>
                <a:sym typeface="Average"/>
              </a:rPr>
              <a:t>OBS.:</a:t>
            </a:r>
            <a:r>
              <a:rPr b="0" i="0" lang="pt-BR" sz="1400" u="none" cap="none" strike="noStrike">
                <a:solidFill>
                  <a:schemeClr val="dk1"/>
                </a:solidFill>
                <a:latin typeface="Average"/>
                <a:ea typeface="Average"/>
                <a:cs typeface="Average"/>
                <a:sym typeface="Average"/>
              </a:rPr>
              <a:t> Os tipos marcados com o Ícone de asteriscos (*) são blocos que possuem limitadores de uso pela quantidade, já que a IA pode ser usada com limites.</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181" name="Google Shape;181;p24"/>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2" name="Google Shape;182;p24"/>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183" name="Google Shape;183;p24"/>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4" name="Google Shape;184;p24"/>
          <p:cNvSpPr txBox="1"/>
          <p:nvPr/>
        </p:nvSpPr>
        <p:spPr>
          <a:xfrm>
            <a:off x="3632100" y="190900"/>
            <a:ext cx="11421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Básicos</a:t>
            </a:r>
            <a:endParaRPr b="0" i="0" sz="1200" u="none" cap="none" strike="noStrike">
              <a:solidFill>
                <a:schemeClr val="dk1"/>
              </a:solidFill>
              <a:latin typeface="Average"/>
              <a:ea typeface="Average"/>
              <a:cs typeface="Average"/>
              <a:sym typeface="Average"/>
            </a:endParaRPr>
          </a:p>
        </p:txBody>
      </p:sp>
      <p:sp>
        <p:nvSpPr>
          <p:cNvPr id="185" name="Google Shape;185;p24"/>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Blocos Básicos</a:t>
            </a:r>
            <a:endParaRPr b="1" i="0" sz="2400" u="sng" cap="none" strike="noStrike">
              <a:solidFill>
                <a:schemeClr val="dk1"/>
              </a:solidFill>
              <a:latin typeface="Average"/>
              <a:ea typeface="Average"/>
              <a:cs typeface="Average"/>
              <a:sym typeface="Average"/>
            </a:endParaRPr>
          </a:p>
        </p:txBody>
      </p:sp>
      <p:sp>
        <p:nvSpPr>
          <p:cNvPr id="186" name="Google Shape;186;p24"/>
          <p:cNvSpPr txBox="1"/>
          <p:nvPr/>
        </p:nvSpPr>
        <p:spPr>
          <a:xfrm>
            <a:off x="619200" y="1189375"/>
            <a:ext cx="79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Os Blocos Básicos são blocos de uso comum. Apenas com eles é possível fazer muitas coisas, de maneira individual ou combinando com outras funções básicas.</a:t>
            </a:r>
            <a:endParaRPr b="0" i="0" sz="1400" u="none" cap="none" strike="noStrike">
              <a:solidFill>
                <a:schemeClr val="dk1"/>
              </a:solidFill>
              <a:latin typeface="Average"/>
              <a:ea typeface="Average"/>
              <a:cs typeface="Average"/>
              <a:sym typeface="Average"/>
            </a:endParaRPr>
          </a:p>
        </p:txBody>
      </p:sp>
      <p:sp>
        <p:nvSpPr>
          <p:cNvPr id="187" name="Google Shape;187;p24"/>
          <p:cNvSpPr txBox="1"/>
          <p:nvPr/>
        </p:nvSpPr>
        <p:spPr>
          <a:xfrm>
            <a:off x="619200" y="1990650"/>
            <a:ext cx="7905600" cy="3093124"/>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Texto</a:t>
            </a:r>
            <a:r>
              <a:rPr b="0" i="0" lang="pt-BR" sz="1400" u="none" cap="none" strike="noStrike">
                <a:solidFill>
                  <a:schemeClr val="dk1"/>
                </a:solidFill>
                <a:latin typeface="Average"/>
                <a:ea typeface="Average"/>
                <a:cs typeface="Average"/>
                <a:sym typeface="Average"/>
              </a:rPr>
              <a:t> -  No bloco de</a:t>
            </a:r>
            <a:r>
              <a:rPr b="1" i="0" lang="pt-BR" sz="1400" u="none" cap="none" strike="noStrike">
                <a:solidFill>
                  <a:schemeClr val="dk1"/>
                </a:solidFill>
                <a:latin typeface="Average"/>
                <a:ea typeface="Average"/>
                <a:cs typeface="Average"/>
                <a:sym typeface="Average"/>
              </a:rPr>
              <a:t> </a:t>
            </a:r>
            <a:r>
              <a:rPr b="0" i="0" lang="pt-BR" sz="1400" u="none" cap="none" strike="noStrike">
                <a:solidFill>
                  <a:schemeClr val="dk1"/>
                </a:solidFill>
                <a:latin typeface="Average"/>
                <a:ea typeface="Average"/>
                <a:cs typeface="Average"/>
                <a:sym typeface="Average"/>
              </a:rPr>
              <a:t>texto, é possível escrever qualquer texto.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Página</a:t>
            </a:r>
            <a:r>
              <a:rPr b="0" i="0" lang="pt-BR" sz="1400" u="none" cap="none" strike="noStrike">
                <a:solidFill>
                  <a:schemeClr val="dk1"/>
                </a:solidFill>
                <a:latin typeface="Average"/>
                <a:ea typeface="Average"/>
                <a:cs typeface="Average"/>
                <a:sym typeface="Average"/>
              </a:rPr>
              <a:t> - No bloco de Página cria-se um bloco que funciona de forma similar a uma pasta: basta clicar e o usuário é levado para dentro da página criada, que pode ser usada para organizar as informações.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Lista de Tarefas</a:t>
            </a:r>
            <a:r>
              <a:rPr b="0" i="0" lang="pt-BR" sz="1400" u="none" cap="none" strike="noStrike">
                <a:solidFill>
                  <a:schemeClr val="dk1"/>
                </a:solidFill>
                <a:latin typeface="Average"/>
                <a:ea typeface="Average"/>
                <a:cs typeface="Average"/>
                <a:sym typeface="Average"/>
              </a:rPr>
              <a:t> - Gera blocos de marcações que, quando clicados, riscam o texto, indicando que a tarefa foi concluída. </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Títulos (</a:t>
            </a:r>
            <a:r>
              <a:rPr b="0" i="1" lang="pt-BR" sz="1400" u="sng" cap="none" strike="noStrike">
                <a:solidFill>
                  <a:schemeClr val="dk1"/>
                </a:solidFill>
                <a:latin typeface="Average"/>
                <a:ea typeface="Average"/>
                <a:cs typeface="Average"/>
                <a:sym typeface="Average"/>
              </a:rPr>
              <a:t>h1, h2 e h3</a:t>
            </a:r>
            <a:r>
              <a:rPr b="0" i="0" lang="pt-BR" sz="1400" u="sng" cap="none" strike="noStrike">
                <a:solidFill>
                  <a:schemeClr val="dk1"/>
                </a:solidFill>
                <a:latin typeface="Average"/>
                <a:ea typeface="Average"/>
                <a:cs typeface="Average"/>
                <a:sym typeface="Average"/>
              </a:rPr>
              <a:t>)</a:t>
            </a:r>
            <a:r>
              <a:rPr b="0" i="0" lang="pt-BR" sz="1400" u="none" cap="none" strike="noStrike">
                <a:solidFill>
                  <a:schemeClr val="dk1"/>
                </a:solidFill>
                <a:latin typeface="Average"/>
                <a:ea typeface="Average"/>
                <a:cs typeface="Average"/>
                <a:sym typeface="Average"/>
              </a:rPr>
              <a:t> - Apresentam blocos de texto com tamanho maior, nos quais se podem distribuir Títulos e Subtítulos.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Tabela</a:t>
            </a:r>
            <a:r>
              <a:rPr b="0" i="0" lang="pt-BR" sz="1400" u="none" cap="none" strike="noStrike">
                <a:solidFill>
                  <a:schemeClr val="dk1"/>
                </a:solidFill>
                <a:latin typeface="Average"/>
                <a:ea typeface="Average"/>
                <a:cs typeface="Average"/>
                <a:sym typeface="Average"/>
              </a:rPr>
              <a:t> - apresenta uma tabela apenas de texto.  </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193" name="Google Shape;193;p25"/>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4" name="Google Shape;194;p25"/>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195" name="Google Shape;195;p25"/>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6" name="Google Shape;196;p25"/>
          <p:cNvSpPr txBox="1"/>
          <p:nvPr/>
        </p:nvSpPr>
        <p:spPr>
          <a:xfrm>
            <a:off x="3632100" y="190900"/>
            <a:ext cx="11421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Básicos</a:t>
            </a:r>
            <a:endParaRPr b="0" i="0" sz="1200" u="none" cap="none" strike="noStrike">
              <a:solidFill>
                <a:schemeClr val="dk1"/>
              </a:solidFill>
              <a:latin typeface="Average"/>
              <a:ea typeface="Average"/>
              <a:cs typeface="Average"/>
              <a:sym typeface="Average"/>
            </a:endParaRPr>
          </a:p>
        </p:txBody>
      </p:sp>
      <p:sp>
        <p:nvSpPr>
          <p:cNvPr id="197" name="Google Shape;197;p25"/>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Blocos Básicos</a:t>
            </a:r>
            <a:endParaRPr b="1" i="0" sz="2400" u="sng" cap="none" strike="noStrike">
              <a:solidFill>
                <a:schemeClr val="dk1"/>
              </a:solidFill>
              <a:latin typeface="Average"/>
              <a:ea typeface="Average"/>
              <a:cs typeface="Average"/>
              <a:sym typeface="Average"/>
            </a:endParaRPr>
          </a:p>
        </p:txBody>
      </p:sp>
      <p:sp>
        <p:nvSpPr>
          <p:cNvPr id="198" name="Google Shape;198;p25"/>
          <p:cNvSpPr txBox="1"/>
          <p:nvPr/>
        </p:nvSpPr>
        <p:spPr>
          <a:xfrm>
            <a:off x="619200" y="1189363"/>
            <a:ext cx="79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pt-BR" sz="1400" u="none" cap="none" strike="noStrike">
                <a:solidFill>
                  <a:schemeClr val="dk1"/>
                </a:solidFill>
                <a:latin typeface="Average"/>
                <a:ea typeface="Average"/>
                <a:cs typeface="Average"/>
                <a:sym typeface="Average"/>
              </a:rPr>
              <a:t>Os Blocos Básicos são blocos de uso comum. Apenas com eles é possível fazer muitas coisas, de maneira individual ou combinando com outras funções básicas.</a:t>
            </a:r>
            <a:endParaRPr b="0" i="0" sz="1400" u="none" cap="none" strike="noStrike">
              <a:solidFill>
                <a:schemeClr val="dk1"/>
              </a:solidFill>
              <a:latin typeface="Average"/>
              <a:ea typeface="Average"/>
              <a:cs typeface="Average"/>
              <a:sym typeface="Average"/>
            </a:endParaRPr>
          </a:p>
        </p:txBody>
      </p:sp>
      <p:sp>
        <p:nvSpPr>
          <p:cNvPr id="199" name="Google Shape;199;p25"/>
          <p:cNvSpPr txBox="1"/>
          <p:nvPr/>
        </p:nvSpPr>
        <p:spPr>
          <a:xfrm>
            <a:off x="619200" y="1990650"/>
            <a:ext cx="7905600" cy="2769959"/>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Lista de Marcadores</a:t>
            </a:r>
            <a:r>
              <a:rPr b="0" i="0" lang="pt-BR" sz="1400" u="none" cap="none" strike="noStrike">
                <a:solidFill>
                  <a:schemeClr val="dk1"/>
                </a:solidFill>
                <a:latin typeface="Average"/>
                <a:ea typeface="Average"/>
                <a:cs typeface="Average"/>
                <a:sym typeface="Average"/>
              </a:rPr>
              <a:t> - É um bloco que lista itens usando marcadores.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Lista Numerada</a:t>
            </a:r>
            <a:r>
              <a:rPr b="0" i="0" lang="pt-BR" sz="1400" u="none" cap="none" strike="noStrike">
                <a:solidFill>
                  <a:schemeClr val="dk1"/>
                </a:solidFill>
                <a:latin typeface="Average"/>
                <a:ea typeface="Average"/>
                <a:cs typeface="Average"/>
                <a:sym typeface="Average"/>
              </a:rPr>
              <a:t> - É um bloco em que lista itens usando números.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Lista Alternantes</a:t>
            </a:r>
            <a:r>
              <a:rPr b="0" i="0" lang="pt-BR" sz="1400" u="none" cap="none" strike="noStrike">
                <a:solidFill>
                  <a:schemeClr val="dk1"/>
                </a:solidFill>
                <a:latin typeface="Average"/>
                <a:ea typeface="Average"/>
                <a:cs typeface="Average"/>
                <a:sym typeface="Average"/>
              </a:rPr>
              <a:t> – É um bloco em lista, assim como os outros, mas que permite esconder/revelar blocos em meio à informação listada.</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Citação</a:t>
            </a:r>
            <a:r>
              <a:rPr b="0" i="0" lang="pt-BR" sz="1400" u="none" cap="none" strike="noStrike">
                <a:solidFill>
                  <a:schemeClr val="dk1"/>
                </a:solidFill>
                <a:latin typeface="Average"/>
                <a:ea typeface="Average"/>
                <a:cs typeface="Average"/>
                <a:sym typeface="Average"/>
              </a:rPr>
              <a:t> - Permite destacar uma citação.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Divisor</a:t>
            </a:r>
            <a:r>
              <a:rPr b="0" i="0" lang="pt-BR" sz="1400" u="none" cap="none" strike="noStrike">
                <a:solidFill>
                  <a:schemeClr val="dk1"/>
                </a:solidFill>
                <a:latin typeface="Average"/>
                <a:ea typeface="Average"/>
                <a:cs typeface="Average"/>
                <a:sym typeface="Average"/>
              </a:rPr>
              <a:t> - Acrescenta um bloco, com um traço que divide as informações da página.</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Link para a Página</a:t>
            </a:r>
            <a:r>
              <a:rPr b="0" i="0" lang="pt-BR" sz="1400" u="none" cap="none" strike="noStrike">
                <a:solidFill>
                  <a:schemeClr val="dk1"/>
                </a:solidFill>
                <a:latin typeface="Average"/>
                <a:ea typeface="Average"/>
                <a:cs typeface="Average"/>
                <a:sym typeface="Average"/>
              </a:rPr>
              <a:t> - Cria um bloco que estabelece uma conexão com uma página já existente.</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startAt="6"/>
            </a:pPr>
            <a:r>
              <a:rPr b="0" i="0" lang="pt-BR" sz="1400" u="sng" cap="none" strike="noStrike">
                <a:solidFill>
                  <a:schemeClr val="dk1"/>
                </a:solidFill>
                <a:latin typeface="Average"/>
                <a:ea typeface="Average"/>
                <a:cs typeface="Average"/>
                <a:sym typeface="Average"/>
              </a:rPr>
              <a:t>Frase de Destaque</a:t>
            </a:r>
            <a:r>
              <a:rPr b="0" i="0" lang="pt-BR" sz="1400" u="none" cap="none" strike="noStrike">
                <a:solidFill>
                  <a:schemeClr val="dk1"/>
                </a:solidFill>
                <a:latin typeface="Average"/>
                <a:ea typeface="Average"/>
                <a:cs typeface="Average"/>
                <a:sym typeface="Average"/>
              </a:rPr>
              <a:t> - Um bloco em que permite colocar um texto em destaque.   </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205" name="Google Shape;205;p26"/>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6" name="Google Shape;206;p26"/>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207" name="Google Shape;207;p26"/>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8" name="Google Shape;208;p26"/>
          <p:cNvSpPr txBox="1"/>
          <p:nvPr/>
        </p:nvSpPr>
        <p:spPr>
          <a:xfrm>
            <a:off x="3632100" y="190900"/>
            <a:ext cx="11421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Mídia</a:t>
            </a:r>
            <a:endParaRPr b="0" i="0" sz="1200" u="none" cap="none" strike="noStrike">
              <a:solidFill>
                <a:schemeClr val="dk1"/>
              </a:solidFill>
              <a:latin typeface="Average"/>
              <a:ea typeface="Average"/>
              <a:cs typeface="Average"/>
              <a:sym typeface="Average"/>
            </a:endParaRPr>
          </a:p>
        </p:txBody>
      </p:sp>
      <p:sp>
        <p:nvSpPr>
          <p:cNvPr id="209" name="Google Shape;209;p26"/>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Mídia</a:t>
            </a:r>
            <a:endParaRPr b="1" i="0" sz="2400" u="sng" cap="none" strike="noStrike">
              <a:solidFill>
                <a:schemeClr val="dk1"/>
              </a:solidFill>
              <a:latin typeface="Average"/>
              <a:ea typeface="Average"/>
              <a:cs typeface="Average"/>
              <a:sym typeface="Average"/>
            </a:endParaRPr>
          </a:p>
        </p:txBody>
      </p:sp>
      <p:sp>
        <p:nvSpPr>
          <p:cNvPr id="210" name="Google Shape;210;p26"/>
          <p:cNvSpPr txBox="1"/>
          <p:nvPr/>
        </p:nvSpPr>
        <p:spPr>
          <a:xfrm>
            <a:off x="619200" y="1189363"/>
            <a:ext cx="790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Os Blocos de Mídia são blocos usados para importar um arquivo ou link de fora do Notion.</a:t>
            </a:r>
            <a:endParaRPr b="0" i="0" sz="1400" u="none" cap="none" strike="noStrike">
              <a:solidFill>
                <a:schemeClr val="dk1"/>
              </a:solidFill>
              <a:latin typeface="Average"/>
              <a:ea typeface="Average"/>
              <a:cs typeface="Average"/>
              <a:sym typeface="Average"/>
            </a:endParaRPr>
          </a:p>
        </p:txBody>
      </p:sp>
      <p:sp>
        <p:nvSpPr>
          <p:cNvPr id="211" name="Google Shape;211;p26"/>
          <p:cNvSpPr txBox="1"/>
          <p:nvPr/>
        </p:nvSpPr>
        <p:spPr>
          <a:xfrm>
            <a:off x="619200" y="1764425"/>
            <a:ext cx="7905600" cy="212362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Imagem </a:t>
            </a:r>
            <a:r>
              <a:rPr b="0" i="0" lang="pt-BR" sz="1400" u="none" cap="none" strike="noStrike">
                <a:solidFill>
                  <a:schemeClr val="dk1"/>
                </a:solidFill>
                <a:latin typeface="Average"/>
                <a:ea typeface="Average"/>
                <a:cs typeface="Average"/>
                <a:sym typeface="Average"/>
              </a:rPr>
              <a:t>- Acrescenta uma imagem visual à página</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Marcador de Web</a:t>
            </a:r>
            <a:r>
              <a:rPr b="0" i="0" lang="pt-BR" sz="1400" u="none" cap="none" strike="noStrike">
                <a:solidFill>
                  <a:schemeClr val="dk1"/>
                </a:solidFill>
                <a:latin typeface="Average"/>
                <a:ea typeface="Average"/>
                <a:cs typeface="Average"/>
                <a:sym typeface="Average"/>
              </a:rPr>
              <a:t> - Salva um link como um marcador visual.</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Vídeo </a:t>
            </a:r>
            <a:r>
              <a:rPr b="0" i="0" lang="pt-BR" sz="1400" u="none" cap="none" strike="noStrike">
                <a:solidFill>
                  <a:schemeClr val="dk1"/>
                </a:solidFill>
                <a:latin typeface="Average"/>
                <a:ea typeface="Average"/>
                <a:cs typeface="Average"/>
                <a:sym typeface="Average"/>
              </a:rPr>
              <a:t>- Íntegra vídeos de plataformas, como Youtube, Vimeo e outros.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Áudio </a:t>
            </a:r>
            <a:r>
              <a:rPr b="0" i="0" lang="pt-BR" sz="1400" u="none" cap="none" strike="noStrike">
                <a:solidFill>
                  <a:schemeClr val="dk1"/>
                </a:solidFill>
                <a:latin typeface="Average"/>
                <a:ea typeface="Average"/>
                <a:cs typeface="Average"/>
                <a:sym typeface="Average"/>
              </a:rPr>
              <a:t>- Assim como o Vídeo, integra áudios de plataformas, como Soundcloud, Spotify e outros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Código </a:t>
            </a:r>
            <a:r>
              <a:rPr b="0" i="0" lang="pt-BR" sz="1400" u="none" cap="none" strike="noStrike">
                <a:solidFill>
                  <a:schemeClr val="dk1"/>
                </a:solidFill>
                <a:latin typeface="Average"/>
                <a:ea typeface="Average"/>
                <a:cs typeface="Average"/>
                <a:sym typeface="Average"/>
              </a:rPr>
              <a:t>- Exibe um bloco que permite capturar um código de programação.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Arquivo </a:t>
            </a:r>
            <a:r>
              <a:rPr b="0" i="0" lang="pt-BR" sz="1400" u="none" cap="none" strike="noStrike">
                <a:solidFill>
                  <a:schemeClr val="dk1"/>
                </a:solidFill>
                <a:latin typeface="Average"/>
                <a:ea typeface="Average"/>
                <a:cs typeface="Average"/>
                <a:sym typeface="Average"/>
              </a:rPr>
              <a:t>- Carrega ou integra um link.</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217" name="Google Shape;217;p27"/>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8" name="Google Shape;218;p27"/>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219" name="Google Shape;219;p27"/>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0" name="Google Shape;220;p27"/>
          <p:cNvSpPr txBox="1"/>
          <p:nvPr/>
        </p:nvSpPr>
        <p:spPr>
          <a:xfrm>
            <a:off x="3632100" y="190900"/>
            <a:ext cx="11421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Base de Dados</a:t>
            </a:r>
            <a:endParaRPr b="0" i="0" sz="1200" u="none" cap="none" strike="noStrike">
              <a:solidFill>
                <a:schemeClr val="dk1"/>
              </a:solidFill>
              <a:latin typeface="Average"/>
              <a:ea typeface="Average"/>
              <a:cs typeface="Average"/>
              <a:sym typeface="Average"/>
            </a:endParaRPr>
          </a:p>
        </p:txBody>
      </p:sp>
      <p:sp>
        <p:nvSpPr>
          <p:cNvPr id="221" name="Google Shape;221;p27"/>
          <p:cNvSpPr txBox="1"/>
          <p:nvPr/>
        </p:nvSpPr>
        <p:spPr>
          <a:xfrm>
            <a:off x="2982750" y="5522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Base de Dados</a:t>
            </a:r>
            <a:endParaRPr b="1" i="0" sz="2400" u="sng" cap="none" strike="noStrike">
              <a:solidFill>
                <a:schemeClr val="dk1"/>
              </a:solidFill>
              <a:latin typeface="Average"/>
              <a:ea typeface="Average"/>
              <a:cs typeface="Average"/>
              <a:sym typeface="Average"/>
            </a:endParaRPr>
          </a:p>
        </p:txBody>
      </p:sp>
      <p:sp>
        <p:nvSpPr>
          <p:cNvPr id="222" name="Google Shape;222;p27"/>
          <p:cNvSpPr txBox="1"/>
          <p:nvPr/>
        </p:nvSpPr>
        <p:spPr>
          <a:xfrm>
            <a:off x="619200" y="1044900"/>
            <a:ext cx="7905600" cy="83096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Base de Dados é um tipo de bloco integra várias funções em uma única, armazenando diferentes dados, exatos ou abstratos. O que torna a Base de Dados um tipo de bloco e não um único bloco é a maneira como as informações são apresentadas.</a:t>
            </a:r>
            <a:endParaRPr b="0" i="0" sz="1400" u="none" cap="none" strike="noStrike">
              <a:solidFill>
                <a:schemeClr val="dk1"/>
              </a:solidFill>
              <a:latin typeface="Average"/>
              <a:ea typeface="Average"/>
              <a:cs typeface="Average"/>
              <a:sym typeface="Average"/>
            </a:endParaRPr>
          </a:p>
        </p:txBody>
      </p:sp>
      <p:sp>
        <p:nvSpPr>
          <p:cNvPr id="223" name="Google Shape;223;p27"/>
          <p:cNvSpPr txBox="1"/>
          <p:nvPr/>
        </p:nvSpPr>
        <p:spPr>
          <a:xfrm>
            <a:off x="619200" y="1876200"/>
            <a:ext cx="7905600" cy="3108513"/>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Tabela</a:t>
            </a:r>
            <a:r>
              <a:rPr b="0" i="0" lang="pt-BR" sz="1400" u="none" cap="none" strike="noStrike">
                <a:solidFill>
                  <a:schemeClr val="dk1"/>
                </a:solidFill>
                <a:latin typeface="Average"/>
                <a:ea typeface="Average"/>
                <a:cs typeface="Average"/>
                <a:sym typeface="Average"/>
              </a:rPr>
              <a:t> – Dispõe os dados em subpáginas e suas informações como uma tabela.</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100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Quadro</a:t>
            </a:r>
            <a:r>
              <a:rPr b="0" i="0" lang="pt-BR" sz="1400" u="none" cap="none" strike="noStrike">
                <a:solidFill>
                  <a:schemeClr val="dk1"/>
                </a:solidFill>
                <a:latin typeface="Average"/>
                <a:ea typeface="Average"/>
                <a:cs typeface="Average"/>
                <a:sym typeface="Average"/>
              </a:rPr>
              <a:t> - Dispõe os dados em páginas de blocos, usando o modelo Kanban</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100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Galeria</a:t>
            </a:r>
            <a:r>
              <a:rPr b="0" i="0" lang="pt-BR" sz="1400" u="none" cap="none" strike="noStrike">
                <a:solidFill>
                  <a:schemeClr val="dk1"/>
                </a:solidFill>
                <a:latin typeface="Average"/>
                <a:ea typeface="Average"/>
                <a:cs typeface="Average"/>
                <a:sym typeface="Average"/>
              </a:rPr>
              <a:t> – Disponibiliza diferentes visualizações, como capas, informações ou blocos dentro de subpáginas.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100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Lista</a:t>
            </a:r>
            <a:r>
              <a:rPr b="0" i="0" lang="pt-BR" sz="1400" u="none" cap="none" strike="noStrike">
                <a:solidFill>
                  <a:schemeClr val="dk1"/>
                </a:solidFill>
                <a:latin typeface="Average"/>
                <a:ea typeface="Average"/>
                <a:cs typeface="Average"/>
                <a:sym typeface="Average"/>
              </a:rPr>
              <a:t> - Cria uma visualização parecida com as pastas do Windows, sendo cada subpágina equivalente a uma pasta.</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100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calendário</a:t>
            </a:r>
            <a:r>
              <a:rPr b="0" i="0" lang="pt-BR" sz="1400" u="none" cap="none" strike="noStrike">
                <a:solidFill>
                  <a:schemeClr val="dk1"/>
                </a:solidFill>
                <a:latin typeface="Average"/>
                <a:ea typeface="Average"/>
                <a:cs typeface="Average"/>
                <a:sym typeface="Average"/>
              </a:rPr>
              <a:t> - Cria uma visualização em calendário, onde cada subpágina é um quadro de tarefas (</a:t>
            </a:r>
            <a:r>
              <a:rPr b="0" i="1" lang="pt-BR" sz="1400" u="none" cap="none" strike="noStrike">
                <a:solidFill>
                  <a:schemeClr val="dk1"/>
                </a:solidFill>
                <a:latin typeface="Average"/>
                <a:ea typeface="Average"/>
                <a:cs typeface="Average"/>
                <a:sym typeface="Average"/>
              </a:rPr>
              <a:t>A visualização pode ser ao Mês ou Semanal</a:t>
            </a:r>
            <a:r>
              <a:rPr b="0" i="0" lang="pt-BR" sz="1400" u="none" cap="none" strike="noStrike">
                <a:solidFill>
                  <a:schemeClr val="dk1"/>
                </a:solidFill>
                <a:latin typeface="Average"/>
                <a:ea typeface="Average"/>
                <a:cs typeface="Average"/>
                <a:sym typeface="Average"/>
              </a:rPr>
              <a:t>).</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1000"/>
              </a:spcBef>
              <a:spcAft>
                <a:spcPts val="100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Visualização em Cronograma</a:t>
            </a:r>
            <a:r>
              <a:rPr b="0" i="0" lang="pt-BR" sz="1400" u="none" cap="none" strike="noStrike">
                <a:solidFill>
                  <a:schemeClr val="dk1"/>
                </a:solidFill>
                <a:latin typeface="Average"/>
                <a:ea typeface="Average"/>
                <a:cs typeface="Average"/>
                <a:sym typeface="Average"/>
              </a:rPr>
              <a:t> - Cria uma visualização em quadro de trilhas, que demonstram a duração ou o tempo preciso das entregas.</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229" name="Google Shape;229;p28"/>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0" name="Google Shape;230;p28"/>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231" name="Google Shape;231;p28"/>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2" name="Google Shape;232;p28"/>
          <p:cNvSpPr txBox="1"/>
          <p:nvPr/>
        </p:nvSpPr>
        <p:spPr>
          <a:xfrm>
            <a:off x="3632100" y="190900"/>
            <a:ext cx="14163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Avançados</a:t>
            </a:r>
            <a:endParaRPr b="0" i="0" sz="1200" u="none" cap="none" strike="noStrike">
              <a:solidFill>
                <a:schemeClr val="dk1"/>
              </a:solidFill>
              <a:latin typeface="Average"/>
              <a:ea typeface="Average"/>
              <a:cs typeface="Average"/>
              <a:sym typeface="Average"/>
            </a:endParaRPr>
          </a:p>
        </p:txBody>
      </p:sp>
      <p:sp>
        <p:nvSpPr>
          <p:cNvPr id="233" name="Google Shape;233;p28"/>
          <p:cNvSpPr txBox="1"/>
          <p:nvPr/>
        </p:nvSpPr>
        <p:spPr>
          <a:xfrm>
            <a:off x="2982750" y="5522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Blocos Avançados</a:t>
            </a:r>
            <a:endParaRPr b="1" i="0" sz="2400" u="sng" cap="none" strike="noStrike">
              <a:solidFill>
                <a:schemeClr val="dk1"/>
              </a:solidFill>
              <a:latin typeface="Average"/>
              <a:ea typeface="Average"/>
              <a:cs typeface="Average"/>
              <a:sym typeface="Average"/>
            </a:endParaRPr>
          </a:p>
        </p:txBody>
      </p:sp>
      <p:sp>
        <p:nvSpPr>
          <p:cNvPr id="234" name="Google Shape;234;p28"/>
          <p:cNvSpPr txBox="1"/>
          <p:nvPr/>
        </p:nvSpPr>
        <p:spPr>
          <a:xfrm>
            <a:off x="619200" y="1044900"/>
            <a:ext cx="79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Blocos Avançados são blocos comuns que, misturados com outras funcionalidades, faz com que se tornem capazes de aumentar a capacidade de uso. </a:t>
            </a:r>
            <a:endParaRPr b="0" i="0" sz="1400" u="none" cap="none" strike="noStrike">
              <a:solidFill>
                <a:schemeClr val="dk1"/>
              </a:solidFill>
              <a:latin typeface="Average"/>
              <a:ea typeface="Average"/>
              <a:cs typeface="Average"/>
              <a:sym typeface="Average"/>
            </a:endParaRPr>
          </a:p>
        </p:txBody>
      </p:sp>
      <p:sp>
        <p:nvSpPr>
          <p:cNvPr id="235" name="Google Shape;235;p28"/>
          <p:cNvSpPr txBox="1"/>
          <p:nvPr/>
        </p:nvSpPr>
        <p:spPr>
          <a:xfrm>
            <a:off x="619200" y="1660500"/>
            <a:ext cx="7905600" cy="341629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Índice </a:t>
            </a:r>
            <a:r>
              <a:rPr b="0" i="0" lang="pt-BR" sz="1400" u="none" cap="none" strike="noStrike">
                <a:solidFill>
                  <a:schemeClr val="dk1"/>
                </a:solidFill>
                <a:latin typeface="Average"/>
                <a:ea typeface="Average"/>
                <a:cs typeface="Average"/>
                <a:sym typeface="Average"/>
              </a:rPr>
              <a:t>- Mostra o esboço da página.</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Equação em blocos</a:t>
            </a:r>
            <a:r>
              <a:rPr b="0" i="0" lang="pt-BR" sz="1400" u="none" cap="none" strike="noStrike">
                <a:solidFill>
                  <a:schemeClr val="dk1"/>
                </a:solidFill>
                <a:latin typeface="Average"/>
                <a:ea typeface="Average"/>
                <a:cs typeface="Average"/>
                <a:sym typeface="Average"/>
              </a:rPr>
              <a:t> - Exibe uma equação matemática independente.</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Botão</a:t>
            </a:r>
            <a:r>
              <a:rPr b="0" i="0" lang="pt-BR" sz="1400" u="none" cap="none" strike="noStrike">
                <a:solidFill>
                  <a:schemeClr val="dk1"/>
                </a:solidFill>
                <a:latin typeface="Average"/>
                <a:ea typeface="Average"/>
                <a:cs typeface="Average"/>
                <a:sym typeface="Average"/>
              </a:rPr>
              <a:t> - Cria um botão, pelo qual o usuário pode construir as tarefas repetitivas.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Trilha</a:t>
            </a:r>
            <a:r>
              <a:rPr b="0" i="0" lang="pt-BR" sz="1400" u="none" cap="none" strike="noStrike">
                <a:solidFill>
                  <a:schemeClr val="dk1"/>
                </a:solidFill>
                <a:latin typeface="Average"/>
                <a:ea typeface="Average"/>
                <a:cs typeface="Average"/>
                <a:sym typeface="Average"/>
              </a:rPr>
              <a:t> - Exibe a barra de navegação do Notion.</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Bloco Sincronizado</a:t>
            </a:r>
            <a:r>
              <a:rPr b="0" i="0" lang="pt-BR" sz="1400" u="none" cap="none" strike="noStrike">
                <a:solidFill>
                  <a:schemeClr val="dk1"/>
                </a:solidFill>
                <a:latin typeface="Average"/>
                <a:ea typeface="Average"/>
                <a:cs typeface="Average"/>
                <a:sym typeface="Average"/>
              </a:rPr>
              <a:t> - Sincroniza o conteúdo de diferentes páginas.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Título Alternante</a:t>
            </a:r>
            <a:r>
              <a:rPr b="0" i="0" lang="pt-BR" sz="1400" u="none" cap="none" strike="noStrike">
                <a:solidFill>
                  <a:schemeClr val="dk1"/>
                </a:solidFill>
                <a:latin typeface="Average"/>
                <a:ea typeface="Average"/>
                <a:cs typeface="Average"/>
                <a:sym typeface="Average"/>
              </a:rPr>
              <a:t> (h1, h2 e h3) - Exibe títulos e subtítulos. É um texto que esconde/revela os blocos dentro dele.</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Colunas</a:t>
            </a:r>
            <a:r>
              <a:rPr b="0" i="0" lang="pt-BR" sz="1400" u="none" cap="none" strike="noStrike">
                <a:solidFill>
                  <a:schemeClr val="dk1"/>
                </a:solidFill>
                <a:latin typeface="Average"/>
                <a:ea typeface="Average"/>
                <a:cs typeface="Average"/>
                <a:sym typeface="Average"/>
              </a:rPr>
              <a:t> (</a:t>
            </a:r>
            <a:r>
              <a:rPr b="0" i="1" lang="pt-BR" sz="1400" u="none" cap="none" strike="noStrike">
                <a:solidFill>
                  <a:schemeClr val="dk1"/>
                </a:solidFill>
                <a:latin typeface="Average"/>
                <a:ea typeface="Average"/>
                <a:cs typeface="Average"/>
                <a:sym typeface="Average"/>
              </a:rPr>
              <a:t>2, 3, 4 e 5</a:t>
            </a:r>
            <a:r>
              <a:rPr b="0" i="0" lang="pt-BR" sz="1400" u="none" cap="none" strike="noStrike">
                <a:solidFill>
                  <a:schemeClr val="dk1"/>
                </a:solidFill>
                <a:latin typeface="Average"/>
                <a:ea typeface="Average"/>
                <a:cs typeface="Average"/>
                <a:sym typeface="Average"/>
              </a:rPr>
              <a:t>) - Divide a página em 2, 3, 4 ou 5 colunas.</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Código Mermaid</a:t>
            </a:r>
            <a:r>
              <a:rPr b="0" i="0" lang="pt-BR" sz="1400" u="none" cap="none" strike="noStrike">
                <a:solidFill>
                  <a:schemeClr val="dk1"/>
                </a:solidFill>
                <a:latin typeface="Average"/>
                <a:ea typeface="Average"/>
                <a:cs typeface="Average"/>
                <a:sym typeface="Average"/>
              </a:rPr>
              <a:t> - Cria um bloco para programação, no qual há um fluxograma que interpreta a linguagem Mermaid.</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241" name="Google Shape;241;p29"/>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2" name="Google Shape;242;p29"/>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243" name="Google Shape;243;p29"/>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4" name="Google Shape;244;p29"/>
          <p:cNvSpPr txBox="1"/>
          <p:nvPr/>
        </p:nvSpPr>
        <p:spPr>
          <a:xfrm>
            <a:off x="3632100" y="190900"/>
            <a:ext cx="14163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In-Line</a:t>
            </a:r>
            <a:endParaRPr b="0" i="0" sz="1200" u="none" cap="none" strike="noStrike">
              <a:solidFill>
                <a:schemeClr val="dk1"/>
              </a:solidFill>
              <a:latin typeface="Average"/>
              <a:ea typeface="Average"/>
              <a:cs typeface="Average"/>
              <a:sym typeface="Average"/>
            </a:endParaRPr>
          </a:p>
        </p:txBody>
      </p:sp>
      <p:sp>
        <p:nvSpPr>
          <p:cNvPr id="245" name="Google Shape;245;p29"/>
          <p:cNvSpPr txBox="1"/>
          <p:nvPr/>
        </p:nvSpPr>
        <p:spPr>
          <a:xfrm>
            <a:off x="2982750" y="6284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In-Lines</a:t>
            </a:r>
            <a:endParaRPr b="1" i="0" sz="2400" u="sng" cap="none" strike="noStrike">
              <a:solidFill>
                <a:schemeClr val="dk1"/>
              </a:solidFill>
              <a:latin typeface="Average"/>
              <a:ea typeface="Average"/>
              <a:cs typeface="Average"/>
              <a:sym typeface="Average"/>
            </a:endParaRPr>
          </a:p>
        </p:txBody>
      </p:sp>
      <p:sp>
        <p:nvSpPr>
          <p:cNvPr id="246" name="Google Shape;246;p29"/>
          <p:cNvSpPr txBox="1"/>
          <p:nvPr/>
        </p:nvSpPr>
        <p:spPr>
          <a:xfrm>
            <a:off x="619200" y="1121100"/>
            <a:ext cx="790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In-Lines são “blocos” que interagem direto com o usuário ou com algo dentro de um outro bloco.</a:t>
            </a:r>
            <a:endParaRPr b="0" i="0" sz="1400" u="none" cap="none" strike="noStrike">
              <a:solidFill>
                <a:schemeClr val="dk1"/>
              </a:solidFill>
              <a:latin typeface="Average"/>
              <a:ea typeface="Average"/>
              <a:cs typeface="Average"/>
              <a:sym typeface="Average"/>
            </a:endParaRPr>
          </a:p>
        </p:txBody>
      </p:sp>
      <p:sp>
        <p:nvSpPr>
          <p:cNvPr id="247" name="Google Shape;247;p29"/>
          <p:cNvSpPr txBox="1"/>
          <p:nvPr/>
        </p:nvSpPr>
        <p:spPr>
          <a:xfrm>
            <a:off x="619200" y="1952400"/>
            <a:ext cx="79056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Mencionar Pessoa</a:t>
            </a:r>
            <a:r>
              <a:rPr b="0" i="0" lang="pt-BR" sz="1400" u="none" cap="none" strike="noStrike">
                <a:solidFill>
                  <a:schemeClr val="dk1"/>
                </a:solidFill>
                <a:latin typeface="Average"/>
                <a:ea typeface="Average"/>
                <a:cs typeface="Average"/>
                <a:sym typeface="Average"/>
              </a:rPr>
              <a:t> - Quando clicada, a pessoa recebe uma notificação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Mencionar Página</a:t>
            </a:r>
            <a:r>
              <a:rPr b="0" i="0" lang="pt-BR" sz="1400" u="none" cap="none" strike="noStrike">
                <a:solidFill>
                  <a:schemeClr val="dk1"/>
                </a:solidFill>
                <a:latin typeface="Average"/>
                <a:ea typeface="Average"/>
                <a:cs typeface="Average"/>
                <a:sym typeface="Average"/>
              </a:rPr>
              <a:t> - Cria uma espécie de hiperlink que direciona o usuário a uma outra página.</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Data ou Lembrete</a:t>
            </a:r>
            <a:r>
              <a:rPr b="0" i="0" lang="pt-BR" sz="1400" u="none" cap="none" strike="noStrike">
                <a:solidFill>
                  <a:schemeClr val="dk1"/>
                </a:solidFill>
                <a:latin typeface="Average"/>
                <a:ea typeface="Average"/>
                <a:cs typeface="Average"/>
                <a:sym typeface="Average"/>
              </a:rPr>
              <a:t> – Insere uma data ou lembrete em um bloco de  texto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Emoji</a:t>
            </a:r>
            <a:r>
              <a:rPr b="0" i="0" lang="pt-BR" sz="1400" u="none" cap="none" strike="noStrike">
                <a:solidFill>
                  <a:schemeClr val="dk1"/>
                </a:solidFill>
                <a:latin typeface="Average"/>
                <a:ea typeface="Average"/>
                <a:cs typeface="Average"/>
                <a:sym typeface="Average"/>
              </a:rPr>
              <a:t> – Insere um emoji dentro de um bloco</a:t>
            </a:r>
            <a:endParaRPr b="0" i="0" sz="1400" u="none" cap="none" strike="noStrike">
              <a:solidFill>
                <a:schemeClr val="dk1"/>
              </a:solidFill>
              <a:latin typeface="Average"/>
              <a:ea typeface="Average"/>
              <a:cs typeface="Average"/>
              <a:sym typeface="Average"/>
            </a:endParaRPr>
          </a:p>
          <a:p>
            <a:pPr indent="-317500" lvl="0" marL="457200" marR="0" rtl="0" algn="l">
              <a:lnSpc>
                <a:spcPct val="150000"/>
              </a:lnSpc>
              <a:spcBef>
                <a:spcPts val="0"/>
              </a:spcBef>
              <a:spcAft>
                <a:spcPts val="0"/>
              </a:spcAft>
              <a:buClr>
                <a:schemeClr val="dk1"/>
              </a:buClr>
              <a:buSzPts val="1400"/>
              <a:buFont typeface="Average"/>
              <a:buAutoNum type="arabicPeriod"/>
            </a:pPr>
            <a:r>
              <a:rPr b="0" i="0" lang="pt-BR" sz="1400" u="sng" cap="none" strike="noStrike">
                <a:solidFill>
                  <a:schemeClr val="dk1"/>
                </a:solidFill>
                <a:latin typeface="Average"/>
                <a:ea typeface="Average"/>
                <a:cs typeface="Average"/>
                <a:sym typeface="Average"/>
              </a:rPr>
              <a:t>Equação In-line</a:t>
            </a:r>
            <a:r>
              <a:rPr b="0" i="0" lang="pt-BR" sz="1400" u="none" cap="none" strike="noStrike">
                <a:solidFill>
                  <a:schemeClr val="dk1"/>
                </a:solidFill>
                <a:latin typeface="Average"/>
                <a:ea typeface="Average"/>
                <a:cs typeface="Average"/>
                <a:sym typeface="Average"/>
              </a:rPr>
              <a:t> – Insere uma equação em um bloco.</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Blocos de Funções</a:t>
            </a:r>
            <a:endParaRPr b="0" i="0" sz="1200" u="none" cap="none" strike="noStrike">
              <a:solidFill>
                <a:schemeClr val="dk1"/>
              </a:solidFill>
              <a:latin typeface="Average"/>
              <a:ea typeface="Average"/>
              <a:cs typeface="Average"/>
              <a:sym typeface="Average"/>
            </a:endParaRPr>
          </a:p>
        </p:txBody>
      </p:sp>
      <p:sp>
        <p:nvSpPr>
          <p:cNvPr id="253" name="Google Shape;253;p30"/>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4" name="Google Shape;254;p30"/>
          <p:cNvSpPr txBox="1"/>
          <p:nvPr/>
        </p:nvSpPr>
        <p:spPr>
          <a:xfrm>
            <a:off x="2042600" y="1909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Tipos de Blocos</a:t>
            </a:r>
            <a:endParaRPr b="0" i="0" sz="1200" u="none" cap="none" strike="noStrike">
              <a:solidFill>
                <a:schemeClr val="dk1"/>
              </a:solidFill>
              <a:latin typeface="Average"/>
              <a:ea typeface="Average"/>
              <a:cs typeface="Average"/>
              <a:sym typeface="Average"/>
            </a:endParaRPr>
          </a:p>
        </p:txBody>
      </p:sp>
      <p:sp>
        <p:nvSpPr>
          <p:cNvPr id="255" name="Google Shape;255;p30"/>
          <p:cNvSpPr/>
          <p:nvPr/>
        </p:nvSpPr>
        <p:spPr>
          <a:xfrm>
            <a:off x="32875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6" name="Google Shape;256;p30"/>
          <p:cNvSpPr txBox="1"/>
          <p:nvPr/>
        </p:nvSpPr>
        <p:spPr>
          <a:xfrm>
            <a:off x="3632100" y="190900"/>
            <a:ext cx="14163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Integrações</a:t>
            </a:r>
            <a:endParaRPr b="0" i="0" sz="1200" u="none" cap="none" strike="noStrike">
              <a:solidFill>
                <a:schemeClr val="dk1"/>
              </a:solidFill>
              <a:latin typeface="Average"/>
              <a:ea typeface="Average"/>
              <a:cs typeface="Average"/>
              <a:sym typeface="Average"/>
            </a:endParaRPr>
          </a:p>
        </p:txBody>
      </p:sp>
      <p:sp>
        <p:nvSpPr>
          <p:cNvPr id="257" name="Google Shape;257;p30"/>
          <p:cNvSpPr txBox="1"/>
          <p:nvPr/>
        </p:nvSpPr>
        <p:spPr>
          <a:xfrm>
            <a:off x="2982750" y="6284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Integrações</a:t>
            </a:r>
            <a:endParaRPr b="1" i="0" sz="2400" u="sng" cap="none" strike="noStrike">
              <a:solidFill>
                <a:schemeClr val="dk1"/>
              </a:solidFill>
              <a:latin typeface="Average"/>
              <a:ea typeface="Average"/>
              <a:cs typeface="Average"/>
              <a:sym typeface="Average"/>
            </a:endParaRPr>
          </a:p>
        </p:txBody>
      </p:sp>
      <p:sp>
        <p:nvSpPr>
          <p:cNvPr id="258" name="Google Shape;258;p30"/>
          <p:cNvSpPr txBox="1"/>
          <p:nvPr/>
        </p:nvSpPr>
        <p:spPr>
          <a:xfrm>
            <a:off x="619200" y="1121100"/>
            <a:ext cx="7905600" cy="615523"/>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Integrações são blocos que interagem com links externos. Alguns links são apenas exibidos, com outros é possível promover interações. </a:t>
            </a:r>
            <a:endParaRPr b="0" i="0" sz="1400" u="none" cap="none" strike="noStrike">
              <a:solidFill>
                <a:schemeClr val="dk1"/>
              </a:solidFill>
              <a:latin typeface="Average"/>
              <a:ea typeface="Average"/>
              <a:cs typeface="Average"/>
              <a:sym typeface="Average"/>
            </a:endParaRPr>
          </a:p>
        </p:txBody>
      </p:sp>
      <p:graphicFrame>
        <p:nvGraphicFramePr>
          <p:cNvPr id="259" name="Google Shape;259;p30"/>
          <p:cNvGraphicFramePr/>
          <p:nvPr/>
        </p:nvGraphicFramePr>
        <p:xfrm>
          <a:off x="758400" y="1898200"/>
          <a:ext cx="3000000" cy="3000000"/>
        </p:xfrm>
        <a:graphic>
          <a:graphicData uri="http://schemas.openxmlformats.org/drawingml/2006/table">
            <a:tbl>
              <a:tblPr>
                <a:noFill/>
                <a:tableStyleId>{DA4381D8-257A-4172-96C3-E605FEF127AC}</a:tableStyleId>
              </a:tblPr>
              <a:tblGrid>
                <a:gridCol w="2588800"/>
                <a:gridCol w="2588800"/>
                <a:gridCol w="2588800"/>
              </a:tblGrid>
              <a:tr h="3875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Integrar</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Figma</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Whinsical</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Google Drive</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Abstract</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Sketch</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Tweet</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Invision</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Excalidraw</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Git Hub Gist</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Mixpainel</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PDF</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Google Maps</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Framer</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Loom</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Trello</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Repl.it</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sng" cap="none" strike="noStrike">
                          <a:solidFill>
                            <a:schemeClr val="dk1"/>
                          </a:solidFill>
                        </a:rPr>
                        <a:t>Code Pen</a:t>
                      </a:r>
                      <a:endParaRPr sz="1400" u="sng" cap="none" strike="noStrike">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60" name="Google Shape;260;p30"/>
          <p:cNvSpPr txBox="1"/>
          <p:nvPr/>
        </p:nvSpPr>
        <p:spPr>
          <a:xfrm>
            <a:off x="758400" y="4436900"/>
            <a:ext cx="79056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rgbClr val="E06666"/>
                </a:solidFill>
                <a:latin typeface="Average"/>
                <a:ea typeface="Average"/>
                <a:cs typeface="Average"/>
                <a:sym typeface="Average"/>
              </a:rPr>
              <a:t>OBS:</a:t>
            </a:r>
            <a:r>
              <a:rPr b="0" i="0" lang="pt-BR" sz="1400" u="none" cap="none" strike="noStrike">
                <a:solidFill>
                  <a:schemeClr val="dk1"/>
                </a:solidFill>
                <a:latin typeface="Average"/>
                <a:ea typeface="Average"/>
                <a:cs typeface="Average"/>
                <a:sym typeface="Average"/>
              </a:rPr>
              <a:t> Existem muitas integrações, que o usuário vai buscar estabelecer de acordo com a necessidade, então sugiro que esta parte seja mais explorada do que explicada.</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478325" y="1875300"/>
            <a:ext cx="3284100" cy="1392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Usando as Databases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499800" y="2233500"/>
            <a:ext cx="6227100" cy="771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 à Plataforma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271" name="Google Shape;271;p32"/>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2" name="Google Shape;272;p32"/>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273" name="Google Shape;273;p32"/>
          <p:cNvSpPr txBox="1"/>
          <p:nvPr/>
        </p:nvSpPr>
        <p:spPr>
          <a:xfrm>
            <a:off x="2735375" y="628500"/>
            <a:ext cx="36732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Manipulação de Database</a:t>
            </a:r>
            <a:endParaRPr b="1" i="0" sz="2400" u="sng" cap="none" strike="noStrike">
              <a:solidFill>
                <a:schemeClr val="dk1"/>
              </a:solidFill>
              <a:latin typeface="Average"/>
              <a:ea typeface="Average"/>
              <a:cs typeface="Average"/>
              <a:sym typeface="Average"/>
            </a:endParaRPr>
          </a:p>
        </p:txBody>
      </p:sp>
      <p:sp>
        <p:nvSpPr>
          <p:cNvPr id="274" name="Google Shape;274;p32"/>
          <p:cNvSpPr txBox="1"/>
          <p:nvPr/>
        </p:nvSpPr>
        <p:spPr>
          <a:xfrm>
            <a:off x="619200" y="1121100"/>
            <a:ext cx="79056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As databases (bases de dados) são blocos com diferentes visualizações. Embora funcionem da mesma maneira, cada visualização tem seu propósito. Quando se cria uma database, aparece um quadro em branco com </a:t>
            </a:r>
            <a:r>
              <a:rPr b="0" i="0" lang="pt-BR" sz="1400" u="none" cap="none" strike="noStrike">
                <a:solidFill>
                  <a:srgbClr val="93C47D"/>
                </a:solidFill>
                <a:latin typeface="Average"/>
                <a:ea typeface="Average"/>
                <a:cs typeface="Average"/>
                <a:sym typeface="Average"/>
              </a:rPr>
              <a:t>uma lista de todas as databases que foram criadas dentro da workspace na lateral direita</a:t>
            </a:r>
            <a:r>
              <a:rPr b="0" i="0" lang="pt-BR" sz="1400" u="none" cap="none" strike="noStrike">
                <a:solidFill>
                  <a:schemeClr val="dk1"/>
                </a:solidFill>
                <a:latin typeface="Average"/>
                <a:ea typeface="Average"/>
                <a:cs typeface="Average"/>
                <a:sym typeface="Average"/>
              </a:rPr>
              <a:t>. </a:t>
            </a:r>
            <a:r>
              <a:rPr b="0" i="0" lang="pt-BR" sz="1400" u="sng" cap="none" strike="noStrike">
                <a:solidFill>
                  <a:srgbClr val="E06666"/>
                </a:solidFill>
                <a:latin typeface="Average"/>
                <a:ea typeface="Average"/>
                <a:cs typeface="Average"/>
                <a:sym typeface="Average"/>
              </a:rPr>
              <a:t>Embaixo da lista, é possível criar uma nova</a:t>
            </a:r>
            <a:r>
              <a:rPr b="0" i="0" lang="pt-BR" sz="1400" u="none" cap="none" strike="noStrike">
                <a:solidFill>
                  <a:schemeClr val="dk1"/>
                </a:solidFill>
                <a:latin typeface="Average"/>
                <a:ea typeface="Average"/>
                <a:cs typeface="Average"/>
                <a:sym typeface="Average"/>
              </a:rPr>
              <a:t>.</a:t>
            </a:r>
            <a:endParaRPr b="0" i="0" sz="1400" u="none" cap="none" strike="noStrike">
              <a:solidFill>
                <a:schemeClr val="dk1"/>
              </a:solidFill>
              <a:latin typeface="Average"/>
              <a:ea typeface="Average"/>
              <a:cs typeface="Average"/>
              <a:sym typeface="Average"/>
            </a:endParaRPr>
          </a:p>
        </p:txBody>
      </p:sp>
      <p:pic>
        <p:nvPicPr>
          <p:cNvPr id="275" name="Google Shape;275;p32"/>
          <p:cNvPicPr preferRelativeResize="0"/>
          <p:nvPr/>
        </p:nvPicPr>
        <p:blipFill rotWithShape="1">
          <a:blip r:embed="rId3">
            <a:alphaModFix/>
          </a:blip>
          <a:srcRect b="0" l="0" r="0" t="0"/>
          <a:stretch/>
        </p:blipFill>
        <p:spPr>
          <a:xfrm>
            <a:off x="688500" y="2167800"/>
            <a:ext cx="7303511" cy="2670900"/>
          </a:xfrm>
          <a:prstGeom prst="rect">
            <a:avLst/>
          </a:prstGeom>
          <a:noFill/>
          <a:ln cap="flat" cmpd="sng" w="9525">
            <a:solidFill>
              <a:schemeClr val="dk1"/>
            </a:solidFill>
            <a:prstDash val="solid"/>
            <a:round/>
            <a:headEnd len="sm" w="sm" type="none"/>
            <a:tailEnd len="sm" w="sm" type="none"/>
          </a:ln>
        </p:spPr>
      </p:pic>
      <p:sp>
        <p:nvSpPr>
          <p:cNvPr id="276" name="Google Shape;276;p32"/>
          <p:cNvSpPr/>
          <p:nvPr/>
        </p:nvSpPr>
        <p:spPr>
          <a:xfrm>
            <a:off x="5900500" y="2416200"/>
            <a:ext cx="1738200" cy="1911000"/>
          </a:xfrm>
          <a:prstGeom prst="roundRect">
            <a:avLst>
              <a:gd fmla="val 16667" name="adj"/>
            </a:avLst>
          </a:prstGeom>
          <a:no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
        <p:nvSpPr>
          <p:cNvPr id="277" name="Google Shape;277;p32"/>
          <p:cNvSpPr/>
          <p:nvPr/>
        </p:nvSpPr>
        <p:spPr>
          <a:xfrm>
            <a:off x="5948400" y="4361650"/>
            <a:ext cx="1640100" cy="369300"/>
          </a:xfrm>
          <a:prstGeom prst="roundRect">
            <a:avLst>
              <a:gd fmla="val 16667" name="adj"/>
            </a:avLst>
          </a:prstGeom>
          <a:noFill/>
          <a:ln cap="flat" cmpd="sng" w="2857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283" name="Google Shape;283;p33"/>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4" name="Google Shape;284;p33"/>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285" name="Google Shape;285;p33"/>
          <p:cNvSpPr txBox="1"/>
          <p:nvPr/>
        </p:nvSpPr>
        <p:spPr>
          <a:xfrm>
            <a:off x="619200" y="678250"/>
            <a:ext cx="7905600" cy="831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Quando criadas, cada subpágina dentro de uma database vem com uma única propriedade, chamada TAG, que pode ser usada para classificar por “etiquetação” as subpáginas. Além disso, cada subpágina tem muitos outros tipos de propriedades. Veja a lista a seguir:</a:t>
            </a:r>
            <a:endParaRPr b="0" i="0" sz="1400" u="none" cap="none" strike="noStrike">
              <a:solidFill>
                <a:schemeClr val="dk1"/>
              </a:solidFill>
              <a:latin typeface="Average"/>
              <a:ea typeface="Average"/>
              <a:cs typeface="Average"/>
              <a:sym typeface="Average"/>
            </a:endParaRPr>
          </a:p>
        </p:txBody>
      </p:sp>
      <p:sp>
        <p:nvSpPr>
          <p:cNvPr id="286" name="Google Shape;286;p33"/>
          <p:cNvSpPr txBox="1"/>
          <p:nvPr/>
        </p:nvSpPr>
        <p:spPr>
          <a:xfrm>
            <a:off x="619200" y="1509550"/>
            <a:ext cx="7905600" cy="2339072"/>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Texto</a:t>
            </a:r>
            <a:r>
              <a:rPr b="0" i="0" lang="pt-BR" sz="1400" u="none" cap="none" strike="noStrike">
                <a:solidFill>
                  <a:schemeClr val="dk1"/>
                </a:solidFill>
                <a:latin typeface="Average"/>
                <a:ea typeface="Average"/>
                <a:cs typeface="Average"/>
                <a:sym typeface="Average"/>
              </a:rPr>
              <a:t> - Espaço nas informações para se escrever um frase ou parágrafo.</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Número</a:t>
            </a:r>
            <a:r>
              <a:rPr b="0" i="0" lang="pt-BR" sz="1400" u="none" cap="none" strike="noStrike">
                <a:solidFill>
                  <a:schemeClr val="dk1"/>
                </a:solidFill>
                <a:latin typeface="Average"/>
                <a:ea typeface="Average"/>
                <a:cs typeface="Average"/>
                <a:sym typeface="Average"/>
              </a:rPr>
              <a:t> – Espaço para se digitar algarismos dentro das páginas.</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Arquivo e Mídia</a:t>
            </a:r>
            <a:r>
              <a:rPr b="0" i="0" lang="pt-BR" sz="1400" u="none" cap="none" strike="noStrike">
                <a:solidFill>
                  <a:schemeClr val="dk1"/>
                </a:solidFill>
                <a:latin typeface="Average"/>
                <a:ea typeface="Average"/>
                <a:cs typeface="Average"/>
                <a:sym typeface="Average"/>
              </a:rPr>
              <a:t> - Permite colocar um link de um arquivo ou site, que estejam liberados para o usuário.</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Seleção, Caixa e Múltiplas</a:t>
            </a:r>
            <a:r>
              <a:rPr b="0" i="0" lang="pt-BR" sz="1400" u="none" cap="none" strike="noStrike">
                <a:solidFill>
                  <a:schemeClr val="dk1"/>
                </a:solidFill>
                <a:latin typeface="Average"/>
                <a:ea typeface="Average"/>
                <a:cs typeface="Average"/>
                <a:sym typeface="Average"/>
              </a:rPr>
              <a:t> - As seleções são uma propriedade seletiva para as linhas da database.</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Status</a:t>
            </a:r>
            <a:r>
              <a:rPr b="0" i="0" lang="pt-BR" sz="1400" u="none" cap="none" strike="noStrike">
                <a:solidFill>
                  <a:schemeClr val="dk1"/>
                </a:solidFill>
                <a:latin typeface="Average"/>
                <a:ea typeface="Average"/>
                <a:cs typeface="Average"/>
                <a:sym typeface="Average"/>
              </a:rPr>
              <a:t> - O Status segue a ideia do Kanban, ou a ideia de progresso e desenvolvimento.</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292" name="Google Shape;292;p34"/>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3" name="Google Shape;293;p34"/>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294" name="Google Shape;294;p34"/>
          <p:cNvSpPr txBox="1"/>
          <p:nvPr/>
        </p:nvSpPr>
        <p:spPr>
          <a:xfrm>
            <a:off x="619200" y="785650"/>
            <a:ext cx="7905600" cy="2554515"/>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Data</a:t>
            </a:r>
            <a:r>
              <a:rPr b="0" i="0" lang="pt-BR" sz="1400" u="none" cap="none" strike="noStrike">
                <a:solidFill>
                  <a:schemeClr val="dk1"/>
                </a:solidFill>
                <a:latin typeface="Average"/>
                <a:ea typeface="Average"/>
                <a:cs typeface="Average"/>
                <a:sym typeface="Average"/>
              </a:rPr>
              <a:t> - A propriedade exibe datas, e pode ser usada como lembrete, para notificar o usuário.</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Fórmulas</a:t>
            </a:r>
            <a:r>
              <a:rPr b="0" i="0" lang="pt-BR" sz="1400" u="none" cap="none" strike="noStrike">
                <a:solidFill>
                  <a:schemeClr val="dk1"/>
                </a:solidFill>
                <a:latin typeface="Average"/>
                <a:ea typeface="Average"/>
                <a:cs typeface="Average"/>
                <a:sym typeface="Average"/>
              </a:rPr>
              <a:t> - As fórmulas usam propriedades para permitir que se façam cálculos, devolvendo o resultado automaticamente.</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Relação</a:t>
            </a:r>
            <a:r>
              <a:rPr b="0" i="0" lang="pt-BR" sz="1400" u="none" cap="none" strike="noStrike">
                <a:solidFill>
                  <a:schemeClr val="dk1"/>
                </a:solidFill>
                <a:latin typeface="Average"/>
                <a:ea typeface="Average"/>
                <a:cs typeface="Average"/>
                <a:sym typeface="Average"/>
              </a:rPr>
              <a:t> - As propriedades constroem uma relação parental (chamada de Pai e Filho). Por esta relação, uma linha de dados pode herdar outra linha, sendo assim, tudo que interferir na linha filho, é refletido na linha pai.</a:t>
            </a:r>
            <a:endParaRPr b="0" i="0" sz="1400" u="none" cap="none" strike="noStrike">
              <a:solidFill>
                <a:schemeClr val="dk1"/>
              </a:solidFill>
              <a:latin typeface="Average"/>
              <a:ea typeface="Average"/>
              <a:cs typeface="Average"/>
              <a:sym typeface="Average"/>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Char char="●"/>
            </a:pPr>
            <a:r>
              <a:rPr b="0" i="0" lang="pt-BR" sz="1400" u="sng" cap="none" strike="noStrike">
                <a:solidFill>
                  <a:schemeClr val="dk1"/>
                </a:solidFill>
                <a:latin typeface="Average"/>
                <a:ea typeface="Average"/>
                <a:cs typeface="Average"/>
                <a:sym typeface="Average"/>
              </a:rPr>
              <a:t>Roll Up</a:t>
            </a:r>
            <a:r>
              <a:rPr b="0" i="0" lang="pt-BR" sz="1400" u="none" cap="none" strike="noStrike">
                <a:solidFill>
                  <a:schemeClr val="dk1"/>
                </a:solidFill>
                <a:latin typeface="Average"/>
                <a:ea typeface="Average"/>
                <a:cs typeface="Average"/>
                <a:sym typeface="Average"/>
              </a:rPr>
              <a:t> - O roll up é uma propriedade que usa informações de outras propriedades específicas para demonstrar o progresso acontecendo em números, linhas ou círculos.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300" name="Google Shape;300;p35"/>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1" name="Google Shape;301;p35"/>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302" name="Google Shape;302;p35"/>
          <p:cNvSpPr txBox="1"/>
          <p:nvPr/>
        </p:nvSpPr>
        <p:spPr>
          <a:xfrm>
            <a:off x="2735400" y="628500"/>
            <a:ext cx="36732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Formas de Uso</a:t>
            </a:r>
            <a:endParaRPr b="1" i="0" sz="2400" u="sng" cap="none" strike="noStrike">
              <a:solidFill>
                <a:schemeClr val="dk1"/>
              </a:solidFill>
              <a:latin typeface="Average"/>
              <a:ea typeface="Average"/>
              <a:cs typeface="Average"/>
              <a:sym typeface="Average"/>
            </a:endParaRPr>
          </a:p>
        </p:txBody>
      </p:sp>
      <p:sp>
        <p:nvSpPr>
          <p:cNvPr id="303" name="Google Shape;303;p35"/>
          <p:cNvSpPr txBox="1"/>
          <p:nvPr/>
        </p:nvSpPr>
        <p:spPr>
          <a:xfrm>
            <a:off x="619200" y="1189400"/>
            <a:ext cx="7905600" cy="615523"/>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Algumas propriedades, para que sejam aplicadas, precisam ser manipuladas. Seguem-se alguns exemplos.</a:t>
            </a:r>
            <a:endParaRPr/>
          </a:p>
        </p:txBody>
      </p:sp>
      <p:sp>
        <p:nvSpPr>
          <p:cNvPr id="304" name="Google Shape;304;p35"/>
          <p:cNvSpPr txBox="1"/>
          <p:nvPr/>
        </p:nvSpPr>
        <p:spPr>
          <a:xfrm>
            <a:off x="619200" y="1949500"/>
            <a:ext cx="7905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pt-BR" sz="1600" u="sng" cap="none" strike="noStrike">
                <a:solidFill>
                  <a:schemeClr val="dk1"/>
                </a:solidFill>
                <a:latin typeface="Average"/>
                <a:ea typeface="Average"/>
                <a:cs typeface="Average"/>
                <a:sym typeface="Average"/>
              </a:rPr>
              <a:t>Progresso de atividades</a:t>
            </a:r>
            <a:endParaRPr b="0" i="0" sz="1600" u="sng" cap="none" strike="noStrike">
              <a:solidFill>
                <a:schemeClr val="dk1"/>
              </a:solidFill>
              <a:latin typeface="Average"/>
              <a:ea typeface="Average"/>
              <a:cs typeface="Average"/>
              <a:sym typeface="Average"/>
            </a:endParaRPr>
          </a:p>
        </p:txBody>
      </p:sp>
      <p:sp>
        <p:nvSpPr>
          <p:cNvPr id="305" name="Google Shape;305;p35"/>
          <p:cNvSpPr txBox="1"/>
          <p:nvPr/>
        </p:nvSpPr>
        <p:spPr>
          <a:xfrm>
            <a:off x="619200" y="2340150"/>
            <a:ext cx="7905600" cy="104641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Deve-se usar uma Database lista ou tabela e, depois, configurar a database em subitens;</a:t>
            </a:r>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Crie uma propriedade Status e a configure para ser uma caixa de seleção;</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Crie uma outra propriedade Roll-up com a Relação “Subitem” e calcule o percentual em grupo – este grupo deve estar também vinculado à propriedade status;</a:t>
            </a:r>
            <a:endParaRPr b="0" i="0" sz="1400" u="none" cap="none" strike="noStrike">
              <a:solidFill>
                <a:schemeClr val="dk1"/>
              </a:solidFill>
              <a:latin typeface="Average"/>
              <a:ea typeface="Average"/>
              <a:cs typeface="Average"/>
              <a:sym typeface="Average"/>
            </a:endParaRPr>
          </a:p>
        </p:txBody>
      </p:sp>
      <p:sp>
        <p:nvSpPr>
          <p:cNvPr id="306" name="Google Shape;306;p35"/>
          <p:cNvSpPr txBox="1"/>
          <p:nvPr/>
        </p:nvSpPr>
        <p:spPr>
          <a:xfrm>
            <a:off x="619200" y="3386850"/>
            <a:ext cx="7905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pt-BR" sz="1600" u="sng" cap="none" strike="noStrike">
                <a:solidFill>
                  <a:schemeClr val="dk1"/>
                </a:solidFill>
                <a:latin typeface="Average"/>
                <a:ea typeface="Average"/>
                <a:cs typeface="Average"/>
                <a:sym typeface="Average"/>
              </a:rPr>
              <a:t>Resultado</a:t>
            </a:r>
            <a:endParaRPr b="0" i="0" sz="1600" u="sng" cap="none" strike="noStrike">
              <a:solidFill>
                <a:schemeClr val="dk1"/>
              </a:solidFill>
              <a:latin typeface="Average"/>
              <a:ea typeface="Average"/>
              <a:cs typeface="Average"/>
              <a:sym typeface="Average"/>
            </a:endParaRPr>
          </a:p>
        </p:txBody>
      </p:sp>
      <p:sp>
        <p:nvSpPr>
          <p:cNvPr id="307" name="Google Shape;307;p35"/>
          <p:cNvSpPr txBox="1"/>
          <p:nvPr/>
        </p:nvSpPr>
        <p:spPr>
          <a:xfrm>
            <a:off x="619200" y="3777500"/>
            <a:ext cx="79056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pt-BR">
                <a:solidFill>
                  <a:schemeClr val="dk1"/>
                </a:solidFill>
                <a:latin typeface="Average"/>
                <a:ea typeface="Average"/>
                <a:cs typeface="Average"/>
                <a:sym typeface="Average"/>
              </a:rPr>
              <a:t>Veja a imagem na página a seguir.</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313" name="Google Shape;313;p36"/>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4" name="Google Shape;314;p36"/>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pic>
        <p:nvPicPr>
          <p:cNvPr id="315" name="Google Shape;315;p36"/>
          <p:cNvPicPr preferRelativeResize="0"/>
          <p:nvPr/>
        </p:nvPicPr>
        <p:blipFill>
          <a:blip r:embed="rId3">
            <a:alphaModFix/>
          </a:blip>
          <a:stretch>
            <a:fillRect/>
          </a:stretch>
        </p:blipFill>
        <p:spPr>
          <a:xfrm>
            <a:off x="752075" y="1047650"/>
            <a:ext cx="8013250" cy="3884825"/>
          </a:xfrm>
          <a:prstGeom prst="rect">
            <a:avLst/>
          </a:prstGeom>
          <a:noFill/>
          <a:ln cap="flat" cmpd="sng" w="9525">
            <a:solidFill>
              <a:schemeClr val="dk1"/>
            </a:solidFill>
            <a:prstDash val="solid"/>
            <a:round/>
            <a:headEnd len="sm" w="sm" type="none"/>
            <a:tailEnd len="sm" w="sm" type="none"/>
          </a:ln>
        </p:spPr>
      </p:pic>
      <p:sp>
        <p:nvSpPr>
          <p:cNvPr id="316" name="Google Shape;316;p36"/>
          <p:cNvSpPr txBox="1"/>
          <p:nvPr/>
        </p:nvSpPr>
        <p:spPr>
          <a:xfrm>
            <a:off x="752050" y="560200"/>
            <a:ext cx="80133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lang="pt-BR" sz="1600" u="sng">
                <a:solidFill>
                  <a:schemeClr val="dk1"/>
                </a:solidFill>
                <a:latin typeface="Average"/>
                <a:ea typeface="Average"/>
                <a:cs typeface="Average"/>
                <a:sym typeface="Average"/>
              </a:rPr>
              <a:t>Representação do Resultado</a:t>
            </a:r>
            <a:endParaRPr b="0" i="0" sz="1600" u="sng" cap="none" strike="noStrike">
              <a:solidFill>
                <a:schemeClr val="dk1"/>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322" name="Google Shape;322;p37"/>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3" name="Google Shape;323;p37"/>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324" name="Google Shape;324;p37"/>
          <p:cNvSpPr txBox="1"/>
          <p:nvPr/>
        </p:nvSpPr>
        <p:spPr>
          <a:xfrm>
            <a:off x="619200" y="1510875"/>
            <a:ext cx="7905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rgbClr val="000000"/>
              </a:buClr>
              <a:buSzPts val="1400"/>
              <a:buFont typeface="Arial"/>
              <a:buNone/>
            </a:pPr>
            <a:r>
              <a:rPr lang="pt-BR">
                <a:solidFill>
                  <a:schemeClr val="dk1"/>
                </a:solidFill>
                <a:latin typeface="Average"/>
                <a:ea typeface="Average"/>
                <a:cs typeface="Average"/>
                <a:sym typeface="Average"/>
              </a:rPr>
              <a:t>O banco de Dados é formado por 4 propriedades importante, a primeira é o Item Principal e Sub-item (Que são criadas quando ativar a função Subitem, na configuração da própria database), as outras são o Status com a visualização em check-box (Caixa de Seleção) e por fim o Rollup.</a:t>
            </a:r>
            <a:endParaRPr/>
          </a:p>
        </p:txBody>
      </p:sp>
      <p:sp>
        <p:nvSpPr>
          <p:cNvPr id="325" name="Google Shape;325;p37"/>
          <p:cNvSpPr txBox="1"/>
          <p:nvPr/>
        </p:nvSpPr>
        <p:spPr>
          <a:xfrm>
            <a:off x="619200" y="2497725"/>
            <a:ext cx="79056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rgbClr val="000000"/>
              </a:buClr>
              <a:buSzPts val="1400"/>
              <a:buFont typeface="Arial"/>
              <a:buNone/>
            </a:pPr>
            <a:r>
              <a:rPr lang="pt-BR">
                <a:solidFill>
                  <a:schemeClr val="dk1"/>
                </a:solidFill>
                <a:latin typeface="Average"/>
                <a:ea typeface="Average"/>
                <a:cs typeface="Average"/>
                <a:sym typeface="Average"/>
              </a:rPr>
              <a:t>O Item principal e Subitem, são responsáveis por criar um item da database dentro de outro item, com as propriedades Status em check-box, ele marcará o que foi cumprido ou não, com isso a propriedade Rollup, que está vinculada a </a:t>
            </a:r>
            <a:r>
              <a:rPr lang="pt-BR">
                <a:solidFill>
                  <a:schemeClr val="dk1"/>
                </a:solidFill>
                <a:latin typeface="Average"/>
                <a:ea typeface="Average"/>
                <a:cs typeface="Average"/>
                <a:sym typeface="Average"/>
              </a:rPr>
              <a:t>esta</a:t>
            </a:r>
            <a:r>
              <a:rPr lang="pt-BR">
                <a:solidFill>
                  <a:schemeClr val="dk1"/>
                </a:solidFill>
                <a:latin typeface="Average"/>
                <a:ea typeface="Average"/>
                <a:cs typeface="Average"/>
                <a:sym typeface="Average"/>
              </a:rPr>
              <a:t> propriedade, </a:t>
            </a:r>
            <a:r>
              <a:rPr lang="pt-BR">
                <a:solidFill>
                  <a:schemeClr val="dk1"/>
                </a:solidFill>
                <a:latin typeface="Average"/>
                <a:ea typeface="Average"/>
                <a:cs typeface="Average"/>
                <a:sym typeface="Average"/>
              </a:rPr>
              <a:t>analisa</a:t>
            </a:r>
            <a:r>
              <a:rPr lang="pt-BR">
                <a:solidFill>
                  <a:schemeClr val="dk1"/>
                </a:solidFill>
                <a:latin typeface="Average"/>
                <a:ea typeface="Average"/>
                <a:cs typeface="Average"/>
                <a:sym typeface="Average"/>
              </a:rPr>
              <a:t> o total de </a:t>
            </a:r>
            <a:r>
              <a:rPr lang="pt-BR">
                <a:solidFill>
                  <a:schemeClr val="dk1"/>
                </a:solidFill>
                <a:latin typeface="Average"/>
                <a:ea typeface="Average"/>
                <a:cs typeface="Average"/>
                <a:sym typeface="Average"/>
              </a:rPr>
              <a:t>item</a:t>
            </a:r>
            <a:r>
              <a:rPr lang="pt-BR">
                <a:solidFill>
                  <a:schemeClr val="dk1"/>
                </a:solidFill>
                <a:latin typeface="Average"/>
                <a:ea typeface="Average"/>
                <a:cs typeface="Average"/>
                <a:sym typeface="Average"/>
              </a:rPr>
              <a:t> e subitens marcados e aparenta de uma forma visual e numérica.</a:t>
            </a:r>
            <a:endParaRPr/>
          </a:p>
        </p:txBody>
      </p:sp>
      <p:sp>
        <p:nvSpPr>
          <p:cNvPr id="326" name="Google Shape;326;p37"/>
          <p:cNvSpPr txBox="1"/>
          <p:nvPr/>
        </p:nvSpPr>
        <p:spPr>
          <a:xfrm>
            <a:off x="619200" y="924225"/>
            <a:ext cx="79056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lang="pt-BR" sz="1600" u="sng">
                <a:solidFill>
                  <a:schemeClr val="dk1"/>
                </a:solidFill>
                <a:latin typeface="Average"/>
                <a:ea typeface="Average"/>
                <a:cs typeface="Average"/>
                <a:sym typeface="Average"/>
              </a:rPr>
              <a:t>Explicação do Resultado</a:t>
            </a:r>
            <a:endParaRPr b="0" i="0" sz="1600" u="sng" cap="none" strike="noStrike">
              <a:solidFill>
                <a:schemeClr val="dk1"/>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nvSpPr>
        <p:spPr>
          <a:xfrm>
            <a:off x="248175" y="190900"/>
            <a:ext cx="15939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Usando as Databases</a:t>
            </a:r>
            <a:endParaRPr b="0" i="0" sz="1200" u="none" cap="none" strike="noStrike">
              <a:solidFill>
                <a:schemeClr val="dk1"/>
              </a:solidFill>
              <a:latin typeface="Average"/>
              <a:ea typeface="Average"/>
              <a:cs typeface="Average"/>
              <a:sym typeface="Average"/>
            </a:endParaRPr>
          </a:p>
        </p:txBody>
      </p:sp>
      <p:sp>
        <p:nvSpPr>
          <p:cNvPr id="332" name="Google Shape;332;p38"/>
          <p:cNvSpPr/>
          <p:nvPr/>
        </p:nvSpPr>
        <p:spPr>
          <a:xfrm>
            <a:off x="19183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3" name="Google Shape;333;p38"/>
          <p:cNvSpPr txBox="1"/>
          <p:nvPr/>
        </p:nvSpPr>
        <p:spPr>
          <a:xfrm>
            <a:off x="2042600" y="190900"/>
            <a:ext cx="19596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Manipulação de Database</a:t>
            </a:r>
            <a:endParaRPr b="0" i="0" sz="1200" u="none" cap="none" strike="noStrike">
              <a:solidFill>
                <a:schemeClr val="dk1"/>
              </a:solidFill>
              <a:latin typeface="Average"/>
              <a:ea typeface="Average"/>
              <a:cs typeface="Average"/>
              <a:sym typeface="Average"/>
            </a:endParaRPr>
          </a:p>
        </p:txBody>
      </p:sp>
      <p:sp>
        <p:nvSpPr>
          <p:cNvPr id="334" name="Google Shape;334;p38"/>
          <p:cNvSpPr txBox="1"/>
          <p:nvPr/>
        </p:nvSpPr>
        <p:spPr>
          <a:xfrm>
            <a:off x="2735400" y="628500"/>
            <a:ext cx="36732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Formas de Uso</a:t>
            </a:r>
            <a:endParaRPr b="1" i="0" sz="2400" u="sng" cap="none" strike="noStrike">
              <a:solidFill>
                <a:schemeClr val="dk1"/>
              </a:solidFill>
              <a:latin typeface="Average"/>
              <a:ea typeface="Average"/>
              <a:cs typeface="Average"/>
              <a:sym typeface="Average"/>
            </a:endParaRPr>
          </a:p>
        </p:txBody>
      </p:sp>
      <p:sp>
        <p:nvSpPr>
          <p:cNvPr id="335" name="Google Shape;335;p38"/>
          <p:cNvSpPr txBox="1"/>
          <p:nvPr/>
        </p:nvSpPr>
        <p:spPr>
          <a:xfrm>
            <a:off x="619200" y="1189400"/>
            <a:ext cx="7905600" cy="1261854"/>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Um uso excelente é combinar os botões para disparar novos itens na database.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Por exemplo, sempre que tiver que lançar uma nova atividade para casa, ao invés de fazer todo o processo você pode </a:t>
            </a:r>
            <a:r>
              <a:rPr b="0" i="0" lang="pt-BR" sz="1400" u="sng" cap="none" strike="noStrike">
                <a:solidFill>
                  <a:schemeClr val="dk1"/>
                </a:solidFill>
                <a:latin typeface="Average"/>
                <a:ea typeface="Average"/>
                <a:cs typeface="Average"/>
                <a:sym typeface="Average"/>
              </a:rPr>
              <a:t>criar um botão</a:t>
            </a:r>
            <a:r>
              <a:rPr b="0" i="0" lang="pt-BR" sz="1400" u="none" cap="none" strike="noStrike">
                <a:solidFill>
                  <a:schemeClr val="dk1"/>
                </a:solidFill>
                <a:latin typeface="Average"/>
                <a:ea typeface="Average"/>
                <a:cs typeface="Average"/>
                <a:sym typeface="Average"/>
              </a:rPr>
              <a:t> para automatizar esse processo e ele pode criar um item no banco de dados, já com todas as propriedades prontas. </a:t>
            </a:r>
            <a:endParaRPr b="0" i="0" sz="1400" u="none" cap="none" strike="noStrike">
              <a:solidFill>
                <a:schemeClr val="dk1"/>
              </a:solidFill>
              <a:latin typeface="Average"/>
              <a:ea typeface="Average"/>
              <a:cs typeface="Average"/>
              <a:sym typeface="Average"/>
            </a:endParaRPr>
          </a:p>
        </p:txBody>
      </p:sp>
      <p:sp>
        <p:nvSpPr>
          <p:cNvPr id="336" name="Google Shape;336;p38"/>
          <p:cNvSpPr txBox="1"/>
          <p:nvPr/>
        </p:nvSpPr>
        <p:spPr>
          <a:xfrm>
            <a:off x="619200" y="2519554"/>
            <a:ext cx="7905600" cy="104641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Com isso, sempre que for necessário criar um item que se repete, é possível usar desse artifício para criá-los, o que atende muito bem a tarefas com calendário e itens de progresso, como foi visto anteriormente. O subterfúgio também pode ser usado para a criação de páginas para anotações de matérias.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478325" y="1875300"/>
            <a:ext cx="3284100" cy="1392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Construções de </a:t>
            </a:r>
            <a:endParaRPr/>
          </a:p>
          <a:p>
            <a:pPr indent="0" lvl="0" marL="0" rtl="0" algn="l">
              <a:lnSpc>
                <a:spcPct val="100000"/>
              </a:lnSpc>
              <a:spcBef>
                <a:spcPts val="0"/>
              </a:spcBef>
              <a:spcAft>
                <a:spcPts val="0"/>
              </a:spcAft>
              <a:buSzPct val="111111"/>
              <a:buNone/>
            </a:pPr>
            <a:r>
              <a:rPr lang="pt-BR"/>
              <a:t>Páginas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nvSpPr>
        <p:spPr>
          <a:xfrm>
            <a:off x="476775" y="183000"/>
            <a:ext cx="1738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Construção de Páginas</a:t>
            </a:r>
            <a:endParaRPr b="0" i="0" sz="1200" u="none" cap="none" strike="noStrike">
              <a:solidFill>
                <a:schemeClr val="dk1"/>
              </a:solidFill>
              <a:latin typeface="Average"/>
              <a:ea typeface="Average"/>
              <a:cs typeface="Average"/>
              <a:sym typeface="Average"/>
            </a:endParaRPr>
          </a:p>
        </p:txBody>
      </p:sp>
      <p:sp>
        <p:nvSpPr>
          <p:cNvPr id="347" name="Google Shape;347;p40"/>
          <p:cNvSpPr/>
          <p:nvPr/>
        </p:nvSpPr>
        <p:spPr>
          <a:xfrm>
            <a:off x="2223138" y="3151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8" name="Google Shape;348;p40"/>
          <p:cNvSpPr txBox="1"/>
          <p:nvPr/>
        </p:nvSpPr>
        <p:spPr>
          <a:xfrm>
            <a:off x="2347400" y="1830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pt-BR" sz="1200">
                <a:solidFill>
                  <a:schemeClr val="dk1"/>
                </a:solidFill>
                <a:latin typeface="Average"/>
                <a:ea typeface="Average"/>
                <a:cs typeface="Average"/>
                <a:sym typeface="Average"/>
              </a:rPr>
              <a:t>Relembrando</a:t>
            </a:r>
            <a:endParaRPr b="0" i="0" sz="1200" u="none" cap="none" strike="noStrike">
              <a:solidFill>
                <a:schemeClr val="dk1"/>
              </a:solidFill>
              <a:latin typeface="Average"/>
              <a:ea typeface="Average"/>
              <a:cs typeface="Average"/>
              <a:sym typeface="Average"/>
            </a:endParaRPr>
          </a:p>
        </p:txBody>
      </p:sp>
      <p:sp>
        <p:nvSpPr>
          <p:cNvPr id="349" name="Google Shape;349;p40"/>
          <p:cNvSpPr txBox="1"/>
          <p:nvPr/>
        </p:nvSpPr>
        <p:spPr>
          <a:xfrm>
            <a:off x="2982750" y="6284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Relembrando</a:t>
            </a:r>
            <a:endParaRPr b="1" i="0" sz="2400" u="sng" cap="none" strike="noStrike">
              <a:solidFill>
                <a:schemeClr val="dk1"/>
              </a:solidFill>
              <a:latin typeface="Average"/>
              <a:ea typeface="Average"/>
              <a:cs typeface="Average"/>
              <a:sym typeface="Average"/>
            </a:endParaRPr>
          </a:p>
        </p:txBody>
      </p:sp>
      <p:sp>
        <p:nvSpPr>
          <p:cNvPr id="350" name="Google Shape;350;p40"/>
          <p:cNvSpPr txBox="1"/>
          <p:nvPr/>
        </p:nvSpPr>
        <p:spPr>
          <a:xfrm>
            <a:off x="476775" y="1197300"/>
            <a:ext cx="79056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Vamos relembrar rapidamente alguns trechos importantes que serão muito usados, começando pelos botões de uso dos blocos, para criar e para mover:</a:t>
            </a:r>
            <a:endParaRPr b="0" i="0" sz="1400" u="none" cap="none" strike="noStrike">
              <a:solidFill>
                <a:schemeClr val="dk1"/>
              </a:solidFill>
              <a:latin typeface="Average"/>
              <a:ea typeface="Average"/>
              <a:cs typeface="Average"/>
              <a:sym typeface="Average"/>
            </a:endParaRPr>
          </a:p>
        </p:txBody>
      </p:sp>
      <p:pic>
        <p:nvPicPr>
          <p:cNvPr id="351" name="Google Shape;351;p40"/>
          <p:cNvPicPr preferRelativeResize="0"/>
          <p:nvPr/>
        </p:nvPicPr>
        <p:blipFill rotWithShape="1">
          <a:blip r:embed="rId3">
            <a:alphaModFix/>
          </a:blip>
          <a:srcRect b="50000" l="11477" r="83251" t="36426"/>
          <a:stretch/>
        </p:blipFill>
        <p:spPr>
          <a:xfrm>
            <a:off x="476774" y="2012925"/>
            <a:ext cx="294623" cy="430700"/>
          </a:xfrm>
          <a:prstGeom prst="rect">
            <a:avLst/>
          </a:prstGeom>
          <a:noFill/>
          <a:ln cap="flat" cmpd="sng" w="9525">
            <a:solidFill>
              <a:schemeClr val="dk1"/>
            </a:solidFill>
            <a:prstDash val="solid"/>
            <a:round/>
            <a:headEnd len="sm" w="sm" type="none"/>
            <a:tailEnd len="sm" w="sm" type="none"/>
          </a:ln>
        </p:spPr>
      </p:pic>
      <p:pic>
        <p:nvPicPr>
          <p:cNvPr id="352" name="Google Shape;352;p40"/>
          <p:cNvPicPr preferRelativeResize="0"/>
          <p:nvPr/>
        </p:nvPicPr>
        <p:blipFill rotWithShape="1">
          <a:blip r:embed="rId3">
            <a:alphaModFix/>
          </a:blip>
          <a:srcRect b="49760" l="16666" r="79598" t="37868"/>
          <a:stretch/>
        </p:blipFill>
        <p:spPr>
          <a:xfrm>
            <a:off x="476774" y="2623044"/>
            <a:ext cx="294620" cy="492600"/>
          </a:xfrm>
          <a:prstGeom prst="rect">
            <a:avLst/>
          </a:prstGeom>
          <a:noFill/>
          <a:ln cap="flat" cmpd="sng" w="9525">
            <a:solidFill>
              <a:schemeClr val="dk1"/>
            </a:solidFill>
            <a:prstDash val="solid"/>
            <a:round/>
            <a:headEnd len="sm" w="sm" type="none"/>
            <a:tailEnd len="sm" w="sm" type="none"/>
          </a:ln>
        </p:spPr>
      </p:pic>
      <p:sp>
        <p:nvSpPr>
          <p:cNvPr id="353" name="Google Shape;353;p40"/>
          <p:cNvSpPr txBox="1"/>
          <p:nvPr/>
        </p:nvSpPr>
        <p:spPr>
          <a:xfrm>
            <a:off x="898607" y="2043625"/>
            <a:ext cx="6930905"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pt-BR" sz="1400" u="sng" cap="none" strike="noStrike">
                <a:solidFill>
                  <a:schemeClr val="dk1"/>
                </a:solidFill>
                <a:latin typeface="Average"/>
                <a:ea typeface="Average"/>
                <a:cs typeface="Average"/>
                <a:sym typeface="Average"/>
              </a:rPr>
              <a:t>Sinal de Mais</a:t>
            </a:r>
            <a:r>
              <a:rPr b="0" i="0" lang="pt-BR" sz="1400" u="none" cap="none" strike="noStrike">
                <a:solidFill>
                  <a:schemeClr val="dk1"/>
                </a:solidFill>
                <a:latin typeface="Average"/>
                <a:ea typeface="Average"/>
                <a:cs typeface="Average"/>
                <a:sym typeface="Average"/>
              </a:rPr>
              <a:t> - Adiciona um novo bloco ao quadro</a:t>
            </a:r>
            <a:endParaRPr b="0" i="0" sz="1400" u="none" cap="none" strike="noStrike">
              <a:solidFill>
                <a:schemeClr val="dk1"/>
              </a:solidFill>
              <a:latin typeface="Average"/>
              <a:ea typeface="Average"/>
              <a:cs typeface="Average"/>
              <a:sym typeface="Average"/>
            </a:endParaRPr>
          </a:p>
        </p:txBody>
      </p:sp>
      <p:sp>
        <p:nvSpPr>
          <p:cNvPr id="354" name="Google Shape;354;p40"/>
          <p:cNvSpPr txBox="1"/>
          <p:nvPr/>
        </p:nvSpPr>
        <p:spPr>
          <a:xfrm>
            <a:off x="898599" y="2592300"/>
            <a:ext cx="6930905"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pt-BR" sz="1400" u="sng" cap="none" strike="noStrike">
                <a:solidFill>
                  <a:schemeClr val="dk1"/>
                </a:solidFill>
                <a:latin typeface="Average"/>
                <a:ea typeface="Average"/>
                <a:cs typeface="Average"/>
                <a:sym typeface="Average"/>
              </a:rPr>
              <a:t>Seis pontos</a:t>
            </a:r>
            <a:r>
              <a:rPr b="0" i="0" lang="pt-BR" sz="1400" u="none" cap="none" strike="noStrike">
                <a:solidFill>
                  <a:schemeClr val="dk1"/>
                </a:solidFill>
                <a:latin typeface="Average"/>
                <a:ea typeface="Average"/>
                <a:cs typeface="Average"/>
                <a:sym typeface="Average"/>
              </a:rPr>
              <a:t> - Permite ao usuário, posicionar o bloco, arrastando para cima, para baixo ou entre as laterais, adicionando novas colunas ao quadro.</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nvSpPr>
        <p:spPr>
          <a:xfrm>
            <a:off x="476775" y="183000"/>
            <a:ext cx="1738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Construção de Páginas</a:t>
            </a:r>
            <a:endParaRPr b="0" i="0" sz="1200" u="none" cap="none" strike="noStrike">
              <a:solidFill>
                <a:schemeClr val="dk1"/>
              </a:solidFill>
              <a:latin typeface="Average"/>
              <a:ea typeface="Average"/>
              <a:cs typeface="Average"/>
              <a:sym typeface="Average"/>
            </a:endParaRPr>
          </a:p>
        </p:txBody>
      </p:sp>
      <p:sp>
        <p:nvSpPr>
          <p:cNvPr id="360" name="Google Shape;360;p41"/>
          <p:cNvSpPr/>
          <p:nvPr/>
        </p:nvSpPr>
        <p:spPr>
          <a:xfrm>
            <a:off x="2223138" y="3151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1" name="Google Shape;361;p41"/>
          <p:cNvSpPr txBox="1"/>
          <p:nvPr/>
        </p:nvSpPr>
        <p:spPr>
          <a:xfrm>
            <a:off x="2347400" y="183000"/>
            <a:ext cx="17382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pt-BR" sz="1200">
                <a:solidFill>
                  <a:schemeClr val="dk1"/>
                </a:solidFill>
                <a:latin typeface="Average"/>
                <a:ea typeface="Average"/>
                <a:cs typeface="Average"/>
                <a:sym typeface="Average"/>
              </a:rPr>
              <a:t>Relembrando</a:t>
            </a:r>
            <a:endParaRPr b="0" i="0" sz="1200" u="none" cap="none" strike="noStrike">
              <a:solidFill>
                <a:schemeClr val="dk1"/>
              </a:solidFill>
              <a:latin typeface="Average"/>
              <a:ea typeface="Average"/>
              <a:cs typeface="Average"/>
              <a:sym typeface="Average"/>
            </a:endParaRPr>
          </a:p>
        </p:txBody>
      </p:sp>
      <p:sp>
        <p:nvSpPr>
          <p:cNvPr id="362" name="Google Shape;362;p41"/>
          <p:cNvSpPr txBox="1"/>
          <p:nvPr/>
        </p:nvSpPr>
        <p:spPr>
          <a:xfrm>
            <a:off x="2982750" y="628488"/>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Relembrando</a:t>
            </a:r>
            <a:endParaRPr b="1" i="0" sz="2400" u="sng" cap="none" strike="noStrike">
              <a:solidFill>
                <a:schemeClr val="dk1"/>
              </a:solidFill>
              <a:latin typeface="Average"/>
              <a:ea typeface="Average"/>
              <a:cs typeface="Average"/>
              <a:sym typeface="Average"/>
            </a:endParaRPr>
          </a:p>
        </p:txBody>
      </p:sp>
      <p:sp>
        <p:nvSpPr>
          <p:cNvPr id="363" name="Google Shape;363;p41"/>
          <p:cNvSpPr txBox="1"/>
          <p:nvPr/>
        </p:nvSpPr>
        <p:spPr>
          <a:xfrm>
            <a:off x="476775" y="1197300"/>
            <a:ext cx="7905600" cy="104641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Outro ponto importante para se relembrar são alguns blocos básicos, que são importantes para construção visual da estrutura, e talvez alguns blocos avançados.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Esses são os blocos mais usuais:</a:t>
            </a:r>
            <a:endParaRPr b="0" i="0" sz="1400" u="none" cap="none" strike="noStrike">
              <a:solidFill>
                <a:schemeClr val="dk1"/>
              </a:solidFill>
              <a:latin typeface="Average"/>
              <a:ea typeface="Average"/>
              <a:cs typeface="Average"/>
              <a:sym typeface="Average"/>
            </a:endParaRPr>
          </a:p>
        </p:txBody>
      </p:sp>
      <p:sp>
        <p:nvSpPr>
          <p:cNvPr id="364" name="Google Shape;364;p41"/>
          <p:cNvSpPr txBox="1"/>
          <p:nvPr/>
        </p:nvSpPr>
        <p:spPr>
          <a:xfrm>
            <a:off x="476775" y="2419298"/>
            <a:ext cx="7905600" cy="1693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Texto</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Título e Subtítulos</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Páginas</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Listas Alternantes</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Divisores</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Colunas</a:t>
            </a:r>
            <a:endParaRPr b="0" i="0" sz="1400" u="none" cap="none" strike="noStrike">
              <a:solidFill>
                <a:schemeClr val="dk1"/>
              </a:solidFill>
              <a:latin typeface="Average"/>
              <a:ea typeface="Average"/>
              <a:cs typeface="Average"/>
              <a:sym typeface="Average"/>
            </a:endParaRPr>
          </a:p>
          <a:p>
            <a:pPr indent="-317500" lvl="0" marL="457200" marR="0" rtl="0" algn="just">
              <a:lnSpc>
                <a:spcPct val="100000"/>
              </a:lnSpc>
              <a:spcBef>
                <a:spcPts val="0"/>
              </a:spcBef>
              <a:spcAft>
                <a:spcPts val="0"/>
              </a:spcAft>
              <a:buClr>
                <a:schemeClr val="dk1"/>
              </a:buClr>
              <a:buSzPts val="1400"/>
              <a:buFont typeface="Average"/>
              <a:buAutoNum type="arabicPeriod"/>
            </a:pPr>
            <a:r>
              <a:rPr b="0" i="0" lang="pt-BR" sz="1400" u="none" cap="none" strike="noStrike">
                <a:solidFill>
                  <a:schemeClr val="dk1"/>
                </a:solidFill>
                <a:latin typeface="Average"/>
                <a:ea typeface="Average"/>
                <a:cs typeface="Average"/>
                <a:sym typeface="Average"/>
              </a:rPr>
              <a:t>Databases (Todas)</a:t>
            </a:r>
            <a:endParaRPr b="0" i="0" sz="1400" u="none" cap="none" strike="noStrike">
              <a:solidFill>
                <a:schemeClr val="dk1"/>
              </a:solidFill>
              <a:latin typeface="Average"/>
              <a:ea typeface="Average"/>
              <a:cs typeface="Average"/>
              <a:sym typeface="Average"/>
            </a:endParaRPr>
          </a:p>
        </p:txBody>
      </p:sp>
      <p:pic>
        <p:nvPicPr>
          <p:cNvPr id="365" name="Google Shape;365;p41"/>
          <p:cNvPicPr preferRelativeResize="0"/>
          <p:nvPr/>
        </p:nvPicPr>
        <p:blipFill>
          <a:blip r:embed="rId3">
            <a:alphaModFix/>
          </a:blip>
          <a:stretch>
            <a:fillRect/>
          </a:stretch>
        </p:blipFill>
        <p:spPr>
          <a:xfrm>
            <a:off x="2982750" y="2319900"/>
            <a:ext cx="5729476" cy="24399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48175" y="190900"/>
            <a:ext cx="2333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Introdução à Plataforma</a:t>
            </a:r>
            <a:endParaRPr b="0" i="0" sz="1200" u="none" cap="none" strike="noStrike">
              <a:solidFill>
                <a:schemeClr val="dk1"/>
              </a:solidFill>
              <a:latin typeface="Average"/>
              <a:ea typeface="Average"/>
              <a:cs typeface="Average"/>
              <a:sym typeface="Average"/>
            </a:endParaRPr>
          </a:p>
        </p:txBody>
      </p:sp>
      <p:sp>
        <p:nvSpPr>
          <p:cNvPr id="72" name="Google Shape;72;p15"/>
          <p:cNvSpPr/>
          <p:nvPr/>
        </p:nvSpPr>
        <p:spPr>
          <a:xfrm>
            <a:off x="2547075" y="33850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3" name="Google Shape;73;p15"/>
          <p:cNvSpPr txBox="1"/>
          <p:nvPr/>
        </p:nvSpPr>
        <p:spPr>
          <a:xfrm>
            <a:off x="2652200" y="190900"/>
            <a:ext cx="171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O que é o Notion?</a:t>
            </a:r>
            <a:endParaRPr b="0" i="0" sz="1200" u="none" cap="none" strike="noStrike">
              <a:solidFill>
                <a:schemeClr val="dk1"/>
              </a:solidFill>
              <a:latin typeface="Average"/>
              <a:ea typeface="Average"/>
              <a:cs typeface="Average"/>
              <a:sym typeface="Average"/>
            </a:endParaRPr>
          </a:p>
        </p:txBody>
      </p:sp>
      <p:sp>
        <p:nvSpPr>
          <p:cNvPr id="74" name="Google Shape;74;p15"/>
          <p:cNvSpPr txBox="1"/>
          <p:nvPr/>
        </p:nvSpPr>
        <p:spPr>
          <a:xfrm>
            <a:off x="1778924" y="1077775"/>
            <a:ext cx="5951912"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O que é o Notion? Quais as funcionalidades?</a:t>
            </a:r>
            <a:endParaRPr b="1" i="0" sz="2400" u="sng" cap="none" strike="noStrike">
              <a:solidFill>
                <a:schemeClr val="dk1"/>
              </a:solidFill>
              <a:latin typeface="Average"/>
              <a:ea typeface="Average"/>
              <a:cs typeface="Average"/>
              <a:sym typeface="Average"/>
            </a:endParaRPr>
          </a:p>
        </p:txBody>
      </p:sp>
      <p:sp>
        <p:nvSpPr>
          <p:cNvPr id="75" name="Google Shape;75;p15"/>
          <p:cNvSpPr txBox="1"/>
          <p:nvPr/>
        </p:nvSpPr>
        <p:spPr>
          <a:xfrm>
            <a:off x="666750" y="1929475"/>
            <a:ext cx="8076300" cy="901850"/>
          </a:xfrm>
          <a:prstGeom prst="rect">
            <a:avLst/>
          </a:prstGeom>
          <a:noFill/>
          <a:ln>
            <a:noFill/>
          </a:ln>
        </p:spPr>
        <p:txBody>
          <a:bodyPr anchorCtr="0" anchor="ctr" bIns="91425" lIns="91425" spcFirstLastPara="1" rIns="91425" wrap="square" tIns="91425">
            <a:noAutofit/>
          </a:bodyPr>
          <a:lstStyle/>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O Notion é um aplicativo do estilo workspace, que permite criar notas e arquivos colaborativos. É um espaço de trabalho completo para anotações, gerenciamento de projetos, documentos e colaboração. Dezenas de milhares de equipes e empresas em todo o mundo o utilizam para manter seus funcionários informados e trabalhando juntos em um só lugar. </a:t>
            </a:r>
            <a:endParaRPr b="0" i="0" sz="1400" u="none" cap="none" strike="noStrike">
              <a:solidFill>
                <a:schemeClr val="dk1"/>
              </a:solidFill>
              <a:latin typeface="Average"/>
              <a:ea typeface="Average"/>
              <a:cs typeface="Average"/>
              <a:sym typeface="Average"/>
            </a:endParaRPr>
          </a:p>
        </p:txBody>
      </p:sp>
      <p:sp>
        <p:nvSpPr>
          <p:cNvPr id="76" name="Google Shape;76;p15"/>
          <p:cNvSpPr txBox="1"/>
          <p:nvPr/>
        </p:nvSpPr>
        <p:spPr>
          <a:xfrm>
            <a:off x="666750" y="2831325"/>
            <a:ext cx="8076300" cy="1915242"/>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Dentre as funcionalidades do Notion estão o compartilhamento de documentos com amigos, conhecidos e colegas de trabalho, a possibilidade de criar notas e arquivos colaborativos, a edição de documentos, a criação de listas ou bancos de dados, a organização de tarefas e muito mais. </a:t>
            </a:r>
            <a:endParaRPr b="0" i="0" sz="1400" u="none" cap="none" strike="noStrike">
              <a:solidFill>
                <a:schemeClr val="dk1"/>
              </a:solidFill>
              <a:latin typeface="Average"/>
              <a:ea typeface="Average"/>
              <a:cs typeface="Average"/>
              <a:sym typeface="Average"/>
            </a:endParaRPr>
          </a:p>
          <a:p>
            <a:pPr indent="45720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457200" lvl="0" marL="0" marR="0" rtl="0" algn="just">
              <a:lnSpc>
                <a:spcPct val="100000"/>
              </a:lnSpc>
              <a:spcBef>
                <a:spcPts val="0"/>
              </a:spcBef>
              <a:spcAft>
                <a:spcPts val="0"/>
              </a:spcAft>
              <a:buNone/>
            </a:pPr>
            <a:r>
              <a:rPr b="0" i="0" lang="pt-BR" sz="1400" u="none" cap="none" strike="noStrike">
                <a:solidFill>
                  <a:schemeClr val="dk1"/>
                </a:solidFill>
                <a:latin typeface="Average"/>
                <a:ea typeface="Average"/>
                <a:cs typeface="Average"/>
                <a:sym typeface="Average"/>
              </a:rPr>
              <a:t>O Notion oferece muitas funcionalidades em sua versão gratuita. Você pode criar páginas e blocos de forma ilimitada, compartilhar com até cinco convidados, criar anotações, gerenciar projetos e tarefas, usar templates e múltiplas interfaces, criar tabelas e calendários e muito mais. </a:t>
            </a:r>
            <a:endParaRPr/>
          </a:p>
          <a:p>
            <a:pPr indent="45720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2"/>
          <p:cNvPicPr preferRelativeResize="0"/>
          <p:nvPr/>
        </p:nvPicPr>
        <p:blipFill>
          <a:blip r:embed="rId3">
            <a:alphaModFix/>
          </a:blip>
          <a:stretch>
            <a:fillRect/>
          </a:stretch>
        </p:blipFill>
        <p:spPr>
          <a:xfrm>
            <a:off x="235350" y="290475"/>
            <a:ext cx="4555825" cy="2882725"/>
          </a:xfrm>
          <a:prstGeom prst="rect">
            <a:avLst/>
          </a:prstGeom>
          <a:noFill/>
          <a:ln cap="flat" cmpd="sng" w="9525">
            <a:solidFill>
              <a:schemeClr val="dk1"/>
            </a:solidFill>
            <a:prstDash val="solid"/>
            <a:round/>
            <a:headEnd len="sm" w="sm" type="none"/>
            <a:tailEnd len="sm" w="sm" type="none"/>
          </a:ln>
        </p:spPr>
      </p:pic>
      <p:pic>
        <p:nvPicPr>
          <p:cNvPr id="371" name="Google Shape;371;p42"/>
          <p:cNvPicPr preferRelativeResize="0"/>
          <p:nvPr/>
        </p:nvPicPr>
        <p:blipFill>
          <a:blip r:embed="rId4">
            <a:alphaModFix/>
          </a:blip>
          <a:stretch>
            <a:fillRect/>
          </a:stretch>
        </p:blipFill>
        <p:spPr>
          <a:xfrm>
            <a:off x="4060375" y="2506425"/>
            <a:ext cx="4702900" cy="2419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id="376" name="Google Shape;376;p43"/>
          <p:cNvPicPr preferRelativeResize="0"/>
          <p:nvPr/>
        </p:nvPicPr>
        <p:blipFill>
          <a:blip r:embed="rId3">
            <a:alphaModFix/>
          </a:blip>
          <a:stretch>
            <a:fillRect/>
          </a:stretch>
        </p:blipFill>
        <p:spPr>
          <a:xfrm>
            <a:off x="152400" y="303600"/>
            <a:ext cx="8839201" cy="453629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nvSpPr>
        <p:spPr>
          <a:xfrm>
            <a:off x="476775" y="183000"/>
            <a:ext cx="1738200" cy="369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Construção de Páginas</a:t>
            </a:r>
            <a:endParaRPr b="0" i="0" sz="1200" u="none" cap="none" strike="noStrike">
              <a:solidFill>
                <a:schemeClr val="dk1"/>
              </a:solidFill>
              <a:latin typeface="Average"/>
              <a:ea typeface="Average"/>
              <a:cs typeface="Average"/>
              <a:sym typeface="Average"/>
            </a:endParaRPr>
          </a:p>
        </p:txBody>
      </p:sp>
      <p:sp>
        <p:nvSpPr>
          <p:cNvPr id="382" name="Google Shape;382;p44"/>
          <p:cNvSpPr/>
          <p:nvPr/>
        </p:nvSpPr>
        <p:spPr>
          <a:xfrm>
            <a:off x="2223138" y="3151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83" name="Google Shape;383;p44"/>
          <p:cNvSpPr txBox="1"/>
          <p:nvPr/>
        </p:nvSpPr>
        <p:spPr>
          <a:xfrm>
            <a:off x="2347400" y="183000"/>
            <a:ext cx="1852500" cy="369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pt-BR" sz="1200">
                <a:solidFill>
                  <a:schemeClr val="dk1"/>
                </a:solidFill>
                <a:latin typeface="Average"/>
                <a:ea typeface="Average"/>
                <a:cs typeface="Average"/>
                <a:sym typeface="Average"/>
              </a:rPr>
              <a:t>Construindo uma página</a:t>
            </a:r>
            <a:endParaRPr b="0" i="0" sz="1200" u="none" cap="none" strike="noStrike">
              <a:solidFill>
                <a:schemeClr val="dk1"/>
              </a:solidFill>
              <a:latin typeface="Average"/>
              <a:ea typeface="Average"/>
              <a:cs typeface="Average"/>
              <a:sym typeface="Average"/>
            </a:endParaRPr>
          </a:p>
        </p:txBody>
      </p:sp>
      <p:sp>
        <p:nvSpPr>
          <p:cNvPr id="384" name="Google Shape;384;p44"/>
          <p:cNvSpPr txBox="1"/>
          <p:nvPr/>
        </p:nvSpPr>
        <p:spPr>
          <a:xfrm>
            <a:off x="2800500" y="628500"/>
            <a:ext cx="35433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Construindo uma página</a:t>
            </a:r>
            <a:endParaRPr b="1" i="0" sz="2400" u="sng" cap="none" strike="noStrike">
              <a:solidFill>
                <a:schemeClr val="dk1"/>
              </a:solidFill>
              <a:latin typeface="Average"/>
              <a:ea typeface="Average"/>
              <a:cs typeface="Average"/>
              <a:sym typeface="Average"/>
            </a:endParaRPr>
          </a:p>
        </p:txBody>
      </p:sp>
      <p:sp>
        <p:nvSpPr>
          <p:cNvPr id="385" name="Google Shape;385;p44"/>
          <p:cNvSpPr txBox="1"/>
          <p:nvPr/>
        </p:nvSpPr>
        <p:spPr>
          <a:xfrm>
            <a:off x="476775" y="1438369"/>
            <a:ext cx="7905600" cy="2985402"/>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Para começar, é sempre bom usar um </a:t>
            </a:r>
            <a:r>
              <a:rPr b="0" i="0" lang="pt-BR" sz="1400" u="sng" cap="none" strike="noStrike">
                <a:solidFill>
                  <a:schemeClr val="dk1"/>
                </a:solidFill>
                <a:latin typeface="Average"/>
                <a:ea typeface="Average"/>
                <a:cs typeface="Average"/>
                <a:sym typeface="Average"/>
              </a:rPr>
              <a:t>Título</a:t>
            </a:r>
            <a:r>
              <a:rPr b="0" i="0" lang="pt-BR" sz="1400" u="none" cap="none" strike="noStrike">
                <a:solidFill>
                  <a:schemeClr val="dk1"/>
                </a:solidFill>
                <a:latin typeface="Average"/>
                <a:ea typeface="Average"/>
                <a:cs typeface="Average"/>
                <a:sym typeface="Average"/>
              </a:rPr>
              <a:t> que indique o que será colocado na página. Caso queira usar algo que fique escondido, use o Título Alternante, a seguir pode preencher com o Texto principal ou Lista de Tarefas, preenchendo com o que desejar.</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Caso haja necessidade de separar uma parte da página, pode-se usar o </a:t>
            </a:r>
            <a:r>
              <a:rPr b="0" i="0" lang="pt-BR" sz="1400" u="sng" cap="none" strike="noStrike">
                <a:solidFill>
                  <a:schemeClr val="dk1"/>
                </a:solidFill>
                <a:latin typeface="Average"/>
                <a:ea typeface="Average"/>
                <a:cs typeface="Average"/>
                <a:sym typeface="Average"/>
              </a:rPr>
              <a:t>divisor. As</a:t>
            </a:r>
            <a:r>
              <a:rPr b="0" i="0" lang="pt-BR" sz="1400" u="none" cap="none" strike="noStrike">
                <a:solidFill>
                  <a:schemeClr val="dk1"/>
                </a:solidFill>
                <a:latin typeface="Average"/>
                <a:ea typeface="Average"/>
                <a:cs typeface="Average"/>
                <a:sym typeface="Average"/>
              </a:rPr>
              <a:t> </a:t>
            </a:r>
            <a:r>
              <a:rPr b="0" i="0" lang="pt-BR" sz="1400" u="sng" cap="none" strike="noStrike">
                <a:solidFill>
                  <a:schemeClr val="dk1"/>
                </a:solidFill>
                <a:latin typeface="Average"/>
                <a:ea typeface="Average"/>
                <a:cs typeface="Average"/>
                <a:sym typeface="Average"/>
              </a:rPr>
              <a:t>databases</a:t>
            </a:r>
            <a:r>
              <a:rPr b="0" i="0" lang="pt-BR" sz="1400" u="none" cap="none" strike="noStrike">
                <a:solidFill>
                  <a:schemeClr val="dk1"/>
                </a:solidFill>
                <a:latin typeface="Average"/>
                <a:ea typeface="Average"/>
                <a:cs typeface="Average"/>
                <a:sym typeface="Average"/>
              </a:rPr>
              <a:t> e suas formas de visualização podem ser usadas para criar formas mais visuais de páginas.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Caso deseje criar colunas, é possível dividir o bloco em duas a cinco colunas, de tamanho flexível. </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Como foi mencionado anteriormente, o Notion é muito abrangente, com infinitas possibilidades, o meio que apresento neste capítulo é apenas um jeito de fazer, mas a melhor forma é construir o seu, na tentativa e erro, até que se chegue ao resultado desejado.</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78325" y="1875300"/>
            <a:ext cx="3284100" cy="139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pt-BR"/>
              <a:t>Exercícios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nvSpPr>
        <p:spPr>
          <a:xfrm>
            <a:off x="248175" y="190900"/>
            <a:ext cx="867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Exercícios</a:t>
            </a:r>
            <a:endParaRPr b="0" i="0" sz="1200" u="none" cap="none" strike="noStrike">
              <a:solidFill>
                <a:schemeClr val="dk1"/>
              </a:solidFill>
              <a:latin typeface="Average"/>
              <a:ea typeface="Average"/>
              <a:cs typeface="Average"/>
              <a:sym typeface="Average"/>
            </a:endParaRPr>
          </a:p>
        </p:txBody>
      </p:sp>
      <p:sp>
        <p:nvSpPr>
          <p:cNvPr id="396" name="Google Shape;396;p46"/>
          <p:cNvSpPr/>
          <p:nvPr/>
        </p:nvSpPr>
        <p:spPr>
          <a:xfrm>
            <a:off x="1115763" y="323075"/>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97" name="Google Shape;397;p46"/>
          <p:cNvSpPr txBox="1"/>
          <p:nvPr/>
        </p:nvSpPr>
        <p:spPr>
          <a:xfrm>
            <a:off x="1316225" y="190925"/>
            <a:ext cx="2179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Exercício 1 - Journal Estudantil</a:t>
            </a:r>
            <a:endParaRPr b="0" i="0" sz="1200" u="none" cap="none" strike="noStrike">
              <a:solidFill>
                <a:schemeClr val="dk1"/>
              </a:solidFill>
              <a:latin typeface="Average"/>
              <a:ea typeface="Average"/>
              <a:cs typeface="Average"/>
              <a:sym typeface="Average"/>
            </a:endParaRPr>
          </a:p>
        </p:txBody>
      </p:sp>
      <p:sp>
        <p:nvSpPr>
          <p:cNvPr id="398" name="Google Shape;398;p46"/>
          <p:cNvSpPr txBox="1"/>
          <p:nvPr/>
        </p:nvSpPr>
        <p:spPr>
          <a:xfrm>
            <a:off x="619200" y="702625"/>
            <a:ext cx="7905600" cy="4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sng" cap="none" strike="noStrike">
                <a:solidFill>
                  <a:schemeClr val="dk1"/>
                </a:solidFill>
                <a:latin typeface="Average"/>
                <a:ea typeface="Average"/>
                <a:cs typeface="Average"/>
                <a:sym typeface="Average"/>
              </a:rPr>
              <a:t>Exercício 1</a:t>
            </a:r>
            <a:endParaRPr b="0" i="0" sz="2000" u="sng" cap="none" strike="noStrike">
              <a:solidFill>
                <a:schemeClr val="dk1"/>
              </a:solidFill>
              <a:latin typeface="Average"/>
              <a:ea typeface="Average"/>
              <a:cs typeface="Average"/>
              <a:sym typeface="Average"/>
            </a:endParaRPr>
          </a:p>
        </p:txBody>
      </p:sp>
      <p:sp>
        <p:nvSpPr>
          <p:cNvPr id="399" name="Google Shape;399;p46"/>
          <p:cNvSpPr txBox="1"/>
          <p:nvPr/>
        </p:nvSpPr>
        <p:spPr>
          <a:xfrm>
            <a:off x="619200" y="2773525"/>
            <a:ext cx="7905600" cy="147729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Use os seguintes blocos: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Banco de Dados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Emojis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Títulos e Subtítulos</a:t>
            </a:r>
            <a:endParaRPr b="0" i="0" sz="1400" u="none" cap="none" strike="noStrike">
              <a:solidFill>
                <a:schemeClr val="dk1"/>
              </a:solidFill>
              <a:latin typeface="Average"/>
              <a:ea typeface="Average"/>
              <a:cs typeface="Average"/>
              <a:sym typeface="Average"/>
            </a:endParaRPr>
          </a:p>
          <a:p>
            <a:pPr indent="-317500" lvl="0" marL="457200" marR="0" rtl="0" algn="l">
              <a:lnSpc>
                <a:spcPct val="100000"/>
              </a:lnSpc>
              <a:spcBef>
                <a:spcPts val="0"/>
              </a:spcBef>
              <a:spcAft>
                <a:spcPts val="0"/>
              </a:spcAft>
              <a:buClr>
                <a:schemeClr val="dk1"/>
              </a:buClr>
              <a:buSzPts val="1400"/>
              <a:buFont typeface="Average"/>
              <a:buChar char="●"/>
            </a:pPr>
            <a:r>
              <a:rPr b="0" i="0" lang="pt-BR" sz="1400" u="none" cap="none" strike="noStrike">
                <a:solidFill>
                  <a:schemeClr val="dk1"/>
                </a:solidFill>
                <a:latin typeface="Average"/>
                <a:ea typeface="Average"/>
                <a:cs typeface="Average"/>
                <a:sym typeface="Average"/>
              </a:rPr>
              <a:t>Tabela</a:t>
            </a:r>
            <a:endParaRPr b="0" i="0" sz="1400" u="none" cap="none" strike="noStrike">
              <a:solidFill>
                <a:schemeClr val="dk1"/>
              </a:solidFill>
              <a:latin typeface="Average"/>
              <a:ea typeface="Average"/>
              <a:cs typeface="Average"/>
              <a:sym typeface="Average"/>
            </a:endParaRPr>
          </a:p>
        </p:txBody>
      </p:sp>
      <p:sp>
        <p:nvSpPr>
          <p:cNvPr id="400" name="Google Shape;400;p46"/>
          <p:cNvSpPr txBox="1"/>
          <p:nvPr/>
        </p:nvSpPr>
        <p:spPr>
          <a:xfrm>
            <a:off x="619200" y="2337625"/>
            <a:ext cx="7905600" cy="4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sng" cap="none" strike="noStrike">
                <a:solidFill>
                  <a:schemeClr val="dk1"/>
                </a:solidFill>
                <a:latin typeface="Average"/>
                <a:ea typeface="Average"/>
                <a:cs typeface="Average"/>
                <a:sym typeface="Average"/>
              </a:rPr>
              <a:t>Sugestão</a:t>
            </a:r>
            <a:endParaRPr b="0" i="0" sz="1600" u="sng" cap="none" strike="noStrike">
              <a:solidFill>
                <a:schemeClr val="dk1"/>
              </a:solidFill>
              <a:latin typeface="Average"/>
              <a:ea typeface="Average"/>
              <a:cs typeface="Average"/>
              <a:sym typeface="Average"/>
            </a:endParaRPr>
          </a:p>
        </p:txBody>
      </p:sp>
      <p:sp>
        <p:nvSpPr>
          <p:cNvPr id="401" name="Google Shape;401;p46"/>
          <p:cNvSpPr txBox="1"/>
          <p:nvPr/>
        </p:nvSpPr>
        <p:spPr>
          <a:xfrm>
            <a:off x="619200" y="1143513"/>
            <a:ext cx="7905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Construa uma página de Agenda Estudantil. Coloque subpáginas com conteúdos específicos de cada matéria, um lugar para anotar e demonstrar seu progresso (Notas, Falta, Nome do Professor e email dele), além de um Calendário que mostre as tarefas, com as datas de entregas. Use Emojis para identificar cada setor de blocos diferentes.</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nvSpPr>
        <p:spPr>
          <a:xfrm>
            <a:off x="248175" y="190900"/>
            <a:ext cx="867600" cy="369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Exercícios</a:t>
            </a:r>
            <a:endParaRPr b="0" i="0" sz="1200" u="none" cap="none" strike="noStrike">
              <a:solidFill>
                <a:schemeClr val="dk1"/>
              </a:solidFill>
              <a:latin typeface="Average"/>
              <a:ea typeface="Average"/>
              <a:cs typeface="Average"/>
              <a:sym typeface="Average"/>
            </a:endParaRPr>
          </a:p>
        </p:txBody>
      </p:sp>
      <p:sp>
        <p:nvSpPr>
          <p:cNvPr id="407" name="Google Shape;407;p47"/>
          <p:cNvSpPr/>
          <p:nvPr/>
        </p:nvSpPr>
        <p:spPr>
          <a:xfrm>
            <a:off x="1115763" y="323075"/>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408" name="Google Shape;408;p47"/>
          <p:cNvSpPr txBox="1"/>
          <p:nvPr/>
        </p:nvSpPr>
        <p:spPr>
          <a:xfrm>
            <a:off x="1316225" y="190925"/>
            <a:ext cx="3443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Exercício</a:t>
            </a:r>
            <a:r>
              <a:rPr lang="pt-BR" sz="1200">
                <a:solidFill>
                  <a:schemeClr val="dk1"/>
                </a:solidFill>
                <a:latin typeface="Average"/>
                <a:ea typeface="Average"/>
                <a:cs typeface="Average"/>
                <a:sym typeface="Average"/>
              </a:rPr>
              <a:t>s Dashboard e Planejamento de Viagem</a:t>
            </a:r>
            <a:endParaRPr b="0" i="0" sz="1200" u="none" cap="none" strike="noStrike">
              <a:solidFill>
                <a:schemeClr val="dk1"/>
              </a:solidFill>
              <a:latin typeface="Average"/>
              <a:ea typeface="Average"/>
              <a:cs typeface="Average"/>
              <a:sym typeface="Average"/>
            </a:endParaRPr>
          </a:p>
        </p:txBody>
      </p:sp>
      <p:sp>
        <p:nvSpPr>
          <p:cNvPr id="409" name="Google Shape;409;p47"/>
          <p:cNvSpPr txBox="1"/>
          <p:nvPr/>
        </p:nvSpPr>
        <p:spPr>
          <a:xfrm>
            <a:off x="619200" y="702625"/>
            <a:ext cx="7905600" cy="4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sng" cap="none" strike="noStrike">
                <a:solidFill>
                  <a:schemeClr val="dk1"/>
                </a:solidFill>
                <a:latin typeface="Average"/>
                <a:ea typeface="Average"/>
                <a:cs typeface="Average"/>
                <a:sym typeface="Average"/>
              </a:rPr>
              <a:t>Exercício 2</a:t>
            </a:r>
            <a:endParaRPr b="0" i="0" sz="2000" u="sng" cap="none" strike="noStrike">
              <a:solidFill>
                <a:schemeClr val="dk1"/>
              </a:solidFill>
              <a:latin typeface="Average"/>
              <a:ea typeface="Average"/>
              <a:cs typeface="Average"/>
              <a:sym typeface="Average"/>
            </a:endParaRPr>
          </a:p>
        </p:txBody>
      </p:sp>
      <p:sp>
        <p:nvSpPr>
          <p:cNvPr id="410" name="Google Shape;410;p47"/>
          <p:cNvSpPr txBox="1"/>
          <p:nvPr/>
        </p:nvSpPr>
        <p:spPr>
          <a:xfrm>
            <a:off x="619200" y="1143513"/>
            <a:ext cx="7905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Construa uma dashboard que exiba as informações diárias para você, seja informações de acompanhamento, uma lista de tarefas que precisa cumprir e aulas do dia. Para tornar a página mais personalizada, use um player de música que toque sempre que a dashboard for acessada, bem como um bloco de anotação rápida sobre o seu dia a dia, divisor e integrações.</a:t>
            </a:r>
            <a:endParaRPr b="0" i="0" sz="1400" u="none" cap="none" strike="noStrike">
              <a:solidFill>
                <a:schemeClr val="dk1"/>
              </a:solidFill>
              <a:latin typeface="Average"/>
              <a:ea typeface="Average"/>
              <a:cs typeface="Average"/>
              <a:sym typeface="Average"/>
            </a:endParaRPr>
          </a:p>
        </p:txBody>
      </p:sp>
      <p:sp>
        <p:nvSpPr>
          <p:cNvPr id="411" name="Google Shape;411;p47"/>
          <p:cNvSpPr txBox="1"/>
          <p:nvPr/>
        </p:nvSpPr>
        <p:spPr>
          <a:xfrm>
            <a:off x="619200" y="2571750"/>
            <a:ext cx="7905600" cy="43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pt-BR" sz="2000" u="sng" cap="none" strike="noStrike">
                <a:solidFill>
                  <a:schemeClr val="dk1"/>
                </a:solidFill>
                <a:latin typeface="Average"/>
                <a:ea typeface="Average"/>
                <a:cs typeface="Average"/>
                <a:sym typeface="Average"/>
              </a:rPr>
              <a:t>Exercício 3</a:t>
            </a:r>
            <a:endParaRPr b="0" i="0" sz="2000" u="sng" cap="none" strike="noStrike">
              <a:solidFill>
                <a:schemeClr val="dk1"/>
              </a:solidFill>
              <a:latin typeface="Average"/>
              <a:ea typeface="Average"/>
              <a:cs typeface="Average"/>
              <a:sym typeface="Average"/>
            </a:endParaRPr>
          </a:p>
        </p:txBody>
      </p:sp>
      <p:sp>
        <p:nvSpPr>
          <p:cNvPr id="412" name="Google Shape;412;p47"/>
          <p:cNvSpPr txBox="1"/>
          <p:nvPr/>
        </p:nvSpPr>
        <p:spPr>
          <a:xfrm>
            <a:off x="619200" y="3012638"/>
            <a:ext cx="7905600" cy="10464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Construa um quadro de planejamento para uma viagem, onde haja o roteiro de viagens, com data, hora e local dos pontos importantes da viagem, um lugar para armazenar as fotos da viagem, uma lista de gastos e uma avaliador dos atrativos e serviços. Exiba também o horário e dias de funcionamento de cada lugar visitado.</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478325" y="1875300"/>
            <a:ext cx="3284100" cy="139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pt-BR"/>
              <a:t>Referências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9"/>
          <p:cNvSpPr txBox="1"/>
          <p:nvPr>
            <p:ph idx="2" type="body"/>
          </p:nvPr>
        </p:nvSpPr>
        <p:spPr>
          <a:xfrm>
            <a:off x="301625" y="221907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solidFill>
                  <a:srgbClr val="FFFFFF"/>
                </a:solidFill>
                <a:latin typeface="Oswald SemiBold"/>
                <a:ea typeface="Oswald SemiBold"/>
                <a:cs typeface="Oswald SemiBold"/>
                <a:sym typeface="Oswald SemiBold"/>
              </a:rPr>
              <a:t>Sebastian Baltazar</a:t>
            </a:r>
            <a:endParaRPr>
              <a:solidFill>
                <a:srgbClr val="FFFFFF"/>
              </a:solidFill>
              <a:latin typeface="Oswald SemiBold"/>
              <a:ea typeface="Oswald SemiBold"/>
              <a:cs typeface="Oswald SemiBold"/>
              <a:sym typeface="Oswald SemiBold"/>
            </a:endParaRPr>
          </a:p>
        </p:txBody>
      </p:sp>
      <p:pic>
        <p:nvPicPr>
          <p:cNvPr id="423" name="Google Shape;423;p49"/>
          <p:cNvPicPr preferRelativeResize="0"/>
          <p:nvPr/>
        </p:nvPicPr>
        <p:blipFill rotWithShape="1">
          <a:blip r:embed="rId3">
            <a:alphaModFix/>
          </a:blip>
          <a:srcRect b="0" l="0" r="0" t="0"/>
          <a:stretch/>
        </p:blipFill>
        <p:spPr>
          <a:xfrm>
            <a:off x="1381925" y="420600"/>
            <a:ext cx="1676400" cy="1676400"/>
          </a:xfrm>
          <a:prstGeom prst="rect">
            <a:avLst/>
          </a:prstGeom>
          <a:noFill/>
          <a:ln>
            <a:noFill/>
          </a:ln>
        </p:spPr>
      </p:pic>
      <p:sp>
        <p:nvSpPr>
          <p:cNvPr id="424" name="Google Shape;424;p49"/>
          <p:cNvSpPr txBox="1"/>
          <p:nvPr>
            <p:ph idx="2" type="body"/>
          </p:nvPr>
        </p:nvSpPr>
        <p:spPr>
          <a:xfrm>
            <a:off x="301625" y="2737450"/>
            <a:ext cx="3837000" cy="49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rPr lang="pt-BR" sz="1400">
                <a:solidFill>
                  <a:srgbClr val="FFFFFF"/>
                </a:solidFill>
              </a:rPr>
              <a:t>https://www.youtube.com/@Sebastian.baltazar</a:t>
            </a:r>
            <a:endParaRPr sz="1400">
              <a:solidFill>
                <a:srgbClr val="FFFFFF"/>
              </a:solidFill>
            </a:endParaRPr>
          </a:p>
        </p:txBody>
      </p:sp>
      <p:sp>
        <p:nvSpPr>
          <p:cNvPr id="425" name="Google Shape;425;p4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9"/>
          <p:cNvSpPr txBox="1"/>
          <p:nvPr>
            <p:ph idx="2" type="body"/>
          </p:nvPr>
        </p:nvSpPr>
        <p:spPr>
          <a:xfrm>
            <a:off x="301625" y="3112175"/>
            <a:ext cx="3837000" cy="440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pt-BR" sz="1400">
                <a:solidFill>
                  <a:schemeClr val="dk1"/>
                </a:solidFill>
              </a:rPr>
              <a:t>https://www.instagram.com/omagodonotion/</a:t>
            </a:r>
            <a:endParaRPr sz="1400">
              <a:solidFill>
                <a:schemeClr val="dk1"/>
              </a:solidFill>
            </a:endParaRPr>
          </a:p>
        </p:txBody>
      </p:sp>
      <p:sp>
        <p:nvSpPr>
          <p:cNvPr id="427" name="Google Shape;427;p49"/>
          <p:cNvSpPr txBox="1"/>
          <p:nvPr>
            <p:ph idx="2" type="body"/>
          </p:nvPr>
        </p:nvSpPr>
        <p:spPr>
          <a:xfrm>
            <a:off x="301625" y="3552875"/>
            <a:ext cx="3837000" cy="440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pt-BR" sz="1400">
                <a:solidFill>
                  <a:schemeClr val="dk1"/>
                </a:solidFill>
              </a:rPr>
              <a:t>https://twitter.com/omagodonotion</a:t>
            </a:r>
            <a:endParaRPr sz="1400">
              <a:solidFill>
                <a:schemeClr val="dk1"/>
              </a:solidFill>
            </a:endParaRPr>
          </a:p>
        </p:txBody>
      </p:sp>
      <p:sp>
        <p:nvSpPr>
          <p:cNvPr id="428" name="Google Shape;428;p49"/>
          <p:cNvSpPr txBox="1"/>
          <p:nvPr/>
        </p:nvSpPr>
        <p:spPr>
          <a:xfrm>
            <a:off x="301625" y="3993575"/>
            <a:ext cx="383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https://sebastianbaltazar.com.br/</a:t>
            </a:r>
            <a:endParaRPr b="0" i="0" sz="1400" u="none" cap="none" strike="noStrike">
              <a:solidFill>
                <a:schemeClr val="dk1"/>
              </a:solidFill>
              <a:latin typeface="Average"/>
              <a:ea typeface="Average"/>
              <a:cs typeface="Average"/>
              <a:sym typeface="Average"/>
            </a:endParaRPr>
          </a:p>
        </p:txBody>
      </p:sp>
      <p:sp>
        <p:nvSpPr>
          <p:cNvPr id="429" name="Google Shape;429;p49"/>
          <p:cNvSpPr txBox="1"/>
          <p:nvPr>
            <p:ph idx="2" type="body"/>
          </p:nvPr>
        </p:nvSpPr>
        <p:spPr>
          <a:xfrm>
            <a:off x="5116200" y="266562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latin typeface="Oswald SemiBold"/>
                <a:ea typeface="Oswald SemiBold"/>
                <a:cs typeface="Oswald SemiBold"/>
                <a:sym typeface="Oswald SemiBold"/>
              </a:rPr>
              <a:t>Playlist</a:t>
            </a:r>
            <a:endParaRPr>
              <a:latin typeface="Oswald SemiBold"/>
              <a:ea typeface="Oswald SemiBold"/>
              <a:cs typeface="Oswald SemiBold"/>
              <a:sym typeface="Oswald SemiBold"/>
            </a:endParaRPr>
          </a:p>
        </p:txBody>
      </p:sp>
      <p:pic>
        <p:nvPicPr>
          <p:cNvPr id="430" name="Google Shape;430;p49"/>
          <p:cNvPicPr preferRelativeResize="0"/>
          <p:nvPr/>
        </p:nvPicPr>
        <p:blipFill rotWithShape="1">
          <a:blip r:embed="rId4">
            <a:alphaModFix/>
          </a:blip>
          <a:srcRect b="0" l="0" r="0" t="0"/>
          <a:stretch/>
        </p:blipFill>
        <p:spPr>
          <a:xfrm>
            <a:off x="5210175" y="474225"/>
            <a:ext cx="3649050" cy="2041725"/>
          </a:xfrm>
          <a:prstGeom prst="rect">
            <a:avLst/>
          </a:prstGeom>
          <a:noFill/>
          <a:ln>
            <a:noFill/>
          </a:ln>
        </p:spPr>
      </p:pic>
      <p:sp>
        <p:nvSpPr>
          <p:cNvPr id="431" name="Google Shape;431;p49"/>
          <p:cNvSpPr txBox="1"/>
          <p:nvPr>
            <p:ph idx="2" type="body"/>
          </p:nvPr>
        </p:nvSpPr>
        <p:spPr>
          <a:xfrm>
            <a:off x="5116200" y="3061925"/>
            <a:ext cx="3837000" cy="8295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pt-BR" sz="1400"/>
              <a:t>Notion para Iniciantes</a:t>
            </a:r>
            <a:endParaRPr sz="1400"/>
          </a:p>
          <a:p>
            <a:pPr indent="-317500" lvl="0" marL="457200" rtl="0" algn="l">
              <a:lnSpc>
                <a:spcPct val="100000"/>
              </a:lnSpc>
              <a:spcBef>
                <a:spcPts val="0"/>
              </a:spcBef>
              <a:spcAft>
                <a:spcPts val="0"/>
              </a:spcAft>
              <a:buSzPts val="1400"/>
              <a:buChar char="●"/>
            </a:pPr>
            <a:r>
              <a:rPr lang="pt-BR" sz="1400"/>
              <a:t>Notion na Prática</a:t>
            </a:r>
            <a:endParaRPr sz="1400"/>
          </a:p>
          <a:p>
            <a:pPr indent="-317500" lvl="0" marL="457200" rtl="0" algn="l">
              <a:lnSpc>
                <a:spcPct val="100000"/>
              </a:lnSpc>
              <a:spcBef>
                <a:spcPts val="0"/>
              </a:spcBef>
              <a:spcAft>
                <a:spcPts val="0"/>
              </a:spcAft>
              <a:buSzPts val="1400"/>
              <a:buChar char="●"/>
            </a:pPr>
            <a:r>
              <a:rPr lang="pt-BR" sz="1400"/>
              <a:t>Template CRM do Mago do Notion</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idx="2" type="body"/>
          </p:nvPr>
        </p:nvSpPr>
        <p:spPr>
          <a:xfrm>
            <a:off x="301625" y="221907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solidFill>
                  <a:srgbClr val="FFFFFF"/>
                </a:solidFill>
                <a:latin typeface="Oswald SemiBold"/>
                <a:ea typeface="Oswald SemiBold"/>
                <a:cs typeface="Oswald SemiBold"/>
                <a:sym typeface="Oswald SemiBold"/>
              </a:rPr>
              <a:t>Clara Bousada</a:t>
            </a:r>
            <a:endParaRPr>
              <a:solidFill>
                <a:srgbClr val="FFFFFF"/>
              </a:solidFill>
              <a:latin typeface="Oswald SemiBold"/>
              <a:ea typeface="Oswald SemiBold"/>
              <a:cs typeface="Oswald SemiBold"/>
              <a:sym typeface="Oswald SemiBold"/>
            </a:endParaRPr>
          </a:p>
        </p:txBody>
      </p:sp>
      <p:pic>
        <p:nvPicPr>
          <p:cNvPr id="437" name="Google Shape;437;p50"/>
          <p:cNvPicPr preferRelativeResize="0"/>
          <p:nvPr/>
        </p:nvPicPr>
        <p:blipFill rotWithShape="1">
          <a:blip r:embed="rId3">
            <a:alphaModFix/>
          </a:blip>
          <a:srcRect b="0" l="0" r="0" t="0"/>
          <a:stretch/>
        </p:blipFill>
        <p:spPr>
          <a:xfrm>
            <a:off x="1381925" y="420600"/>
            <a:ext cx="1676400" cy="1676400"/>
          </a:xfrm>
          <a:prstGeom prst="rect">
            <a:avLst/>
          </a:prstGeom>
          <a:noFill/>
          <a:ln>
            <a:noFill/>
          </a:ln>
        </p:spPr>
      </p:pic>
      <p:sp>
        <p:nvSpPr>
          <p:cNvPr id="438" name="Google Shape;438;p50"/>
          <p:cNvSpPr txBox="1"/>
          <p:nvPr>
            <p:ph idx="2" type="body"/>
          </p:nvPr>
        </p:nvSpPr>
        <p:spPr>
          <a:xfrm>
            <a:off x="301625" y="3801275"/>
            <a:ext cx="3837000" cy="49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rPr lang="pt-BR" sz="1400">
                <a:solidFill>
                  <a:srgbClr val="FFFFFF"/>
                </a:solidFill>
              </a:rPr>
              <a:t>https://www.youtube.com/@ClaraBousada</a:t>
            </a:r>
            <a:endParaRPr sz="1400">
              <a:solidFill>
                <a:srgbClr val="FFFFFF"/>
              </a:solidFill>
            </a:endParaRPr>
          </a:p>
        </p:txBody>
      </p:sp>
      <p:sp>
        <p:nvSpPr>
          <p:cNvPr id="439" name="Google Shape;439;p5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0"/>
          <p:cNvSpPr txBox="1"/>
          <p:nvPr>
            <p:ph idx="2" type="body"/>
          </p:nvPr>
        </p:nvSpPr>
        <p:spPr>
          <a:xfrm>
            <a:off x="301625" y="3112175"/>
            <a:ext cx="3837000" cy="440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pt-BR" sz="1400">
                <a:solidFill>
                  <a:schemeClr val="dk1"/>
                </a:solidFill>
              </a:rPr>
              <a:t>https://www.instagram.com/educlara</a:t>
            </a:r>
            <a:endParaRPr sz="1400">
              <a:solidFill>
                <a:schemeClr val="dk1"/>
              </a:solidFill>
            </a:endParaRPr>
          </a:p>
        </p:txBody>
      </p:sp>
      <p:sp>
        <p:nvSpPr>
          <p:cNvPr id="441" name="Google Shape;441;p50"/>
          <p:cNvSpPr txBox="1"/>
          <p:nvPr>
            <p:ph idx="2" type="body"/>
          </p:nvPr>
        </p:nvSpPr>
        <p:spPr>
          <a:xfrm>
            <a:off x="5116200" y="266562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latin typeface="Oswald SemiBold"/>
                <a:ea typeface="Oswald SemiBold"/>
                <a:cs typeface="Oswald SemiBold"/>
                <a:sym typeface="Oswald SemiBold"/>
              </a:rPr>
              <a:t>Playlist</a:t>
            </a:r>
            <a:endParaRPr>
              <a:latin typeface="Oswald SemiBold"/>
              <a:ea typeface="Oswald SemiBold"/>
              <a:cs typeface="Oswald SemiBold"/>
              <a:sym typeface="Oswald SemiBold"/>
            </a:endParaRPr>
          </a:p>
        </p:txBody>
      </p:sp>
      <p:pic>
        <p:nvPicPr>
          <p:cNvPr id="442" name="Google Shape;442;p50"/>
          <p:cNvPicPr preferRelativeResize="0"/>
          <p:nvPr/>
        </p:nvPicPr>
        <p:blipFill rotWithShape="1">
          <a:blip r:embed="rId4">
            <a:alphaModFix/>
          </a:blip>
          <a:srcRect b="0" l="0" r="0" t="0"/>
          <a:stretch/>
        </p:blipFill>
        <p:spPr>
          <a:xfrm>
            <a:off x="5210175" y="474225"/>
            <a:ext cx="3649050" cy="2041730"/>
          </a:xfrm>
          <a:prstGeom prst="rect">
            <a:avLst/>
          </a:prstGeom>
          <a:noFill/>
          <a:ln>
            <a:noFill/>
          </a:ln>
        </p:spPr>
      </p:pic>
      <p:sp>
        <p:nvSpPr>
          <p:cNvPr id="443" name="Google Shape;443;p50"/>
          <p:cNvSpPr txBox="1"/>
          <p:nvPr>
            <p:ph idx="2" type="body"/>
          </p:nvPr>
        </p:nvSpPr>
        <p:spPr>
          <a:xfrm>
            <a:off x="5116200" y="3061925"/>
            <a:ext cx="3837000" cy="337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pt-BR" sz="1400"/>
              <a:t>Notion</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1"/>
          <p:cNvSpPr txBox="1"/>
          <p:nvPr>
            <p:ph idx="2" type="body"/>
          </p:nvPr>
        </p:nvSpPr>
        <p:spPr>
          <a:xfrm>
            <a:off x="301625" y="221907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solidFill>
                  <a:srgbClr val="FFFFFF"/>
                </a:solidFill>
                <a:latin typeface="Oswald SemiBold"/>
                <a:ea typeface="Oswald SemiBold"/>
                <a:cs typeface="Oswald SemiBold"/>
                <a:sym typeface="Oswald SemiBold"/>
              </a:rPr>
              <a:t>Rafaella Ballerini</a:t>
            </a:r>
            <a:endParaRPr>
              <a:solidFill>
                <a:srgbClr val="FFFFFF"/>
              </a:solidFill>
              <a:latin typeface="Oswald SemiBold"/>
              <a:ea typeface="Oswald SemiBold"/>
              <a:cs typeface="Oswald SemiBold"/>
              <a:sym typeface="Oswald SemiBold"/>
            </a:endParaRPr>
          </a:p>
        </p:txBody>
      </p:sp>
      <p:pic>
        <p:nvPicPr>
          <p:cNvPr id="449" name="Google Shape;449;p51"/>
          <p:cNvPicPr preferRelativeResize="0"/>
          <p:nvPr/>
        </p:nvPicPr>
        <p:blipFill>
          <a:blip r:embed="rId3">
            <a:alphaModFix/>
          </a:blip>
          <a:stretch>
            <a:fillRect/>
          </a:stretch>
        </p:blipFill>
        <p:spPr>
          <a:xfrm>
            <a:off x="1381925" y="400200"/>
            <a:ext cx="1696800" cy="1696800"/>
          </a:xfrm>
          <a:prstGeom prst="rect">
            <a:avLst/>
          </a:prstGeom>
          <a:noFill/>
          <a:ln>
            <a:noFill/>
          </a:ln>
        </p:spPr>
      </p:pic>
      <p:sp>
        <p:nvSpPr>
          <p:cNvPr id="450" name="Google Shape;450;p51"/>
          <p:cNvSpPr txBox="1"/>
          <p:nvPr>
            <p:ph idx="2" type="body"/>
          </p:nvPr>
        </p:nvSpPr>
        <p:spPr>
          <a:xfrm>
            <a:off x="301625" y="3667475"/>
            <a:ext cx="3837000" cy="49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SzPts val="1800"/>
              <a:buNone/>
            </a:pPr>
            <a:r>
              <a:rPr lang="pt-BR" sz="1400">
                <a:solidFill>
                  <a:srgbClr val="FFFFFF"/>
                </a:solidFill>
              </a:rPr>
              <a:t>https://www.youtube.com/@rafaellaballerini</a:t>
            </a:r>
            <a:endParaRPr sz="1400">
              <a:solidFill>
                <a:srgbClr val="FFFFFF"/>
              </a:solidFill>
            </a:endParaRPr>
          </a:p>
        </p:txBody>
      </p:sp>
      <p:sp>
        <p:nvSpPr>
          <p:cNvPr id="451" name="Google Shape;451;p5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1"/>
          <p:cNvSpPr txBox="1"/>
          <p:nvPr>
            <p:ph idx="2" type="body"/>
          </p:nvPr>
        </p:nvSpPr>
        <p:spPr>
          <a:xfrm>
            <a:off x="301625" y="3112175"/>
            <a:ext cx="3837000" cy="440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pt-BR" sz="1400">
                <a:solidFill>
                  <a:schemeClr val="dk1"/>
                </a:solidFill>
              </a:rPr>
              <a:t>https://beacons.ai/rafaballerini</a:t>
            </a:r>
            <a:endParaRPr sz="1400">
              <a:solidFill>
                <a:schemeClr val="dk1"/>
              </a:solidFill>
            </a:endParaRPr>
          </a:p>
        </p:txBody>
      </p:sp>
      <p:sp>
        <p:nvSpPr>
          <p:cNvPr id="453" name="Google Shape;453;p51"/>
          <p:cNvSpPr txBox="1"/>
          <p:nvPr>
            <p:ph idx="2" type="body"/>
          </p:nvPr>
        </p:nvSpPr>
        <p:spPr>
          <a:xfrm>
            <a:off x="5116200" y="2665625"/>
            <a:ext cx="3837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latin typeface="Oswald SemiBold"/>
                <a:ea typeface="Oswald SemiBold"/>
                <a:cs typeface="Oswald SemiBold"/>
                <a:sym typeface="Oswald SemiBold"/>
              </a:rPr>
              <a:t>Playlist</a:t>
            </a:r>
            <a:endParaRPr>
              <a:latin typeface="Oswald SemiBold"/>
              <a:ea typeface="Oswald SemiBold"/>
              <a:cs typeface="Oswald SemiBold"/>
              <a:sym typeface="Oswald SemiBold"/>
            </a:endParaRPr>
          </a:p>
        </p:txBody>
      </p:sp>
      <p:pic>
        <p:nvPicPr>
          <p:cNvPr id="454" name="Google Shape;454;p51"/>
          <p:cNvPicPr preferRelativeResize="0"/>
          <p:nvPr/>
        </p:nvPicPr>
        <p:blipFill rotWithShape="1">
          <a:blip r:embed="rId4">
            <a:alphaModFix/>
          </a:blip>
          <a:srcRect b="0" l="0" r="0" t="0"/>
          <a:stretch/>
        </p:blipFill>
        <p:spPr>
          <a:xfrm>
            <a:off x="5210175" y="468613"/>
            <a:ext cx="3649050" cy="2041737"/>
          </a:xfrm>
          <a:prstGeom prst="rect">
            <a:avLst/>
          </a:prstGeom>
          <a:noFill/>
          <a:ln>
            <a:noFill/>
          </a:ln>
        </p:spPr>
      </p:pic>
      <p:sp>
        <p:nvSpPr>
          <p:cNvPr id="455" name="Google Shape;455;p51"/>
          <p:cNvSpPr txBox="1"/>
          <p:nvPr>
            <p:ph idx="2" type="body"/>
          </p:nvPr>
        </p:nvSpPr>
        <p:spPr>
          <a:xfrm>
            <a:off x="5116200" y="3061925"/>
            <a:ext cx="3837000" cy="337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pt-BR" sz="1400"/>
              <a:t>Organização e Produtividade + Notion</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99800" y="2233500"/>
            <a:ext cx="6227100" cy="771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Entendendo a interface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ph type="title"/>
          </p:nvPr>
        </p:nvSpPr>
        <p:spPr>
          <a:xfrm>
            <a:off x="478325" y="1875300"/>
            <a:ext cx="3284100" cy="139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pt-BR"/>
              <a:t>Equipe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53"/>
          <p:cNvPicPr preferRelativeResize="0"/>
          <p:nvPr/>
        </p:nvPicPr>
        <p:blipFill rotWithShape="1">
          <a:blip r:embed="rId3">
            <a:alphaModFix/>
          </a:blip>
          <a:srcRect b="47377" l="48534" r="19641" t="6164"/>
          <a:stretch/>
        </p:blipFill>
        <p:spPr>
          <a:xfrm>
            <a:off x="744175" y="522975"/>
            <a:ext cx="2983776" cy="2903750"/>
          </a:xfrm>
          <a:prstGeom prst="rect">
            <a:avLst/>
          </a:prstGeom>
          <a:noFill/>
          <a:ln cap="flat" cmpd="sng" w="9525">
            <a:solidFill>
              <a:schemeClr val="dk1"/>
            </a:solidFill>
            <a:prstDash val="solid"/>
            <a:round/>
            <a:headEnd len="sm" w="sm" type="none"/>
            <a:tailEnd len="sm" w="sm" type="none"/>
          </a:ln>
        </p:spPr>
      </p:pic>
      <p:sp>
        <p:nvSpPr>
          <p:cNvPr id="466" name="Google Shape;466;p53"/>
          <p:cNvSpPr txBox="1"/>
          <p:nvPr>
            <p:ph idx="4294967295" type="body"/>
          </p:nvPr>
        </p:nvSpPr>
        <p:spPr>
          <a:xfrm>
            <a:off x="4029500" y="633050"/>
            <a:ext cx="4308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a:solidFill>
                  <a:srgbClr val="FFFFFF"/>
                </a:solidFill>
                <a:latin typeface="Oswald SemiBold"/>
                <a:ea typeface="Oswald SemiBold"/>
                <a:cs typeface="Oswald SemiBold"/>
                <a:sym typeface="Oswald SemiBold"/>
              </a:rPr>
              <a:t>Enrico de Oliveira Migliorini</a:t>
            </a:r>
            <a:endParaRPr>
              <a:solidFill>
                <a:srgbClr val="FFFFFF"/>
              </a:solidFill>
              <a:latin typeface="Oswald SemiBold"/>
              <a:ea typeface="Oswald SemiBold"/>
              <a:cs typeface="Oswald SemiBold"/>
              <a:sym typeface="Oswald SemiBold"/>
            </a:endParaRPr>
          </a:p>
        </p:txBody>
      </p:sp>
      <p:sp>
        <p:nvSpPr>
          <p:cNvPr id="467" name="Google Shape;467;p53"/>
          <p:cNvSpPr txBox="1"/>
          <p:nvPr/>
        </p:nvSpPr>
        <p:spPr>
          <a:xfrm>
            <a:off x="4029550" y="1425650"/>
            <a:ext cx="4308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1" lang="pt-BR">
                <a:solidFill>
                  <a:schemeClr val="dk1"/>
                </a:solidFill>
                <a:latin typeface="Average"/>
                <a:ea typeface="Average"/>
                <a:cs typeface="Average"/>
                <a:sym typeface="Average"/>
              </a:rPr>
              <a:t>“</a:t>
            </a:r>
            <a:r>
              <a:rPr i="1" lang="pt-BR" u="sng">
                <a:solidFill>
                  <a:schemeClr val="dk1"/>
                </a:solidFill>
                <a:latin typeface="Average"/>
                <a:ea typeface="Average"/>
                <a:cs typeface="Average"/>
                <a:sym typeface="Average"/>
              </a:rPr>
              <a:t>Sou devagar para anotar manualmente, então passei a estudar o notion, por conta para anotar de forma mais rápida.</a:t>
            </a:r>
            <a:r>
              <a:rPr i="1" lang="pt-BR">
                <a:solidFill>
                  <a:schemeClr val="dk1"/>
                </a:solidFill>
                <a:latin typeface="Average"/>
                <a:ea typeface="Average"/>
                <a:cs typeface="Average"/>
                <a:sym typeface="Average"/>
              </a:rPr>
              <a:t>”</a:t>
            </a:r>
            <a:endParaRPr b="0" i="1" sz="1400" cap="none" strike="noStrike">
              <a:solidFill>
                <a:schemeClr val="dk1"/>
              </a:solidFill>
              <a:latin typeface="Average"/>
              <a:ea typeface="Average"/>
              <a:cs typeface="Average"/>
              <a:sym typeface="Average"/>
            </a:endParaRPr>
          </a:p>
        </p:txBody>
      </p:sp>
      <p:sp>
        <p:nvSpPr>
          <p:cNvPr id="468" name="Google Shape;468;p53"/>
          <p:cNvSpPr txBox="1"/>
          <p:nvPr/>
        </p:nvSpPr>
        <p:spPr>
          <a:xfrm>
            <a:off x="744163" y="3480300"/>
            <a:ext cx="298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pt-BR">
                <a:solidFill>
                  <a:schemeClr val="dk1"/>
                </a:solidFill>
                <a:latin typeface="Average"/>
                <a:ea typeface="Average"/>
                <a:cs typeface="Average"/>
                <a:sym typeface="Average"/>
              </a:rPr>
              <a:t>Contato:</a:t>
            </a:r>
            <a:endParaRPr b="1">
              <a:solidFill>
                <a:schemeClr val="dk1"/>
              </a:solidFill>
              <a:latin typeface="Average"/>
              <a:ea typeface="Average"/>
              <a:cs typeface="Average"/>
              <a:sym typeface="Average"/>
            </a:endParaRPr>
          </a:p>
        </p:txBody>
      </p:sp>
      <p:sp>
        <p:nvSpPr>
          <p:cNvPr id="469" name="Google Shape;469;p53"/>
          <p:cNvSpPr txBox="1"/>
          <p:nvPr>
            <p:ph idx="4294967295" type="body"/>
          </p:nvPr>
        </p:nvSpPr>
        <p:spPr>
          <a:xfrm>
            <a:off x="4029500" y="1029350"/>
            <a:ext cx="4308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sz="1600">
                <a:solidFill>
                  <a:srgbClr val="FFFFFF"/>
                </a:solidFill>
                <a:latin typeface="Oswald"/>
                <a:ea typeface="Oswald"/>
                <a:cs typeface="Oswald"/>
                <a:sym typeface="Oswald"/>
              </a:rPr>
              <a:t>Análise de Desenvolvimento de Sistemas</a:t>
            </a:r>
            <a:endParaRPr>
              <a:latin typeface="Oswald"/>
              <a:ea typeface="Oswald"/>
              <a:cs typeface="Oswald"/>
              <a:sym typeface="Oswald"/>
            </a:endParaRPr>
          </a:p>
        </p:txBody>
      </p:sp>
      <p:sp>
        <p:nvSpPr>
          <p:cNvPr id="470" name="Google Shape;470;p53"/>
          <p:cNvSpPr txBox="1"/>
          <p:nvPr/>
        </p:nvSpPr>
        <p:spPr>
          <a:xfrm>
            <a:off x="736063" y="39011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Email:</a:t>
            </a:r>
            <a:r>
              <a:rPr lang="pt-BR">
                <a:solidFill>
                  <a:schemeClr val="dk1"/>
                </a:solidFill>
                <a:latin typeface="Average"/>
                <a:ea typeface="Average"/>
                <a:cs typeface="Average"/>
                <a:sym typeface="Average"/>
              </a:rPr>
              <a:t> oliveiraenrico1@gmail.com</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Linkedin: @enricomig</a:t>
            </a:r>
            <a:endParaRPr/>
          </a:p>
        </p:txBody>
      </p:sp>
      <p:sp>
        <p:nvSpPr>
          <p:cNvPr id="471" name="Google Shape;471;p53"/>
          <p:cNvSpPr txBox="1"/>
          <p:nvPr>
            <p:ph idx="4294967295" type="body"/>
          </p:nvPr>
        </p:nvSpPr>
        <p:spPr>
          <a:xfrm>
            <a:off x="4029550" y="2419350"/>
            <a:ext cx="4308000" cy="396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SzPts val="852"/>
              <a:buNone/>
            </a:pPr>
            <a:r>
              <a:rPr lang="pt-BR" sz="2700">
                <a:solidFill>
                  <a:srgbClr val="FFFFFF"/>
                </a:solidFill>
                <a:latin typeface="Oswald"/>
                <a:ea typeface="Oswald"/>
                <a:cs typeface="Oswald"/>
                <a:sym typeface="Oswald"/>
              </a:rPr>
              <a:t>Instrutor</a:t>
            </a:r>
            <a:endParaRPr sz="2900">
              <a:latin typeface="Oswald"/>
              <a:ea typeface="Oswald"/>
              <a:cs typeface="Oswald"/>
              <a:sym typeface="Oswald"/>
            </a:endParaRPr>
          </a:p>
        </p:txBody>
      </p:sp>
      <p:pic>
        <p:nvPicPr>
          <p:cNvPr id="472" name="Google Shape;472;p53"/>
          <p:cNvPicPr preferRelativeResize="0"/>
          <p:nvPr/>
        </p:nvPicPr>
        <p:blipFill>
          <a:blip r:embed="rId4">
            <a:alphaModFix/>
          </a:blip>
          <a:stretch>
            <a:fillRect/>
          </a:stretch>
        </p:blipFill>
        <p:spPr>
          <a:xfrm>
            <a:off x="5313987" y="2910050"/>
            <a:ext cx="1739125" cy="173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248175" y="190900"/>
            <a:ext cx="171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Entendo a Interface </a:t>
            </a:r>
            <a:endParaRPr b="0" i="0" sz="1200" u="none" cap="none" strike="noStrike">
              <a:solidFill>
                <a:schemeClr val="dk1"/>
              </a:solidFill>
              <a:latin typeface="Average"/>
              <a:ea typeface="Average"/>
              <a:cs typeface="Average"/>
              <a:sym typeface="Average"/>
            </a:endParaRPr>
          </a:p>
        </p:txBody>
      </p:sp>
      <p:sp>
        <p:nvSpPr>
          <p:cNvPr id="87" name="Google Shape;87;p17"/>
          <p:cNvSpPr/>
          <p:nvPr/>
        </p:nvSpPr>
        <p:spPr>
          <a:xfrm>
            <a:off x="1937475" y="33850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8" name="Google Shape;88;p17"/>
          <p:cNvSpPr txBox="1"/>
          <p:nvPr/>
        </p:nvSpPr>
        <p:spPr>
          <a:xfrm>
            <a:off x="2042600" y="190900"/>
            <a:ext cx="171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Barra Lateral</a:t>
            </a:r>
            <a:endParaRPr b="0" i="0" sz="1200" u="none" cap="none" strike="noStrike">
              <a:solidFill>
                <a:schemeClr val="dk1"/>
              </a:solidFill>
              <a:latin typeface="Average"/>
              <a:ea typeface="Average"/>
              <a:cs typeface="Average"/>
              <a:sym typeface="Average"/>
            </a:endParaRPr>
          </a:p>
        </p:txBody>
      </p:sp>
      <p:sp>
        <p:nvSpPr>
          <p:cNvPr id="89" name="Google Shape;89;p17"/>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Barra Lateral</a:t>
            </a:r>
            <a:endParaRPr b="1" i="0" sz="2400" u="sng" cap="none" strike="noStrike">
              <a:solidFill>
                <a:schemeClr val="dk1"/>
              </a:solidFill>
              <a:latin typeface="Average"/>
              <a:ea typeface="Average"/>
              <a:cs typeface="Average"/>
              <a:sym typeface="Average"/>
            </a:endParaRPr>
          </a:p>
        </p:txBody>
      </p:sp>
      <p:pic>
        <p:nvPicPr>
          <p:cNvPr id="90" name="Google Shape;90;p17"/>
          <p:cNvPicPr preferRelativeResize="0"/>
          <p:nvPr/>
        </p:nvPicPr>
        <p:blipFill rotWithShape="1">
          <a:blip r:embed="rId3">
            <a:alphaModFix/>
          </a:blip>
          <a:srcRect b="0" l="0" r="0" t="0"/>
          <a:stretch/>
        </p:blipFill>
        <p:spPr>
          <a:xfrm>
            <a:off x="248175" y="1351300"/>
            <a:ext cx="2286000" cy="3400425"/>
          </a:xfrm>
          <a:prstGeom prst="rect">
            <a:avLst/>
          </a:prstGeom>
          <a:noFill/>
          <a:ln>
            <a:noFill/>
          </a:ln>
        </p:spPr>
      </p:pic>
      <p:sp>
        <p:nvSpPr>
          <p:cNvPr id="91" name="Google Shape;91;p17"/>
          <p:cNvSpPr txBox="1"/>
          <p:nvPr/>
        </p:nvSpPr>
        <p:spPr>
          <a:xfrm>
            <a:off x="2863475" y="1351300"/>
            <a:ext cx="5879700" cy="10467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barra lateral, fica no lado esquerdo do Notion e é dividida em três espaços. No </a:t>
            </a:r>
            <a:r>
              <a:rPr b="0" i="0" lang="pt-BR" sz="1400" u="none" cap="none" strike="noStrike">
                <a:solidFill>
                  <a:srgbClr val="00FF00"/>
                </a:solidFill>
                <a:latin typeface="Average"/>
                <a:ea typeface="Average"/>
                <a:cs typeface="Average"/>
                <a:sym typeface="Average"/>
              </a:rPr>
              <a:t>primeiro espaço</a:t>
            </a:r>
            <a:r>
              <a:rPr b="0" i="0" lang="pt-BR" sz="1400" u="none" cap="none" strike="noStrike">
                <a:solidFill>
                  <a:schemeClr val="dk1"/>
                </a:solidFill>
                <a:latin typeface="Average"/>
                <a:ea typeface="Average"/>
                <a:cs typeface="Average"/>
                <a:sym typeface="Average"/>
              </a:rPr>
              <a:t> estão as funções de controle, que permitem ajustar as configurações da tela, observar as atualizações e pesquisar qualquer objeto existente na sua conta do Notion.</a:t>
            </a:r>
            <a:endParaRPr b="0" i="0" sz="1400" u="none" cap="none" strike="noStrike">
              <a:solidFill>
                <a:schemeClr val="dk1"/>
              </a:solidFill>
              <a:latin typeface="Average"/>
              <a:ea typeface="Average"/>
              <a:cs typeface="Average"/>
              <a:sym typeface="Average"/>
            </a:endParaRPr>
          </a:p>
        </p:txBody>
      </p:sp>
      <p:sp>
        <p:nvSpPr>
          <p:cNvPr id="92" name="Google Shape;92;p17"/>
          <p:cNvSpPr/>
          <p:nvPr/>
        </p:nvSpPr>
        <p:spPr>
          <a:xfrm>
            <a:off x="276800" y="1803975"/>
            <a:ext cx="2214300" cy="8208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7"/>
          <p:cNvSpPr txBox="1"/>
          <p:nvPr/>
        </p:nvSpPr>
        <p:spPr>
          <a:xfrm>
            <a:off x="2863475" y="2421950"/>
            <a:ext cx="5879700" cy="830966"/>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Já no </a:t>
            </a:r>
            <a:r>
              <a:rPr b="0" i="0" lang="pt-BR" sz="1400" u="none" cap="none" strike="noStrike">
                <a:solidFill>
                  <a:schemeClr val="accent5"/>
                </a:solidFill>
                <a:latin typeface="Average"/>
                <a:ea typeface="Average"/>
                <a:cs typeface="Average"/>
                <a:sym typeface="Average"/>
              </a:rPr>
              <a:t>segundo espaço</a:t>
            </a:r>
            <a:r>
              <a:rPr b="0" i="0" lang="pt-BR" sz="1400" u="none" cap="none" strike="noStrike">
                <a:solidFill>
                  <a:schemeClr val="dk1"/>
                </a:solidFill>
                <a:latin typeface="Average"/>
                <a:ea typeface="Average"/>
                <a:cs typeface="Average"/>
                <a:sym typeface="Average"/>
              </a:rPr>
              <a:t>, é onde se cria as páginas, que são o espaço inicial das telas. De forma abstrata, as páginas são muito semelhantes às áreas de trabalho dos computadores, que podem incluir várias funções.</a:t>
            </a:r>
            <a:endParaRPr b="0" i="0" sz="1400" u="none" cap="none" strike="noStrike">
              <a:solidFill>
                <a:schemeClr val="dk1"/>
              </a:solidFill>
              <a:latin typeface="Average"/>
              <a:ea typeface="Average"/>
              <a:cs typeface="Average"/>
              <a:sym typeface="Average"/>
            </a:endParaRPr>
          </a:p>
        </p:txBody>
      </p:sp>
      <p:sp>
        <p:nvSpPr>
          <p:cNvPr id="94" name="Google Shape;94;p17"/>
          <p:cNvSpPr/>
          <p:nvPr/>
        </p:nvSpPr>
        <p:spPr>
          <a:xfrm>
            <a:off x="276700" y="2710750"/>
            <a:ext cx="2214300" cy="5919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7"/>
          <p:cNvSpPr txBox="1"/>
          <p:nvPr/>
        </p:nvSpPr>
        <p:spPr>
          <a:xfrm>
            <a:off x="2863475" y="3489625"/>
            <a:ext cx="5879700" cy="104641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Por último, o </a:t>
            </a:r>
            <a:r>
              <a:rPr b="0" i="0" lang="pt-BR" sz="1400" u="none" cap="none" strike="noStrike">
                <a:solidFill>
                  <a:srgbClr val="FF0000"/>
                </a:solidFill>
                <a:latin typeface="Average"/>
                <a:ea typeface="Average"/>
                <a:cs typeface="Average"/>
                <a:sym typeface="Average"/>
              </a:rPr>
              <a:t>terceiro espaço</a:t>
            </a:r>
            <a:r>
              <a:rPr b="0" i="0" lang="pt-BR" sz="1400" u="none" cap="none" strike="noStrike">
                <a:solidFill>
                  <a:schemeClr val="dk1"/>
                </a:solidFill>
                <a:latin typeface="Average"/>
                <a:ea typeface="Average"/>
                <a:cs typeface="Average"/>
                <a:sym typeface="Average"/>
              </a:rPr>
              <a:t> é um espaço que aloja algumas funções como a procura de modelos de páginas (Templates), a importação de arquivos (imagens, documentos), a lixeira e um link para criar espaço de equipe (apenas para conta Premium).</a:t>
            </a:r>
            <a:endParaRPr b="0" i="0" sz="1400" u="none" cap="none" strike="noStrike">
              <a:solidFill>
                <a:schemeClr val="dk1"/>
              </a:solidFill>
              <a:latin typeface="Average"/>
              <a:ea typeface="Average"/>
              <a:cs typeface="Average"/>
              <a:sym typeface="Average"/>
            </a:endParaRPr>
          </a:p>
        </p:txBody>
      </p:sp>
      <p:sp>
        <p:nvSpPr>
          <p:cNvPr id="96" name="Google Shape;96;p17"/>
          <p:cNvSpPr/>
          <p:nvPr/>
        </p:nvSpPr>
        <p:spPr>
          <a:xfrm>
            <a:off x="286350" y="3407525"/>
            <a:ext cx="2204700" cy="109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248175" y="190900"/>
            <a:ext cx="171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Entendo a Interface </a:t>
            </a:r>
            <a:endParaRPr b="0" i="0" sz="1200" u="none" cap="none" strike="noStrike">
              <a:solidFill>
                <a:schemeClr val="dk1"/>
              </a:solidFill>
              <a:latin typeface="Average"/>
              <a:ea typeface="Average"/>
              <a:cs typeface="Average"/>
              <a:sym typeface="Average"/>
            </a:endParaRPr>
          </a:p>
        </p:txBody>
      </p:sp>
      <p:sp>
        <p:nvSpPr>
          <p:cNvPr id="102" name="Google Shape;102;p18"/>
          <p:cNvSpPr/>
          <p:nvPr/>
        </p:nvSpPr>
        <p:spPr>
          <a:xfrm>
            <a:off x="1937475" y="33850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3" name="Google Shape;103;p18"/>
          <p:cNvSpPr txBox="1"/>
          <p:nvPr/>
        </p:nvSpPr>
        <p:spPr>
          <a:xfrm>
            <a:off x="2042600" y="190900"/>
            <a:ext cx="1718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Barra de Navegação</a:t>
            </a:r>
            <a:endParaRPr b="0" i="0" sz="1200" u="none" cap="none" strike="noStrike">
              <a:solidFill>
                <a:schemeClr val="dk1"/>
              </a:solidFill>
              <a:latin typeface="Average"/>
              <a:ea typeface="Average"/>
              <a:cs typeface="Average"/>
              <a:sym typeface="Average"/>
            </a:endParaRPr>
          </a:p>
        </p:txBody>
      </p:sp>
      <p:pic>
        <p:nvPicPr>
          <p:cNvPr id="104" name="Google Shape;104;p18"/>
          <p:cNvPicPr preferRelativeResize="0"/>
          <p:nvPr/>
        </p:nvPicPr>
        <p:blipFill rotWithShape="1">
          <a:blip r:embed="rId3">
            <a:alphaModFix/>
          </a:blip>
          <a:srcRect b="0" l="0" r="0" t="0"/>
          <a:stretch/>
        </p:blipFill>
        <p:spPr>
          <a:xfrm>
            <a:off x="748251" y="4316362"/>
            <a:ext cx="4969297" cy="322575"/>
          </a:xfrm>
          <a:prstGeom prst="rect">
            <a:avLst/>
          </a:prstGeom>
          <a:noFill/>
          <a:ln>
            <a:noFill/>
          </a:ln>
        </p:spPr>
      </p:pic>
      <p:sp>
        <p:nvSpPr>
          <p:cNvPr id="105" name="Google Shape;105;p18"/>
          <p:cNvSpPr txBox="1"/>
          <p:nvPr/>
        </p:nvSpPr>
        <p:spPr>
          <a:xfrm>
            <a:off x="692800" y="1300538"/>
            <a:ext cx="3464700" cy="19086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barra de navegação, é visualizada na parte superior esquerda da tela de interação do Notion. Ela é muito semelhante à Barra de Navegação do Explorador de Arquivos dos Sistemas Operacionais, como windows, Linux e até MAC OS. Veja abaixo a comparação para entender.</a:t>
            </a:r>
            <a:endParaRPr b="0" i="0" sz="1400" u="none" cap="none" strike="noStrike">
              <a:solidFill>
                <a:schemeClr val="dk1"/>
              </a:solidFill>
              <a:latin typeface="Average"/>
              <a:ea typeface="Average"/>
              <a:cs typeface="Average"/>
              <a:sym typeface="Average"/>
            </a:endParaRPr>
          </a:p>
        </p:txBody>
      </p:sp>
      <p:pic>
        <p:nvPicPr>
          <p:cNvPr id="106" name="Google Shape;106;p18"/>
          <p:cNvPicPr preferRelativeResize="0"/>
          <p:nvPr/>
        </p:nvPicPr>
        <p:blipFill rotWithShape="1">
          <a:blip r:embed="rId4">
            <a:alphaModFix/>
          </a:blip>
          <a:srcRect b="0" l="0" r="0" t="0"/>
          <a:stretch/>
        </p:blipFill>
        <p:spPr>
          <a:xfrm>
            <a:off x="4571575" y="1268813"/>
            <a:ext cx="4221188" cy="2176550"/>
          </a:xfrm>
          <a:prstGeom prst="rect">
            <a:avLst/>
          </a:prstGeom>
          <a:noFill/>
          <a:ln>
            <a:noFill/>
          </a:ln>
        </p:spPr>
      </p:pic>
      <p:cxnSp>
        <p:nvCxnSpPr>
          <p:cNvPr id="107" name="Google Shape;107;p18"/>
          <p:cNvCxnSpPr/>
          <p:nvPr/>
        </p:nvCxnSpPr>
        <p:spPr>
          <a:xfrm rot="10800000">
            <a:off x="6318600" y="1546275"/>
            <a:ext cx="276900" cy="200400"/>
          </a:xfrm>
          <a:prstGeom prst="straightConnector1">
            <a:avLst/>
          </a:prstGeom>
          <a:noFill/>
          <a:ln cap="flat" cmpd="sng" w="9525">
            <a:solidFill>
              <a:schemeClr val="dk2"/>
            </a:solidFill>
            <a:prstDash val="solid"/>
            <a:round/>
            <a:headEnd len="sm" w="sm" type="none"/>
            <a:tailEnd len="med" w="med" type="triangle"/>
          </a:ln>
        </p:spPr>
      </p:cxnSp>
      <p:cxnSp>
        <p:nvCxnSpPr>
          <p:cNvPr id="108" name="Google Shape;108;p18"/>
          <p:cNvCxnSpPr/>
          <p:nvPr/>
        </p:nvCxnSpPr>
        <p:spPr>
          <a:xfrm flipH="1" rot="10800000">
            <a:off x="5297400" y="1536675"/>
            <a:ext cx="190800" cy="219600"/>
          </a:xfrm>
          <a:prstGeom prst="straightConnector1">
            <a:avLst/>
          </a:prstGeom>
          <a:noFill/>
          <a:ln cap="flat" cmpd="sng" w="9525">
            <a:solidFill>
              <a:schemeClr val="dk2"/>
            </a:solidFill>
            <a:prstDash val="solid"/>
            <a:round/>
            <a:headEnd len="sm" w="sm" type="none"/>
            <a:tailEnd len="med" w="med" type="triangle"/>
          </a:ln>
        </p:spPr>
      </p:cxnSp>
      <p:pic>
        <p:nvPicPr>
          <p:cNvPr id="109" name="Google Shape;109;p18"/>
          <p:cNvPicPr preferRelativeResize="0"/>
          <p:nvPr/>
        </p:nvPicPr>
        <p:blipFill rotWithShape="1">
          <a:blip r:embed="rId5">
            <a:alphaModFix/>
          </a:blip>
          <a:srcRect b="0" l="0" r="0" t="0"/>
          <a:stretch/>
        </p:blipFill>
        <p:spPr>
          <a:xfrm>
            <a:off x="602275" y="3766875"/>
            <a:ext cx="5115275" cy="322575"/>
          </a:xfrm>
          <a:prstGeom prst="rect">
            <a:avLst/>
          </a:prstGeom>
          <a:noFill/>
          <a:ln>
            <a:noFill/>
          </a:ln>
        </p:spPr>
      </p:pic>
      <p:sp>
        <p:nvSpPr>
          <p:cNvPr id="110" name="Google Shape;110;p18"/>
          <p:cNvSpPr txBox="1"/>
          <p:nvPr/>
        </p:nvSpPr>
        <p:spPr>
          <a:xfrm>
            <a:off x="5875826" y="3743525"/>
            <a:ext cx="291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Barra de Navegação do Windows 10</a:t>
            </a:r>
            <a:endParaRPr b="0" i="0" sz="1400" u="none" cap="none" strike="noStrike">
              <a:solidFill>
                <a:schemeClr val="dk1"/>
              </a:solidFill>
              <a:latin typeface="Average"/>
              <a:ea typeface="Average"/>
              <a:cs typeface="Average"/>
              <a:sym typeface="Average"/>
            </a:endParaRPr>
          </a:p>
        </p:txBody>
      </p:sp>
      <p:sp>
        <p:nvSpPr>
          <p:cNvPr id="111" name="Google Shape;111;p18"/>
          <p:cNvSpPr txBox="1"/>
          <p:nvPr/>
        </p:nvSpPr>
        <p:spPr>
          <a:xfrm>
            <a:off x="5875825" y="4293000"/>
            <a:ext cx="291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Barra de Navegação do Notion.so</a:t>
            </a:r>
            <a:endParaRPr b="0" i="0" sz="1400" u="none" cap="none" strike="noStrike">
              <a:solidFill>
                <a:schemeClr val="dk1"/>
              </a:solidFill>
              <a:latin typeface="Average"/>
              <a:ea typeface="Average"/>
              <a:cs typeface="Average"/>
              <a:sym typeface="Average"/>
            </a:endParaRPr>
          </a:p>
        </p:txBody>
      </p:sp>
      <p:sp>
        <p:nvSpPr>
          <p:cNvPr id="112" name="Google Shape;112;p18"/>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Barra de Navegação</a:t>
            </a:r>
            <a:endParaRPr b="1" i="0" sz="2400" u="sng" cap="none" strike="noStrike">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248175" y="190900"/>
            <a:ext cx="1498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Entendo a Interface </a:t>
            </a:r>
            <a:endParaRPr b="0" i="0" sz="1200" u="none" cap="none" strike="noStrike">
              <a:solidFill>
                <a:schemeClr val="dk1"/>
              </a:solidFill>
              <a:latin typeface="Average"/>
              <a:ea typeface="Average"/>
              <a:cs typeface="Average"/>
              <a:sym typeface="Average"/>
            </a:endParaRPr>
          </a:p>
        </p:txBody>
      </p:sp>
      <p:sp>
        <p:nvSpPr>
          <p:cNvPr id="118" name="Google Shape;118;p19"/>
          <p:cNvSpPr/>
          <p:nvPr/>
        </p:nvSpPr>
        <p:spPr>
          <a:xfrm>
            <a:off x="18421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9" name="Google Shape;119;p19"/>
          <p:cNvSpPr txBox="1"/>
          <p:nvPr/>
        </p:nvSpPr>
        <p:spPr>
          <a:xfrm>
            <a:off x="2042600" y="190900"/>
            <a:ext cx="165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Ações Superior-Direita</a:t>
            </a:r>
            <a:endParaRPr b="0" i="0" sz="1200" u="none" cap="none" strike="noStrike">
              <a:solidFill>
                <a:schemeClr val="dk1"/>
              </a:solidFill>
              <a:latin typeface="Average"/>
              <a:ea typeface="Average"/>
              <a:cs typeface="Average"/>
              <a:sym typeface="Average"/>
            </a:endParaRPr>
          </a:p>
        </p:txBody>
      </p:sp>
      <p:sp>
        <p:nvSpPr>
          <p:cNvPr id="120" name="Google Shape;120;p19"/>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Ações Superior-Direita</a:t>
            </a:r>
            <a:endParaRPr b="1" i="0" sz="2400" u="sng" cap="none" strike="noStrike">
              <a:solidFill>
                <a:schemeClr val="dk1"/>
              </a:solidFill>
              <a:latin typeface="Average"/>
              <a:ea typeface="Average"/>
              <a:cs typeface="Average"/>
              <a:sym typeface="Average"/>
            </a:endParaRPr>
          </a:p>
        </p:txBody>
      </p:sp>
      <p:sp>
        <p:nvSpPr>
          <p:cNvPr id="121" name="Google Shape;121;p19"/>
          <p:cNvSpPr txBox="1"/>
          <p:nvPr/>
        </p:nvSpPr>
        <p:spPr>
          <a:xfrm>
            <a:off x="467700" y="1243300"/>
            <a:ext cx="8256300" cy="1261854"/>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Localizada no canto superior direito, esses comandos de ações são menos importantes, mas não desnecessários. O primeiro elemento visualizado é a </a:t>
            </a:r>
            <a:r>
              <a:rPr b="0" i="0" lang="pt-BR" sz="1400" u="none" cap="none" strike="noStrike">
                <a:solidFill>
                  <a:srgbClr val="FFD966"/>
                </a:solidFill>
                <a:latin typeface="Average"/>
                <a:ea typeface="Average"/>
                <a:cs typeface="Average"/>
                <a:sym typeface="Average"/>
              </a:rPr>
              <a:t>data em que a página atual teve sua última edição</a:t>
            </a:r>
            <a:r>
              <a:rPr b="0" i="0" lang="pt-BR" sz="1400" u="none" cap="none" strike="noStrike">
                <a:solidFill>
                  <a:schemeClr val="dk1"/>
                </a:solidFill>
                <a:latin typeface="Average"/>
                <a:ea typeface="Average"/>
                <a:cs typeface="Average"/>
                <a:sym typeface="Average"/>
              </a:rPr>
              <a:t>. Ao lado tem a ação de </a:t>
            </a:r>
            <a:r>
              <a:rPr b="0" i="0" lang="pt-BR" sz="1400" u="none" cap="none" strike="noStrike">
                <a:solidFill>
                  <a:srgbClr val="A64D79"/>
                </a:solidFill>
                <a:latin typeface="Average"/>
                <a:ea typeface="Average"/>
                <a:cs typeface="Average"/>
                <a:sym typeface="Average"/>
              </a:rPr>
              <a:t>compartilhar</a:t>
            </a:r>
            <a:r>
              <a:rPr b="0" i="0" lang="pt-BR" sz="1400" u="none" cap="none" strike="noStrike">
                <a:solidFill>
                  <a:schemeClr val="dk1"/>
                </a:solidFill>
                <a:latin typeface="Average"/>
                <a:ea typeface="Average"/>
                <a:cs typeface="Average"/>
                <a:sym typeface="Average"/>
              </a:rPr>
              <a:t>, que permite compartilhar a página atual e todas as que estiverem dentro dela (isso será abordado nos próximos capítulos) através de um link compartilhável ou através dos emails que estejam vinculados à página.</a:t>
            </a:r>
            <a:endParaRPr b="0" i="0" sz="1400" u="none" cap="none" strike="noStrike">
              <a:solidFill>
                <a:schemeClr val="dk1"/>
              </a:solidFill>
              <a:latin typeface="Average"/>
              <a:ea typeface="Average"/>
              <a:cs typeface="Average"/>
              <a:sym typeface="Average"/>
            </a:endParaRPr>
          </a:p>
        </p:txBody>
      </p:sp>
      <p:sp>
        <p:nvSpPr>
          <p:cNvPr id="122" name="Google Shape;122;p19"/>
          <p:cNvSpPr txBox="1"/>
          <p:nvPr/>
        </p:nvSpPr>
        <p:spPr>
          <a:xfrm>
            <a:off x="467700" y="2452175"/>
            <a:ext cx="8256300" cy="16932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segunda parte é o ícone que permite </a:t>
            </a:r>
            <a:r>
              <a:rPr b="0" i="0" lang="pt-BR" sz="1400" u="none" cap="none" strike="noStrike">
                <a:solidFill>
                  <a:srgbClr val="CC4125"/>
                </a:solidFill>
                <a:latin typeface="Average"/>
                <a:ea typeface="Average"/>
                <a:cs typeface="Average"/>
                <a:sym typeface="Average"/>
              </a:rPr>
              <a:t>observar comentários sobre a página</a:t>
            </a:r>
            <a:r>
              <a:rPr b="0" i="0" lang="pt-BR" sz="1400" u="none" cap="none" strike="noStrike">
                <a:solidFill>
                  <a:schemeClr val="dk1"/>
                </a:solidFill>
                <a:latin typeface="Average"/>
                <a:ea typeface="Average"/>
                <a:cs typeface="Average"/>
                <a:sym typeface="Average"/>
              </a:rPr>
              <a:t>, feitos tanto pelo autor quanto por pessoas de fora. A próxima função é a de </a:t>
            </a:r>
            <a:r>
              <a:rPr b="0" i="0" lang="pt-BR" sz="1400" u="none" cap="none" strike="noStrike">
                <a:solidFill>
                  <a:srgbClr val="3D85C6"/>
                </a:solidFill>
                <a:latin typeface="Average"/>
                <a:ea typeface="Average"/>
                <a:cs typeface="Average"/>
                <a:sym typeface="Average"/>
              </a:rPr>
              <a:t>atualizações</a:t>
            </a:r>
            <a:r>
              <a:rPr b="0" i="0" lang="pt-BR" sz="1400" u="none" cap="none" strike="noStrike">
                <a:solidFill>
                  <a:schemeClr val="dk1"/>
                </a:solidFill>
                <a:latin typeface="Average"/>
                <a:ea typeface="Average"/>
                <a:cs typeface="Average"/>
                <a:sym typeface="Average"/>
              </a:rPr>
              <a:t>, pela qual é possível acessar todas as atualizações feitas na página, bem como voltar ou avançar, para que atualizações que já tenham sido feitas sejam anuladas. O ícone seguinte permite </a:t>
            </a:r>
            <a:r>
              <a:rPr b="0" i="0" lang="pt-BR" sz="1400" u="none" cap="none" strike="noStrike">
                <a:solidFill>
                  <a:srgbClr val="6AA84F"/>
                </a:solidFill>
                <a:latin typeface="Average"/>
                <a:ea typeface="Average"/>
                <a:cs typeface="Average"/>
                <a:sym typeface="Average"/>
              </a:rPr>
              <a:t>favoritar as página</a:t>
            </a:r>
            <a:r>
              <a:rPr b="0" i="0" lang="pt-BR" sz="1400" u="none" cap="none" strike="noStrike">
                <a:solidFill>
                  <a:schemeClr val="dk1"/>
                </a:solidFill>
                <a:latin typeface="Average"/>
                <a:ea typeface="Average"/>
                <a:cs typeface="Average"/>
                <a:sym typeface="Average"/>
              </a:rPr>
              <a:t> e por último estão os </a:t>
            </a:r>
            <a:r>
              <a:rPr b="0" i="0" lang="pt-BR" sz="1400" u="none" cap="none" strike="noStrike">
                <a:solidFill>
                  <a:srgbClr val="8E7CC3"/>
                </a:solidFill>
                <a:latin typeface="Average"/>
                <a:ea typeface="Average"/>
                <a:cs typeface="Average"/>
                <a:sym typeface="Average"/>
              </a:rPr>
              <a:t>três pontinhos</a:t>
            </a:r>
            <a:r>
              <a:rPr b="0" i="0" lang="pt-BR" sz="1400" u="none" cap="none" strike="noStrike">
                <a:solidFill>
                  <a:schemeClr val="dk1"/>
                </a:solidFill>
                <a:latin typeface="Average"/>
                <a:ea typeface="Average"/>
                <a:cs typeface="Average"/>
                <a:sym typeface="Average"/>
              </a:rPr>
              <a:t>, que indicam outras ações. São muitas as ações a abordar, mas dentre elas as mais importantes são a de deixar o texto pequeno, deixar o texto em tela completa, mudar a fonte e o </a:t>
            </a:r>
            <a:r>
              <a:rPr b="0" i="0" lang="pt-BR" sz="1400" u="none" cap="none" strike="noStrike">
                <a:solidFill>
                  <a:srgbClr val="FF0000"/>
                </a:solidFill>
                <a:latin typeface="Average"/>
                <a:ea typeface="Average"/>
                <a:cs typeface="Average"/>
                <a:sym typeface="Average"/>
              </a:rPr>
              <a:t>export</a:t>
            </a:r>
            <a:r>
              <a:rPr b="0" i="0" lang="pt-BR" sz="1400" u="none" cap="none" strike="noStrike">
                <a:solidFill>
                  <a:schemeClr val="dk1"/>
                </a:solidFill>
                <a:latin typeface="Average"/>
                <a:ea typeface="Average"/>
                <a:cs typeface="Average"/>
                <a:sym typeface="Average"/>
              </a:rPr>
              <a:t>, que permite exportar a página como arquivo Markdown, HTML ou PDF, em diversos tamanhos.</a:t>
            </a:r>
            <a:endParaRPr b="0" i="0" sz="1400" u="none" cap="none" strike="noStrike">
              <a:solidFill>
                <a:schemeClr val="dk1"/>
              </a:solidFill>
              <a:latin typeface="Average"/>
              <a:ea typeface="Average"/>
              <a:cs typeface="Average"/>
              <a:sym typeface="Average"/>
            </a:endParaRPr>
          </a:p>
        </p:txBody>
      </p:sp>
      <p:grpSp>
        <p:nvGrpSpPr>
          <p:cNvPr id="123" name="Google Shape;123;p19"/>
          <p:cNvGrpSpPr/>
          <p:nvPr/>
        </p:nvGrpSpPr>
        <p:grpSpPr>
          <a:xfrm>
            <a:off x="2243050" y="4145375"/>
            <a:ext cx="3918200" cy="850975"/>
            <a:chOff x="2243050" y="3701925"/>
            <a:chExt cx="3918200" cy="850975"/>
          </a:xfrm>
        </p:grpSpPr>
        <p:pic>
          <p:nvPicPr>
            <p:cNvPr id="124" name="Google Shape;124;p19"/>
            <p:cNvPicPr preferRelativeResize="0"/>
            <p:nvPr/>
          </p:nvPicPr>
          <p:blipFill rotWithShape="1">
            <a:blip r:embed="rId3">
              <a:alphaModFix/>
            </a:blip>
            <a:srcRect b="0" l="0" r="0" t="0"/>
            <a:stretch/>
          </p:blipFill>
          <p:spPr>
            <a:xfrm>
              <a:off x="2684625" y="3701925"/>
              <a:ext cx="3476625" cy="381000"/>
            </a:xfrm>
            <a:prstGeom prst="rect">
              <a:avLst/>
            </a:prstGeom>
            <a:noFill/>
            <a:ln>
              <a:noFill/>
            </a:ln>
          </p:spPr>
        </p:pic>
        <p:cxnSp>
          <p:nvCxnSpPr>
            <p:cNvPr id="125" name="Google Shape;125;p19"/>
            <p:cNvCxnSpPr/>
            <p:nvPr/>
          </p:nvCxnSpPr>
          <p:spPr>
            <a:xfrm flipH="1" rot="10800000">
              <a:off x="2243050" y="3970825"/>
              <a:ext cx="820800" cy="391200"/>
            </a:xfrm>
            <a:prstGeom prst="straightConnector1">
              <a:avLst/>
            </a:prstGeom>
            <a:noFill/>
            <a:ln cap="flat" cmpd="sng" w="19050">
              <a:solidFill>
                <a:srgbClr val="FF9900"/>
              </a:solidFill>
              <a:prstDash val="solid"/>
              <a:round/>
              <a:headEnd len="sm" w="sm" type="none"/>
              <a:tailEnd len="med" w="med" type="triangle"/>
            </a:ln>
          </p:spPr>
        </p:cxnSp>
        <p:cxnSp>
          <p:nvCxnSpPr>
            <p:cNvPr id="126" name="Google Shape;126;p19"/>
            <p:cNvCxnSpPr/>
            <p:nvPr/>
          </p:nvCxnSpPr>
          <p:spPr>
            <a:xfrm rot="10800000">
              <a:off x="4308475" y="3974500"/>
              <a:ext cx="24900" cy="578400"/>
            </a:xfrm>
            <a:prstGeom prst="straightConnector1">
              <a:avLst/>
            </a:prstGeom>
            <a:noFill/>
            <a:ln cap="flat" cmpd="sng" w="19050">
              <a:solidFill>
                <a:srgbClr val="A64D79"/>
              </a:solidFill>
              <a:prstDash val="solid"/>
              <a:round/>
              <a:headEnd len="sm" w="sm" type="none"/>
              <a:tailEnd len="med" w="med" type="triangle"/>
            </a:ln>
          </p:spPr>
        </p:cxnSp>
        <p:cxnSp>
          <p:nvCxnSpPr>
            <p:cNvPr id="127" name="Google Shape;127;p19"/>
            <p:cNvCxnSpPr/>
            <p:nvPr/>
          </p:nvCxnSpPr>
          <p:spPr>
            <a:xfrm rot="10800000">
              <a:off x="5020550" y="4037425"/>
              <a:ext cx="114600" cy="372300"/>
            </a:xfrm>
            <a:prstGeom prst="straightConnector1">
              <a:avLst/>
            </a:prstGeom>
            <a:noFill/>
            <a:ln cap="flat" cmpd="sng" w="19050">
              <a:solidFill>
                <a:srgbClr val="CC4125"/>
              </a:solidFill>
              <a:prstDash val="solid"/>
              <a:round/>
              <a:headEnd len="sm" w="sm" type="none"/>
              <a:tailEnd len="med" w="med" type="triangle"/>
            </a:ln>
          </p:spPr>
        </p:cxnSp>
        <p:cxnSp>
          <p:nvCxnSpPr>
            <p:cNvPr id="128" name="Google Shape;128;p19"/>
            <p:cNvCxnSpPr/>
            <p:nvPr/>
          </p:nvCxnSpPr>
          <p:spPr>
            <a:xfrm rot="10800000">
              <a:off x="5363850" y="3980275"/>
              <a:ext cx="114600" cy="372300"/>
            </a:xfrm>
            <a:prstGeom prst="straightConnector1">
              <a:avLst/>
            </a:prstGeom>
            <a:noFill/>
            <a:ln cap="flat" cmpd="sng" w="19050">
              <a:solidFill>
                <a:srgbClr val="3C78D8"/>
              </a:solidFill>
              <a:prstDash val="solid"/>
              <a:round/>
              <a:headEnd len="sm" w="sm" type="none"/>
              <a:tailEnd len="med" w="med" type="triangle"/>
            </a:ln>
          </p:spPr>
        </p:cxnSp>
        <p:cxnSp>
          <p:nvCxnSpPr>
            <p:cNvPr id="129" name="Google Shape;129;p19"/>
            <p:cNvCxnSpPr/>
            <p:nvPr/>
          </p:nvCxnSpPr>
          <p:spPr>
            <a:xfrm rot="10800000">
              <a:off x="5668950" y="3980275"/>
              <a:ext cx="114600" cy="372300"/>
            </a:xfrm>
            <a:prstGeom prst="straightConnector1">
              <a:avLst/>
            </a:prstGeom>
            <a:noFill/>
            <a:ln cap="flat" cmpd="sng" w="19050">
              <a:solidFill>
                <a:srgbClr val="6AA84F"/>
              </a:solidFill>
              <a:prstDash val="solid"/>
              <a:round/>
              <a:headEnd len="sm" w="sm" type="none"/>
              <a:tailEnd len="med" w="med" type="triangle"/>
            </a:ln>
          </p:spPr>
        </p:cxnSp>
        <p:cxnSp>
          <p:nvCxnSpPr>
            <p:cNvPr id="130" name="Google Shape;130;p19"/>
            <p:cNvCxnSpPr/>
            <p:nvPr/>
          </p:nvCxnSpPr>
          <p:spPr>
            <a:xfrm rot="10800000">
              <a:off x="6046650" y="3931475"/>
              <a:ext cx="114600" cy="372300"/>
            </a:xfrm>
            <a:prstGeom prst="straightConnector1">
              <a:avLst/>
            </a:prstGeom>
            <a:noFill/>
            <a:ln cap="flat" cmpd="sng" w="19050">
              <a:solidFill>
                <a:srgbClr val="674EA7"/>
              </a:solidFill>
              <a:prstDash val="solid"/>
              <a:round/>
              <a:headEnd len="sm" w="sm" type="none"/>
              <a:tailEnd len="med" w="med" type="triangl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nvSpPr>
        <p:spPr>
          <a:xfrm>
            <a:off x="248175" y="190900"/>
            <a:ext cx="1498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Entendo a Interface </a:t>
            </a:r>
            <a:endParaRPr b="0" i="0" sz="1200" u="none" cap="none" strike="noStrike">
              <a:solidFill>
                <a:schemeClr val="dk1"/>
              </a:solidFill>
              <a:latin typeface="Average"/>
              <a:ea typeface="Average"/>
              <a:cs typeface="Average"/>
              <a:sym typeface="Average"/>
            </a:endParaRPr>
          </a:p>
        </p:txBody>
      </p:sp>
      <p:sp>
        <p:nvSpPr>
          <p:cNvPr id="136" name="Google Shape;136;p20"/>
          <p:cNvSpPr/>
          <p:nvPr/>
        </p:nvSpPr>
        <p:spPr>
          <a:xfrm>
            <a:off x="18421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7" name="Google Shape;137;p20"/>
          <p:cNvSpPr txBox="1"/>
          <p:nvPr/>
        </p:nvSpPr>
        <p:spPr>
          <a:xfrm>
            <a:off x="2042600" y="190900"/>
            <a:ext cx="1651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Área de Edição</a:t>
            </a:r>
            <a:endParaRPr b="0" i="0" sz="1200" u="none" cap="none" strike="noStrike">
              <a:solidFill>
                <a:schemeClr val="dk1"/>
              </a:solidFill>
              <a:latin typeface="Average"/>
              <a:ea typeface="Average"/>
              <a:cs typeface="Average"/>
              <a:sym typeface="Average"/>
            </a:endParaRPr>
          </a:p>
        </p:txBody>
      </p:sp>
      <p:sp>
        <p:nvSpPr>
          <p:cNvPr id="138" name="Google Shape;138;p20"/>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Área de Edição</a:t>
            </a:r>
            <a:endParaRPr b="1" i="0" sz="2400" u="sng" cap="none" strike="noStrike">
              <a:solidFill>
                <a:schemeClr val="dk1"/>
              </a:solidFill>
              <a:latin typeface="Average"/>
              <a:ea typeface="Average"/>
              <a:cs typeface="Average"/>
              <a:sym typeface="Average"/>
            </a:endParaRPr>
          </a:p>
        </p:txBody>
      </p:sp>
      <p:pic>
        <p:nvPicPr>
          <p:cNvPr id="139" name="Google Shape;139;p20"/>
          <p:cNvPicPr preferRelativeResize="0"/>
          <p:nvPr/>
        </p:nvPicPr>
        <p:blipFill rotWithShape="1">
          <a:blip r:embed="rId3">
            <a:alphaModFix/>
          </a:blip>
          <a:srcRect b="0" l="0" r="0" t="0"/>
          <a:stretch/>
        </p:blipFill>
        <p:spPr>
          <a:xfrm>
            <a:off x="513925" y="1325938"/>
            <a:ext cx="4221188" cy="2176550"/>
          </a:xfrm>
          <a:prstGeom prst="rect">
            <a:avLst/>
          </a:prstGeom>
          <a:noFill/>
          <a:ln cap="flat" cmpd="sng" w="9525">
            <a:solidFill>
              <a:schemeClr val="dk1"/>
            </a:solidFill>
            <a:prstDash val="solid"/>
            <a:round/>
            <a:headEnd len="sm" w="sm" type="none"/>
            <a:tailEnd len="sm" w="sm" type="none"/>
          </a:ln>
        </p:spPr>
      </p:pic>
      <p:sp>
        <p:nvSpPr>
          <p:cNvPr id="140" name="Google Shape;140;p20"/>
          <p:cNvSpPr/>
          <p:nvPr/>
        </p:nvSpPr>
        <p:spPr>
          <a:xfrm>
            <a:off x="1247700" y="1704700"/>
            <a:ext cx="3324300" cy="1666800"/>
          </a:xfrm>
          <a:prstGeom prst="roundRect">
            <a:avLst>
              <a:gd fmla="val 16667"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0"/>
          <p:cNvSpPr txBox="1"/>
          <p:nvPr/>
        </p:nvSpPr>
        <p:spPr>
          <a:xfrm>
            <a:off x="4838700" y="1412650"/>
            <a:ext cx="3885300" cy="2554515"/>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área em branco que fica no centro, entre a barra superior e a barra lateral esquerda, é um espaço de edição. Tudo que se faz por lá fica disposto em quadros, seja a escrita de um texto, uma lista, um calendário ou um gráfico.</a:t>
            </a:r>
            <a:endParaRPr b="0" i="0" sz="1400" u="none" cap="none" strike="noStrike">
              <a:solidFill>
                <a:schemeClr val="dk1"/>
              </a:solidFill>
              <a:latin typeface="Average"/>
              <a:ea typeface="Average"/>
              <a:cs typeface="Average"/>
              <a:sym typeface="Average"/>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rage"/>
              <a:ea typeface="Average"/>
              <a:cs typeface="Average"/>
              <a:sym typeface="Average"/>
            </a:endParaRPr>
          </a:p>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A ideia de blocos/quadros permite ao usuário posicionar a informação como quiser. Caso se deseje colocar uma imagem ao lado de um texto, ou colocar um quadro, dentro de outro quadro, usa-se a função </a:t>
            </a:r>
            <a:r>
              <a:rPr b="1" i="0" lang="pt-BR" sz="1400" u="none" cap="none" strike="noStrike">
                <a:solidFill>
                  <a:schemeClr val="dk1"/>
                </a:solidFill>
                <a:latin typeface="Average"/>
                <a:ea typeface="Average"/>
                <a:cs typeface="Average"/>
                <a:sym typeface="Average"/>
              </a:rPr>
              <a:t>toggle</a:t>
            </a:r>
            <a:r>
              <a:rPr b="0" i="0" lang="pt-BR" sz="1400" u="none" cap="none" strike="noStrike">
                <a:solidFill>
                  <a:schemeClr val="dk1"/>
                </a:solidFill>
                <a:latin typeface="Average"/>
                <a:ea typeface="Average"/>
                <a:cs typeface="Average"/>
                <a:sym typeface="Average"/>
              </a:rPr>
              <a:t>.</a:t>
            </a:r>
            <a:endParaRPr b="0" i="0" sz="1400" u="none" cap="none" strike="noStrike">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248175" y="190900"/>
            <a:ext cx="1498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Entendo a Interface </a:t>
            </a:r>
            <a:endParaRPr b="0" i="0" sz="1200" u="none" cap="none" strike="noStrike">
              <a:solidFill>
                <a:schemeClr val="dk1"/>
              </a:solidFill>
              <a:latin typeface="Average"/>
              <a:ea typeface="Average"/>
              <a:cs typeface="Average"/>
              <a:sym typeface="Average"/>
            </a:endParaRPr>
          </a:p>
        </p:txBody>
      </p:sp>
      <p:sp>
        <p:nvSpPr>
          <p:cNvPr id="147" name="Google Shape;147;p21"/>
          <p:cNvSpPr/>
          <p:nvPr/>
        </p:nvSpPr>
        <p:spPr>
          <a:xfrm>
            <a:off x="18421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8" name="Google Shape;148;p21"/>
          <p:cNvSpPr txBox="1"/>
          <p:nvPr/>
        </p:nvSpPr>
        <p:spPr>
          <a:xfrm>
            <a:off x="2042600" y="190900"/>
            <a:ext cx="1159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Área de Edição</a:t>
            </a:r>
            <a:endParaRPr b="0" i="0" sz="1200" u="none" cap="none" strike="noStrike">
              <a:solidFill>
                <a:schemeClr val="dk1"/>
              </a:solidFill>
              <a:latin typeface="Average"/>
              <a:ea typeface="Average"/>
              <a:cs typeface="Average"/>
              <a:sym typeface="Average"/>
            </a:endParaRPr>
          </a:p>
        </p:txBody>
      </p:sp>
      <p:sp>
        <p:nvSpPr>
          <p:cNvPr id="149" name="Google Shape;149;p21"/>
          <p:cNvSpPr txBox="1"/>
          <p:nvPr/>
        </p:nvSpPr>
        <p:spPr>
          <a:xfrm>
            <a:off x="2982750" y="696775"/>
            <a:ext cx="31785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pt-BR" sz="2400" u="sng" cap="none" strike="noStrike">
                <a:solidFill>
                  <a:schemeClr val="dk1"/>
                </a:solidFill>
                <a:latin typeface="Average"/>
                <a:ea typeface="Average"/>
                <a:cs typeface="Average"/>
                <a:sym typeface="Average"/>
              </a:rPr>
              <a:t>Quadros/ Blocos</a:t>
            </a:r>
            <a:endParaRPr b="1" i="0" sz="2400" u="sng" cap="none" strike="noStrike">
              <a:solidFill>
                <a:schemeClr val="dk1"/>
              </a:solidFill>
              <a:latin typeface="Average"/>
              <a:ea typeface="Average"/>
              <a:cs typeface="Average"/>
              <a:sym typeface="Average"/>
            </a:endParaRPr>
          </a:p>
        </p:txBody>
      </p:sp>
      <p:sp>
        <p:nvSpPr>
          <p:cNvPr id="150" name="Google Shape;150;p21"/>
          <p:cNvSpPr txBox="1"/>
          <p:nvPr/>
        </p:nvSpPr>
        <p:spPr>
          <a:xfrm>
            <a:off x="4933900" y="1433625"/>
            <a:ext cx="3885300" cy="1262100"/>
          </a:xfrm>
          <a:prstGeom prst="rect">
            <a:avLst/>
          </a:prstGeom>
          <a:noFill/>
          <a:ln>
            <a:noFill/>
          </a:ln>
        </p:spPr>
        <p:txBody>
          <a:bodyPr anchorCtr="0" anchor="t" bIns="91425" lIns="91425" spcFirstLastPara="1" rIns="91425" wrap="square" tIns="91425">
            <a:spAutoFit/>
          </a:bodyPr>
          <a:lstStyle/>
          <a:p>
            <a:pPr indent="457200" lvl="0" marL="0" marR="0" rtl="0" algn="just">
              <a:lnSpc>
                <a:spcPct val="100000"/>
              </a:lnSpc>
              <a:spcBef>
                <a:spcPts val="0"/>
              </a:spcBef>
              <a:spcAft>
                <a:spcPts val="0"/>
              </a:spcAft>
              <a:buClr>
                <a:srgbClr val="000000"/>
              </a:buClr>
              <a:buSzPts val="1400"/>
              <a:buFont typeface="Arial"/>
              <a:buNone/>
            </a:pPr>
            <a:r>
              <a:rPr b="0" i="0" lang="pt-BR" sz="1400" u="none" cap="none" strike="noStrike">
                <a:solidFill>
                  <a:schemeClr val="dk1"/>
                </a:solidFill>
                <a:latin typeface="Average"/>
                <a:ea typeface="Average"/>
                <a:cs typeface="Average"/>
                <a:sym typeface="Average"/>
              </a:rPr>
              <a:t>Quando os quadros são selecionados, eles aparecem com uma coloração azulada, quase transparente. No início eles ficam praticamente invisíveis e, junto ao quadro, aparecem dois símbolos.</a:t>
            </a:r>
            <a:endParaRPr b="0" i="0" sz="1400" u="none" cap="none" strike="noStrike">
              <a:solidFill>
                <a:schemeClr val="dk1"/>
              </a:solidFill>
              <a:latin typeface="Average"/>
              <a:ea typeface="Average"/>
              <a:cs typeface="Average"/>
              <a:sym typeface="Average"/>
            </a:endParaRPr>
          </a:p>
        </p:txBody>
      </p:sp>
      <p:pic>
        <p:nvPicPr>
          <p:cNvPr id="151" name="Google Shape;151;p21"/>
          <p:cNvPicPr preferRelativeResize="0"/>
          <p:nvPr/>
        </p:nvPicPr>
        <p:blipFill rotWithShape="1">
          <a:blip r:embed="rId3">
            <a:alphaModFix/>
          </a:blip>
          <a:srcRect b="0" l="0" r="0" t="0"/>
          <a:stretch/>
        </p:blipFill>
        <p:spPr>
          <a:xfrm>
            <a:off x="324375" y="1433625"/>
            <a:ext cx="4538250" cy="1976314"/>
          </a:xfrm>
          <a:prstGeom prst="rect">
            <a:avLst/>
          </a:prstGeom>
          <a:noFill/>
          <a:ln cap="flat" cmpd="sng" w="9525">
            <a:solidFill>
              <a:schemeClr val="dk1"/>
            </a:solidFill>
            <a:prstDash val="solid"/>
            <a:round/>
            <a:headEnd len="sm" w="sm" type="none"/>
            <a:tailEnd len="sm" w="sm" type="none"/>
          </a:ln>
        </p:spPr>
      </p:pic>
      <p:sp>
        <p:nvSpPr>
          <p:cNvPr id="152" name="Google Shape;152;p21"/>
          <p:cNvSpPr/>
          <p:nvPr/>
        </p:nvSpPr>
        <p:spPr>
          <a:xfrm>
            <a:off x="3289938" y="323050"/>
            <a:ext cx="105000" cy="1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3" name="Google Shape;153;p21"/>
          <p:cNvSpPr txBox="1"/>
          <p:nvPr/>
        </p:nvSpPr>
        <p:spPr>
          <a:xfrm>
            <a:off x="3482800" y="190900"/>
            <a:ext cx="1451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chemeClr val="dk1"/>
                </a:solidFill>
                <a:latin typeface="Average"/>
                <a:ea typeface="Average"/>
                <a:cs typeface="Average"/>
                <a:sym typeface="Average"/>
              </a:rPr>
              <a:t>Quadros/Blocos</a:t>
            </a:r>
            <a:endParaRPr b="0" i="0" sz="1200" u="none" cap="none" strike="noStrike">
              <a:solidFill>
                <a:schemeClr val="dk1"/>
              </a:solidFill>
              <a:latin typeface="Average"/>
              <a:ea typeface="Average"/>
              <a:cs typeface="Average"/>
              <a:sym typeface="Average"/>
            </a:endParaRPr>
          </a:p>
        </p:txBody>
      </p:sp>
      <p:pic>
        <p:nvPicPr>
          <p:cNvPr id="154" name="Google Shape;154;p21"/>
          <p:cNvPicPr preferRelativeResize="0"/>
          <p:nvPr/>
        </p:nvPicPr>
        <p:blipFill rotWithShape="1">
          <a:blip r:embed="rId4">
            <a:alphaModFix/>
          </a:blip>
          <a:srcRect b="50000" l="11477" r="83251" t="36426"/>
          <a:stretch/>
        </p:blipFill>
        <p:spPr>
          <a:xfrm>
            <a:off x="324375" y="3654206"/>
            <a:ext cx="341552" cy="430700"/>
          </a:xfrm>
          <a:prstGeom prst="rect">
            <a:avLst/>
          </a:prstGeom>
          <a:noFill/>
          <a:ln cap="flat" cmpd="sng" w="9525">
            <a:solidFill>
              <a:schemeClr val="dk1"/>
            </a:solidFill>
            <a:prstDash val="solid"/>
            <a:round/>
            <a:headEnd len="sm" w="sm" type="none"/>
            <a:tailEnd len="sm" w="sm" type="none"/>
          </a:ln>
        </p:spPr>
      </p:pic>
      <p:pic>
        <p:nvPicPr>
          <p:cNvPr id="155" name="Google Shape;155;p21"/>
          <p:cNvPicPr preferRelativeResize="0"/>
          <p:nvPr/>
        </p:nvPicPr>
        <p:blipFill rotWithShape="1">
          <a:blip r:embed="rId4">
            <a:alphaModFix/>
          </a:blip>
          <a:srcRect b="49760" l="16666" r="79598" t="37868"/>
          <a:stretch/>
        </p:blipFill>
        <p:spPr>
          <a:xfrm>
            <a:off x="324375" y="4264325"/>
            <a:ext cx="341549" cy="492600"/>
          </a:xfrm>
          <a:prstGeom prst="rect">
            <a:avLst/>
          </a:prstGeom>
          <a:noFill/>
          <a:ln cap="flat" cmpd="sng" w="9525">
            <a:solidFill>
              <a:schemeClr val="dk1"/>
            </a:solidFill>
            <a:prstDash val="solid"/>
            <a:round/>
            <a:headEnd len="sm" w="sm" type="none"/>
            <a:tailEnd len="sm" w="sm" type="none"/>
          </a:ln>
        </p:spPr>
      </p:pic>
      <p:sp>
        <p:nvSpPr>
          <p:cNvPr id="156" name="Google Shape;156;p21"/>
          <p:cNvSpPr txBox="1"/>
          <p:nvPr/>
        </p:nvSpPr>
        <p:spPr>
          <a:xfrm>
            <a:off x="813400" y="3684906"/>
            <a:ext cx="8034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pt-BR" sz="1400" u="sng" cap="none" strike="noStrike">
                <a:solidFill>
                  <a:schemeClr val="dk1"/>
                </a:solidFill>
                <a:latin typeface="Average"/>
                <a:ea typeface="Average"/>
                <a:cs typeface="Average"/>
                <a:sym typeface="Average"/>
              </a:rPr>
              <a:t>Sinal de Mais</a:t>
            </a:r>
            <a:r>
              <a:rPr b="0" i="0" lang="pt-BR" sz="1400" u="none" cap="none" strike="noStrike">
                <a:solidFill>
                  <a:schemeClr val="dk1"/>
                </a:solidFill>
                <a:latin typeface="Average"/>
                <a:ea typeface="Average"/>
                <a:cs typeface="Average"/>
                <a:sym typeface="Average"/>
              </a:rPr>
              <a:t> - Adiciona um novo bloco ao quadro</a:t>
            </a:r>
            <a:endParaRPr b="0" i="0" sz="1400" u="none" cap="none" strike="noStrike">
              <a:solidFill>
                <a:schemeClr val="dk1"/>
              </a:solidFill>
              <a:latin typeface="Average"/>
              <a:ea typeface="Average"/>
              <a:cs typeface="Average"/>
              <a:sym typeface="Average"/>
            </a:endParaRPr>
          </a:p>
        </p:txBody>
      </p:sp>
      <p:sp>
        <p:nvSpPr>
          <p:cNvPr id="157" name="Google Shape;157;p21"/>
          <p:cNvSpPr txBox="1"/>
          <p:nvPr/>
        </p:nvSpPr>
        <p:spPr>
          <a:xfrm>
            <a:off x="813400" y="4233575"/>
            <a:ext cx="8034900" cy="585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200"/>
              <a:buFont typeface="Arial"/>
              <a:buNone/>
            </a:pPr>
            <a:r>
              <a:rPr b="1" i="0" lang="pt-BR" sz="1200" u="sng" cap="none" strike="noStrike">
                <a:solidFill>
                  <a:schemeClr val="dk1"/>
                </a:solidFill>
                <a:latin typeface="Average"/>
                <a:ea typeface="Average"/>
                <a:cs typeface="Average"/>
                <a:sym typeface="Average"/>
              </a:rPr>
              <a:t>6 pontos</a:t>
            </a:r>
            <a:r>
              <a:rPr b="0" i="0" lang="pt-BR" sz="1200" u="none" cap="none" strike="noStrike">
                <a:solidFill>
                  <a:schemeClr val="dk1"/>
                </a:solidFill>
                <a:latin typeface="Average"/>
                <a:ea typeface="Average"/>
                <a:cs typeface="Average"/>
                <a:sym typeface="Average"/>
              </a:rPr>
              <a:t> - Permite ao usuário </a:t>
            </a:r>
            <a:r>
              <a:rPr b="0" i="0" lang="pt-BR" sz="1400" u="none" cap="none" strike="noStrike">
                <a:solidFill>
                  <a:schemeClr val="dk1"/>
                </a:solidFill>
                <a:latin typeface="Average"/>
                <a:ea typeface="Average"/>
                <a:cs typeface="Average"/>
                <a:sym typeface="Average"/>
              </a:rPr>
              <a:t>posicionar </a:t>
            </a:r>
            <a:r>
              <a:rPr b="0" i="0" lang="pt-BR" sz="1200" u="none" cap="none" strike="noStrike">
                <a:solidFill>
                  <a:schemeClr val="dk1"/>
                </a:solidFill>
                <a:latin typeface="Average"/>
                <a:ea typeface="Average"/>
                <a:cs typeface="Average"/>
                <a:sym typeface="Average"/>
              </a:rPr>
              <a:t>o bloco, arrastando-o para cima, para baixo ou entre as laterais, adicionando-se uma nova coluna ao quadro.</a:t>
            </a:r>
            <a:endParaRPr b="0" i="0" sz="1200" u="none" cap="none" strike="noStrike">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