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9144000" cy="6858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 Alessandri" initials="GA" lastIdx="8" clrIdx="0">
    <p:extLst>
      <p:ext uri="{19B8F6BF-5375-455C-9EA6-DF929625EA0E}">
        <p15:presenceInfo xmlns:p15="http://schemas.microsoft.com/office/powerpoint/2012/main" userId="S::guido.alessandri@uniroma1.it::6b3ed702-6b03-4e93-bccf-7af5c5896e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FF00"/>
    <a:srgbClr val="00FFFF"/>
    <a:srgbClr val="B5DAFF"/>
    <a:srgbClr val="FF9999"/>
    <a:srgbClr val="FFFF66"/>
    <a:srgbClr val="FF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8" autoAdjust="0"/>
  </p:normalViewPr>
  <p:slideViewPr>
    <p:cSldViewPr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6D48443-F91C-4141-8F26-7DC1D0CEEB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5F0FAE-56E1-4C6B-AB09-C40076908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02A73A7-DA2F-49D4-96BC-BEC803BFE655}" type="datetimeFigureOut">
              <a:rPr lang="it-IT"/>
              <a:pPr>
                <a:defRPr/>
              </a:pPr>
              <a:t>08/08/2024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553AAD-6CD0-46F7-A986-94B2627F0E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4A2B7F1-4547-4775-86AB-06193F5A24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F6D43DB-AB8C-43F3-B7A2-747F157DA9C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A3CF211-8A71-4160-9379-EFF4AA1BED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E36892-4967-451D-BF76-CF4C0093EC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5D7661F-632C-4654-992E-1DE8014BF7CC}" type="datetimeFigureOut">
              <a:rPr lang="en-US"/>
              <a:pPr>
                <a:defRPr/>
              </a:pPr>
              <a:t>8/8/2024</a:t>
            </a:fld>
            <a:endParaRPr lang="en-US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90186273-B563-44AB-8E0A-8602E3517B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DDF6E405-BACC-4E38-A2AF-D724B40A3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93635A-6195-4C3D-901D-B53899F408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1F024D-7572-4281-9974-4FD7BD268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62C1422-6B72-4EFE-8F06-E882A620417B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C1422-6B72-4EFE-8F06-E882A620417B}" type="slidenum">
              <a:rPr lang="en-US" altLang="it-IT" smtClean="0"/>
              <a:pPr>
                <a:defRPr/>
              </a:pPr>
              <a:t>12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0992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1B0803-8BE2-45EE-B94D-C3168E05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FA52BD-B460-4D72-82CD-7A5C4152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90C9F6-F4F5-4574-9F1A-4E02126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CA719-09B5-48AF-8160-F790197D2F3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033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22002F-E048-4B50-B44B-C7BEB22B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C59589-64BF-4C14-8A95-21FEBF3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5D9370-493F-48AB-9366-BB7A8530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C7219-3F69-4D2A-A4A0-AE1B5AB7CB8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0092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38B0E-B280-43BB-830E-1F4C170B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22877-FEB2-4A42-A2CE-60CD34EB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A21B14-EEBC-4EB2-AB3A-88A1FA52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9A15-6BA4-43A6-8EC3-3EB2F15A787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5649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FEC634-08FF-43DA-AC72-91CAD41F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BF164D-FDED-4685-A63E-5B7102E5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93FB8C-C7BA-4CD1-80F9-B624F64B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5664D-EB6C-4FC0-BB02-ED86E0FBAF1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230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576EDA-08CB-48F2-8C86-B8BA3A8F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CED8F6-DC0C-496A-97C3-C881FF6F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B8A828-6DFC-4C7F-A546-8E3D8A88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ADAC1-A849-47B3-B297-1436F1B051B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352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C9E514-090C-4DC6-8DA0-BDFA2B62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0FC643-A12E-4C58-9527-76AE1834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68E1B2-FE46-4A9B-8B7F-5C08C31B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0E31-7C30-421E-871A-105F4710BF8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0033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1A3A8F-EC85-4205-A688-30C20D4B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B66A82-DDCF-4928-9586-E2EC94EC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BD059E-9928-479A-AB6E-28284647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9F244-8F16-4754-AF70-6742ED3FFC3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46A617C-CD04-4DAE-99C4-1018CA9A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D809BE-66DD-409E-9269-146E5E6C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2278F6-3E7C-431A-9A7C-C40E2983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E68C6-5422-46D0-8BC9-FAD0ED2098B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493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78D0C25-86F1-4FA8-9076-2CE9B13F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C405FB-15E8-4BCB-B9A5-63C42FC9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AE110-30B3-4EBA-ACE9-2D9AEA3A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4F4-FE17-4EF0-888B-7918E494280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300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EE1AA7-002D-4343-A61B-25A17D36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491A76-8D7F-487C-8120-2E226768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DC30A3-F191-4F8C-B784-157BF9AF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7E2DB-E9C5-4AF6-8E1A-56807CFEC17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910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15101B-13A6-4821-9DFE-85141353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66622A-302E-4601-BF80-58CC0DC2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93E6E8-04F6-48D6-AE86-4F5868A8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9F47-4677-48AA-BD6C-2942AE2A9C6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002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B5820038-5F5A-466D-85CE-3273EEA1DB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0D89FEDC-338B-4F30-9E79-3E72FBFFCB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327EFF-568E-4327-B724-8844F02D4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EC4F29-0BC5-4696-B2BC-08A0CE9CE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05B134-D5E6-4352-943B-E62667117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Diapositiva</a:t>
            </a:r>
            <a:fld id="{CC69BF3A-EC1D-49D3-976E-676579423E79}" type="slidenum">
              <a:rPr lang="it-IT" altLang="it-IT"/>
              <a:pPr>
                <a:defRPr/>
              </a:pPr>
              <a:t>‹N›</a:t>
            </a:fld>
            <a:r>
              <a:rPr lang="it-IT" altLang="it-IT"/>
              <a:t> di 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scikit-learn.org/stable/modules/cross_validation.htm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A08BBA-40AD-4E38-9FAB-72F950E5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9617"/>
            <a:ext cx="3023616" cy="12100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125FFF3-C567-407D-B87C-59B6C147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2279617"/>
            <a:ext cx="2520280" cy="11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6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F18FF81-39FF-46C9-B8C7-C78CA019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2468"/>
            <a:ext cx="9144000" cy="13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9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E5957522-D2B0-4A3F-9AD8-8844D8F5BB12}"/>
              </a:ext>
            </a:extLst>
          </p:cNvPr>
          <p:cNvGrpSpPr/>
          <p:nvPr/>
        </p:nvGrpSpPr>
        <p:grpSpPr>
          <a:xfrm>
            <a:off x="-1203162" y="548680"/>
            <a:ext cx="11823834" cy="5447285"/>
            <a:chOff x="-1203162" y="548680"/>
            <a:chExt cx="11823834" cy="5447285"/>
          </a:xfrm>
        </p:grpSpPr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E835C60C-17FA-4546-9759-11979E4C0912}"/>
                </a:ext>
              </a:extLst>
            </p:cNvPr>
            <p:cNvGrpSpPr/>
            <p:nvPr/>
          </p:nvGrpSpPr>
          <p:grpSpPr>
            <a:xfrm>
              <a:off x="-1203162" y="804258"/>
              <a:ext cx="5775162" cy="4324864"/>
              <a:chOff x="964339" y="1266568"/>
              <a:chExt cx="5775162" cy="4324864"/>
            </a:xfrm>
          </p:grpSpPr>
          <p:sp>
            <p:nvSpPr>
              <p:cNvPr id="4" name="Esagono 3">
                <a:extLst>
                  <a:ext uri="{FF2B5EF4-FFF2-40B4-BE49-F238E27FC236}">
                    <a16:creationId xmlns:a16="http://schemas.microsoft.com/office/drawing/2014/main" id="{0608D51C-2F0D-4FD1-A388-02B9E5A8A8E0}"/>
                  </a:ext>
                </a:extLst>
              </p:cNvPr>
              <p:cNvSpPr/>
              <p:nvPr/>
            </p:nvSpPr>
            <p:spPr>
              <a:xfrm>
                <a:off x="2771800" y="2708920"/>
                <a:ext cx="2160240" cy="144016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Big Data</a:t>
                </a:r>
              </a:p>
            </p:txBody>
          </p:sp>
          <p:sp>
            <p:nvSpPr>
              <p:cNvPr id="5" name="Esagono 4">
                <a:extLst>
                  <a:ext uri="{FF2B5EF4-FFF2-40B4-BE49-F238E27FC236}">
                    <a16:creationId xmlns:a16="http://schemas.microsoft.com/office/drawing/2014/main" id="{C9F6446F-C18C-4B37-8E33-B3660C4F164F}"/>
                  </a:ext>
                </a:extLst>
              </p:cNvPr>
              <p:cNvSpPr/>
              <p:nvPr/>
            </p:nvSpPr>
            <p:spPr>
              <a:xfrm>
                <a:off x="971600" y="1988840"/>
                <a:ext cx="2160240" cy="1440160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 err="1">
                    <a:solidFill>
                      <a:schemeClr val="tx1"/>
                    </a:solidFill>
                  </a:rPr>
                  <a:t>Variety</a:t>
                </a:r>
                <a:endParaRPr lang="it-IT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Esagono 5">
                <a:extLst>
                  <a:ext uri="{FF2B5EF4-FFF2-40B4-BE49-F238E27FC236}">
                    <a16:creationId xmlns:a16="http://schemas.microsoft.com/office/drawing/2014/main" id="{D40FA56F-09FA-40F6-9871-05201C2B5D96}"/>
                  </a:ext>
                </a:extLst>
              </p:cNvPr>
              <p:cNvSpPr/>
              <p:nvPr/>
            </p:nvSpPr>
            <p:spPr>
              <a:xfrm>
                <a:off x="964339" y="3429000"/>
                <a:ext cx="2160240" cy="1440160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 err="1">
                    <a:solidFill>
                      <a:schemeClr val="tx1"/>
                    </a:solidFill>
                  </a:rPr>
                  <a:t>Veracity</a:t>
                </a:r>
                <a:endParaRPr lang="it-IT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Esagono 6">
                <a:extLst>
                  <a:ext uri="{FF2B5EF4-FFF2-40B4-BE49-F238E27FC236}">
                    <a16:creationId xmlns:a16="http://schemas.microsoft.com/office/drawing/2014/main" id="{B00698E4-47BF-4FD9-98CE-E14A6176EC0C}"/>
                  </a:ext>
                </a:extLst>
              </p:cNvPr>
              <p:cNvSpPr/>
              <p:nvPr/>
            </p:nvSpPr>
            <p:spPr>
              <a:xfrm>
                <a:off x="2771800" y="4151272"/>
                <a:ext cx="2160240" cy="1440160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 err="1">
                    <a:solidFill>
                      <a:schemeClr val="tx1"/>
                    </a:solidFill>
                  </a:rPr>
                  <a:t>Variability</a:t>
                </a:r>
                <a:endParaRPr lang="it-IT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Esagono 7">
                <a:extLst>
                  <a:ext uri="{FF2B5EF4-FFF2-40B4-BE49-F238E27FC236}">
                    <a16:creationId xmlns:a16="http://schemas.microsoft.com/office/drawing/2014/main" id="{A9BBAC13-C12D-410F-9C88-407CBBB7C448}"/>
                  </a:ext>
                </a:extLst>
              </p:cNvPr>
              <p:cNvSpPr/>
              <p:nvPr/>
            </p:nvSpPr>
            <p:spPr>
              <a:xfrm>
                <a:off x="4579261" y="3429000"/>
                <a:ext cx="2160240" cy="1440160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Value</a:t>
                </a:r>
              </a:p>
            </p:txBody>
          </p:sp>
          <p:sp>
            <p:nvSpPr>
              <p:cNvPr id="9" name="Esagono 8">
                <a:extLst>
                  <a:ext uri="{FF2B5EF4-FFF2-40B4-BE49-F238E27FC236}">
                    <a16:creationId xmlns:a16="http://schemas.microsoft.com/office/drawing/2014/main" id="{F799C28B-ADFC-46EE-B6E5-51BF6239B909}"/>
                  </a:ext>
                </a:extLst>
              </p:cNvPr>
              <p:cNvSpPr/>
              <p:nvPr/>
            </p:nvSpPr>
            <p:spPr>
              <a:xfrm>
                <a:off x="4572000" y="1987744"/>
                <a:ext cx="2160240" cy="1440160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 err="1">
                    <a:solidFill>
                      <a:schemeClr val="tx1"/>
                    </a:solidFill>
                  </a:rPr>
                  <a:t>Velocity</a:t>
                </a:r>
                <a:endParaRPr lang="it-IT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Esagono 9">
                <a:extLst>
                  <a:ext uri="{FF2B5EF4-FFF2-40B4-BE49-F238E27FC236}">
                    <a16:creationId xmlns:a16="http://schemas.microsoft.com/office/drawing/2014/main" id="{26FE0797-9400-4851-9BDE-470FF053182E}"/>
                  </a:ext>
                </a:extLst>
              </p:cNvPr>
              <p:cNvSpPr/>
              <p:nvPr/>
            </p:nvSpPr>
            <p:spPr>
              <a:xfrm>
                <a:off x="2779061" y="1266568"/>
                <a:ext cx="2160240" cy="1440160"/>
              </a:xfrm>
              <a:prstGeom prst="hexag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Volume</a:t>
                </a:r>
              </a:p>
            </p:txBody>
          </p:sp>
        </p:grp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B427CB42-C48B-4481-9B84-B85B880CC60F}"/>
                </a:ext>
              </a:extLst>
            </p:cNvPr>
            <p:cNvSpPr/>
            <p:nvPr/>
          </p:nvSpPr>
          <p:spPr>
            <a:xfrm>
              <a:off x="6516216" y="548680"/>
              <a:ext cx="4104456" cy="35882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v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C789E744-1093-4CB4-B8F7-F7120D660901}"/>
                </a:ext>
              </a:extLst>
            </p:cNvPr>
            <p:cNvSpPr/>
            <p:nvPr/>
          </p:nvSpPr>
          <p:spPr>
            <a:xfrm>
              <a:off x="7098313" y="1198859"/>
              <a:ext cx="3487688" cy="26070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5A9141E-1F57-4970-A154-01140329159F}"/>
                </a:ext>
              </a:extLst>
            </p:cNvPr>
            <p:cNvSpPr/>
            <p:nvPr/>
          </p:nvSpPr>
          <p:spPr>
            <a:xfrm>
              <a:off x="8175975" y="2013284"/>
              <a:ext cx="2275702" cy="17212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257C629-4008-4329-93AC-986ECD65D437}"/>
                </a:ext>
              </a:extLst>
            </p:cNvPr>
            <p:cNvSpPr txBox="1"/>
            <p:nvPr/>
          </p:nvSpPr>
          <p:spPr>
            <a:xfrm>
              <a:off x="7701164" y="862035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+mn-lt"/>
                </a:rPr>
                <a:t>AI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82027E1-49C2-4134-AE94-E097A119677F}"/>
                </a:ext>
              </a:extLst>
            </p:cNvPr>
            <p:cNvSpPr txBox="1"/>
            <p:nvPr/>
          </p:nvSpPr>
          <p:spPr>
            <a:xfrm>
              <a:off x="7524328" y="1579089"/>
              <a:ext cx="2419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+mn-lt"/>
                </a:rPr>
                <a:t>Machine Learning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BF88C9C-E97B-4DF3-9E07-2DBB696A296B}"/>
                </a:ext>
              </a:extLst>
            </p:cNvPr>
            <p:cNvSpPr txBox="1"/>
            <p:nvPr/>
          </p:nvSpPr>
          <p:spPr>
            <a:xfrm>
              <a:off x="8201302" y="2599575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latin typeface="+mn-lt"/>
                </a:rPr>
                <a:t>Deep Learning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3571FE0-B888-4638-86AE-798C3A11D0D5}"/>
                </a:ext>
              </a:extLst>
            </p:cNvPr>
            <p:cNvSpPr txBox="1"/>
            <p:nvPr/>
          </p:nvSpPr>
          <p:spPr>
            <a:xfrm>
              <a:off x="5161326" y="3872307"/>
              <a:ext cx="2827184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 err="1">
                  <a:latin typeface="+mn-lt"/>
                </a:rPr>
                <a:t>Shallow</a:t>
              </a:r>
              <a:r>
                <a:rPr lang="it-IT" sz="2400" dirty="0">
                  <a:latin typeface="+mn-lt"/>
                </a:rPr>
                <a:t> Learning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>
                  <a:latin typeface="+mn-lt"/>
                </a:rPr>
                <a:t>Supervised</a:t>
              </a:r>
              <a:endParaRPr lang="it-IT" dirty="0">
                <a:latin typeface="+mn-lt"/>
              </a:endParaRPr>
            </a:p>
            <a:p>
              <a:pPr marL="628650" lvl="1" indent="-171450">
                <a:buFontTx/>
                <a:buChar char="-"/>
              </a:pPr>
              <a:r>
                <a:rPr lang="it-IT" dirty="0" err="1">
                  <a:latin typeface="+mn-lt"/>
                </a:rPr>
                <a:t>Regression</a:t>
              </a:r>
              <a:endParaRPr lang="it-IT" dirty="0">
                <a:latin typeface="+mn-lt"/>
              </a:endParaRPr>
            </a:p>
            <a:p>
              <a:pPr marL="628650" lvl="1" indent="-171450">
                <a:buFontTx/>
                <a:buChar char="-"/>
              </a:pPr>
              <a:r>
                <a:rPr lang="it-IT" dirty="0" err="1">
                  <a:latin typeface="+mn-lt"/>
                </a:rPr>
                <a:t>Classification</a:t>
              </a:r>
              <a:endParaRPr lang="it-IT" dirty="0">
                <a:latin typeface="+mn-lt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 err="1">
                  <a:latin typeface="+mn-lt"/>
                </a:rPr>
                <a:t>Unsupervised</a:t>
              </a:r>
              <a:endParaRPr lang="it-IT" dirty="0">
                <a:latin typeface="+mn-lt"/>
              </a:endParaRPr>
            </a:p>
            <a:p>
              <a:pPr marL="628650" lvl="1" indent="-171450">
                <a:buFontTx/>
                <a:buChar char="-"/>
              </a:pPr>
              <a:r>
                <a:rPr lang="it-IT" dirty="0" err="1">
                  <a:latin typeface="+mn-lt"/>
                </a:rPr>
                <a:t>Dimension</a:t>
              </a:r>
              <a:r>
                <a:rPr lang="it-IT" dirty="0">
                  <a:latin typeface="+mn-lt"/>
                </a:rPr>
                <a:t> Reduction</a:t>
              </a:r>
            </a:p>
            <a:p>
              <a:pPr marL="628650" lvl="1" indent="-171450">
                <a:buFontTx/>
                <a:buChar char="-"/>
              </a:pPr>
              <a:r>
                <a:rPr lang="it-IT" dirty="0">
                  <a:latin typeface="+mn-lt"/>
                </a:rPr>
                <a:t>Clustering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6316573A-85D0-4783-A958-E2D725AD3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477" y="2420985"/>
              <a:ext cx="1288883" cy="138334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2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o 35">
            <a:extLst>
              <a:ext uri="{FF2B5EF4-FFF2-40B4-BE49-F238E27FC236}">
                <a16:creationId xmlns:a16="http://schemas.microsoft.com/office/drawing/2014/main" id="{0D9EF06D-98E7-4F8A-9C11-10AB348FA11A}"/>
              </a:ext>
            </a:extLst>
          </p:cNvPr>
          <p:cNvGrpSpPr/>
          <p:nvPr/>
        </p:nvGrpSpPr>
        <p:grpSpPr>
          <a:xfrm>
            <a:off x="-2268760" y="332656"/>
            <a:ext cx="14257584" cy="7769770"/>
            <a:chOff x="-2268760" y="332656"/>
            <a:chExt cx="14257584" cy="776977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F34215A8-F382-4018-B54C-DA8B51ED800F}"/>
                </a:ext>
              </a:extLst>
            </p:cNvPr>
            <p:cNvGrpSpPr/>
            <p:nvPr/>
          </p:nvGrpSpPr>
          <p:grpSpPr>
            <a:xfrm>
              <a:off x="-2268760" y="332656"/>
              <a:ext cx="14257584" cy="6984776"/>
              <a:chOff x="-2268760" y="332656"/>
              <a:chExt cx="14257584" cy="6984776"/>
            </a:xfrm>
          </p:grpSpPr>
          <p:pic>
            <p:nvPicPr>
              <p:cNvPr id="3" name="Immagine 2">
                <a:extLst>
                  <a:ext uri="{FF2B5EF4-FFF2-40B4-BE49-F238E27FC236}">
                    <a16:creationId xmlns:a16="http://schemas.microsoft.com/office/drawing/2014/main" id="{729E510F-5468-4BF6-9758-698A69ADC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96752" y="1556792"/>
                <a:ext cx="6887536" cy="1362265"/>
              </a:xfrm>
              <a:prstGeom prst="rect">
                <a:avLst/>
              </a:prstGeom>
            </p:spPr>
          </p:pic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22462159-8834-47DD-BF31-F83C7976F66D}"/>
                  </a:ext>
                </a:extLst>
              </p:cNvPr>
              <p:cNvSpPr/>
              <p:nvPr/>
            </p:nvSpPr>
            <p:spPr>
              <a:xfrm>
                <a:off x="-813300" y="2522785"/>
                <a:ext cx="144016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79E7947C-C387-4149-89ED-DBC997A53F9F}"/>
                  </a:ext>
                </a:extLst>
              </p:cNvPr>
              <p:cNvCxnSpPr>
                <a:endCxn id="19" idx="4"/>
              </p:cNvCxnSpPr>
              <p:nvPr/>
            </p:nvCxnSpPr>
            <p:spPr>
              <a:xfrm flipV="1">
                <a:off x="-684584" y="2882825"/>
                <a:ext cx="591364" cy="402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2767076-6680-4FB5-949D-44C564635779}"/>
                  </a:ext>
                </a:extLst>
              </p:cNvPr>
              <p:cNvSpPr txBox="1"/>
              <p:nvPr/>
            </p:nvSpPr>
            <p:spPr>
              <a:xfrm>
                <a:off x="-1620688" y="3275692"/>
                <a:ext cx="200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As</a:t>
                </a:r>
                <a:r>
                  <a:rPr lang="it-IT" dirty="0"/>
                  <a:t> of </a:t>
                </a:r>
                <a:r>
                  <a:rPr lang="it-IT" dirty="0" err="1"/>
                  <a:t>Aug</a:t>
                </a:r>
                <a:r>
                  <a:rPr lang="it-IT" dirty="0"/>
                  <a:t> 8, 2024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5597BB43-C11C-417B-9F59-C71FCDB5F6B6}"/>
                  </a:ext>
                </a:extLst>
              </p:cNvPr>
              <p:cNvSpPr txBox="1"/>
              <p:nvPr/>
            </p:nvSpPr>
            <p:spPr>
              <a:xfrm>
                <a:off x="-2052735" y="453442"/>
                <a:ext cx="662473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Transformer</a:t>
                </a:r>
              </a:p>
              <a:p>
                <a:pPr algn="ctr"/>
                <a:r>
                  <a:rPr lang="it-IT" sz="1400" dirty="0"/>
                  <a:t>New deep learning </a:t>
                </a:r>
                <a:r>
                  <a:rPr lang="it-IT" sz="1400" dirty="0" err="1"/>
                  <a:t>architecture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at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basis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latest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advancements</a:t>
                </a:r>
                <a:r>
                  <a:rPr lang="it-IT" sz="1400" dirty="0"/>
                  <a:t> in Large Language </a:t>
                </a:r>
                <a:r>
                  <a:rPr lang="it-IT" sz="1400" dirty="0" err="1"/>
                  <a:t>Models</a:t>
                </a:r>
                <a:r>
                  <a:rPr lang="it-IT" sz="1400" dirty="0"/>
                  <a:t> (e.g., GPT)</a:t>
                </a:r>
              </a:p>
            </p:txBody>
          </p:sp>
          <p:pic>
            <p:nvPicPr>
              <p:cNvPr id="26" name="Immagine 25">
                <a:extLst>
                  <a:ext uri="{FF2B5EF4-FFF2-40B4-BE49-F238E27FC236}">
                    <a16:creationId xmlns:a16="http://schemas.microsoft.com/office/drawing/2014/main" id="{0600474E-607A-43D7-B178-9391EE6A1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4208" y="956507"/>
                <a:ext cx="4608512" cy="3212212"/>
              </a:xfrm>
              <a:prstGeom prst="rect">
                <a:avLst/>
              </a:prstGeom>
            </p:spPr>
          </p:pic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5B9DFDB3-02C1-47A3-8B17-BFFA91D01F71}"/>
                  </a:ext>
                </a:extLst>
              </p:cNvPr>
              <p:cNvSpPr txBox="1"/>
              <p:nvPr/>
            </p:nvSpPr>
            <p:spPr>
              <a:xfrm>
                <a:off x="5292080" y="332656"/>
                <a:ext cx="662473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/>
                  <a:t>Cross-</a:t>
                </a:r>
                <a:r>
                  <a:rPr lang="it-IT" b="1" dirty="0" err="1"/>
                  <a:t>validation</a:t>
                </a:r>
                <a:endParaRPr lang="it-IT" b="1" dirty="0"/>
              </a:p>
              <a:p>
                <a:pPr algn="ctr"/>
                <a:r>
                  <a:rPr lang="it-IT" sz="1600" dirty="0">
                    <a:hlinkClick r:id="rId5"/>
                  </a:rPr>
                  <a:t>https://scikit-learn.org/stable/modules/cross_validation.html</a:t>
                </a:r>
                <a:r>
                  <a:rPr lang="it-IT" sz="1600" dirty="0"/>
                  <a:t> </a:t>
                </a:r>
              </a:p>
            </p:txBody>
          </p:sp>
          <p:pic>
            <p:nvPicPr>
              <p:cNvPr id="28" name="Immagine 27">
                <a:extLst>
                  <a:ext uri="{FF2B5EF4-FFF2-40B4-BE49-F238E27FC236}">
                    <a16:creationId xmlns:a16="http://schemas.microsoft.com/office/drawing/2014/main" id="{10CBFC63-07E1-4D48-82EC-DADB1EA7C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07364" y="5301208"/>
                <a:ext cx="6878010" cy="1028844"/>
              </a:xfrm>
              <a:prstGeom prst="rect">
                <a:avLst/>
              </a:prstGeom>
            </p:spPr>
          </p:pic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C96A9D0F-9E99-47E2-837D-32ED39C81505}"/>
                  </a:ext>
                </a:extLst>
              </p:cNvPr>
              <p:cNvSpPr txBox="1"/>
              <p:nvPr/>
            </p:nvSpPr>
            <p:spPr>
              <a:xfrm>
                <a:off x="-2268760" y="4581128"/>
                <a:ext cx="662473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 err="1"/>
                  <a:t>Regularization</a:t>
                </a:r>
                <a:r>
                  <a:rPr lang="it-IT" b="1" dirty="0"/>
                  <a:t> and Optimization</a:t>
                </a:r>
              </a:p>
              <a:p>
                <a:pPr algn="ctr"/>
                <a:r>
                  <a:rPr lang="it-IT" sz="1600" dirty="0" err="1"/>
                  <a:t>Loss</a:t>
                </a:r>
                <a:r>
                  <a:rPr lang="it-IT" sz="1600" dirty="0"/>
                  <a:t> </a:t>
                </a:r>
                <a:r>
                  <a:rPr lang="it-IT" sz="1600" dirty="0" err="1"/>
                  <a:t>function</a:t>
                </a:r>
                <a:r>
                  <a:rPr lang="it-IT" sz="1600" dirty="0"/>
                  <a:t> for </a:t>
                </a:r>
                <a:r>
                  <a:rPr lang="it-IT" sz="1600" dirty="0" err="1"/>
                  <a:t>Elastic</a:t>
                </a:r>
                <a:r>
                  <a:rPr lang="it-IT" sz="1600" dirty="0"/>
                  <a:t> Net (</a:t>
                </a:r>
                <a:r>
                  <a:rPr lang="it-IT" sz="1600" dirty="0" err="1"/>
                  <a:t>Rhys</a:t>
                </a:r>
                <a:r>
                  <a:rPr lang="it-IT" sz="1600" dirty="0"/>
                  <a:t>, 2020, p. 262)</a:t>
                </a:r>
              </a:p>
            </p:txBody>
          </p:sp>
          <p:pic>
            <p:nvPicPr>
              <p:cNvPr id="30" name="Immagine 29">
                <a:extLst>
                  <a:ext uri="{FF2B5EF4-FFF2-40B4-BE49-F238E27FC236}">
                    <a16:creationId xmlns:a16="http://schemas.microsoft.com/office/drawing/2014/main" id="{779E596E-9D38-4DC3-B38F-57E2290B0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4011" y="5419120"/>
                <a:ext cx="5364088" cy="1898312"/>
              </a:xfrm>
              <a:prstGeom prst="rect">
                <a:avLst/>
              </a:prstGeom>
            </p:spPr>
          </p:pic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CA20EF8-139B-47FB-8391-C273975B7513}"/>
                  </a:ext>
                </a:extLst>
              </p:cNvPr>
              <p:cNvSpPr txBox="1"/>
              <p:nvPr/>
            </p:nvSpPr>
            <p:spPr>
              <a:xfrm>
                <a:off x="5364088" y="4663907"/>
                <a:ext cx="66247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 err="1"/>
                  <a:t>Overfitting</a:t>
                </a:r>
                <a:endParaRPr lang="it-IT" b="1" dirty="0"/>
              </a:p>
              <a:p>
                <a:pPr algn="ctr"/>
                <a:r>
                  <a:rPr lang="it-IT" sz="1400" dirty="0"/>
                  <a:t>(Perinelli, Stella, </a:t>
                </a:r>
                <a:r>
                  <a:rPr lang="it-IT" sz="1400" dirty="0" err="1"/>
                  <a:t>Bizzego</a:t>
                </a:r>
                <a:r>
                  <a:rPr lang="it-IT" sz="1400" dirty="0"/>
                  <a:t>, Pisanu, &amp; </a:t>
                </a:r>
                <a:r>
                  <a:rPr lang="it-IT" sz="1400" dirty="0" err="1"/>
                  <a:t>Fraccaroli</a:t>
                </a:r>
                <a:r>
                  <a:rPr lang="it-IT" sz="1400" dirty="0"/>
                  <a:t>, under review)</a:t>
                </a:r>
              </a:p>
            </p:txBody>
          </p:sp>
        </p:grpSp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BE0F5C07-3E07-4789-85BF-AAE349370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2196752" y="6671353"/>
              <a:ext cx="7488832" cy="1431073"/>
            </a:xfrm>
            <a:prstGeom prst="rect">
              <a:avLst/>
            </a:prstGeom>
          </p:spPr>
        </p:pic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3E04D24F-71EF-4F58-B169-C3F6E7575910}"/>
                </a:ext>
              </a:extLst>
            </p:cNvPr>
            <p:cNvSpPr txBox="1"/>
            <p:nvPr/>
          </p:nvSpPr>
          <p:spPr>
            <a:xfrm>
              <a:off x="-2124744" y="6309320"/>
              <a:ext cx="6624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 err="1"/>
                <a:t>Hyperparameter</a:t>
              </a:r>
              <a:r>
                <a:rPr lang="it-IT" sz="1600" dirty="0"/>
                <a:t> Tuning (Optimization) for </a:t>
              </a:r>
              <a:r>
                <a:rPr lang="it-IT" sz="1600" dirty="0" err="1"/>
                <a:t>Elastic</a:t>
              </a:r>
              <a:r>
                <a:rPr lang="it-IT" sz="1600" dirty="0"/>
                <a:t> Net in </a:t>
              </a:r>
              <a:r>
                <a:rPr lang="it-IT" sz="1600" dirty="0" err="1"/>
                <a:t>Python</a:t>
              </a:r>
              <a:endParaRPr lang="it-I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7167C8C-95D9-4744-961E-7FB312E7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571"/>
            <a:ext cx="7447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8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5E2888A-26F1-4DFD-8477-0258DF56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1" y="0"/>
            <a:ext cx="815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8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EE7B3491-F425-4958-AB7D-F1FCE8C73E4C}"/>
              </a:ext>
            </a:extLst>
          </p:cNvPr>
          <p:cNvGrpSpPr/>
          <p:nvPr/>
        </p:nvGrpSpPr>
        <p:grpSpPr>
          <a:xfrm>
            <a:off x="-967240" y="332656"/>
            <a:ext cx="12785695" cy="5561856"/>
            <a:chOff x="-967240" y="332656"/>
            <a:chExt cx="12785695" cy="5561856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9D5E287D-8087-4238-8C79-BC987F791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67240" y="332656"/>
              <a:ext cx="5510561" cy="55618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125B56F-6596-43CD-91BD-A82D8A7DC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1013028"/>
              <a:ext cx="7030431" cy="4201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31694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0406818-0953-49E4-9938-70C8C476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14"/>
            <a:ext cx="9144000" cy="44413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618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C26F859-5785-453A-93FC-D751D5C9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54" y="37626"/>
            <a:ext cx="5496692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1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58427158-6B37-44CD-87E9-CDAF2654BEB2}"/>
              </a:ext>
            </a:extLst>
          </p:cNvPr>
          <p:cNvGrpSpPr/>
          <p:nvPr/>
        </p:nvGrpSpPr>
        <p:grpSpPr>
          <a:xfrm>
            <a:off x="3019425" y="1209675"/>
            <a:ext cx="3106072" cy="5477688"/>
            <a:chOff x="3019425" y="1209675"/>
            <a:chExt cx="3106072" cy="547768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96242E7-5894-4881-968E-F6A74DB6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425" y="1209675"/>
              <a:ext cx="3105150" cy="4438650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79576F5-1F18-42CB-BAE3-DBE129937200}"/>
                </a:ext>
              </a:extLst>
            </p:cNvPr>
            <p:cNvSpPr/>
            <p:nvPr/>
          </p:nvSpPr>
          <p:spPr>
            <a:xfrm>
              <a:off x="3019425" y="5733256"/>
              <a:ext cx="310607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Landers, R. N., &amp; Behrend, T. S. (2024). </a:t>
              </a:r>
              <a:r>
                <a:rPr lang="en-US" sz="1400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Research methods for industrial and organizational psychology: Science and practice</a:t>
              </a:r>
              <a:r>
                <a: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 Routledge.</a:t>
              </a:r>
              <a:endPara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2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ADA201A-3613-428D-8A50-83A67BA9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180786"/>
            <a:ext cx="666843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B3857FC4-1E78-40B9-8762-FF6F587DFC15}"/>
              </a:ext>
            </a:extLst>
          </p:cNvPr>
          <p:cNvGrpSpPr/>
          <p:nvPr/>
        </p:nvGrpSpPr>
        <p:grpSpPr>
          <a:xfrm>
            <a:off x="1607448" y="1702573"/>
            <a:ext cx="6348928" cy="3238595"/>
            <a:chOff x="1607448" y="1702573"/>
            <a:chExt cx="6348928" cy="3238595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DD8C8E0-4831-4330-81D4-17B6115D01C0}"/>
                </a:ext>
              </a:extLst>
            </p:cNvPr>
            <p:cNvSpPr/>
            <p:nvPr/>
          </p:nvSpPr>
          <p:spPr>
            <a:xfrm>
              <a:off x="1607448" y="2636912"/>
              <a:ext cx="41044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D9BA451-CBAE-4C22-A75E-387D53B0C768}"/>
                </a:ext>
              </a:extLst>
            </p:cNvPr>
            <p:cNvSpPr txBox="1"/>
            <p:nvPr/>
          </p:nvSpPr>
          <p:spPr>
            <a:xfrm>
              <a:off x="1979712" y="4006828"/>
              <a:ext cx="19704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Psychometrics</a:t>
              </a:r>
              <a:endPara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DB31D4-DBE9-4E18-A5DA-B6743237F08D}"/>
                </a:ext>
              </a:extLst>
            </p:cNvPr>
            <p:cNvSpPr txBox="1"/>
            <p:nvPr/>
          </p:nvSpPr>
          <p:spPr>
            <a:xfrm>
              <a:off x="5792939" y="4006828"/>
              <a:ext cx="1774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Data Science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D85AFC8-880B-468D-ADDD-9799FC0DD6FA}"/>
                </a:ext>
              </a:extLst>
            </p:cNvPr>
            <p:cNvSpPr txBox="1"/>
            <p:nvPr/>
          </p:nvSpPr>
          <p:spPr>
            <a:xfrm>
              <a:off x="4251768" y="1925397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WOP</a:t>
              </a: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59E9310E-BCAB-4994-B1B5-588150AF140E}"/>
                </a:ext>
              </a:extLst>
            </p:cNvPr>
            <p:cNvSpPr/>
            <p:nvPr/>
          </p:nvSpPr>
          <p:spPr>
            <a:xfrm>
              <a:off x="3851920" y="2636912"/>
              <a:ext cx="41044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895D0CD3-D172-4B64-A669-9B0D679DCD13}"/>
                </a:ext>
              </a:extLst>
            </p:cNvPr>
            <p:cNvSpPr/>
            <p:nvPr/>
          </p:nvSpPr>
          <p:spPr>
            <a:xfrm>
              <a:off x="2658961" y="1702573"/>
              <a:ext cx="41044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9F17B99A-FB96-42D9-832E-BB18336BF3C3}"/>
                </a:ext>
              </a:extLst>
            </p:cNvPr>
            <p:cNvSpPr txBox="1"/>
            <p:nvPr/>
          </p:nvSpPr>
          <p:spPr>
            <a:xfrm>
              <a:off x="2788084" y="2860205"/>
              <a:ext cx="13587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dirty="0">
                  <a:latin typeface="+mn-lt"/>
                </a:rPr>
                <a:t>Theory-</a:t>
              </a:r>
              <a:r>
                <a:rPr lang="it-IT" sz="1600" dirty="0" err="1">
                  <a:latin typeface="+mn-lt"/>
                </a:rPr>
                <a:t>driven</a:t>
              </a:r>
              <a:endParaRPr lang="it-IT" sz="1600" dirty="0">
                <a:latin typeface="+mn-lt"/>
              </a:endParaRPr>
            </a:p>
            <a:p>
              <a:pPr algn="ctr"/>
              <a:r>
                <a:rPr lang="it-IT" sz="1600" dirty="0">
                  <a:latin typeface="+mn-lt"/>
                </a:rPr>
                <a:t>(</a:t>
              </a:r>
              <a:r>
                <a:rPr lang="it-IT" sz="1600" i="1" dirty="0" err="1">
                  <a:latin typeface="+mn-lt"/>
                </a:rPr>
                <a:t>deductive</a:t>
              </a:r>
              <a:r>
                <a:rPr lang="it-IT" sz="1600" dirty="0">
                  <a:latin typeface="+mn-lt"/>
                </a:rPr>
                <a:t>)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BC1B911-8996-4E87-9EBC-EE1CCD57101F}"/>
                </a:ext>
              </a:extLst>
            </p:cNvPr>
            <p:cNvSpPr txBox="1"/>
            <p:nvPr/>
          </p:nvSpPr>
          <p:spPr>
            <a:xfrm>
              <a:off x="5397456" y="2760334"/>
              <a:ext cx="11608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>
                  <a:latin typeface="+mn-lt"/>
                </a:rPr>
                <a:t>Data-</a:t>
              </a:r>
              <a:r>
                <a:rPr lang="it-IT" sz="1600" dirty="0" err="1">
                  <a:latin typeface="+mn-lt"/>
                </a:rPr>
                <a:t>driven</a:t>
              </a:r>
              <a:endParaRPr lang="it-IT" sz="1600" dirty="0">
                <a:latin typeface="+mn-lt"/>
              </a:endParaRPr>
            </a:p>
            <a:p>
              <a:pPr algn="ctr"/>
              <a:r>
                <a:rPr lang="it-IT" sz="1600" dirty="0">
                  <a:latin typeface="+mn-lt"/>
                </a:rPr>
                <a:t>(</a:t>
              </a:r>
              <a:r>
                <a:rPr lang="it-IT" sz="1600" i="1" dirty="0" err="1">
                  <a:latin typeface="+mn-lt"/>
                </a:rPr>
                <a:t>inductive</a:t>
              </a:r>
              <a:r>
                <a:rPr lang="it-IT" sz="1600" dirty="0">
                  <a:latin typeface="+mn-lt"/>
                </a:rPr>
                <a:t>)</a:t>
              </a:r>
            </a:p>
            <a:p>
              <a:pPr algn="ctr"/>
              <a:endParaRPr lang="it-IT" sz="1600" dirty="0">
                <a:latin typeface="+mn-lt"/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934A1D8-AF42-4BD7-AC73-9BB6DC0238A0}"/>
                </a:ext>
              </a:extLst>
            </p:cNvPr>
            <p:cNvSpPr txBox="1"/>
            <p:nvPr/>
          </p:nvSpPr>
          <p:spPr>
            <a:xfrm>
              <a:off x="4111331" y="3136612"/>
              <a:ext cx="13115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dirty="0">
                  <a:latin typeface="+mn-lt"/>
                </a:rPr>
                <a:t>Hybrid</a:t>
              </a:r>
            </a:p>
            <a:p>
              <a:pPr algn="ctr"/>
              <a:r>
                <a:rPr lang="it-IT" sz="1600" dirty="0">
                  <a:latin typeface="+mn-lt"/>
                </a:rPr>
                <a:t>(</a:t>
              </a:r>
              <a:r>
                <a:rPr lang="it-IT" sz="1600" i="1" dirty="0" err="1">
                  <a:latin typeface="+mn-lt"/>
                </a:rPr>
                <a:t>abductive</a:t>
              </a:r>
              <a:r>
                <a:rPr lang="it-IT" sz="1600" i="1" dirty="0">
                  <a:latin typeface="+mn-lt"/>
                </a:rPr>
                <a:t>??</a:t>
              </a:r>
              <a:r>
                <a:rPr lang="it-IT" sz="1600" dirty="0"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48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70AEBDE-0DE3-49B6-B213-C8D8B9B1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2" y="151942"/>
            <a:ext cx="8059275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2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CAF7CA0-3A72-4303-A24E-947794FA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1" y="561575"/>
            <a:ext cx="758295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1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C53C46C-94E6-4FFD-8823-A3F23451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890233"/>
            <a:ext cx="531569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0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2F430B90-2C54-421C-882D-0B8DD6F9E808}"/>
              </a:ext>
            </a:extLst>
          </p:cNvPr>
          <p:cNvGrpSpPr/>
          <p:nvPr/>
        </p:nvGrpSpPr>
        <p:grpSpPr>
          <a:xfrm>
            <a:off x="170355" y="1643062"/>
            <a:ext cx="8803290" cy="3571876"/>
            <a:chOff x="285750" y="1556792"/>
            <a:chExt cx="8803290" cy="3571876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C38FC8D4-765D-43F3-BB37-D49AF3DA8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2040" y="1556792"/>
              <a:ext cx="4157000" cy="3571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softEdge rad="12700"/>
            </a:effectLst>
          </p:spPr>
        </p:pic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FD1BD0C8-4811-4CA7-A385-868574FE1507}"/>
                </a:ext>
              </a:extLst>
            </p:cNvPr>
            <p:cNvCxnSpPr/>
            <p:nvPr/>
          </p:nvCxnSpPr>
          <p:spPr>
            <a:xfrm>
              <a:off x="4067944" y="3400476"/>
              <a:ext cx="72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05D4CEB0-A3CD-4FEE-9BFB-6C59019ACBF1}"/>
                </a:ext>
              </a:extLst>
            </p:cNvPr>
            <p:cNvCxnSpPr/>
            <p:nvPr/>
          </p:nvCxnSpPr>
          <p:spPr>
            <a:xfrm flipH="1">
              <a:off x="285750" y="3400476"/>
              <a:ext cx="227002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1AE2852-3217-49EE-B045-B67BDFDB2B0E}"/>
                </a:ext>
              </a:extLst>
            </p:cNvPr>
            <p:cNvSpPr txBox="1"/>
            <p:nvPr/>
          </p:nvSpPr>
          <p:spPr>
            <a:xfrm>
              <a:off x="2566473" y="3107166"/>
              <a:ext cx="1516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Instrument</a:t>
              </a:r>
              <a:endParaRPr lang="it-IT" sz="2400" dirty="0"/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F828EB04-9D4A-4D87-914D-EA0B4A6045D3}"/>
                </a:ext>
              </a:extLst>
            </p:cNvPr>
            <p:cNvCxnSpPr/>
            <p:nvPr/>
          </p:nvCxnSpPr>
          <p:spPr>
            <a:xfrm>
              <a:off x="1115616" y="2968428"/>
              <a:ext cx="0" cy="13681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A2FD63D-324A-4D94-B72E-4F419D56347D}"/>
                </a:ext>
              </a:extLst>
            </p:cNvPr>
            <p:cNvCxnSpPr/>
            <p:nvPr/>
          </p:nvCxnSpPr>
          <p:spPr>
            <a:xfrm>
              <a:off x="1763688" y="448059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483220EA-65AF-4E15-B742-0936CFEB4AC9}"/>
                </a:ext>
              </a:extLst>
            </p:cNvPr>
            <p:cNvCxnSpPr/>
            <p:nvPr/>
          </p:nvCxnSpPr>
          <p:spPr>
            <a:xfrm flipV="1">
              <a:off x="3347864" y="3616500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B502B2E-5E6B-4686-BC2A-F3FED1D4A806}"/>
                </a:ext>
              </a:extLst>
            </p:cNvPr>
            <p:cNvSpPr txBox="1"/>
            <p:nvPr/>
          </p:nvSpPr>
          <p:spPr>
            <a:xfrm>
              <a:off x="395536" y="2464373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 err="1">
                  <a:latin typeface="Times New Roman" pitchFamily="18" charset="0"/>
                  <a:cs typeface="Times New Roman" pitchFamily="18" charset="0"/>
                </a:rPr>
                <a:t>Construct</a:t>
              </a:r>
              <a:endParaRPr lang="it-IT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D35B8C6-F226-4B6E-9637-8FF0AD0905B2}"/>
                </a:ext>
              </a:extLst>
            </p:cNvPr>
            <p:cNvSpPr txBox="1"/>
            <p:nvPr/>
          </p:nvSpPr>
          <p:spPr>
            <a:xfrm>
              <a:off x="349518" y="4192564"/>
              <a:ext cx="1414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 err="1">
                  <a:latin typeface="Times New Roman" pitchFamily="18" charset="0"/>
                  <a:cs typeface="Times New Roman" pitchFamily="18" charset="0"/>
                </a:rPr>
                <a:t>Indicators</a:t>
              </a:r>
              <a:endParaRPr lang="it-IT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CFF72FC-A72A-47FA-AE6D-928D07EDF277}"/>
                </a:ext>
              </a:extLst>
            </p:cNvPr>
            <p:cNvSpPr txBox="1"/>
            <p:nvPr/>
          </p:nvSpPr>
          <p:spPr>
            <a:xfrm>
              <a:off x="2765175" y="4192564"/>
              <a:ext cx="1328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 err="1">
                  <a:latin typeface="Times New Roman" pitchFamily="18" charset="0"/>
                  <a:cs typeface="Times New Roman" pitchFamily="18" charset="0"/>
                </a:rPr>
                <a:t>Variables</a:t>
              </a:r>
              <a:endParaRPr lang="it-IT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61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11BF9D9D-906E-4EB0-B3FB-B0AD8897C3F0}"/>
              </a:ext>
            </a:extLst>
          </p:cNvPr>
          <p:cNvGrpSpPr/>
          <p:nvPr/>
        </p:nvGrpSpPr>
        <p:grpSpPr>
          <a:xfrm>
            <a:off x="80838" y="1643062"/>
            <a:ext cx="8892807" cy="3959211"/>
            <a:chOff x="80838" y="1643062"/>
            <a:chExt cx="8892807" cy="3959211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2F430B90-2C54-421C-882D-0B8DD6F9E808}"/>
                </a:ext>
              </a:extLst>
            </p:cNvPr>
            <p:cNvGrpSpPr/>
            <p:nvPr/>
          </p:nvGrpSpPr>
          <p:grpSpPr>
            <a:xfrm>
              <a:off x="80838" y="1643062"/>
              <a:ext cx="8892807" cy="3959211"/>
              <a:chOff x="196233" y="1556792"/>
              <a:chExt cx="8892807" cy="3959211"/>
            </a:xfrm>
          </p:grpSpPr>
          <p:pic>
            <p:nvPicPr>
              <p:cNvPr id="2" name="Picture 2">
                <a:extLst>
                  <a:ext uri="{FF2B5EF4-FFF2-40B4-BE49-F238E27FC236}">
                    <a16:creationId xmlns:a16="http://schemas.microsoft.com/office/drawing/2014/main" id="{C38FC8D4-765D-43F3-BB37-D49AF3DA8F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932040" y="1556792"/>
                <a:ext cx="4157000" cy="35718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softEdge rad="12700"/>
              </a:effectLst>
            </p:spPr>
          </p:pic>
          <p:cxnSp>
            <p:nvCxnSpPr>
              <p:cNvPr id="3" name="Connettore 2 2">
                <a:extLst>
                  <a:ext uri="{FF2B5EF4-FFF2-40B4-BE49-F238E27FC236}">
                    <a16:creationId xmlns:a16="http://schemas.microsoft.com/office/drawing/2014/main" id="{FD1BD0C8-4811-4CA7-A385-868574FE1507}"/>
                  </a:ext>
                </a:extLst>
              </p:cNvPr>
              <p:cNvCxnSpPr/>
              <p:nvPr/>
            </p:nvCxnSpPr>
            <p:spPr>
              <a:xfrm>
                <a:off x="4067944" y="3400476"/>
                <a:ext cx="7200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nettore diritto 3">
                <a:extLst>
                  <a:ext uri="{FF2B5EF4-FFF2-40B4-BE49-F238E27FC236}">
                    <a16:creationId xmlns:a16="http://schemas.microsoft.com/office/drawing/2014/main" id="{05D4CEB0-A3CD-4FEE-9BFB-6C59019ACBF1}"/>
                  </a:ext>
                </a:extLst>
              </p:cNvPr>
              <p:cNvCxnSpPr/>
              <p:nvPr/>
            </p:nvCxnSpPr>
            <p:spPr>
              <a:xfrm flipH="1">
                <a:off x="285750" y="3400476"/>
                <a:ext cx="2270026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1AE2852-3217-49EE-B045-B67BDFDB2B0E}"/>
                  </a:ext>
                </a:extLst>
              </p:cNvPr>
              <p:cNvSpPr txBox="1"/>
              <p:nvPr/>
            </p:nvSpPr>
            <p:spPr>
              <a:xfrm>
                <a:off x="2759659" y="3160066"/>
                <a:ext cx="11256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UWES-3</a:t>
                </a:r>
                <a:endParaRPr lang="it-IT" sz="2000" dirty="0"/>
              </a:p>
            </p:txBody>
          </p:sp>
          <p:cxnSp>
            <p:nvCxnSpPr>
              <p:cNvPr id="6" name="Connettore 2 5">
                <a:extLst>
                  <a:ext uri="{FF2B5EF4-FFF2-40B4-BE49-F238E27FC236}">
                    <a16:creationId xmlns:a16="http://schemas.microsoft.com/office/drawing/2014/main" id="{F828EB04-9D4A-4D87-914D-EA0B4A6045D3}"/>
                  </a:ext>
                </a:extLst>
              </p:cNvPr>
              <p:cNvCxnSpPr/>
              <p:nvPr/>
            </p:nvCxnSpPr>
            <p:spPr>
              <a:xfrm>
                <a:off x="1115616" y="2968428"/>
                <a:ext cx="0" cy="1368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2 6">
                <a:extLst>
                  <a:ext uri="{FF2B5EF4-FFF2-40B4-BE49-F238E27FC236}">
                    <a16:creationId xmlns:a16="http://schemas.microsoft.com/office/drawing/2014/main" id="{8A2FD63D-324A-4D94-B72E-4F419D56347D}"/>
                  </a:ext>
                </a:extLst>
              </p:cNvPr>
              <p:cNvCxnSpPr/>
              <p:nvPr/>
            </p:nvCxnSpPr>
            <p:spPr>
              <a:xfrm>
                <a:off x="1420763" y="5084205"/>
                <a:ext cx="10081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83220EA-65AF-4E15-B742-0936CFEB4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7864" y="3616500"/>
                <a:ext cx="0" cy="8783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B502B2E-5E6B-4686-BC2A-F3FED1D4A806}"/>
                  </a:ext>
                </a:extLst>
              </p:cNvPr>
              <p:cNvSpPr txBox="1"/>
              <p:nvPr/>
            </p:nvSpPr>
            <p:spPr>
              <a:xfrm>
                <a:off x="196233" y="2502065"/>
                <a:ext cx="21010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>
                    <a:latin typeface="+mn-lt"/>
                    <a:cs typeface="Times New Roman" pitchFamily="18" charset="0"/>
                  </a:rPr>
                  <a:t>Work engagement</a:t>
                </a:r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D35B8C6-F226-4B6E-9637-8FF0AD0905B2}"/>
                  </a:ext>
                </a:extLst>
              </p:cNvPr>
              <p:cNvSpPr txBox="1"/>
              <p:nvPr/>
            </p:nvSpPr>
            <p:spPr>
              <a:xfrm>
                <a:off x="349519" y="4192564"/>
                <a:ext cx="14141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>
                  <a:defRPr sz="2000">
                    <a:latin typeface="+mn-lt"/>
                    <a:cs typeface="Times New Roman" pitchFamily="18" charset="0"/>
                  </a:defRPr>
                </a:lvl1pPr>
              </a:lstStyle>
              <a:p>
                <a:r>
                  <a:rPr lang="it-IT" dirty="0" err="1"/>
                  <a:t>Vigor</a:t>
                </a:r>
                <a:r>
                  <a:rPr lang="it-IT" dirty="0"/>
                  <a:t>, </a:t>
                </a:r>
                <a:r>
                  <a:rPr lang="it-IT" dirty="0" err="1"/>
                  <a:t>dedication</a:t>
                </a:r>
                <a:r>
                  <a:rPr lang="it-IT" dirty="0"/>
                  <a:t>, and </a:t>
                </a:r>
                <a:r>
                  <a:rPr lang="it-IT" dirty="0" err="1"/>
                  <a:t>absorption</a:t>
                </a:r>
                <a:endParaRPr lang="it-IT" dirty="0"/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7CFF72FC-A72A-47FA-AE6D-928D07EDF277}"/>
                  </a:ext>
                </a:extLst>
              </p:cNvPr>
              <p:cNvSpPr txBox="1"/>
              <p:nvPr/>
            </p:nvSpPr>
            <p:spPr>
              <a:xfrm>
                <a:off x="2442132" y="4648998"/>
                <a:ext cx="36854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/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“At my work, I feel bursting with energy”</a:t>
                </a:r>
              </a:p>
              <a:p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“I am enthusiastic about my job”</a:t>
                </a:r>
              </a:p>
              <a:p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“I am immersed in my work”</a:t>
                </a:r>
                <a:endParaRPr lang="it-IT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34474B1-8407-4677-80E4-D5B687A1CCF0}"/>
                </a:ext>
              </a:extLst>
            </p:cNvPr>
            <p:cNvSpPr/>
            <p:nvPr/>
          </p:nvSpPr>
          <p:spPr>
            <a:xfrm>
              <a:off x="5591738" y="3952720"/>
              <a:ext cx="615012" cy="561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</a:rPr>
                <a:t>UWES-</a:t>
              </a:r>
              <a:r>
                <a:rPr lang="it-IT" sz="1200" i="1" dirty="0">
                  <a:solidFill>
                    <a:schemeClr val="tx1"/>
                  </a:solidFill>
                </a:rPr>
                <a:t>item 1</a:t>
              </a:r>
              <a:endParaRPr lang="it-IT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443ACAAB-3C6F-4995-8414-6D6485EC94AE}"/>
                </a:ext>
              </a:extLst>
            </p:cNvPr>
            <p:cNvSpPr/>
            <p:nvPr/>
          </p:nvSpPr>
          <p:spPr>
            <a:xfrm>
              <a:off x="6507035" y="3952720"/>
              <a:ext cx="615012" cy="561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</a:rPr>
                <a:t>UWES-</a:t>
              </a:r>
              <a:r>
                <a:rPr lang="it-IT" sz="1200" i="1" dirty="0">
                  <a:solidFill>
                    <a:schemeClr val="tx1"/>
                  </a:solidFill>
                </a:rPr>
                <a:t>item 2</a:t>
              </a:r>
              <a:endParaRPr lang="it-IT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645661A5-3C0D-4DB4-B6F8-07F5633C0219}"/>
                </a:ext>
              </a:extLst>
            </p:cNvPr>
            <p:cNvSpPr/>
            <p:nvPr/>
          </p:nvSpPr>
          <p:spPr>
            <a:xfrm>
              <a:off x="7429472" y="3967472"/>
              <a:ext cx="615012" cy="561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</a:rPr>
                <a:t>UWES-</a:t>
              </a:r>
              <a:r>
                <a:rPr lang="it-IT" sz="1200" i="1" dirty="0">
                  <a:solidFill>
                    <a:schemeClr val="tx1"/>
                  </a:solidFill>
                </a:rPr>
                <a:t>item </a:t>
              </a:r>
              <a:r>
                <a:rPr lang="it-IT" sz="1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DCD250FE-E5CC-481B-B732-6CC6052AA9D6}"/>
                </a:ext>
              </a:extLst>
            </p:cNvPr>
            <p:cNvSpPr/>
            <p:nvPr/>
          </p:nvSpPr>
          <p:spPr>
            <a:xfrm>
              <a:off x="5864770" y="2276873"/>
              <a:ext cx="1872208" cy="7778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Work Engagement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627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4595</TotalTime>
  <Words>206</Words>
  <Application>Microsoft Office PowerPoint</Application>
  <PresentationFormat>Presentazione su schermo (4:3)</PresentationFormat>
  <Paragraphs>53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</dc:creator>
  <cp:lastModifiedBy>Perinelli, Enrico</cp:lastModifiedBy>
  <cp:revision>538</cp:revision>
  <dcterms:created xsi:type="dcterms:W3CDTF">2004-04-27T14:03:35Z</dcterms:created>
  <dcterms:modified xsi:type="dcterms:W3CDTF">2024-08-08T16:39:03Z</dcterms:modified>
</cp:coreProperties>
</file>