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797675" cy="987266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B979D3-6ECC-4ED0-AE03-532C54CA4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6F9809F-6C06-430D-A28A-2A9495B7C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EC4FDA-6A9A-43E6-9ABE-09C0DFEA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63AF-89D9-4159-9F31-85F9F1FDF912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980DC43-D106-42A5-BC6D-F3D98C3C3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0AEE90-7114-4357-A0AD-2319E711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CE0E-4BEE-4814-AB29-C38FD851B6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831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CBAEDA-53E2-40A4-A512-4043E62C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8EAD963-191F-4CCF-A96C-D0B754C54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E3FDEE-CE31-401B-AD62-70138FB2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63AF-89D9-4159-9F31-85F9F1FDF912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27CB82-766D-4D09-8568-5E44A37B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05A9E0-819B-4C67-8904-EFB56CDCE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CE0E-4BEE-4814-AB29-C38FD851B6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2433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E3C1D48-08CB-4B9D-9DE6-EDAD1F893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B23AC4D-926B-4A77-9523-FF30C13E1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259E8E-D5DD-4DEA-A4F9-4FB532DF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63AF-89D9-4159-9F31-85F9F1FDF912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EC6F5D-B55F-42C3-942C-B36C11EB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11078E-0DE0-48D8-8A06-40032B2D8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CE0E-4BEE-4814-AB29-C38FD851B6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548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A97564-8E2C-4269-B478-7FC0C261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51881D-8AE0-4234-81B7-242EBEFC8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D86566-3E06-415B-9804-FCD32C869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63AF-89D9-4159-9F31-85F9F1FDF912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0F5B4F-0BF8-4D4F-881D-E4AECB39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12DE6A-CEDF-47A6-91A1-0AE30486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CE0E-4BEE-4814-AB29-C38FD851B6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695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D2117F-7FDA-4404-B9B7-069FC946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FE3B61-FCE2-41FC-8337-DE07CA7FE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5E9E57-39E0-462C-BDC8-689B0FF5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63AF-89D9-4159-9F31-85F9F1FDF912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5DB218-A47D-4E6B-9FC4-218FACC26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37D281-21F9-4647-8163-BEAD78C3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CE0E-4BEE-4814-AB29-C38FD851B6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566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518B74-1C7C-48B0-B46C-1EE97356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85BAE9-CA4A-4313-B448-AAACA5198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FFF6640-059A-44BA-8C73-DCFEFE827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3EE1256-3772-46F4-A462-902C3B46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63AF-89D9-4159-9F31-85F9F1FDF912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53D4A2-70BC-41DD-B9FB-41D035463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CB345A-7468-4942-8D2E-70AB22B7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CE0E-4BEE-4814-AB29-C38FD851B6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200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C03EB1-DA7F-43B4-B72E-A2B462D9D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C0B887-1147-4278-B7BA-B2C4FCBEE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6CE5E46-3199-4A11-8FC8-8A2C6383B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457E3E6-3149-408E-8AB6-DB23CDDE6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8595C0A-5B13-4B24-ACE9-1790F2A79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8BB8275-64AA-40E6-B55C-46C82E50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63AF-89D9-4159-9F31-85F9F1FDF912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DA5EA96-5AB6-491B-8892-3E09AFAC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B2F1D55-E93B-4F24-A448-9544B4DC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CE0E-4BEE-4814-AB29-C38FD851B6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318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D05B40-BFF4-4146-A41C-8CC452320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9817BF5-1A3F-4144-9F2F-82F5A31A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63AF-89D9-4159-9F31-85F9F1FDF912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93C8E50-0BE6-458B-84D8-597194820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1236F7F-EFAE-47AA-986E-D99C8F9D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CE0E-4BEE-4814-AB29-C38FD851B6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879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C613F41-6B7A-417F-8052-34FFE83A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63AF-89D9-4159-9F31-85F9F1FDF912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75D2211-2FAE-4286-90C7-52961E09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6222C7C-4809-4C7E-836B-7264392F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CE0E-4BEE-4814-AB29-C38FD851B6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17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772281-9600-41C1-BC8B-63FC2126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C0306B-AE80-4574-BF9A-DF7C1B874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3BE52D2-E12A-4ECF-A123-A39FEE96E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DA3C74-E5C1-4B14-8624-DCA2F653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63AF-89D9-4159-9F31-85F9F1FDF912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42C6C8-403C-4829-BCFF-A5B5C60D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0471329-689D-45B3-A19E-2F955520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CE0E-4BEE-4814-AB29-C38FD851B6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224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A8DC9F-A3A7-4B6B-81AE-5DA4144C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989015B-0D09-4B54-B54B-951181E56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1E11FF3-8CD3-4769-88FE-DC5727360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FBC3E4-470C-4037-8002-39E2B9AAD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063AF-89D9-4159-9F31-85F9F1FDF912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D453AD6-88A5-47B1-BB86-8C3E4D670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AD9EFC-CC0C-4D9D-BB05-01AF1F3C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CE0E-4BEE-4814-AB29-C38FD851B6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80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AFF01ED-2CE9-43BE-BFD8-A4E0C1E49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F8816D1-310B-4B99-815C-53B79264E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1D05B6B-BD2D-4AEE-9A41-D01CE7426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063AF-89D9-4159-9F31-85F9F1FDF912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ED7AEE-A245-418D-86E2-97702BA22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11D2D0-1694-4448-816F-15143A0AE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0CE0E-4BEE-4814-AB29-C38FD851B67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505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6E8C86-574A-462B-A459-C4E7AF88F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Model results </a:t>
            </a:r>
            <a:r>
              <a:rPr lang="it-IT" dirty="0" err="1"/>
              <a:t>accompanied</a:t>
            </a:r>
            <a:r>
              <a:rPr lang="it-IT" dirty="0"/>
              <a:t> by </a:t>
            </a:r>
            <a:r>
              <a:rPr lang="it-IT" dirty="0" err="1"/>
              <a:t>Equations</a:t>
            </a:r>
            <a:r>
              <a:rPr lang="it-IT" dirty="0"/>
              <a:t> and </a:t>
            </a:r>
            <a:r>
              <a:rPr lang="it-IT" dirty="0" err="1"/>
              <a:t>Figures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65746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BAEE76-4129-4C3E-A128-76A87B81447E}"/>
              </a:ext>
            </a:extLst>
          </p:cNvPr>
          <p:cNvSpPr txBox="1"/>
          <p:nvPr/>
        </p:nvSpPr>
        <p:spPr>
          <a:xfrm>
            <a:off x="1804976" y="562795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MODEL 3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Random slope – </a:t>
            </a:r>
            <a:r>
              <a:rPr lang="en-US" dirty="0" err="1">
                <a:solidFill>
                  <a:srgbClr val="FF0000"/>
                </a:solidFill>
                <a:cs typeface="Times New Roman" pitchFamily="18" charset="0"/>
              </a:rPr>
              <a:t>M</a:t>
            </a:r>
            <a:r>
              <a:rPr lang="en-US" i="1" dirty="0" err="1">
                <a:solidFill>
                  <a:srgbClr val="FF0000"/>
                </a:solidFill>
                <a:cs typeface="Times New Roman" pitchFamily="18" charset="0"/>
              </a:rPr>
              <a:t>plus</a:t>
            </a:r>
            <a:r>
              <a:rPr lang="en-US" i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input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4CC454-A767-4654-B60C-9B3EDFBAF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6612" y="966065"/>
            <a:ext cx="5438775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98496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7365E830-6081-49F2-8ECE-6FDB4B68546E}"/>
              </a:ext>
            </a:extLst>
          </p:cNvPr>
          <p:cNvSpPr txBox="1"/>
          <p:nvPr/>
        </p:nvSpPr>
        <p:spPr>
          <a:xfrm>
            <a:off x="1861523" y="783214"/>
            <a:ext cx="4734755" cy="227754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6 parameters we are computing are: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Between mean =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5.226</a:t>
            </a:r>
            <a:r>
              <a:rPr lang="en-US" sz="16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Between variance =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0.227</a:t>
            </a:r>
            <a:r>
              <a:rPr lang="en-US" sz="16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Within variance =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0.567</a:t>
            </a:r>
            <a:r>
              <a:rPr lang="en-US" sz="16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Between slope mean =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0.535</a:t>
            </a:r>
            <a:r>
              <a:rPr lang="en-US" sz="16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slope variance =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0.054</a:t>
            </a:r>
            <a:r>
              <a:rPr lang="en-US" sz="16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l-GR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/slope covariance =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0.047</a:t>
            </a:r>
            <a:r>
              <a:rPr lang="en-US" sz="16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DA1E27F-F789-4368-8DC3-B97B5FF1B032}"/>
              </a:ext>
            </a:extLst>
          </p:cNvPr>
          <p:cNvSpPr txBox="1"/>
          <p:nvPr/>
        </p:nvSpPr>
        <p:spPr>
          <a:xfrm>
            <a:off x="1827931" y="374536"/>
            <a:ext cx="401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MODEL 3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Random slope – </a:t>
            </a:r>
            <a:r>
              <a:rPr lang="en-US" dirty="0" err="1">
                <a:solidFill>
                  <a:srgbClr val="FF0000"/>
                </a:solidFill>
                <a:cs typeface="Times New Roman" pitchFamily="18" charset="0"/>
              </a:rPr>
              <a:t>M</a:t>
            </a:r>
            <a:r>
              <a:rPr lang="en-US" i="1" dirty="0" err="1">
                <a:solidFill>
                  <a:srgbClr val="FF0000"/>
                </a:solidFill>
                <a:cs typeface="Times New Roman" pitchFamily="18" charset="0"/>
              </a:rPr>
              <a:t>plus</a:t>
            </a:r>
            <a:r>
              <a:rPr lang="en-US" i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output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32BE8C9-FEAD-4E11-9ECA-9A3F08D21532}"/>
              </a:ext>
            </a:extLst>
          </p:cNvPr>
          <p:cNvSpPr txBox="1"/>
          <p:nvPr/>
        </p:nvSpPr>
        <p:spPr>
          <a:xfrm>
            <a:off x="1764658" y="4861376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------------------------------------------------------------------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9A314B-DE30-4CF4-BDDD-1CCD10F2B17C}"/>
              </a:ext>
            </a:extLst>
          </p:cNvPr>
          <p:cNvSpPr txBox="1"/>
          <p:nvPr/>
        </p:nvSpPr>
        <p:spPr>
          <a:xfrm>
            <a:off x="6596279" y="3251582"/>
            <a:ext cx="397933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MODEL RESULTS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                                    Two-Tailed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    Estimate       S.E.  Est./S.E.    P-Value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Within Level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Residual Variances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JOB_PERF           0.567      0.025     22.456      0.000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Between Level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JOB_PERF WITH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BETA1J             0.047      0.016      2.843      0.004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Means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JOB_PERF           5.226      0.057     90.980      0.000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BETA1J             0.535      0.044     12.097      0.000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Variances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JOB_PERF           0.227      0.048      4.704      0.000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BETA1J             0.054      0.018      2.982      0.003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EB0AF62-7F4B-4DFD-A6A5-82E526D9B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649" y="73757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C2488C3B-7922-451C-895C-69C595A1121D}"/>
              </a:ext>
            </a:extLst>
          </p:cNvPr>
          <p:cNvGrpSpPr/>
          <p:nvPr/>
        </p:nvGrpSpPr>
        <p:grpSpPr>
          <a:xfrm>
            <a:off x="1740063" y="3297492"/>
            <a:ext cx="4650463" cy="2886322"/>
            <a:chOff x="126416" y="3223441"/>
            <a:chExt cx="4650463" cy="2886322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09B928BE-C44B-4951-85C1-33528D520123}"/>
                </a:ext>
              </a:extLst>
            </p:cNvPr>
            <p:cNvSpPr txBox="1"/>
            <p:nvPr/>
          </p:nvSpPr>
          <p:spPr>
            <a:xfrm>
              <a:off x="1630524" y="4786324"/>
              <a:ext cx="44114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it-IT" sz="8000" dirty="0">
                <a:latin typeface="Times New Roman" panose="02020603050405020304" pitchFamily="18" charset="0"/>
                <a:cs typeface="Times New Roman" pitchFamily="18" charset="0"/>
              </a:endParaRPr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2FC20A31-0DA0-4353-9480-9ADFF349CDDF}"/>
                </a:ext>
              </a:extLst>
            </p:cNvPr>
            <p:cNvSpPr/>
            <p:nvPr/>
          </p:nvSpPr>
          <p:spPr>
            <a:xfrm>
              <a:off x="2357422" y="5572140"/>
              <a:ext cx="1143008" cy="42862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job_perf</a:t>
              </a:r>
              <a:r>
                <a:rPr lang="it-IT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it-IT" sz="1400" i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it-IT" sz="1400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ij</a:t>
              </a:r>
              <a:r>
                <a:rPr lang="it-IT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0DE0D06D-0B46-499C-A2A2-58DF82469B2C}"/>
                </a:ext>
              </a:extLst>
            </p:cNvPr>
            <p:cNvSpPr txBox="1"/>
            <p:nvPr/>
          </p:nvSpPr>
          <p:spPr>
            <a:xfrm>
              <a:off x="126416" y="4643448"/>
              <a:ext cx="8329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Between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B7580A4F-C8B9-4588-BDC9-91299062A138}"/>
                </a:ext>
              </a:extLst>
            </p:cNvPr>
            <p:cNvSpPr txBox="1"/>
            <p:nvPr/>
          </p:nvSpPr>
          <p:spPr>
            <a:xfrm>
              <a:off x="142846" y="4988496"/>
              <a:ext cx="6760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Within</a:t>
              </a:r>
            </a:p>
          </p:txBody>
        </p: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30E80871-8B24-4299-9796-6525587ED893}"/>
                </a:ext>
              </a:extLst>
            </p:cNvPr>
            <p:cNvCxnSpPr>
              <a:stCxn id="14" idx="2"/>
            </p:cNvCxnSpPr>
            <p:nvPr/>
          </p:nvCxnSpPr>
          <p:spPr>
            <a:xfrm rot="10800000" flipV="1">
              <a:off x="3000364" y="5286388"/>
              <a:ext cx="357190" cy="285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EE9573E4-13E6-4DA7-AE0B-290E08F03A8C}"/>
                </a:ext>
              </a:extLst>
            </p:cNvPr>
            <p:cNvSpPr/>
            <p:nvPr/>
          </p:nvSpPr>
          <p:spPr>
            <a:xfrm>
              <a:off x="3357554" y="5072074"/>
              <a:ext cx="571504" cy="4286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i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it-IT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ij</a:t>
              </a:r>
              <a:endParaRPr lang="it-IT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AB6270D2-BD13-4789-8354-BE8AB5BC4953}"/>
                </a:ext>
              </a:extLst>
            </p:cNvPr>
            <p:cNvSpPr/>
            <p:nvPr/>
          </p:nvSpPr>
          <p:spPr>
            <a:xfrm>
              <a:off x="3500430" y="4286256"/>
              <a:ext cx="642942" cy="4286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it-IT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it-IT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68C93C10-8108-4036-99F9-6FB5F94B006B}"/>
                </a:ext>
              </a:extLst>
            </p:cNvPr>
            <p:cNvSpPr/>
            <p:nvPr/>
          </p:nvSpPr>
          <p:spPr>
            <a:xfrm>
              <a:off x="928662" y="4286256"/>
              <a:ext cx="1143008" cy="3571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job_perf</a:t>
              </a:r>
              <a:endPara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Connettore 2 16">
              <a:extLst>
                <a:ext uri="{FF2B5EF4-FFF2-40B4-BE49-F238E27FC236}">
                  <a16:creationId xmlns:a16="http://schemas.microsoft.com/office/drawing/2014/main" id="{8799904E-2887-435F-9B40-19D5325EFD3D}"/>
                </a:ext>
              </a:extLst>
            </p:cNvPr>
            <p:cNvCxnSpPr>
              <a:stCxn id="15" idx="2"/>
              <a:endCxn id="16" idx="6"/>
            </p:cNvCxnSpPr>
            <p:nvPr/>
          </p:nvCxnSpPr>
          <p:spPr>
            <a:xfrm rot="10800000">
              <a:off x="2071670" y="4464854"/>
              <a:ext cx="1428760" cy="357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16569596-9766-4103-8901-C06081AAAC2A}"/>
                </a:ext>
              </a:extLst>
            </p:cNvPr>
            <p:cNvCxnSpPr>
              <a:stCxn id="19" idx="1"/>
              <a:endCxn id="16" idx="6"/>
            </p:cNvCxnSpPr>
            <p:nvPr/>
          </p:nvCxnSpPr>
          <p:spPr>
            <a:xfrm rot="10800000" flipV="1">
              <a:off x="2071670" y="4071943"/>
              <a:ext cx="946554" cy="3929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riangolo isoscele 18">
              <a:extLst>
                <a:ext uri="{FF2B5EF4-FFF2-40B4-BE49-F238E27FC236}">
                  <a16:creationId xmlns:a16="http://schemas.microsoft.com/office/drawing/2014/main" id="{2D5B7717-AB12-41BE-85A0-D6DC8A81C483}"/>
                </a:ext>
              </a:extLst>
            </p:cNvPr>
            <p:cNvSpPr/>
            <p:nvPr/>
          </p:nvSpPr>
          <p:spPr>
            <a:xfrm>
              <a:off x="2928926" y="3857628"/>
              <a:ext cx="357190" cy="428628"/>
            </a:xfrm>
            <a:prstGeom prst="triangl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3F863AB5-E41D-4B27-B5BA-77D9C1ACC86B}"/>
                </a:ext>
              </a:extLst>
            </p:cNvPr>
            <p:cNvSpPr txBox="1"/>
            <p:nvPr/>
          </p:nvSpPr>
          <p:spPr>
            <a:xfrm>
              <a:off x="3956126" y="4572010"/>
              <a:ext cx="6848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0.227</a:t>
              </a:r>
              <a:r>
                <a:rPr lang="it-IT" sz="1200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***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295FE55B-253B-495A-809F-E58F25079785}"/>
                </a:ext>
              </a:extLst>
            </p:cNvPr>
            <p:cNvSpPr txBox="1"/>
            <p:nvPr/>
          </p:nvSpPr>
          <p:spPr>
            <a:xfrm>
              <a:off x="2071672" y="4071944"/>
              <a:ext cx="69442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5.226</a:t>
              </a:r>
              <a:r>
                <a:rPr lang="it-IT" sz="1200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***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D6351FE3-60E4-42CD-A7B3-235A387DB382}"/>
                </a:ext>
              </a:extLst>
            </p:cNvPr>
            <p:cNvSpPr txBox="1"/>
            <p:nvPr/>
          </p:nvSpPr>
          <p:spPr>
            <a:xfrm>
              <a:off x="3857620" y="5072076"/>
              <a:ext cx="6848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0.567</a:t>
              </a:r>
              <a:r>
                <a:rPr lang="it-IT" sz="1200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***</a:t>
              </a: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4359EA4D-834D-4094-B711-1DE20DB2C6CB}"/>
                </a:ext>
              </a:extLst>
            </p:cNvPr>
            <p:cNvSpPr/>
            <p:nvPr/>
          </p:nvSpPr>
          <p:spPr>
            <a:xfrm>
              <a:off x="428596" y="5572140"/>
              <a:ext cx="928694" cy="42862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OCB</a:t>
              </a:r>
              <a:r>
                <a:rPr lang="it-IT" sz="14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ij</a:t>
              </a:r>
              <a:endParaRPr lang="it-IT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Connettore 2 23">
              <a:extLst>
                <a:ext uri="{FF2B5EF4-FFF2-40B4-BE49-F238E27FC236}">
                  <a16:creationId xmlns:a16="http://schemas.microsoft.com/office/drawing/2014/main" id="{F64D38B3-7C79-4AC1-B701-744DF78A5CBA}"/>
                </a:ext>
              </a:extLst>
            </p:cNvPr>
            <p:cNvCxnSpPr/>
            <p:nvPr/>
          </p:nvCxnSpPr>
          <p:spPr>
            <a:xfrm>
              <a:off x="1357290" y="5811246"/>
              <a:ext cx="100013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66860F5D-661C-4087-BFFD-87CEAA1420C1}"/>
                </a:ext>
              </a:extLst>
            </p:cNvPr>
            <p:cNvSpPr/>
            <p:nvPr/>
          </p:nvSpPr>
          <p:spPr>
            <a:xfrm>
              <a:off x="857224" y="3429000"/>
              <a:ext cx="1285884" cy="50006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 </a:t>
              </a:r>
              <a:r>
                <a:rPr lang="it-IT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slope</a:t>
              </a:r>
              <a:r>
                <a:rPr lang="it-IT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5F7F8A95-8F41-4E31-A249-2B6E3930B3F9}"/>
                </a:ext>
              </a:extLst>
            </p:cNvPr>
            <p:cNvSpPr/>
            <p:nvPr/>
          </p:nvSpPr>
          <p:spPr>
            <a:xfrm>
              <a:off x="3500430" y="3429000"/>
              <a:ext cx="642942" cy="50006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it-IT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it-IT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cxnSp>
          <p:nvCxnSpPr>
            <p:cNvPr id="27" name="Connettore 2 26">
              <a:extLst>
                <a:ext uri="{FF2B5EF4-FFF2-40B4-BE49-F238E27FC236}">
                  <a16:creationId xmlns:a16="http://schemas.microsoft.com/office/drawing/2014/main" id="{E56A2F43-C933-4EC6-AA64-F37CF946DC22}"/>
                </a:ext>
              </a:extLst>
            </p:cNvPr>
            <p:cNvCxnSpPr>
              <a:stCxn id="26" idx="2"/>
              <a:endCxn id="25" idx="6"/>
            </p:cNvCxnSpPr>
            <p:nvPr/>
          </p:nvCxnSpPr>
          <p:spPr>
            <a:xfrm rot="10800000">
              <a:off x="2143108" y="3679033"/>
              <a:ext cx="135732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Arco 27">
              <a:extLst>
                <a:ext uri="{FF2B5EF4-FFF2-40B4-BE49-F238E27FC236}">
                  <a16:creationId xmlns:a16="http://schemas.microsoft.com/office/drawing/2014/main" id="{B21167D0-9180-471E-BCD4-0A1848116CFF}"/>
                </a:ext>
              </a:extLst>
            </p:cNvPr>
            <p:cNvSpPr/>
            <p:nvPr/>
          </p:nvSpPr>
          <p:spPr>
            <a:xfrm>
              <a:off x="3857620" y="3571876"/>
              <a:ext cx="500066" cy="1000132"/>
            </a:xfrm>
            <a:prstGeom prst="arc">
              <a:avLst>
                <a:gd name="adj1" fmla="val 16352466"/>
                <a:gd name="adj2" fmla="val 5212516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6892CCD7-D4FF-4532-8AF0-80F7F8B2C620}"/>
                </a:ext>
              </a:extLst>
            </p:cNvPr>
            <p:cNvSpPr txBox="1"/>
            <p:nvPr/>
          </p:nvSpPr>
          <p:spPr>
            <a:xfrm>
              <a:off x="3793108" y="3223441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0.054</a:t>
              </a:r>
              <a:r>
                <a:rPr lang="it-IT" sz="1200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**</a:t>
              </a: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D43D7D15-6136-4EC6-BDAC-3C125E560834}"/>
                </a:ext>
              </a:extLst>
            </p:cNvPr>
            <p:cNvSpPr txBox="1"/>
            <p:nvPr/>
          </p:nvSpPr>
          <p:spPr>
            <a:xfrm>
              <a:off x="4143372" y="3929068"/>
              <a:ext cx="633507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0.047</a:t>
              </a:r>
              <a:r>
                <a:rPr lang="it-IT" sz="1200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**</a:t>
              </a:r>
            </a:p>
          </p:txBody>
        </p:sp>
        <p:cxnSp>
          <p:nvCxnSpPr>
            <p:cNvPr id="31" name="Connettore 2 30">
              <a:extLst>
                <a:ext uri="{FF2B5EF4-FFF2-40B4-BE49-F238E27FC236}">
                  <a16:creationId xmlns:a16="http://schemas.microsoft.com/office/drawing/2014/main" id="{B997B00C-B99B-4ED5-8532-0644EE6238E5}"/>
                </a:ext>
              </a:extLst>
            </p:cNvPr>
            <p:cNvCxnSpPr>
              <a:stCxn id="19" idx="1"/>
              <a:endCxn id="25" idx="6"/>
            </p:cNvCxnSpPr>
            <p:nvPr/>
          </p:nvCxnSpPr>
          <p:spPr>
            <a:xfrm rot="10800000">
              <a:off x="2143108" y="3679036"/>
              <a:ext cx="875116" cy="3929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AFFC5291-FB8D-4802-BB7A-AEE409536A0C}"/>
                </a:ext>
              </a:extLst>
            </p:cNvPr>
            <p:cNvSpPr txBox="1"/>
            <p:nvPr/>
          </p:nvSpPr>
          <p:spPr>
            <a:xfrm>
              <a:off x="2143108" y="3786192"/>
              <a:ext cx="68480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0.535</a:t>
              </a:r>
              <a:r>
                <a:rPr lang="it-IT" sz="1200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***</a:t>
              </a:r>
            </a:p>
          </p:txBody>
        </p:sp>
      </p:grpSp>
      <p:sp>
        <p:nvSpPr>
          <p:cNvPr id="33" name="CasellaDiTesto 25">
            <a:extLst>
              <a:ext uri="{FF2B5EF4-FFF2-40B4-BE49-F238E27FC236}">
                <a16:creationId xmlns:a16="http://schemas.microsoft.com/office/drawing/2014/main" id="{EF93E2A4-AEDC-4456-93A2-669A10152351}"/>
              </a:ext>
            </a:extLst>
          </p:cNvPr>
          <p:cNvSpPr txBox="1"/>
          <p:nvPr/>
        </p:nvSpPr>
        <p:spPr>
          <a:xfrm>
            <a:off x="3200979" y="4881111"/>
            <a:ext cx="4411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0" dirty="0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4" name="CasellaDiTesto 25">
            <a:extLst>
              <a:ext uri="{FF2B5EF4-FFF2-40B4-BE49-F238E27FC236}">
                <a16:creationId xmlns:a16="http://schemas.microsoft.com/office/drawing/2014/main" id="{2CC725F7-10F9-4122-AAEC-F3FBE90199BD}"/>
              </a:ext>
            </a:extLst>
          </p:cNvPr>
          <p:cNvSpPr txBox="1"/>
          <p:nvPr/>
        </p:nvSpPr>
        <p:spPr>
          <a:xfrm>
            <a:off x="3710117" y="4893568"/>
            <a:ext cx="4411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0" dirty="0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311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D096D33-AF0A-4B85-BCDA-EC4FB0FE63AA}"/>
              </a:ext>
            </a:extLst>
          </p:cNvPr>
          <p:cNvSpPr txBox="1"/>
          <p:nvPr/>
        </p:nvSpPr>
        <p:spPr>
          <a:xfrm>
            <a:off x="5381620" y="4757454"/>
            <a:ext cx="4411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0" dirty="0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Parentesi graffa chiusa 2">
            <a:extLst>
              <a:ext uri="{FF2B5EF4-FFF2-40B4-BE49-F238E27FC236}">
                <a16:creationId xmlns:a16="http://schemas.microsoft.com/office/drawing/2014/main" id="{26B04DEE-15B7-4FC9-8D81-27B9F05452DA}"/>
              </a:ext>
            </a:extLst>
          </p:cNvPr>
          <p:cNvSpPr/>
          <p:nvPr/>
        </p:nvSpPr>
        <p:spPr>
          <a:xfrm>
            <a:off x="4738678" y="1151669"/>
            <a:ext cx="357190" cy="9286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58DFA5F-0974-4277-BF9A-7A869396F998}"/>
              </a:ext>
            </a:extLst>
          </p:cNvPr>
          <p:cNvSpPr txBox="1"/>
          <p:nvPr/>
        </p:nvSpPr>
        <p:spPr>
          <a:xfrm>
            <a:off x="5024432" y="1437421"/>
            <a:ext cx="5279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it-IT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(OCB</a:t>
            </a:r>
            <a:r>
              <a:rPr lang="it-IT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it-IT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l-GR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sz="1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it-IT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(boss_exp</a:t>
            </a:r>
            <a:r>
              <a:rPr lang="it-IT" sz="16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it-IT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t-IT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(OCB</a:t>
            </a:r>
            <a:r>
              <a:rPr lang="it-IT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it-IT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t-IT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it-IT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it-IT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3F1ADA9-4157-493D-8755-58C3A47ADC53}"/>
              </a:ext>
            </a:extLst>
          </p:cNvPr>
          <p:cNvSpPr/>
          <p:nvPr/>
        </p:nvSpPr>
        <p:spPr>
          <a:xfrm>
            <a:off x="6096000" y="5509387"/>
            <a:ext cx="1357322" cy="500066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job_perf</a:t>
            </a:r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it-IT" sz="1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3218DAE-5862-428F-BA22-7C7B865BC3D4}"/>
              </a:ext>
            </a:extLst>
          </p:cNvPr>
          <p:cNvSpPr txBox="1"/>
          <p:nvPr/>
        </p:nvSpPr>
        <p:spPr>
          <a:xfrm>
            <a:off x="1381092" y="4723569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------------------------------------------------------------------------------------------------------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94A88D5-B7EB-4627-B46F-705BAFCA5C58}"/>
              </a:ext>
            </a:extLst>
          </p:cNvPr>
          <p:cNvSpPr txBox="1"/>
          <p:nvPr/>
        </p:nvSpPr>
        <p:spPr>
          <a:xfrm>
            <a:off x="1309654" y="4580693"/>
            <a:ext cx="1747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(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670060A-0688-43B9-99BB-85767B9784A0}"/>
              </a:ext>
            </a:extLst>
          </p:cNvPr>
          <p:cNvSpPr txBox="1"/>
          <p:nvPr/>
        </p:nvSpPr>
        <p:spPr>
          <a:xfrm>
            <a:off x="1326082" y="4925741"/>
            <a:ext cx="1620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(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1)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320E3CB-46DE-40F1-8436-9684F0A1769F}"/>
              </a:ext>
            </a:extLst>
          </p:cNvPr>
          <p:cNvCxnSpPr>
            <a:stCxn id="10" idx="2"/>
          </p:cNvCxnSpPr>
          <p:nvPr/>
        </p:nvCxnSpPr>
        <p:spPr>
          <a:xfrm rot="10800000" flipV="1">
            <a:off x="7381884" y="5259355"/>
            <a:ext cx="500066" cy="250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F1C3DA40-D9C0-42B9-B7DD-4303DECBD240}"/>
              </a:ext>
            </a:extLst>
          </p:cNvPr>
          <p:cNvSpPr/>
          <p:nvPr/>
        </p:nvSpPr>
        <p:spPr>
          <a:xfrm>
            <a:off x="7881950" y="5009321"/>
            <a:ext cx="714380" cy="50006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it-IT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B01F3F2F-CA21-4897-B198-0EA0038B90A1}"/>
              </a:ext>
            </a:extLst>
          </p:cNvPr>
          <p:cNvSpPr/>
          <p:nvPr/>
        </p:nvSpPr>
        <p:spPr>
          <a:xfrm>
            <a:off x="6744020" y="3937751"/>
            <a:ext cx="642942" cy="50006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t-IT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E6391783-6DE2-4DAC-B501-E1EC216577B3}"/>
              </a:ext>
            </a:extLst>
          </p:cNvPr>
          <p:cNvSpPr/>
          <p:nvPr/>
        </p:nvSpPr>
        <p:spPr>
          <a:xfrm>
            <a:off x="4095736" y="3937751"/>
            <a:ext cx="1285884" cy="50006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job_perf</a:t>
            </a:r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ACEC13AC-AC01-4430-AC53-590E951B9BA7}"/>
              </a:ext>
            </a:extLst>
          </p:cNvPr>
          <p:cNvCxnSpPr>
            <a:stCxn id="11" idx="2"/>
            <a:endCxn id="12" idx="6"/>
          </p:cNvCxnSpPr>
          <p:nvPr/>
        </p:nvCxnSpPr>
        <p:spPr>
          <a:xfrm rot="10800000">
            <a:off x="5381620" y="4187784"/>
            <a:ext cx="13624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D14ECF96-3C8E-46BA-9152-E68A01C7975C}"/>
              </a:ext>
            </a:extLst>
          </p:cNvPr>
          <p:cNvCxnSpPr>
            <a:stCxn id="15" idx="1"/>
            <a:endCxn id="12" idx="6"/>
          </p:cNvCxnSpPr>
          <p:nvPr/>
        </p:nvCxnSpPr>
        <p:spPr>
          <a:xfrm rot="10800000" flipV="1">
            <a:off x="5381620" y="3652000"/>
            <a:ext cx="1017992" cy="535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iangolo isoscele 14">
            <a:extLst>
              <a:ext uri="{FF2B5EF4-FFF2-40B4-BE49-F238E27FC236}">
                <a16:creationId xmlns:a16="http://schemas.microsoft.com/office/drawing/2014/main" id="{C44AA14D-2030-486A-BC9B-B56A6F27B520}"/>
              </a:ext>
            </a:extLst>
          </p:cNvPr>
          <p:cNvSpPr/>
          <p:nvPr/>
        </p:nvSpPr>
        <p:spPr>
          <a:xfrm>
            <a:off x="6310314" y="3437685"/>
            <a:ext cx="357190" cy="428628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4B94552-95A7-4256-819C-E0772F3E5A47}"/>
              </a:ext>
            </a:extLst>
          </p:cNvPr>
          <p:cNvSpPr txBox="1"/>
          <p:nvPr/>
        </p:nvSpPr>
        <p:spPr>
          <a:xfrm>
            <a:off x="5595934" y="365200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B2B7EC5-F76D-412D-9F53-475D6B56CDA3}"/>
              </a:ext>
            </a:extLst>
          </p:cNvPr>
          <p:cNvSpPr txBox="1"/>
          <p:nvPr/>
        </p:nvSpPr>
        <p:spPr>
          <a:xfrm>
            <a:off x="1185271" y="1064700"/>
            <a:ext cx="3839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1: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it-IT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it-IT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0j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it-IT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(OCB</a:t>
            </a:r>
            <a:r>
              <a:rPr lang="it-IT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it-IT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2: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it-IT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(boss_exp</a:t>
            </a:r>
            <a:r>
              <a:rPr lang="it-IT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t-IT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2: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it-IT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t-IT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BFD20A37-F205-43A0-87F3-09351B3216BF}"/>
              </a:ext>
            </a:extLst>
          </p:cNvPr>
          <p:cNvSpPr/>
          <p:nvPr/>
        </p:nvSpPr>
        <p:spPr>
          <a:xfrm>
            <a:off x="3738546" y="5509387"/>
            <a:ext cx="1357322" cy="500066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OCB</a:t>
            </a:r>
            <a:r>
              <a:rPr lang="it-IT" sz="1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it-IT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37B4F82D-FA5E-473A-998C-757453C65D5A}"/>
              </a:ext>
            </a:extLst>
          </p:cNvPr>
          <p:cNvCxnSpPr>
            <a:stCxn id="18" idx="3"/>
            <a:endCxn id="5" idx="1"/>
          </p:cNvCxnSpPr>
          <p:nvPr/>
        </p:nvCxnSpPr>
        <p:spPr>
          <a:xfrm>
            <a:off x="5095868" y="5759420"/>
            <a:ext cx="1000132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0D2E2EE-420F-4ECD-A5CD-677A4A715CA4}"/>
              </a:ext>
            </a:extLst>
          </p:cNvPr>
          <p:cNvSpPr txBox="1"/>
          <p:nvPr/>
        </p:nvSpPr>
        <p:spPr>
          <a:xfrm>
            <a:off x="5869168" y="4757454"/>
            <a:ext cx="4411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0" dirty="0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62B242E0-0423-4D09-B3FC-C1FF6848B657}"/>
              </a:ext>
            </a:extLst>
          </p:cNvPr>
          <p:cNvSpPr/>
          <p:nvPr/>
        </p:nvSpPr>
        <p:spPr>
          <a:xfrm>
            <a:off x="4024298" y="2723305"/>
            <a:ext cx="1428760" cy="64294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46B00649-4E8E-41C9-BBD9-18CF957ADEB4}"/>
              </a:ext>
            </a:extLst>
          </p:cNvPr>
          <p:cNvSpPr/>
          <p:nvPr/>
        </p:nvSpPr>
        <p:spPr>
          <a:xfrm>
            <a:off x="6667504" y="2794743"/>
            <a:ext cx="642942" cy="50006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t-IT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DBEFE7C2-8F0A-492E-92CB-9C0328B12450}"/>
              </a:ext>
            </a:extLst>
          </p:cNvPr>
          <p:cNvCxnSpPr>
            <a:stCxn id="22" idx="2"/>
            <a:endCxn id="21" idx="6"/>
          </p:cNvCxnSpPr>
          <p:nvPr/>
        </p:nvCxnSpPr>
        <p:spPr>
          <a:xfrm rot="10800000">
            <a:off x="5453058" y="3044776"/>
            <a:ext cx="1214446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o 23">
            <a:extLst>
              <a:ext uri="{FF2B5EF4-FFF2-40B4-BE49-F238E27FC236}">
                <a16:creationId xmlns:a16="http://schemas.microsoft.com/office/drawing/2014/main" id="{915C1855-E6A7-4E91-970B-DB335910D175}"/>
              </a:ext>
            </a:extLst>
          </p:cNvPr>
          <p:cNvSpPr/>
          <p:nvPr/>
        </p:nvSpPr>
        <p:spPr>
          <a:xfrm>
            <a:off x="7029772" y="3009059"/>
            <a:ext cx="642942" cy="1263165"/>
          </a:xfrm>
          <a:prstGeom prst="arc">
            <a:avLst>
              <a:gd name="adj1" fmla="val 15974529"/>
              <a:gd name="adj2" fmla="val 528034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D3C59DF5-5F89-477A-8271-BE40101AF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4" y="119085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4554F4F4-AA02-47AC-AF12-2D0A5975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4" y="571731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973BD9CD-A33F-4EAA-A568-BD0DE1C5B5BF}"/>
              </a:ext>
            </a:extLst>
          </p:cNvPr>
          <p:cNvCxnSpPr>
            <a:stCxn id="15" idx="1"/>
            <a:endCxn id="21" idx="6"/>
          </p:cNvCxnSpPr>
          <p:nvPr/>
        </p:nvCxnSpPr>
        <p:spPr>
          <a:xfrm rot="10800000">
            <a:off x="5453058" y="3044779"/>
            <a:ext cx="946554" cy="607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26623FBB-C350-4DDA-98DD-C671ECF53D61}"/>
              </a:ext>
            </a:extLst>
          </p:cNvPr>
          <p:cNvSpPr txBox="1"/>
          <p:nvPr/>
        </p:nvSpPr>
        <p:spPr>
          <a:xfrm>
            <a:off x="5595934" y="329481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78E5E7C-1668-44D2-B3B7-20402CB06162}"/>
              </a:ext>
            </a:extLst>
          </p:cNvPr>
          <p:cNvSpPr/>
          <p:nvPr/>
        </p:nvSpPr>
        <p:spPr>
          <a:xfrm>
            <a:off x="1666844" y="3866313"/>
            <a:ext cx="1571636" cy="642942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boss_exp</a:t>
            </a:r>
            <a:r>
              <a:rPr lang="it-IT" sz="1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 algn="ctr"/>
            <a:r>
              <a:rPr lang="it-IT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(Boss </a:t>
            </a:r>
            <a:r>
              <a:rPr lang="it-IT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lang="it-IT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45A0FA88-87B0-4301-A2B4-0F2FF7CCF9D3}"/>
              </a:ext>
            </a:extLst>
          </p:cNvPr>
          <p:cNvCxnSpPr>
            <a:stCxn id="32" idx="3"/>
            <a:endCxn id="12" idx="2"/>
          </p:cNvCxnSpPr>
          <p:nvPr/>
        </p:nvCxnSpPr>
        <p:spPr>
          <a:xfrm>
            <a:off x="3238480" y="4187784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CD5B6C8E-5A27-4D0B-BA5C-F1A92C2660F8}"/>
              </a:ext>
            </a:extLst>
          </p:cNvPr>
          <p:cNvSpPr txBox="1"/>
          <p:nvPr/>
        </p:nvSpPr>
        <p:spPr>
          <a:xfrm>
            <a:off x="3452794" y="3866315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E1EB773-6108-4F93-B9B5-345CF7915E02}"/>
              </a:ext>
            </a:extLst>
          </p:cNvPr>
          <p:cNvSpPr txBox="1"/>
          <p:nvPr/>
        </p:nvSpPr>
        <p:spPr>
          <a:xfrm>
            <a:off x="214282" y="500042"/>
            <a:ext cx="892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MODEL 4</a:t>
            </a:r>
            <a:r>
              <a:rPr lang="it-IT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Intercept as outcome – Equation and path diagram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30971EF3-A5FA-41BB-BD64-CF279DFD15E2}"/>
              </a:ext>
            </a:extLst>
          </p:cNvPr>
          <p:cNvSpPr txBox="1"/>
          <p:nvPr/>
        </p:nvSpPr>
        <p:spPr>
          <a:xfrm>
            <a:off x="7758463" y="35198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94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FA0C0EE5-F493-481F-AA82-9B7CED11A887}"/>
              </a:ext>
            </a:extLst>
          </p:cNvPr>
          <p:cNvSpPr txBox="1"/>
          <p:nvPr/>
        </p:nvSpPr>
        <p:spPr>
          <a:xfrm>
            <a:off x="1666565" y="437289"/>
            <a:ext cx="892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MODEL 4</a:t>
            </a:r>
            <a:r>
              <a:rPr lang="it-IT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Intercept as outcome – </a:t>
            </a:r>
            <a:r>
              <a:rPr lang="en-US" dirty="0" err="1">
                <a:solidFill>
                  <a:srgbClr val="FF0000"/>
                </a:solidFill>
                <a:cs typeface="Times New Roman" pitchFamily="18" charset="0"/>
              </a:rPr>
              <a:t>M</a:t>
            </a:r>
            <a:r>
              <a:rPr lang="en-US" i="1" dirty="0" err="1">
                <a:solidFill>
                  <a:srgbClr val="FF0000"/>
                </a:solidFill>
                <a:cs typeface="Times New Roman" pitchFamily="18" charset="0"/>
              </a:rPr>
              <a:t>plus</a:t>
            </a:r>
            <a:r>
              <a:rPr lang="en-US" i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input</a:t>
            </a:r>
          </a:p>
        </p:txBody>
      </p:sp>
      <p:pic>
        <p:nvPicPr>
          <p:cNvPr id="37" name="Picture 2">
            <a:extLst>
              <a:ext uri="{FF2B5EF4-FFF2-40B4-BE49-F238E27FC236}">
                <a16:creationId xmlns:a16="http://schemas.microsoft.com/office/drawing/2014/main" id="{C38218A2-7748-4DE0-99BF-FD91F1310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5298" y="980256"/>
            <a:ext cx="665797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27709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F18C7F2-1164-4FA6-9BD6-88260A27F67E}"/>
              </a:ext>
            </a:extLst>
          </p:cNvPr>
          <p:cNvSpPr txBox="1"/>
          <p:nvPr/>
        </p:nvSpPr>
        <p:spPr>
          <a:xfrm>
            <a:off x="1573502" y="630239"/>
            <a:ext cx="4763145" cy="184665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7 parameters we are computing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Between mean =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5.248</a:t>
            </a:r>
            <a:r>
              <a:rPr lang="en-US" sz="14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Between variance =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.124</a:t>
            </a:r>
            <a:r>
              <a:rPr lang="en-US" sz="14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Within variance =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0.569</a:t>
            </a:r>
            <a:r>
              <a:rPr lang="en-US" sz="14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Between slope mean =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0.523</a:t>
            </a:r>
            <a:r>
              <a:rPr lang="en-US" sz="14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endParaRPr 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Between slope variance =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.038</a:t>
            </a:r>
            <a:r>
              <a:rPr lang="en-US" sz="14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l-GR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it-IT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Between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/slope covariance =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0.032</a:t>
            </a:r>
            <a:r>
              <a:rPr lang="en-US" sz="14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Between slope coefficient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job_perf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0.051</a:t>
            </a:r>
            <a:r>
              <a:rPr lang="en-US" sz="14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F68F19-B633-4B24-B981-D5A939AAA66F}"/>
              </a:ext>
            </a:extLst>
          </p:cNvPr>
          <p:cNvSpPr txBox="1"/>
          <p:nvPr/>
        </p:nvSpPr>
        <p:spPr>
          <a:xfrm>
            <a:off x="1621740" y="257995"/>
            <a:ext cx="4714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MODEL 4</a:t>
            </a:r>
            <a:r>
              <a:rPr lang="it-IT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Intercept as outcome – </a:t>
            </a:r>
            <a:r>
              <a:rPr lang="en-US" dirty="0" err="1">
                <a:solidFill>
                  <a:srgbClr val="FF0000"/>
                </a:solidFill>
                <a:cs typeface="Times New Roman" pitchFamily="18" charset="0"/>
              </a:rPr>
              <a:t>M</a:t>
            </a:r>
            <a:r>
              <a:rPr lang="en-US" i="1" dirty="0" err="1">
                <a:solidFill>
                  <a:srgbClr val="FF0000"/>
                </a:solidFill>
                <a:cs typeface="Times New Roman" pitchFamily="18" charset="0"/>
              </a:rPr>
              <a:t>plus</a:t>
            </a:r>
            <a:r>
              <a:rPr lang="en-US" i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output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1D00D1D-DA05-4388-9D24-4FF6BD5E3F4B}"/>
              </a:ext>
            </a:extLst>
          </p:cNvPr>
          <p:cNvSpPr txBox="1"/>
          <p:nvPr/>
        </p:nvSpPr>
        <p:spPr>
          <a:xfrm>
            <a:off x="1543841" y="4761837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------------------------------------------------------------------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040C42-1467-4E8E-961B-5465F592A85E}"/>
              </a:ext>
            </a:extLst>
          </p:cNvPr>
          <p:cNvSpPr txBox="1"/>
          <p:nvPr/>
        </p:nvSpPr>
        <p:spPr>
          <a:xfrm>
            <a:off x="6336650" y="2682897"/>
            <a:ext cx="41147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                                     Two-Tailed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    Estimate       S.E.  Est./S.E.    P-Value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Within Level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Residual Variances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JOB_PERF           0.569      0.025     22.492      0.000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Between Level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JOB_PERF   ON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BOSS_EXP           0.051      0.007      7.467      0.000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JOB_PERF WITH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BETA1J             0.032      0.014      2.267      0.023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Means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BETA1J             0.523      0.043     12.160      0.000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Intercepts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JOB_PERF           5.248      0.047    111.106      0.000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Variances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BETA1J             0.038      0.016      2.366      0.018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Residual Variances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JOB_PERF           0.124      0.028      4.444      0.000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9E2E535-2813-420B-90AB-5F5C4EB62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7460" y="62103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F971349A-6A80-482D-B9EE-E389F7044A7F}"/>
              </a:ext>
            </a:extLst>
          </p:cNvPr>
          <p:cNvGrpSpPr/>
          <p:nvPr/>
        </p:nvGrpSpPr>
        <p:grpSpPr>
          <a:xfrm>
            <a:off x="1530294" y="2589750"/>
            <a:ext cx="4653455" cy="3496621"/>
            <a:chOff x="126416" y="2643184"/>
            <a:chExt cx="4576297" cy="3466579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D20654D4-93F2-42E4-919F-596B1D2408D3}"/>
                </a:ext>
              </a:extLst>
            </p:cNvPr>
            <p:cNvSpPr txBox="1"/>
            <p:nvPr/>
          </p:nvSpPr>
          <p:spPr>
            <a:xfrm>
              <a:off x="1630524" y="4786324"/>
              <a:ext cx="44114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0" dirty="0">
                  <a:latin typeface="Times New Roman" panose="02020603050405020304" pitchFamily="18" charset="0"/>
                  <a:cs typeface="Times New Roman" pitchFamily="18" charset="0"/>
                </a:rPr>
                <a:t>.</a:t>
              </a:r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C661C098-D655-451E-92D6-B14A403A7FAA}"/>
                </a:ext>
              </a:extLst>
            </p:cNvPr>
            <p:cNvSpPr/>
            <p:nvPr/>
          </p:nvSpPr>
          <p:spPr>
            <a:xfrm>
              <a:off x="2357422" y="5572140"/>
              <a:ext cx="1143008" cy="42862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job_perf</a:t>
              </a:r>
              <a:r>
                <a:rPr lang="it-IT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(Y</a:t>
              </a:r>
              <a:r>
                <a:rPr lang="it-IT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ij</a:t>
              </a:r>
              <a:r>
                <a:rPr lang="it-IT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19CF3DB9-DB4E-421E-AD31-B14C93354333}"/>
                </a:ext>
              </a:extLst>
            </p:cNvPr>
            <p:cNvSpPr txBox="1"/>
            <p:nvPr/>
          </p:nvSpPr>
          <p:spPr>
            <a:xfrm>
              <a:off x="126416" y="4643448"/>
              <a:ext cx="8329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Between</a:t>
              </a: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FE0F918A-4551-47E7-87E7-B265B1C9B577}"/>
                </a:ext>
              </a:extLst>
            </p:cNvPr>
            <p:cNvSpPr txBox="1"/>
            <p:nvPr/>
          </p:nvSpPr>
          <p:spPr>
            <a:xfrm>
              <a:off x="142846" y="4988496"/>
              <a:ext cx="678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Within</a:t>
              </a:r>
            </a:p>
          </p:txBody>
        </p: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32A28436-8C34-4985-ADB4-06E329BA65C5}"/>
                </a:ext>
              </a:extLst>
            </p:cNvPr>
            <p:cNvCxnSpPr>
              <a:stCxn id="14" idx="2"/>
            </p:cNvCxnSpPr>
            <p:nvPr/>
          </p:nvCxnSpPr>
          <p:spPr>
            <a:xfrm rot="10800000" flipV="1">
              <a:off x="3000364" y="5286388"/>
              <a:ext cx="357190" cy="28575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618D0630-3CEE-4361-ABE5-0D95AD077EFB}"/>
                </a:ext>
              </a:extLst>
            </p:cNvPr>
            <p:cNvSpPr/>
            <p:nvPr/>
          </p:nvSpPr>
          <p:spPr>
            <a:xfrm>
              <a:off x="3357554" y="5072074"/>
              <a:ext cx="571504" cy="4286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i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it-IT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ij</a:t>
              </a:r>
              <a:endParaRPr lang="it-IT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EB0FD4B3-75A4-4E43-9DD9-3BBF41A122D4}"/>
                </a:ext>
              </a:extLst>
            </p:cNvPr>
            <p:cNvSpPr/>
            <p:nvPr/>
          </p:nvSpPr>
          <p:spPr>
            <a:xfrm>
              <a:off x="3500430" y="4286256"/>
              <a:ext cx="642942" cy="4286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it-IT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it-IT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07D37DFA-B3E5-4566-881A-DD1FF4F3859D}"/>
                </a:ext>
              </a:extLst>
            </p:cNvPr>
            <p:cNvSpPr/>
            <p:nvPr/>
          </p:nvSpPr>
          <p:spPr>
            <a:xfrm>
              <a:off x="1643042" y="4286256"/>
              <a:ext cx="1143008" cy="3571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job_perf</a:t>
              </a:r>
              <a:endPara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Connettore 2 16">
              <a:extLst>
                <a:ext uri="{FF2B5EF4-FFF2-40B4-BE49-F238E27FC236}">
                  <a16:creationId xmlns:a16="http://schemas.microsoft.com/office/drawing/2014/main" id="{2AFC5690-1329-4EDF-A257-26224C683651}"/>
                </a:ext>
              </a:extLst>
            </p:cNvPr>
            <p:cNvCxnSpPr/>
            <p:nvPr/>
          </p:nvCxnSpPr>
          <p:spPr>
            <a:xfrm rot="10800000">
              <a:off x="2786050" y="4500570"/>
              <a:ext cx="71438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F4912F25-132C-4823-BF31-928055B4E4F1}"/>
                </a:ext>
              </a:extLst>
            </p:cNvPr>
            <p:cNvCxnSpPr>
              <a:stCxn id="19" idx="1"/>
              <a:endCxn id="16" idx="6"/>
            </p:cNvCxnSpPr>
            <p:nvPr/>
          </p:nvCxnSpPr>
          <p:spPr>
            <a:xfrm rot="10800000" flipV="1">
              <a:off x="2786050" y="3714753"/>
              <a:ext cx="660802" cy="7500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riangolo isoscele 18">
              <a:extLst>
                <a:ext uri="{FF2B5EF4-FFF2-40B4-BE49-F238E27FC236}">
                  <a16:creationId xmlns:a16="http://schemas.microsoft.com/office/drawing/2014/main" id="{42AF0ADE-180A-4ECA-8E42-3B480D16766E}"/>
                </a:ext>
              </a:extLst>
            </p:cNvPr>
            <p:cNvSpPr/>
            <p:nvPr/>
          </p:nvSpPr>
          <p:spPr>
            <a:xfrm>
              <a:off x="3357554" y="3500438"/>
              <a:ext cx="357190" cy="428628"/>
            </a:xfrm>
            <a:prstGeom prst="triangl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9BFE9C5E-3BDE-4691-BF8F-022BAE648C3A}"/>
                </a:ext>
              </a:extLst>
            </p:cNvPr>
            <p:cNvSpPr txBox="1"/>
            <p:nvPr/>
          </p:nvSpPr>
          <p:spPr>
            <a:xfrm>
              <a:off x="3929058" y="4572010"/>
              <a:ext cx="673448" cy="274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0.124</a:t>
              </a:r>
              <a:r>
                <a:rPr lang="it-IT" sz="1200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***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D7BD5ED7-3395-4AC5-ACCC-11735F19E42C}"/>
                </a:ext>
              </a:extLst>
            </p:cNvPr>
            <p:cNvSpPr txBox="1"/>
            <p:nvPr/>
          </p:nvSpPr>
          <p:spPr>
            <a:xfrm>
              <a:off x="2643176" y="3929068"/>
              <a:ext cx="69442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5.248</a:t>
              </a:r>
              <a:r>
                <a:rPr lang="it-IT" sz="1200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***</a:t>
              </a:r>
            </a:p>
          </p:txBody>
        </p: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30FB5A28-AA62-4159-B3A0-C96BCC011A94}"/>
                </a:ext>
              </a:extLst>
            </p:cNvPr>
            <p:cNvSpPr txBox="1"/>
            <p:nvPr/>
          </p:nvSpPr>
          <p:spPr>
            <a:xfrm>
              <a:off x="3857620" y="5072076"/>
              <a:ext cx="673449" cy="274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0.569</a:t>
              </a:r>
              <a:r>
                <a:rPr lang="it-IT" sz="1200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***</a:t>
              </a:r>
            </a:p>
          </p:txBody>
        </p:sp>
        <p:sp>
          <p:nvSpPr>
            <p:cNvPr id="23" name="Rettangolo 22">
              <a:extLst>
                <a:ext uri="{FF2B5EF4-FFF2-40B4-BE49-F238E27FC236}">
                  <a16:creationId xmlns:a16="http://schemas.microsoft.com/office/drawing/2014/main" id="{3B33A152-F656-4866-84C5-CCC7216A43AF}"/>
                </a:ext>
              </a:extLst>
            </p:cNvPr>
            <p:cNvSpPr/>
            <p:nvPr/>
          </p:nvSpPr>
          <p:spPr>
            <a:xfrm>
              <a:off x="428596" y="5572140"/>
              <a:ext cx="928694" cy="42862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OCB</a:t>
              </a:r>
              <a:r>
                <a:rPr lang="it-IT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ij</a:t>
              </a:r>
              <a:endPara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Connettore 2 23">
              <a:extLst>
                <a:ext uri="{FF2B5EF4-FFF2-40B4-BE49-F238E27FC236}">
                  <a16:creationId xmlns:a16="http://schemas.microsoft.com/office/drawing/2014/main" id="{ED08C95B-AAA6-49D9-B2C5-ABEC789D9F86}"/>
                </a:ext>
              </a:extLst>
            </p:cNvPr>
            <p:cNvCxnSpPr>
              <a:stCxn id="23" idx="3"/>
            </p:cNvCxnSpPr>
            <p:nvPr/>
          </p:nvCxnSpPr>
          <p:spPr>
            <a:xfrm>
              <a:off x="1357290" y="5786454"/>
              <a:ext cx="100013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ADC3F83D-2D4C-45A6-A81F-E3F914E5752D}"/>
                </a:ext>
              </a:extLst>
            </p:cNvPr>
            <p:cNvSpPr txBox="1"/>
            <p:nvPr/>
          </p:nvSpPr>
          <p:spPr>
            <a:xfrm>
              <a:off x="2130590" y="4786324"/>
              <a:ext cx="44114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0" dirty="0">
                  <a:latin typeface="Times New Roman" panose="02020603050405020304" pitchFamily="18" charset="0"/>
                  <a:cs typeface="Times New Roman" pitchFamily="18" charset="0"/>
                </a:rPr>
                <a:t>.</a:t>
              </a:r>
            </a:p>
          </p:txBody>
        </p:sp>
        <p:sp>
          <p:nvSpPr>
            <p:cNvPr id="26" name="Ovale 25">
              <a:extLst>
                <a:ext uri="{FF2B5EF4-FFF2-40B4-BE49-F238E27FC236}">
                  <a16:creationId xmlns:a16="http://schemas.microsoft.com/office/drawing/2014/main" id="{312A1B16-BA0F-4B34-B4A3-F99F87DC0995}"/>
                </a:ext>
              </a:extLst>
            </p:cNvPr>
            <p:cNvSpPr/>
            <p:nvPr/>
          </p:nvSpPr>
          <p:spPr>
            <a:xfrm>
              <a:off x="1500166" y="2786058"/>
              <a:ext cx="1285884" cy="50006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</a:t>
              </a:r>
              <a:r>
                <a:rPr lang="it-IT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it-IT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slope</a:t>
              </a:r>
              <a:r>
                <a:rPr lang="it-IT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7" name="Ovale 26">
              <a:extLst>
                <a:ext uri="{FF2B5EF4-FFF2-40B4-BE49-F238E27FC236}">
                  <a16:creationId xmlns:a16="http://schemas.microsoft.com/office/drawing/2014/main" id="{494827BA-CB47-4027-9DC1-90787711957E}"/>
                </a:ext>
              </a:extLst>
            </p:cNvPr>
            <p:cNvSpPr/>
            <p:nvPr/>
          </p:nvSpPr>
          <p:spPr>
            <a:xfrm>
              <a:off x="3500430" y="2786058"/>
              <a:ext cx="642942" cy="50006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it-IT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it-IT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cxnSp>
          <p:nvCxnSpPr>
            <p:cNvPr id="28" name="Connettore 2 27">
              <a:extLst>
                <a:ext uri="{FF2B5EF4-FFF2-40B4-BE49-F238E27FC236}">
                  <a16:creationId xmlns:a16="http://schemas.microsoft.com/office/drawing/2014/main" id="{5B2DDF73-A471-46C4-855A-1BD06A695C37}"/>
                </a:ext>
              </a:extLst>
            </p:cNvPr>
            <p:cNvCxnSpPr>
              <a:stCxn id="27" idx="2"/>
              <a:endCxn id="26" idx="6"/>
            </p:cNvCxnSpPr>
            <p:nvPr/>
          </p:nvCxnSpPr>
          <p:spPr>
            <a:xfrm rot="10800000">
              <a:off x="2786050" y="3036091"/>
              <a:ext cx="71438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Arco 28">
              <a:extLst>
                <a:ext uri="{FF2B5EF4-FFF2-40B4-BE49-F238E27FC236}">
                  <a16:creationId xmlns:a16="http://schemas.microsoft.com/office/drawing/2014/main" id="{760E51EF-E183-48F6-92BE-798ADA45DEF4}"/>
                </a:ext>
              </a:extLst>
            </p:cNvPr>
            <p:cNvSpPr/>
            <p:nvPr/>
          </p:nvSpPr>
          <p:spPr>
            <a:xfrm>
              <a:off x="3857620" y="3000372"/>
              <a:ext cx="500066" cy="1571636"/>
            </a:xfrm>
            <a:prstGeom prst="arc">
              <a:avLst>
                <a:gd name="adj1" fmla="val 16352466"/>
                <a:gd name="adj2" fmla="val 5212516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936BAA8A-B893-4C98-A38A-0AE04F7785A0}"/>
                </a:ext>
              </a:extLst>
            </p:cNvPr>
            <p:cNvSpPr txBox="1"/>
            <p:nvPr/>
          </p:nvSpPr>
          <p:spPr>
            <a:xfrm>
              <a:off x="3929058" y="2643184"/>
              <a:ext cx="572557" cy="274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0.038</a:t>
              </a:r>
              <a:r>
                <a:rPr lang="it-IT" sz="1200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159BB583-E6C9-4DDA-9314-0C0F7DBB1CD1}"/>
                </a:ext>
              </a:extLst>
            </p:cNvPr>
            <p:cNvSpPr txBox="1"/>
            <p:nvPr/>
          </p:nvSpPr>
          <p:spPr>
            <a:xfrm>
              <a:off x="4130156" y="3643316"/>
              <a:ext cx="572557" cy="2746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0.032</a:t>
              </a:r>
              <a:r>
                <a:rPr lang="it-IT" sz="1200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cxnSp>
          <p:nvCxnSpPr>
            <p:cNvPr id="32" name="Connettore 2 31">
              <a:extLst>
                <a:ext uri="{FF2B5EF4-FFF2-40B4-BE49-F238E27FC236}">
                  <a16:creationId xmlns:a16="http://schemas.microsoft.com/office/drawing/2014/main" id="{4A1CAC0A-B8D7-48FD-9EF9-99BEACB98042}"/>
                </a:ext>
              </a:extLst>
            </p:cNvPr>
            <p:cNvCxnSpPr>
              <a:stCxn id="19" idx="1"/>
              <a:endCxn id="26" idx="6"/>
            </p:cNvCxnSpPr>
            <p:nvPr/>
          </p:nvCxnSpPr>
          <p:spPr>
            <a:xfrm rot="10800000">
              <a:off x="2786050" y="3036094"/>
              <a:ext cx="660802" cy="6786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E3F57317-05B0-42A3-8784-796305DDA146}"/>
                </a:ext>
              </a:extLst>
            </p:cNvPr>
            <p:cNvSpPr txBox="1"/>
            <p:nvPr/>
          </p:nvSpPr>
          <p:spPr>
            <a:xfrm>
              <a:off x="2786050" y="3286126"/>
              <a:ext cx="673448" cy="2746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0.523</a:t>
              </a:r>
              <a:r>
                <a:rPr lang="it-IT" sz="1200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***</a:t>
              </a:r>
            </a:p>
          </p:txBody>
        </p:sp>
        <p:sp>
          <p:nvSpPr>
            <p:cNvPr id="34" name="Rettangolo 33">
              <a:extLst>
                <a:ext uri="{FF2B5EF4-FFF2-40B4-BE49-F238E27FC236}">
                  <a16:creationId xmlns:a16="http://schemas.microsoft.com/office/drawing/2014/main" id="{4DC43A7F-6F64-4521-9F91-0CDB90936B8D}"/>
                </a:ext>
              </a:extLst>
            </p:cNvPr>
            <p:cNvSpPr/>
            <p:nvPr/>
          </p:nvSpPr>
          <p:spPr>
            <a:xfrm>
              <a:off x="214282" y="4286256"/>
              <a:ext cx="928694" cy="35719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Boss_exp</a:t>
              </a:r>
              <a:r>
                <a:rPr lang="it-IT" sz="1400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it-IT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Connettore 2 34">
              <a:extLst>
                <a:ext uri="{FF2B5EF4-FFF2-40B4-BE49-F238E27FC236}">
                  <a16:creationId xmlns:a16="http://schemas.microsoft.com/office/drawing/2014/main" id="{8A578098-2A76-4569-A4AC-257341110EB4}"/>
                </a:ext>
              </a:extLst>
            </p:cNvPr>
            <p:cNvCxnSpPr>
              <a:stCxn id="34" idx="3"/>
              <a:endCxn id="16" idx="2"/>
            </p:cNvCxnSpPr>
            <p:nvPr/>
          </p:nvCxnSpPr>
          <p:spPr>
            <a:xfrm>
              <a:off x="1142976" y="4464851"/>
              <a:ext cx="50006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8AE73553-6B78-4C1B-833E-21F9FC1AFD15}"/>
                </a:ext>
              </a:extLst>
            </p:cNvPr>
            <p:cNvSpPr txBox="1"/>
            <p:nvPr/>
          </p:nvSpPr>
          <p:spPr>
            <a:xfrm>
              <a:off x="1142976" y="4214820"/>
              <a:ext cx="673449" cy="274619"/>
            </a:xfrm>
            <a:prstGeom prst="rect">
              <a:avLst/>
            </a:prstGeom>
            <a:noFill/>
            <a:ln>
              <a:noFill/>
              <a:tailEnd type="triangle"/>
            </a:ln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0.051</a:t>
              </a:r>
              <a:r>
                <a:rPr lang="it-IT" sz="1200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***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9978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4977EB7-5F76-4C6B-BC88-03A71EEC0570}"/>
              </a:ext>
            </a:extLst>
          </p:cNvPr>
          <p:cNvSpPr txBox="1"/>
          <p:nvPr/>
        </p:nvSpPr>
        <p:spPr>
          <a:xfrm>
            <a:off x="1478305" y="526936"/>
            <a:ext cx="892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MODEL 5: 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Intercept and slope as outcomes</a:t>
            </a:r>
            <a:r>
              <a:rPr lang="it-IT" dirty="0">
                <a:solidFill>
                  <a:srgbClr val="FF0000"/>
                </a:solidFill>
                <a:cs typeface="Times New Roman" pitchFamily="18" charset="0"/>
              </a:rPr>
              <a:t> – </a:t>
            </a:r>
            <a:r>
              <a:rPr lang="it-IT" dirty="0" err="1">
                <a:solidFill>
                  <a:srgbClr val="FF0000"/>
                </a:solidFill>
                <a:cs typeface="Times New Roman" pitchFamily="18" charset="0"/>
              </a:rPr>
              <a:t>Equation</a:t>
            </a:r>
            <a:r>
              <a:rPr lang="it-IT" dirty="0">
                <a:solidFill>
                  <a:srgbClr val="FF0000"/>
                </a:solidFill>
                <a:cs typeface="Times New Roman" pitchFamily="18" charset="0"/>
              </a:rPr>
              <a:t> and </a:t>
            </a:r>
            <a:r>
              <a:rPr lang="it-IT" dirty="0" err="1">
                <a:solidFill>
                  <a:srgbClr val="FF0000"/>
                </a:solidFill>
                <a:cs typeface="Times New Roman" pitchFamily="18" charset="0"/>
              </a:rPr>
              <a:t>path</a:t>
            </a:r>
            <a:r>
              <a:rPr lang="it-IT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it-IT" dirty="0" err="1">
                <a:solidFill>
                  <a:srgbClr val="FF0000"/>
                </a:solidFill>
                <a:cs typeface="Times New Roman" pitchFamily="18" charset="0"/>
              </a:rPr>
              <a:t>diagram</a:t>
            </a:r>
            <a:endParaRPr lang="it-IT" dirty="0">
              <a:solidFill>
                <a:srgbClr val="FF0000"/>
              </a:solidFill>
              <a:cs typeface="Times New Roman" pitchFamily="18" charset="0"/>
            </a:endParaRPr>
          </a:p>
        </p:txBody>
      </p:sp>
      <p:sp>
        <p:nvSpPr>
          <p:cNvPr id="3" name="Parentesi graffa chiusa 2">
            <a:extLst>
              <a:ext uri="{FF2B5EF4-FFF2-40B4-BE49-F238E27FC236}">
                <a16:creationId xmlns:a16="http://schemas.microsoft.com/office/drawing/2014/main" id="{B5845FF5-0C03-421E-8863-19DAF607AC07}"/>
              </a:ext>
            </a:extLst>
          </p:cNvPr>
          <p:cNvSpPr/>
          <p:nvPr/>
        </p:nvSpPr>
        <p:spPr>
          <a:xfrm>
            <a:off x="3670880" y="1222782"/>
            <a:ext cx="357190" cy="928694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081F919-DE1C-45FA-9153-CDB393E2AFD0}"/>
              </a:ext>
            </a:extLst>
          </p:cNvPr>
          <p:cNvSpPr txBox="1"/>
          <p:nvPr/>
        </p:nvSpPr>
        <p:spPr>
          <a:xfrm>
            <a:off x="4126148" y="1479026"/>
            <a:ext cx="773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it-IT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(OCB</a:t>
            </a:r>
            <a:r>
              <a:rPr lang="it-IT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l-G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(boss_exp</a:t>
            </a:r>
            <a:r>
              <a:rPr lang="it-IT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t-IT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sz="1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it-IT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(OCB</a:t>
            </a:r>
            <a:r>
              <a:rPr lang="it-IT" sz="16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it-IT" sz="16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boss_exp</a:t>
            </a:r>
            <a:r>
              <a:rPr lang="it-IT" sz="1600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it-IT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t-IT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(OCB</a:t>
            </a:r>
            <a:r>
              <a:rPr lang="it-IT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it-IT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t-IT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it-IT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it-IT" sz="16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AE8E5B9-A923-452F-AD00-3E5A6BBE0980}"/>
              </a:ext>
            </a:extLst>
          </p:cNvPr>
          <p:cNvSpPr txBox="1"/>
          <p:nvPr/>
        </p:nvSpPr>
        <p:spPr>
          <a:xfrm>
            <a:off x="67959" y="1154347"/>
            <a:ext cx="4058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1: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it-IT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it-IT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0j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it-IT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(OCB</a:t>
            </a:r>
            <a:r>
              <a:rPr lang="it-IT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it-IT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2: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it-IT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(boss_exp</a:t>
            </a:r>
            <a:r>
              <a:rPr lang="it-IT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t-IT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2: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it-IT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(boss_exp</a:t>
            </a:r>
            <a:r>
              <a:rPr lang="it-IT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t-IT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F76928-39D0-4FA2-8492-C1232F58C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025" y="1280503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E7C4D7-9AE3-4A7F-BAA0-53C67BB12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025" y="661378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B566AD4B-C527-4123-ABCD-D3328097C27E}"/>
              </a:ext>
            </a:extLst>
          </p:cNvPr>
          <p:cNvCxnSpPr>
            <a:stCxn id="35" idx="3"/>
            <a:endCxn id="26" idx="2"/>
          </p:cNvCxnSpPr>
          <p:nvPr/>
        </p:nvCxnSpPr>
        <p:spPr>
          <a:xfrm flipV="1">
            <a:off x="3407163" y="3062985"/>
            <a:ext cx="785818" cy="1143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956B404-FD28-4A47-A0D8-3C4223809BC4}"/>
              </a:ext>
            </a:extLst>
          </p:cNvPr>
          <p:cNvSpPr txBox="1"/>
          <p:nvPr/>
        </p:nvSpPr>
        <p:spPr>
          <a:xfrm>
            <a:off x="3478569" y="3313020"/>
            <a:ext cx="386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4FB523F-A316-49FB-ACE0-8A39E22DEAA6}"/>
              </a:ext>
            </a:extLst>
          </p:cNvPr>
          <p:cNvSpPr txBox="1"/>
          <p:nvPr/>
        </p:nvSpPr>
        <p:spPr>
          <a:xfrm>
            <a:off x="5550303" y="4775663"/>
            <a:ext cx="4411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0" dirty="0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6C5C578-1BF0-43CC-B9EB-0FC6B52BF640}"/>
              </a:ext>
            </a:extLst>
          </p:cNvPr>
          <p:cNvSpPr/>
          <p:nvPr/>
        </p:nvSpPr>
        <p:spPr>
          <a:xfrm>
            <a:off x="6264683" y="5527596"/>
            <a:ext cx="1357322" cy="500066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job_perf</a:t>
            </a:r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it-IT" sz="1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976BB2F-C611-4944-B379-E7A02363B13B}"/>
              </a:ext>
            </a:extLst>
          </p:cNvPr>
          <p:cNvSpPr txBox="1"/>
          <p:nvPr/>
        </p:nvSpPr>
        <p:spPr>
          <a:xfrm>
            <a:off x="1549775" y="4741778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------------------------------------------------------------------------------------------------------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48747C7-693A-48D8-9BAB-4110ABC84228}"/>
              </a:ext>
            </a:extLst>
          </p:cNvPr>
          <p:cNvSpPr txBox="1"/>
          <p:nvPr/>
        </p:nvSpPr>
        <p:spPr>
          <a:xfrm>
            <a:off x="1478337" y="4598902"/>
            <a:ext cx="17475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(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DF3699D-F6B3-49D5-8B7A-1A8AEC57BA60}"/>
              </a:ext>
            </a:extLst>
          </p:cNvPr>
          <p:cNvSpPr txBox="1"/>
          <p:nvPr/>
        </p:nvSpPr>
        <p:spPr>
          <a:xfrm>
            <a:off x="1494765" y="4943950"/>
            <a:ext cx="1620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(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1)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61F2CDD5-C419-41EE-853A-30EA21E8486D}"/>
              </a:ext>
            </a:extLst>
          </p:cNvPr>
          <p:cNvCxnSpPr>
            <a:stCxn id="16" idx="2"/>
          </p:cNvCxnSpPr>
          <p:nvPr/>
        </p:nvCxnSpPr>
        <p:spPr>
          <a:xfrm rot="10800000" flipV="1">
            <a:off x="7550567" y="5277564"/>
            <a:ext cx="500066" cy="250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>
            <a:extLst>
              <a:ext uri="{FF2B5EF4-FFF2-40B4-BE49-F238E27FC236}">
                <a16:creationId xmlns:a16="http://schemas.microsoft.com/office/drawing/2014/main" id="{26B2C87A-6F2E-48D4-A3FE-6300C36DFF55}"/>
              </a:ext>
            </a:extLst>
          </p:cNvPr>
          <p:cNvSpPr/>
          <p:nvPr/>
        </p:nvSpPr>
        <p:spPr>
          <a:xfrm>
            <a:off x="8050633" y="5027530"/>
            <a:ext cx="714380" cy="50006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it-IT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2415DFFB-F2AC-424C-84BE-3CB917CD7F52}"/>
              </a:ext>
            </a:extLst>
          </p:cNvPr>
          <p:cNvSpPr/>
          <p:nvPr/>
        </p:nvSpPr>
        <p:spPr>
          <a:xfrm>
            <a:off x="6912703" y="3955960"/>
            <a:ext cx="642942" cy="50006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t-IT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1E63CE81-4E02-4932-AB1C-9F94800DF2CE}"/>
              </a:ext>
            </a:extLst>
          </p:cNvPr>
          <p:cNvSpPr/>
          <p:nvPr/>
        </p:nvSpPr>
        <p:spPr>
          <a:xfrm>
            <a:off x="4264419" y="3955960"/>
            <a:ext cx="1285884" cy="50006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job_perf</a:t>
            </a:r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15100FFE-FF7B-4CED-A19F-D79690ABED09}"/>
              </a:ext>
            </a:extLst>
          </p:cNvPr>
          <p:cNvCxnSpPr>
            <a:stCxn id="17" idx="2"/>
            <a:endCxn id="18" idx="6"/>
          </p:cNvCxnSpPr>
          <p:nvPr/>
        </p:nvCxnSpPr>
        <p:spPr>
          <a:xfrm rot="10800000">
            <a:off x="5550303" y="4205993"/>
            <a:ext cx="1362400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37D411E-16E6-4F93-898C-12623B814087}"/>
              </a:ext>
            </a:extLst>
          </p:cNvPr>
          <p:cNvCxnSpPr>
            <a:stCxn id="21" idx="1"/>
            <a:endCxn id="18" idx="6"/>
          </p:cNvCxnSpPr>
          <p:nvPr/>
        </p:nvCxnSpPr>
        <p:spPr>
          <a:xfrm rot="10800000" flipV="1">
            <a:off x="5550303" y="3670209"/>
            <a:ext cx="1017992" cy="535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riangolo isoscele 20">
            <a:extLst>
              <a:ext uri="{FF2B5EF4-FFF2-40B4-BE49-F238E27FC236}">
                <a16:creationId xmlns:a16="http://schemas.microsoft.com/office/drawing/2014/main" id="{9C208A57-2654-464E-B0F3-51791CFE2F5C}"/>
              </a:ext>
            </a:extLst>
          </p:cNvPr>
          <p:cNvSpPr/>
          <p:nvPr/>
        </p:nvSpPr>
        <p:spPr>
          <a:xfrm>
            <a:off x="6478997" y="3455894"/>
            <a:ext cx="357190" cy="428628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492BB65-C020-4DB0-9621-B09D2547DA39}"/>
              </a:ext>
            </a:extLst>
          </p:cNvPr>
          <p:cNvSpPr txBox="1"/>
          <p:nvPr/>
        </p:nvSpPr>
        <p:spPr>
          <a:xfrm>
            <a:off x="5764617" y="3670210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7C8E8307-3DAF-4B7F-A53E-01C4CCC2BFA1}"/>
              </a:ext>
            </a:extLst>
          </p:cNvPr>
          <p:cNvSpPr/>
          <p:nvPr/>
        </p:nvSpPr>
        <p:spPr>
          <a:xfrm>
            <a:off x="3907229" y="5527596"/>
            <a:ext cx="1357322" cy="500066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OCB</a:t>
            </a:r>
            <a:r>
              <a:rPr lang="it-IT" sz="1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it-IT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FE0AE5F-D371-4452-8AA3-919D0C0ADC00}"/>
              </a:ext>
            </a:extLst>
          </p:cNvPr>
          <p:cNvCxnSpPr>
            <a:stCxn id="23" idx="3"/>
            <a:endCxn id="11" idx="1"/>
          </p:cNvCxnSpPr>
          <p:nvPr/>
        </p:nvCxnSpPr>
        <p:spPr>
          <a:xfrm>
            <a:off x="5264551" y="5777629"/>
            <a:ext cx="1000132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A62EBDA9-8A14-4748-B070-23366CD28BBF}"/>
              </a:ext>
            </a:extLst>
          </p:cNvPr>
          <p:cNvSpPr txBox="1"/>
          <p:nvPr/>
        </p:nvSpPr>
        <p:spPr>
          <a:xfrm>
            <a:off x="6037851" y="4775663"/>
            <a:ext cx="4411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0" dirty="0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257F6D74-B06F-47F6-9B32-5C729AD3EE75}"/>
              </a:ext>
            </a:extLst>
          </p:cNvPr>
          <p:cNvSpPr/>
          <p:nvPr/>
        </p:nvSpPr>
        <p:spPr>
          <a:xfrm>
            <a:off x="4192981" y="2741514"/>
            <a:ext cx="1428760" cy="64294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5B258F08-9ED9-4150-A283-F4A2B839B237}"/>
              </a:ext>
            </a:extLst>
          </p:cNvPr>
          <p:cNvSpPr/>
          <p:nvPr/>
        </p:nvSpPr>
        <p:spPr>
          <a:xfrm>
            <a:off x="6836187" y="2812952"/>
            <a:ext cx="642942" cy="50006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t-IT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A0C2EF33-77CA-41F7-8FE5-6481F2BB309D}"/>
              </a:ext>
            </a:extLst>
          </p:cNvPr>
          <p:cNvCxnSpPr>
            <a:stCxn id="27" idx="2"/>
            <a:endCxn id="26" idx="6"/>
          </p:cNvCxnSpPr>
          <p:nvPr/>
        </p:nvCxnSpPr>
        <p:spPr>
          <a:xfrm rot="10800000">
            <a:off x="5621741" y="3062985"/>
            <a:ext cx="1214446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o 28">
            <a:extLst>
              <a:ext uri="{FF2B5EF4-FFF2-40B4-BE49-F238E27FC236}">
                <a16:creationId xmlns:a16="http://schemas.microsoft.com/office/drawing/2014/main" id="{CCA466C8-0D65-4D10-9A6E-61CC279A4D37}"/>
              </a:ext>
            </a:extLst>
          </p:cNvPr>
          <p:cNvSpPr/>
          <p:nvPr/>
        </p:nvSpPr>
        <p:spPr>
          <a:xfrm>
            <a:off x="7198455" y="3027268"/>
            <a:ext cx="642942" cy="1263165"/>
          </a:xfrm>
          <a:prstGeom prst="arc">
            <a:avLst>
              <a:gd name="adj1" fmla="val 15974529"/>
              <a:gd name="adj2" fmla="val 528034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F7913D47-55AE-437A-B194-16E0B3C700B9}"/>
              </a:ext>
            </a:extLst>
          </p:cNvPr>
          <p:cNvCxnSpPr>
            <a:stCxn id="21" idx="1"/>
            <a:endCxn id="26" idx="6"/>
          </p:cNvCxnSpPr>
          <p:nvPr/>
        </p:nvCxnSpPr>
        <p:spPr>
          <a:xfrm rot="10800000">
            <a:off x="5621741" y="3062988"/>
            <a:ext cx="946554" cy="607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B9355462-903B-4F75-831C-2708CEA1393A}"/>
              </a:ext>
            </a:extLst>
          </p:cNvPr>
          <p:cNvSpPr txBox="1"/>
          <p:nvPr/>
        </p:nvSpPr>
        <p:spPr>
          <a:xfrm>
            <a:off x="5764617" y="3313020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5C037658-D2FD-45D0-8A30-47D36A7987C4}"/>
              </a:ext>
            </a:extLst>
          </p:cNvPr>
          <p:cNvSpPr/>
          <p:nvPr/>
        </p:nvSpPr>
        <p:spPr>
          <a:xfrm>
            <a:off x="1835527" y="3884522"/>
            <a:ext cx="1571636" cy="642942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boss_exp</a:t>
            </a:r>
            <a:r>
              <a:rPr lang="it-IT" sz="12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pPr algn="ctr"/>
            <a:r>
              <a:rPr lang="it-IT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(Boss </a:t>
            </a:r>
            <a:r>
              <a:rPr lang="it-IT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lang="it-IT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3360BB78-BF94-40A0-8554-80F04E1C04C5}"/>
              </a:ext>
            </a:extLst>
          </p:cNvPr>
          <p:cNvCxnSpPr>
            <a:stCxn id="35" idx="3"/>
            <a:endCxn id="18" idx="2"/>
          </p:cNvCxnSpPr>
          <p:nvPr/>
        </p:nvCxnSpPr>
        <p:spPr>
          <a:xfrm>
            <a:off x="3407163" y="4205993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F859556B-CBAD-4B18-A742-1A67E1255616}"/>
              </a:ext>
            </a:extLst>
          </p:cNvPr>
          <p:cNvSpPr txBox="1"/>
          <p:nvPr/>
        </p:nvSpPr>
        <p:spPr>
          <a:xfrm>
            <a:off x="3621477" y="3884524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1E38132-6381-41BA-8CBC-1C133A2F5F30}"/>
              </a:ext>
            </a:extLst>
          </p:cNvPr>
          <p:cNvSpPr txBox="1"/>
          <p:nvPr/>
        </p:nvSpPr>
        <p:spPr>
          <a:xfrm>
            <a:off x="7800599" y="3480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30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F384245-1202-494A-980C-A95904B0CD8E}"/>
              </a:ext>
            </a:extLst>
          </p:cNvPr>
          <p:cNvSpPr txBox="1"/>
          <p:nvPr/>
        </p:nvSpPr>
        <p:spPr>
          <a:xfrm>
            <a:off x="1612776" y="562795"/>
            <a:ext cx="892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MODEL 5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Intercept and slope as outcome – </a:t>
            </a:r>
            <a:r>
              <a:rPr lang="en-US" dirty="0" err="1">
                <a:solidFill>
                  <a:srgbClr val="FF0000"/>
                </a:solidFill>
                <a:cs typeface="Times New Roman" pitchFamily="18" charset="0"/>
              </a:rPr>
              <a:t>M</a:t>
            </a:r>
            <a:r>
              <a:rPr lang="en-US" i="1" dirty="0" err="1">
                <a:solidFill>
                  <a:srgbClr val="FF0000"/>
                </a:solidFill>
                <a:cs typeface="Times New Roman" pitchFamily="18" charset="0"/>
              </a:rPr>
              <a:t>plus</a:t>
            </a:r>
            <a:r>
              <a:rPr lang="en-US" i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input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BC064C-8F63-458D-942B-64A79B83F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6744" y="1115489"/>
            <a:ext cx="6667500" cy="519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47873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501C9AB3-861E-4272-9281-F63CF786E984}"/>
              </a:ext>
            </a:extLst>
          </p:cNvPr>
          <p:cNvSpPr txBox="1"/>
          <p:nvPr/>
        </p:nvSpPr>
        <p:spPr>
          <a:xfrm>
            <a:off x="1334870" y="275926"/>
            <a:ext cx="9542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MODEL 5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Intercept and slope as outcome – </a:t>
            </a:r>
            <a:r>
              <a:rPr lang="en-US" dirty="0" err="1">
                <a:solidFill>
                  <a:srgbClr val="FF0000"/>
                </a:solidFill>
                <a:cs typeface="Times New Roman" pitchFamily="18" charset="0"/>
              </a:rPr>
              <a:t>M</a:t>
            </a:r>
            <a:r>
              <a:rPr lang="en-US" i="1" dirty="0" err="1">
                <a:solidFill>
                  <a:srgbClr val="FF0000"/>
                </a:solidFill>
                <a:cs typeface="Times New Roman" pitchFamily="18" charset="0"/>
              </a:rPr>
              <a:t>plus</a:t>
            </a:r>
            <a:r>
              <a:rPr lang="en-US" i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output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5178288E-536D-4E54-B746-17AD7E20B2A7}"/>
              </a:ext>
            </a:extLst>
          </p:cNvPr>
          <p:cNvSpPr txBox="1"/>
          <p:nvPr/>
        </p:nvSpPr>
        <p:spPr>
          <a:xfrm>
            <a:off x="1521382" y="684602"/>
            <a:ext cx="6187430" cy="2385268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8 parameters we are computing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Between mean =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5.238</a:t>
            </a:r>
            <a:r>
              <a:rPr lang="en-US" sz="16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Between variance =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0.120</a:t>
            </a:r>
            <a:r>
              <a:rPr lang="en-US" sz="16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Var(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Within variance =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0.569</a:t>
            </a:r>
            <a:r>
              <a:rPr lang="en-US" sz="16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Between slope mean =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0.526</a:t>
            </a:r>
            <a:r>
              <a:rPr lang="en-US" sz="16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Var(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Between slope variance =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0.037</a:t>
            </a:r>
            <a:r>
              <a:rPr lang="en-US" sz="16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l-GR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Between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/slope covariance =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.030</a:t>
            </a:r>
            <a:r>
              <a:rPr lang="en-US" sz="16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Between slope coefficient ( →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job_perf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0.053</a:t>
            </a:r>
            <a:r>
              <a:rPr lang="en-US" sz="16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Between slope coefficient (→ random slope) =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0.006</a:t>
            </a:r>
            <a:r>
              <a:rPr lang="en-US" sz="16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n.s.</a:t>
            </a:r>
          </a:p>
        </p:txBody>
      </p:sp>
      <p:sp>
        <p:nvSpPr>
          <p:cNvPr id="40" name="Rectangle 4">
            <a:extLst>
              <a:ext uri="{FF2B5EF4-FFF2-40B4-BE49-F238E27FC236}">
                <a16:creationId xmlns:a16="http://schemas.microsoft.com/office/drawing/2014/main" id="{D73B2866-B486-4431-9BE3-8C651E291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590" y="6389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1" name="Group 6">
            <a:extLst>
              <a:ext uri="{FF2B5EF4-FFF2-40B4-BE49-F238E27FC236}">
                <a16:creationId xmlns:a16="http://schemas.microsoft.com/office/drawing/2014/main" id="{2CBA94A8-676A-48DB-8342-7F41CFBBEBB8}"/>
              </a:ext>
            </a:extLst>
          </p:cNvPr>
          <p:cNvGrpSpPr/>
          <p:nvPr/>
        </p:nvGrpSpPr>
        <p:grpSpPr>
          <a:xfrm>
            <a:off x="1220819" y="3194687"/>
            <a:ext cx="4517022" cy="3466579"/>
            <a:chOff x="126416" y="2643182"/>
            <a:chExt cx="4517022" cy="3466579"/>
          </a:xfrm>
        </p:grpSpPr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6638513A-5243-47DC-B3AD-D397DCFFE7D4}"/>
                </a:ext>
              </a:extLst>
            </p:cNvPr>
            <p:cNvSpPr txBox="1"/>
            <p:nvPr/>
          </p:nvSpPr>
          <p:spPr>
            <a:xfrm>
              <a:off x="1630524" y="4786322"/>
              <a:ext cx="44114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0" dirty="0">
                  <a:latin typeface="Times New Roman" panose="02020603050405020304" pitchFamily="18" charset="0"/>
                  <a:cs typeface="Times New Roman" pitchFamily="18" charset="0"/>
                </a:rPr>
                <a:t>.</a:t>
              </a:r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37689C1D-366F-4D4C-8234-8F567EC97F59}"/>
                </a:ext>
              </a:extLst>
            </p:cNvPr>
            <p:cNvSpPr/>
            <p:nvPr/>
          </p:nvSpPr>
          <p:spPr>
            <a:xfrm>
              <a:off x="2357422" y="5572140"/>
              <a:ext cx="1143008" cy="42862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job_perf</a:t>
              </a:r>
              <a:r>
                <a:rPr lang="it-IT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it-IT" sz="1400" i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it-IT" sz="1400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ij</a:t>
              </a:r>
              <a:r>
                <a:rPr lang="it-IT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E68D905C-6593-4C60-B627-F36232171DD6}"/>
                </a:ext>
              </a:extLst>
            </p:cNvPr>
            <p:cNvSpPr txBox="1"/>
            <p:nvPr/>
          </p:nvSpPr>
          <p:spPr>
            <a:xfrm>
              <a:off x="126416" y="4643446"/>
              <a:ext cx="8329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Between</a:t>
              </a:r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3189505B-71F7-4101-89B4-30876C52AE24}"/>
                </a:ext>
              </a:extLst>
            </p:cNvPr>
            <p:cNvSpPr txBox="1"/>
            <p:nvPr/>
          </p:nvSpPr>
          <p:spPr>
            <a:xfrm>
              <a:off x="142844" y="4988494"/>
              <a:ext cx="6760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Within</a:t>
              </a:r>
            </a:p>
          </p:txBody>
        </p:sp>
        <p:cxnSp>
          <p:nvCxnSpPr>
            <p:cNvPr id="46" name="Connettore 2 45">
              <a:extLst>
                <a:ext uri="{FF2B5EF4-FFF2-40B4-BE49-F238E27FC236}">
                  <a16:creationId xmlns:a16="http://schemas.microsoft.com/office/drawing/2014/main" id="{87ED5AB7-3E45-4A31-A004-19820E75F480}"/>
                </a:ext>
              </a:extLst>
            </p:cNvPr>
            <p:cNvCxnSpPr>
              <a:stCxn id="47" idx="2"/>
            </p:cNvCxnSpPr>
            <p:nvPr/>
          </p:nvCxnSpPr>
          <p:spPr>
            <a:xfrm rot="10800000" flipV="1">
              <a:off x="3000364" y="5286388"/>
              <a:ext cx="357190" cy="285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e 46">
              <a:extLst>
                <a:ext uri="{FF2B5EF4-FFF2-40B4-BE49-F238E27FC236}">
                  <a16:creationId xmlns:a16="http://schemas.microsoft.com/office/drawing/2014/main" id="{1ED1423D-07C7-4F96-B3C0-4558D4450759}"/>
                </a:ext>
              </a:extLst>
            </p:cNvPr>
            <p:cNvSpPr/>
            <p:nvPr/>
          </p:nvSpPr>
          <p:spPr>
            <a:xfrm>
              <a:off x="3357554" y="5072074"/>
              <a:ext cx="571504" cy="4286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i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it-IT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ij</a:t>
              </a:r>
              <a:endParaRPr lang="it-IT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39A9B295-BD72-4C5C-B02B-5B39D4679E06}"/>
                </a:ext>
              </a:extLst>
            </p:cNvPr>
            <p:cNvSpPr/>
            <p:nvPr/>
          </p:nvSpPr>
          <p:spPr>
            <a:xfrm>
              <a:off x="3500430" y="4286256"/>
              <a:ext cx="642942" cy="4286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it-IT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it-IT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FB236084-C981-4EAA-8EDA-5D42D8978495}"/>
                </a:ext>
              </a:extLst>
            </p:cNvPr>
            <p:cNvSpPr/>
            <p:nvPr/>
          </p:nvSpPr>
          <p:spPr>
            <a:xfrm>
              <a:off x="1643042" y="4286256"/>
              <a:ext cx="1143008" cy="3571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job_perf</a:t>
              </a:r>
              <a:endPara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0" name="Connettore 2 49">
              <a:extLst>
                <a:ext uri="{FF2B5EF4-FFF2-40B4-BE49-F238E27FC236}">
                  <a16:creationId xmlns:a16="http://schemas.microsoft.com/office/drawing/2014/main" id="{9129E09A-E9C7-441F-A58E-B446122B87EA}"/>
                </a:ext>
              </a:extLst>
            </p:cNvPr>
            <p:cNvCxnSpPr/>
            <p:nvPr/>
          </p:nvCxnSpPr>
          <p:spPr>
            <a:xfrm rot="10800000">
              <a:off x="2786050" y="4500570"/>
              <a:ext cx="71438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2 50">
              <a:extLst>
                <a:ext uri="{FF2B5EF4-FFF2-40B4-BE49-F238E27FC236}">
                  <a16:creationId xmlns:a16="http://schemas.microsoft.com/office/drawing/2014/main" id="{DE6B43A9-D0A8-4EA6-B292-24A6FD3F09BA}"/>
                </a:ext>
              </a:extLst>
            </p:cNvPr>
            <p:cNvCxnSpPr>
              <a:stCxn id="52" idx="1"/>
              <a:endCxn id="49" idx="6"/>
            </p:cNvCxnSpPr>
            <p:nvPr/>
          </p:nvCxnSpPr>
          <p:spPr>
            <a:xfrm rot="10800000" flipV="1">
              <a:off x="2786050" y="3714751"/>
              <a:ext cx="660802" cy="7500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riangolo isoscele 51">
              <a:extLst>
                <a:ext uri="{FF2B5EF4-FFF2-40B4-BE49-F238E27FC236}">
                  <a16:creationId xmlns:a16="http://schemas.microsoft.com/office/drawing/2014/main" id="{CEC2F59B-483F-4556-86A9-DE11D85D1FDF}"/>
                </a:ext>
              </a:extLst>
            </p:cNvPr>
            <p:cNvSpPr/>
            <p:nvPr/>
          </p:nvSpPr>
          <p:spPr>
            <a:xfrm>
              <a:off x="3357554" y="3500438"/>
              <a:ext cx="357190" cy="428628"/>
            </a:xfrm>
            <a:prstGeom prst="triangl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id="{9CB13DF4-42BB-4503-95C7-232D88C2B284}"/>
                </a:ext>
              </a:extLst>
            </p:cNvPr>
            <p:cNvSpPr txBox="1"/>
            <p:nvPr/>
          </p:nvSpPr>
          <p:spPr>
            <a:xfrm>
              <a:off x="3929058" y="4572008"/>
              <a:ext cx="6848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0.120</a:t>
              </a:r>
              <a:r>
                <a:rPr lang="it-IT" sz="1200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***</a:t>
              </a:r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3B66C513-2AFB-4EC1-8C1B-C6B105C68C71}"/>
                </a:ext>
              </a:extLst>
            </p:cNvPr>
            <p:cNvSpPr txBox="1"/>
            <p:nvPr/>
          </p:nvSpPr>
          <p:spPr>
            <a:xfrm>
              <a:off x="2643174" y="3929066"/>
              <a:ext cx="69442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5.238</a:t>
              </a:r>
              <a:r>
                <a:rPr lang="it-IT" sz="1200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***</a:t>
              </a:r>
            </a:p>
          </p:txBody>
        </p:sp>
        <p:sp>
          <p:nvSpPr>
            <p:cNvPr id="55" name="CasellaDiTesto 54">
              <a:extLst>
                <a:ext uri="{FF2B5EF4-FFF2-40B4-BE49-F238E27FC236}">
                  <a16:creationId xmlns:a16="http://schemas.microsoft.com/office/drawing/2014/main" id="{AC54C687-4D56-4FB9-8361-F3BECC62CE71}"/>
                </a:ext>
              </a:extLst>
            </p:cNvPr>
            <p:cNvSpPr txBox="1"/>
            <p:nvPr/>
          </p:nvSpPr>
          <p:spPr>
            <a:xfrm>
              <a:off x="3857620" y="5072074"/>
              <a:ext cx="6848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0.569</a:t>
              </a:r>
              <a:r>
                <a:rPr lang="it-IT" sz="1200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***</a:t>
              </a:r>
            </a:p>
          </p:txBody>
        </p:sp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44839475-6E09-405D-9203-678FD2A75138}"/>
                </a:ext>
              </a:extLst>
            </p:cNvPr>
            <p:cNvSpPr/>
            <p:nvPr/>
          </p:nvSpPr>
          <p:spPr>
            <a:xfrm>
              <a:off x="428596" y="5572140"/>
              <a:ext cx="928694" cy="42862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OCB</a:t>
              </a:r>
              <a:r>
                <a:rPr lang="it-IT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ij</a:t>
              </a:r>
              <a:endPara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5921BC98-0EC7-4011-B71A-331422BCB14E}"/>
                </a:ext>
              </a:extLst>
            </p:cNvPr>
            <p:cNvCxnSpPr>
              <a:stCxn id="56" idx="3"/>
            </p:cNvCxnSpPr>
            <p:nvPr/>
          </p:nvCxnSpPr>
          <p:spPr>
            <a:xfrm>
              <a:off x="1357290" y="5786454"/>
              <a:ext cx="100013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B99E9189-F90E-4BB2-A5C7-2F0B8DD88971}"/>
                </a:ext>
              </a:extLst>
            </p:cNvPr>
            <p:cNvSpPr txBox="1"/>
            <p:nvPr/>
          </p:nvSpPr>
          <p:spPr>
            <a:xfrm>
              <a:off x="2130590" y="4786322"/>
              <a:ext cx="44114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0" dirty="0">
                  <a:latin typeface="Times New Roman" panose="02020603050405020304" pitchFamily="18" charset="0"/>
                  <a:cs typeface="Times New Roman" pitchFamily="18" charset="0"/>
                </a:rPr>
                <a:t>.</a:t>
              </a:r>
            </a:p>
          </p:txBody>
        </p:sp>
        <p:sp>
          <p:nvSpPr>
            <p:cNvPr id="59" name="Ovale 58">
              <a:extLst>
                <a:ext uri="{FF2B5EF4-FFF2-40B4-BE49-F238E27FC236}">
                  <a16:creationId xmlns:a16="http://schemas.microsoft.com/office/drawing/2014/main" id="{17667773-D339-40EE-B7FE-A74DE176E41F}"/>
                </a:ext>
              </a:extLst>
            </p:cNvPr>
            <p:cNvSpPr/>
            <p:nvPr/>
          </p:nvSpPr>
          <p:spPr>
            <a:xfrm>
              <a:off x="1500166" y="2786058"/>
              <a:ext cx="1285884" cy="50006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</a:t>
              </a:r>
              <a:r>
                <a:rPr lang="it-IT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it-IT" sz="12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slope</a:t>
              </a:r>
              <a:r>
                <a:rPr lang="it-IT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0" name="Ovale 59">
              <a:extLst>
                <a:ext uri="{FF2B5EF4-FFF2-40B4-BE49-F238E27FC236}">
                  <a16:creationId xmlns:a16="http://schemas.microsoft.com/office/drawing/2014/main" id="{A6EAA265-E3BB-497A-AE08-54B3689316A0}"/>
                </a:ext>
              </a:extLst>
            </p:cNvPr>
            <p:cNvSpPr/>
            <p:nvPr/>
          </p:nvSpPr>
          <p:spPr>
            <a:xfrm>
              <a:off x="3500430" y="2786058"/>
              <a:ext cx="642942" cy="50006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it-IT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it-IT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cxnSp>
          <p:nvCxnSpPr>
            <p:cNvPr id="61" name="Connettore 2 60">
              <a:extLst>
                <a:ext uri="{FF2B5EF4-FFF2-40B4-BE49-F238E27FC236}">
                  <a16:creationId xmlns:a16="http://schemas.microsoft.com/office/drawing/2014/main" id="{1627FEB5-3895-4821-AB82-7026F2494767}"/>
                </a:ext>
              </a:extLst>
            </p:cNvPr>
            <p:cNvCxnSpPr>
              <a:stCxn id="60" idx="2"/>
              <a:endCxn id="59" idx="6"/>
            </p:cNvCxnSpPr>
            <p:nvPr/>
          </p:nvCxnSpPr>
          <p:spPr>
            <a:xfrm rot="10800000">
              <a:off x="2786050" y="3036091"/>
              <a:ext cx="714380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rco 61">
              <a:extLst>
                <a:ext uri="{FF2B5EF4-FFF2-40B4-BE49-F238E27FC236}">
                  <a16:creationId xmlns:a16="http://schemas.microsoft.com/office/drawing/2014/main" id="{5F84F670-8C84-4ACC-97F1-492247A79171}"/>
                </a:ext>
              </a:extLst>
            </p:cNvPr>
            <p:cNvSpPr/>
            <p:nvPr/>
          </p:nvSpPr>
          <p:spPr>
            <a:xfrm>
              <a:off x="3857620" y="3000372"/>
              <a:ext cx="500066" cy="1571636"/>
            </a:xfrm>
            <a:prstGeom prst="arc">
              <a:avLst>
                <a:gd name="adj1" fmla="val 16352466"/>
                <a:gd name="adj2" fmla="val 5212516"/>
              </a:avLst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0AED0004-0DBD-4560-B9E9-5195073F3344}"/>
                </a:ext>
              </a:extLst>
            </p:cNvPr>
            <p:cNvSpPr txBox="1"/>
            <p:nvPr/>
          </p:nvSpPr>
          <p:spPr>
            <a:xfrm>
              <a:off x="3929058" y="2643182"/>
              <a:ext cx="5822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0.037</a:t>
              </a:r>
              <a:r>
                <a:rPr lang="it-IT" sz="1200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F8F468AD-CC3D-4A6A-9B17-5682770CB1F7}"/>
                </a:ext>
              </a:extLst>
            </p:cNvPr>
            <p:cNvSpPr txBox="1"/>
            <p:nvPr/>
          </p:nvSpPr>
          <p:spPr>
            <a:xfrm>
              <a:off x="4130156" y="3643314"/>
              <a:ext cx="51328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.030</a:t>
              </a:r>
              <a:r>
                <a:rPr lang="it-IT" sz="1200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</a:p>
          </p:txBody>
        </p:sp>
        <p:cxnSp>
          <p:nvCxnSpPr>
            <p:cNvPr id="65" name="Connettore 2 64">
              <a:extLst>
                <a:ext uri="{FF2B5EF4-FFF2-40B4-BE49-F238E27FC236}">
                  <a16:creationId xmlns:a16="http://schemas.microsoft.com/office/drawing/2014/main" id="{5CCA7F04-308C-420C-BDD2-EE216B0C2E7C}"/>
                </a:ext>
              </a:extLst>
            </p:cNvPr>
            <p:cNvCxnSpPr>
              <a:stCxn id="52" idx="1"/>
              <a:endCxn id="59" idx="6"/>
            </p:cNvCxnSpPr>
            <p:nvPr/>
          </p:nvCxnSpPr>
          <p:spPr>
            <a:xfrm rot="10800000">
              <a:off x="2786050" y="3036092"/>
              <a:ext cx="660802" cy="6786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CasellaDiTesto 65">
              <a:extLst>
                <a:ext uri="{FF2B5EF4-FFF2-40B4-BE49-F238E27FC236}">
                  <a16:creationId xmlns:a16="http://schemas.microsoft.com/office/drawing/2014/main" id="{5F0D4B77-90DE-4B75-BB0F-8F6D605FC995}"/>
                </a:ext>
              </a:extLst>
            </p:cNvPr>
            <p:cNvSpPr txBox="1"/>
            <p:nvPr/>
          </p:nvSpPr>
          <p:spPr>
            <a:xfrm>
              <a:off x="2786050" y="3286124"/>
              <a:ext cx="68480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0.526</a:t>
              </a:r>
              <a:r>
                <a:rPr lang="it-IT" sz="1200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***</a:t>
              </a:r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53C416AA-144F-4063-BAD5-CF48775516FE}"/>
                </a:ext>
              </a:extLst>
            </p:cNvPr>
            <p:cNvSpPr/>
            <p:nvPr/>
          </p:nvSpPr>
          <p:spPr>
            <a:xfrm>
              <a:off x="214282" y="4286256"/>
              <a:ext cx="928694" cy="35719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boss_exp</a:t>
              </a:r>
              <a:r>
                <a:rPr lang="it-IT" sz="14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it-IT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Connettore 2 67">
              <a:extLst>
                <a:ext uri="{FF2B5EF4-FFF2-40B4-BE49-F238E27FC236}">
                  <a16:creationId xmlns:a16="http://schemas.microsoft.com/office/drawing/2014/main" id="{F3F983EA-8163-4859-A01F-362BB3B74230}"/>
                </a:ext>
              </a:extLst>
            </p:cNvPr>
            <p:cNvCxnSpPr>
              <a:stCxn id="67" idx="3"/>
              <a:endCxn id="49" idx="2"/>
            </p:cNvCxnSpPr>
            <p:nvPr/>
          </p:nvCxnSpPr>
          <p:spPr>
            <a:xfrm>
              <a:off x="1142976" y="4464851"/>
              <a:ext cx="500066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CasellaDiTesto 68">
              <a:extLst>
                <a:ext uri="{FF2B5EF4-FFF2-40B4-BE49-F238E27FC236}">
                  <a16:creationId xmlns:a16="http://schemas.microsoft.com/office/drawing/2014/main" id="{07FDE8C4-CF54-4530-83E1-8CFAE122AFA8}"/>
                </a:ext>
              </a:extLst>
            </p:cNvPr>
            <p:cNvSpPr txBox="1"/>
            <p:nvPr/>
          </p:nvSpPr>
          <p:spPr>
            <a:xfrm>
              <a:off x="1142976" y="4214818"/>
              <a:ext cx="6848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0.053</a:t>
              </a:r>
              <a:r>
                <a:rPr lang="it-IT" sz="1200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***</a:t>
              </a:r>
            </a:p>
          </p:txBody>
        </p:sp>
        <p:cxnSp>
          <p:nvCxnSpPr>
            <p:cNvPr id="70" name="Connettore 2 69">
              <a:extLst>
                <a:ext uri="{FF2B5EF4-FFF2-40B4-BE49-F238E27FC236}">
                  <a16:creationId xmlns:a16="http://schemas.microsoft.com/office/drawing/2014/main" id="{4817D216-4226-4EA5-816D-E6D8938BF51B}"/>
                </a:ext>
              </a:extLst>
            </p:cNvPr>
            <p:cNvCxnSpPr>
              <a:endCxn id="59" idx="2"/>
            </p:cNvCxnSpPr>
            <p:nvPr/>
          </p:nvCxnSpPr>
          <p:spPr>
            <a:xfrm rot="5400000" flipH="1" flipV="1">
              <a:off x="589332" y="3589736"/>
              <a:ext cx="1464479" cy="3571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asellaDiTesto 70">
              <a:extLst>
                <a:ext uri="{FF2B5EF4-FFF2-40B4-BE49-F238E27FC236}">
                  <a16:creationId xmlns:a16="http://schemas.microsoft.com/office/drawing/2014/main" id="{28A6535D-6947-4580-9607-F7CBB9124EAB}"/>
                </a:ext>
              </a:extLst>
            </p:cNvPr>
            <p:cNvSpPr txBox="1"/>
            <p:nvPr/>
          </p:nvSpPr>
          <p:spPr>
            <a:xfrm>
              <a:off x="812854" y="3357562"/>
              <a:ext cx="6735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0.006</a:t>
              </a:r>
              <a:r>
                <a:rPr lang="it-IT" sz="1200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n.s.</a:t>
              </a:r>
            </a:p>
          </p:txBody>
        </p:sp>
      </p:grp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646ECC14-2915-421D-A8F8-F7D89AE4FA28}"/>
              </a:ext>
            </a:extLst>
          </p:cNvPr>
          <p:cNvSpPr txBox="1"/>
          <p:nvPr/>
        </p:nvSpPr>
        <p:spPr>
          <a:xfrm>
            <a:off x="1208910" y="5355830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----------------------------------------------------------------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32EBE6EE-DBCE-4589-B72C-7FF44E841530}"/>
              </a:ext>
            </a:extLst>
          </p:cNvPr>
          <p:cNvSpPr txBox="1"/>
          <p:nvPr/>
        </p:nvSpPr>
        <p:spPr>
          <a:xfrm>
            <a:off x="5952156" y="3224041"/>
            <a:ext cx="448851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>
                <a:latin typeface="Courier New" pitchFamily="49" charset="0"/>
                <a:cs typeface="Courier New" pitchFamily="49" charset="0"/>
              </a:rPr>
              <a:t>                                                    </a:t>
            </a:r>
            <a:r>
              <a:rPr lang="it-IT" sz="800" dirty="0" err="1">
                <a:latin typeface="Courier New" pitchFamily="49" charset="0"/>
                <a:cs typeface="Courier New" pitchFamily="49" charset="0"/>
              </a:rPr>
              <a:t>Two-Tailed</a:t>
            </a:r>
            <a:endParaRPr lang="it-IT" sz="800" dirty="0">
              <a:latin typeface="Courier New" pitchFamily="49" charset="0"/>
              <a:cs typeface="Courier New" pitchFamily="49" charset="0"/>
            </a:endParaRPr>
          </a:p>
          <a:p>
            <a:r>
              <a:rPr lang="it-IT" sz="800" dirty="0">
                <a:latin typeface="Courier New" pitchFamily="49" charset="0"/>
                <a:cs typeface="Courier New" pitchFamily="49" charset="0"/>
              </a:rPr>
              <a:t>                    Estimate       S.E.  Est./S.E.    </a:t>
            </a:r>
            <a:r>
              <a:rPr lang="it-IT" sz="800" dirty="0" err="1">
                <a:latin typeface="Courier New" pitchFamily="49" charset="0"/>
                <a:cs typeface="Courier New" pitchFamily="49" charset="0"/>
              </a:rPr>
              <a:t>P-Value</a:t>
            </a:r>
            <a:endParaRPr lang="it-IT" sz="800" dirty="0">
              <a:latin typeface="Courier New" pitchFamily="49" charset="0"/>
              <a:cs typeface="Courier New" pitchFamily="49" charset="0"/>
            </a:endParaRPr>
          </a:p>
          <a:p>
            <a:endParaRPr lang="it-IT" sz="800" dirty="0">
              <a:latin typeface="Courier New" pitchFamily="49" charset="0"/>
              <a:cs typeface="Courier New" pitchFamily="49" charset="0"/>
            </a:endParaRPr>
          </a:p>
          <a:p>
            <a:r>
              <a:rPr lang="it-IT" sz="800" dirty="0" err="1">
                <a:latin typeface="Courier New" pitchFamily="49" charset="0"/>
                <a:cs typeface="Courier New" pitchFamily="49" charset="0"/>
              </a:rPr>
              <a:t>Within</a:t>
            </a:r>
            <a:r>
              <a:rPr lang="it-IT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800" dirty="0" err="1">
                <a:latin typeface="Courier New" pitchFamily="49" charset="0"/>
                <a:cs typeface="Courier New" pitchFamily="49" charset="0"/>
              </a:rPr>
              <a:t>Level</a:t>
            </a:r>
            <a:endParaRPr lang="it-IT" sz="800" dirty="0">
              <a:latin typeface="Courier New" pitchFamily="49" charset="0"/>
              <a:cs typeface="Courier New" pitchFamily="49" charset="0"/>
            </a:endParaRPr>
          </a:p>
          <a:p>
            <a:endParaRPr lang="it-IT" sz="800" dirty="0">
              <a:latin typeface="Courier New" pitchFamily="49" charset="0"/>
              <a:cs typeface="Courier New" pitchFamily="49" charset="0"/>
            </a:endParaRPr>
          </a:p>
          <a:p>
            <a:r>
              <a:rPr lang="it-IT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800" dirty="0" err="1">
                <a:latin typeface="Courier New" pitchFamily="49" charset="0"/>
                <a:cs typeface="Courier New" pitchFamily="49" charset="0"/>
              </a:rPr>
              <a:t>Residual</a:t>
            </a:r>
            <a:r>
              <a:rPr lang="it-IT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800" dirty="0" err="1">
                <a:latin typeface="Courier New" pitchFamily="49" charset="0"/>
                <a:cs typeface="Courier New" pitchFamily="49" charset="0"/>
              </a:rPr>
              <a:t>Variances</a:t>
            </a:r>
            <a:endParaRPr lang="it-IT" sz="800" dirty="0">
              <a:latin typeface="Courier New" pitchFamily="49" charset="0"/>
              <a:cs typeface="Courier New" pitchFamily="49" charset="0"/>
            </a:endParaRPr>
          </a:p>
          <a:p>
            <a:r>
              <a:rPr lang="it-IT" sz="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it-IT" sz="800" dirty="0" err="1">
                <a:latin typeface="Courier New" pitchFamily="49" charset="0"/>
                <a:cs typeface="Courier New" pitchFamily="49" charset="0"/>
              </a:rPr>
              <a:t>JOB_PERF</a:t>
            </a:r>
            <a:r>
              <a:rPr lang="it-IT" sz="800" dirty="0">
                <a:latin typeface="Courier New" pitchFamily="49" charset="0"/>
                <a:cs typeface="Courier New" pitchFamily="49" charset="0"/>
              </a:rPr>
              <a:t>           0.569      0.025     22.463      0.000</a:t>
            </a:r>
          </a:p>
          <a:p>
            <a:endParaRPr lang="it-IT" sz="800" dirty="0">
              <a:latin typeface="Courier New" pitchFamily="49" charset="0"/>
              <a:cs typeface="Courier New" pitchFamily="49" charset="0"/>
            </a:endParaRPr>
          </a:p>
          <a:p>
            <a:r>
              <a:rPr lang="it-IT" sz="800" dirty="0" err="1">
                <a:latin typeface="Courier New" pitchFamily="49" charset="0"/>
                <a:cs typeface="Courier New" pitchFamily="49" charset="0"/>
              </a:rPr>
              <a:t>Between</a:t>
            </a:r>
            <a:r>
              <a:rPr lang="it-IT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800" dirty="0" err="1">
                <a:latin typeface="Courier New" pitchFamily="49" charset="0"/>
                <a:cs typeface="Courier New" pitchFamily="49" charset="0"/>
              </a:rPr>
              <a:t>Level</a:t>
            </a:r>
            <a:endParaRPr lang="it-IT" sz="800" dirty="0">
              <a:latin typeface="Courier New" pitchFamily="49" charset="0"/>
              <a:cs typeface="Courier New" pitchFamily="49" charset="0"/>
            </a:endParaRPr>
          </a:p>
          <a:p>
            <a:endParaRPr lang="it-IT" sz="800" dirty="0">
              <a:latin typeface="Courier New" pitchFamily="49" charset="0"/>
              <a:cs typeface="Courier New" pitchFamily="49" charset="0"/>
            </a:endParaRPr>
          </a:p>
          <a:p>
            <a:r>
              <a:rPr lang="it-IT" sz="800" dirty="0">
                <a:latin typeface="Courier New" pitchFamily="49" charset="0"/>
                <a:cs typeface="Courier New" pitchFamily="49" charset="0"/>
              </a:rPr>
              <a:t> BETA1J     ON</a:t>
            </a:r>
          </a:p>
          <a:p>
            <a:r>
              <a:rPr lang="it-IT" sz="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it-IT" sz="800" dirty="0" err="1">
                <a:latin typeface="Courier New" pitchFamily="49" charset="0"/>
                <a:cs typeface="Courier New" pitchFamily="49" charset="0"/>
              </a:rPr>
              <a:t>BOSS_EXP</a:t>
            </a:r>
            <a:r>
              <a:rPr lang="it-IT" sz="800" dirty="0">
                <a:latin typeface="Courier New" pitchFamily="49" charset="0"/>
                <a:cs typeface="Courier New" pitchFamily="49" charset="0"/>
              </a:rPr>
              <a:t>           0.006      0.004      1.341      0.180</a:t>
            </a:r>
          </a:p>
          <a:p>
            <a:endParaRPr lang="it-IT" sz="800" dirty="0">
              <a:latin typeface="Courier New" pitchFamily="49" charset="0"/>
              <a:cs typeface="Courier New" pitchFamily="49" charset="0"/>
            </a:endParaRPr>
          </a:p>
          <a:p>
            <a:r>
              <a:rPr lang="it-IT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800" dirty="0" err="1">
                <a:latin typeface="Courier New" pitchFamily="49" charset="0"/>
                <a:cs typeface="Courier New" pitchFamily="49" charset="0"/>
              </a:rPr>
              <a:t>JOB_PERF</a:t>
            </a:r>
            <a:r>
              <a:rPr lang="it-IT" sz="800" dirty="0">
                <a:latin typeface="Courier New" pitchFamily="49" charset="0"/>
                <a:cs typeface="Courier New" pitchFamily="49" charset="0"/>
              </a:rPr>
              <a:t>   ON</a:t>
            </a:r>
          </a:p>
          <a:p>
            <a:r>
              <a:rPr lang="it-IT" sz="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it-IT" sz="800" dirty="0" err="1">
                <a:latin typeface="Courier New" pitchFamily="49" charset="0"/>
                <a:cs typeface="Courier New" pitchFamily="49" charset="0"/>
              </a:rPr>
              <a:t>BOSS_EXP</a:t>
            </a:r>
            <a:r>
              <a:rPr lang="it-IT" sz="800" dirty="0">
                <a:latin typeface="Courier New" pitchFamily="49" charset="0"/>
                <a:cs typeface="Courier New" pitchFamily="49" charset="0"/>
              </a:rPr>
              <a:t>           0.053      0.007      7.409      0.000</a:t>
            </a:r>
          </a:p>
          <a:p>
            <a:endParaRPr lang="it-IT" sz="800" dirty="0">
              <a:latin typeface="Courier New" pitchFamily="49" charset="0"/>
              <a:cs typeface="Courier New" pitchFamily="49" charset="0"/>
            </a:endParaRPr>
          </a:p>
          <a:p>
            <a:r>
              <a:rPr lang="it-IT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800" dirty="0" err="1">
                <a:latin typeface="Courier New" pitchFamily="49" charset="0"/>
                <a:cs typeface="Courier New" pitchFamily="49" charset="0"/>
              </a:rPr>
              <a:t>JOB_PERF</a:t>
            </a:r>
            <a:r>
              <a:rPr lang="it-IT" sz="800" dirty="0">
                <a:latin typeface="Courier New" pitchFamily="49" charset="0"/>
                <a:cs typeface="Courier New" pitchFamily="49" charset="0"/>
              </a:rPr>
              <a:t> WITH</a:t>
            </a:r>
          </a:p>
          <a:p>
            <a:r>
              <a:rPr lang="it-IT" sz="800" dirty="0">
                <a:latin typeface="Courier New" pitchFamily="49" charset="0"/>
                <a:cs typeface="Courier New" pitchFamily="49" charset="0"/>
              </a:rPr>
              <a:t>    BETA1J             0.030      0.015      2.038      0.042</a:t>
            </a:r>
          </a:p>
          <a:p>
            <a:endParaRPr lang="it-IT" sz="800" dirty="0">
              <a:latin typeface="Courier New" pitchFamily="49" charset="0"/>
              <a:cs typeface="Courier New" pitchFamily="49" charset="0"/>
            </a:endParaRPr>
          </a:p>
          <a:p>
            <a:r>
              <a:rPr lang="it-IT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800" dirty="0" err="1">
                <a:latin typeface="Courier New" pitchFamily="49" charset="0"/>
                <a:cs typeface="Courier New" pitchFamily="49" charset="0"/>
              </a:rPr>
              <a:t>Intercepts</a:t>
            </a:r>
            <a:endParaRPr lang="it-IT" sz="800" dirty="0">
              <a:latin typeface="Courier New" pitchFamily="49" charset="0"/>
              <a:cs typeface="Courier New" pitchFamily="49" charset="0"/>
            </a:endParaRPr>
          </a:p>
          <a:p>
            <a:r>
              <a:rPr lang="it-IT" sz="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it-IT" sz="800" dirty="0" err="1">
                <a:latin typeface="Courier New" pitchFamily="49" charset="0"/>
                <a:cs typeface="Courier New" pitchFamily="49" charset="0"/>
              </a:rPr>
              <a:t>JOB_PERF</a:t>
            </a:r>
            <a:r>
              <a:rPr lang="it-IT" sz="800" dirty="0">
                <a:latin typeface="Courier New" pitchFamily="49" charset="0"/>
                <a:cs typeface="Courier New" pitchFamily="49" charset="0"/>
              </a:rPr>
              <a:t>           5.238      0.047    112.465      0.000</a:t>
            </a:r>
          </a:p>
          <a:p>
            <a:r>
              <a:rPr lang="it-IT" sz="800" dirty="0">
                <a:latin typeface="Courier New" pitchFamily="49" charset="0"/>
                <a:cs typeface="Courier New" pitchFamily="49" charset="0"/>
              </a:rPr>
              <a:t>    BETA1J             0.526      0.043     12.185      0.000</a:t>
            </a:r>
          </a:p>
          <a:p>
            <a:endParaRPr lang="it-IT" sz="800" dirty="0">
              <a:latin typeface="Courier New" pitchFamily="49" charset="0"/>
              <a:cs typeface="Courier New" pitchFamily="49" charset="0"/>
            </a:endParaRPr>
          </a:p>
          <a:p>
            <a:r>
              <a:rPr lang="it-IT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800" dirty="0" err="1">
                <a:latin typeface="Courier New" pitchFamily="49" charset="0"/>
                <a:cs typeface="Courier New" pitchFamily="49" charset="0"/>
              </a:rPr>
              <a:t>Residual</a:t>
            </a:r>
            <a:r>
              <a:rPr lang="it-IT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800" dirty="0" err="1">
                <a:latin typeface="Courier New" pitchFamily="49" charset="0"/>
                <a:cs typeface="Courier New" pitchFamily="49" charset="0"/>
              </a:rPr>
              <a:t>Variances</a:t>
            </a:r>
            <a:endParaRPr lang="it-IT" sz="800" dirty="0">
              <a:latin typeface="Courier New" pitchFamily="49" charset="0"/>
              <a:cs typeface="Courier New" pitchFamily="49" charset="0"/>
            </a:endParaRPr>
          </a:p>
          <a:p>
            <a:r>
              <a:rPr lang="it-IT" sz="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it-IT" sz="800" dirty="0" err="1">
                <a:latin typeface="Courier New" pitchFamily="49" charset="0"/>
                <a:cs typeface="Courier New" pitchFamily="49" charset="0"/>
              </a:rPr>
              <a:t>JOB_PERF</a:t>
            </a:r>
            <a:r>
              <a:rPr lang="it-IT" sz="800" dirty="0">
                <a:latin typeface="Courier New" pitchFamily="49" charset="0"/>
                <a:cs typeface="Courier New" pitchFamily="49" charset="0"/>
              </a:rPr>
              <a:t>           0.120      0.028      4.355      0.000</a:t>
            </a:r>
          </a:p>
          <a:p>
            <a:r>
              <a:rPr lang="it-IT" sz="800" dirty="0">
                <a:latin typeface="Courier New" pitchFamily="49" charset="0"/>
                <a:cs typeface="Courier New" pitchFamily="49" charset="0"/>
              </a:rPr>
              <a:t>    BETA1J             0.037      0.016      2.281      0.023</a:t>
            </a:r>
          </a:p>
        </p:txBody>
      </p:sp>
    </p:spTree>
    <p:extLst>
      <p:ext uri="{BB962C8B-B14F-4D97-AF65-F5344CB8AC3E}">
        <p14:creationId xmlns:p14="http://schemas.microsoft.com/office/powerpoint/2010/main" val="358514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195A822D-84F3-4FFA-9C2D-0F332F2FA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801906"/>
              </p:ext>
            </p:extLst>
          </p:nvPr>
        </p:nvGraphicFramePr>
        <p:xfrm>
          <a:off x="302741" y="863409"/>
          <a:ext cx="11602993" cy="326597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92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7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3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87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972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Mixed-Effects Equation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</a:t>
                      </a:r>
                      <a:r>
                        <a:rPr lang="en-US" sz="1400" b="1" baseline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(intercept only)</a:t>
                      </a:r>
                      <a:endParaRPr lang="en-US" sz="1400" b="1" noProof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there substantial</a:t>
                      </a:r>
                      <a:r>
                        <a:rPr lang="en-US" sz="1400" baseline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between level variability to be explained in my outcome variable?</a:t>
                      </a:r>
                      <a:endParaRPr lang="en-US" sz="1400" noProof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noProof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400" b="0" i="1" baseline="-25000" noProof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ij</a:t>
                      </a:r>
                      <a:r>
                        <a:rPr lang="en-US" sz="1400" b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1400" b="0" i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n-US" sz="1400" b="0" baseline="-250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en-US" sz="1400" b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1400" b="0" i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1400" b="0" baseline="-250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400" b="0" i="1" baseline="-250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400" b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1400" b="0" i="1" noProof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400" b="0" i="1" baseline="-25000" noProof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ij</a:t>
                      </a:r>
                      <a:endParaRPr lang="en-US" sz="1400" b="0" i="1" baseline="-25000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1400" b="0" noProof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</a:t>
                      </a:r>
                      <a:r>
                        <a:rPr lang="en-US" sz="1400" b="1" baseline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intercept - Fixed slope</a:t>
                      </a:r>
                      <a:endParaRPr lang="en-US" sz="1400" b="1" noProof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>
                          <a:latin typeface="Times New Roman" pitchFamily="18" charset="0"/>
                          <a:cs typeface="Times New Roman" pitchFamily="18" charset="0"/>
                        </a:rPr>
                        <a:t>Does the intercept of my specified regression equation vary across clusters?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noProof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400" b="0" i="1" baseline="-25000" noProof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ij</a:t>
                      </a:r>
                      <a:r>
                        <a:rPr lang="en-US" sz="1400" b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1400" b="0" i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n-US" sz="1400" b="0" baseline="-250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en-US" sz="1400" b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1400" b="0" i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n-US" sz="1400" b="0" baseline="-25000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400" b="0" i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400" b="0" i="1" baseline="-25000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ij</a:t>
                      </a:r>
                      <a:r>
                        <a:rPr lang="en-US" sz="1400" b="0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400" b="0" i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1400" b="0" baseline="-250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400" b="0" i="1" baseline="-250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400" b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1400" b="0" i="1" noProof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400" b="0" i="1" baseline="-25000" noProof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ij</a:t>
                      </a:r>
                      <a:endParaRPr lang="en-US" sz="1400" b="0" i="1" baseline="-25000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noProof="0" dirty="0">
                          <a:latin typeface="Times New Roman" pitchFamily="18" charset="0"/>
                          <a:cs typeface="Times New Roman" pitchFamily="18" charset="0"/>
                        </a:rPr>
                        <a:t>Random</a:t>
                      </a:r>
                      <a:r>
                        <a:rPr lang="en-US" sz="1400" b="1" baseline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intercept - Random slope</a:t>
                      </a:r>
                      <a:endParaRPr lang="en-US" sz="1400" b="1" noProof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l"/>
                      <a:endParaRPr lang="en-US" sz="1400" b="1" noProof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Times New Roman" pitchFamily="18" charset="0"/>
                          <a:cs typeface="Times New Roman" pitchFamily="18" charset="0"/>
                        </a:rPr>
                        <a:t>Does the slope of my specified regression equation vary across clusters?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noProof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400" b="0" i="1" baseline="-25000" noProof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ij</a:t>
                      </a:r>
                      <a:r>
                        <a:rPr lang="en-US" sz="1400" b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1400" b="0" i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n-US" sz="1400" b="0" baseline="-250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en-US" sz="1400" b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1400" b="0" i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n-US" sz="1400" b="0" baseline="-250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400" b="0" i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400" b="0" i="1" baseline="-250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ij</a:t>
                      </a:r>
                      <a:r>
                        <a:rPr lang="en-US" sz="1400" b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noProof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b="0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1400" b="0" baseline="-25000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b="0" i="1" baseline="-25000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400" b="0" i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400" b="0" i="1" baseline="-25000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ij</a:t>
                      </a:r>
                      <a:r>
                        <a:rPr lang="en-US" sz="1400" b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1400" b="0" i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1400" b="0" baseline="-250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400" b="0" i="1" baseline="-250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400" b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1400" b="0" i="1" noProof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400" b="0" i="1" baseline="-25000" noProof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ij</a:t>
                      </a:r>
                      <a:endParaRPr lang="en-US" sz="1400" b="0" i="1" baseline="-25000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noProof="0" dirty="0">
                          <a:latin typeface="Times New Roman" pitchFamily="18" charset="0"/>
                          <a:cs typeface="Times New Roman" pitchFamily="18" charset="0"/>
                        </a:rPr>
                        <a:t>Intercept as 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there between level variables capable</a:t>
                      </a:r>
                      <a:r>
                        <a:rPr lang="en-US" sz="1400" baseline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</a:t>
                      </a:r>
                      <a:r>
                        <a:rPr lang="en-US" sz="14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predict</a:t>
                      </a:r>
                      <a:r>
                        <a:rPr lang="en-US" sz="1400" baseline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between variability of intercepts?</a:t>
                      </a:r>
                      <a:endParaRPr lang="en-US" sz="1400" noProof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noProof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400" b="0" i="1" baseline="-25000" noProof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ij</a:t>
                      </a:r>
                      <a:r>
                        <a:rPr lang="en-US" sz="1400" b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1400" b="0" i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n-US" sz="1400" b="0" baseline="-250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en-US" sz="1400" b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1400" b="0" i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n-US" sz="1400" b="0" baseline="-250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400" b="0" i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400" b="0" i="1" baseline="-250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ij</a:t>
                      </a:r>
                      <a:r>
                        <a:rPr lang="en-US" sz="1400" b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noProof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b="0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n-US" sz="1400" b="0" baseline="-25000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r>
                        <a:rPr lang="en-US" sz="1400" b="0" i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1400" b="0" i="1" baseline="-25000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400" b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1400" b="0" i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1400" b="0" baseline="-250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b="0" i="1" baseline="-250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400" b="0" i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400" b="0" i="1" baseline="-250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ij</a:t>
                      </a:r>
                      <a:r>
                        <a:rPr lang="en-US" sz="1400" b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1400" b="0" i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1400" b="0" baseline="-250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400" b="0" i="1" baseline="-250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400" b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1400" b="0" i="1" noProof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400" b="0" i="1" baseline="-25000" noProof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ij</a:t>
                      </a:r>
                      <a:endParaRPr lang="en-US" sz="1400" b="0" i="1" baseline="-25000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1400" b="0" noProof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noProof="0" dirty="0">
                          <a:latin typeface="Times New Roman" pitchFamily="18" charset="0"/>
                          <a:cs typeface="Times New Roman" pitchFamily="18" charset="0"/>
                        </a:rPr>
                        <a:t>Intercept and slope as outcomes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there between level variables capable</a:t>
                      </a:r>
                      <a:r>
                        <a:rPr lang="en-US" sz="1400" baseline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</a:t>
                      </a:r>
                      <a:r>
                        <a:rPr lang="en-US" sz="14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predict</a:t>
                      </a:r>
                      <a:r>
                        <a:rPr lang="en-US" sz="1400" baseline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between variability of intercepts and slopes?</a:t>
                      </a:r>
                      <a:endParaRPr lang="en-US" sz="1400" noProof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1" noProof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400" b="0" i="1" baseline="-25000" noProof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ij</a:t>
                      </a:r>
                      <a:r>
                        <a:rPr lang="en-US" sz="1400" b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1400" b="0" i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n-US" sz="1400" b="0" baseline="-250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</a:t>
                      </a:r>
                      <a:r>
                        <a:rPr lang="en-US" sz="1400" b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1400" b="0" i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n-US" sz="1400" b="0" baseline="-250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400" b="0" i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400" b="0" i="1" baseline="-250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ij</a:t>
                      </a:r>
                      <a:r>
                        <a:rPr lang="en-US" sz="1400" b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1400" b="0" i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n-US" sz="1400" b="0" baseline="-250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r>
                        <a:rPr lang="en-US" sz="1400" b="0" i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1400" b="0" i="1" baseline="-250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400" b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noProof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400" b="0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γ</a:t>
                      </a:r>
                      <a:r>
                        <a:rPr lang="en-US" sz="1400" b="0" baseline="-25000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en-US" sz="1400" b="0" i="1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400" b="0" i="1" baseline="-25000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ij</a:t>
                      </a:r>
                      <a:r>
                        <a:rPr lang="en-US" sz="1400" b="0" baseline="-25000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1" noProof="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1400" b="0" i="1" baseline="-25000" noProof="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400" b="0" noProof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sz="1400" b="0" i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1400" b="0" baseline="-250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400" b="0" i="1" baseline="-250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400" b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i="1" noProof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400" b="0" i="1" baseline="-25000" noProof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ij</a:t>
                      </a:r>
                      <a:r>
                        <a:rPr lang="en-US" sz="1400" b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1400" b="0" i="1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1400" b="0" baseline="-250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sz="1400" b="0" i="1" baseline="-250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r>
                        <a:rPr lang="en-US" sz="1400" b="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sz="1400" b="0" i="1" noProof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400" b="0" i="1" baseline="-25000" noProof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ij</a:t>
                      </a:r>
                      <a:endParaRPr lang="en-US" sz="1400" b="0" i="1" baseline="-25000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137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1FF3AB48-DA4F-4CF1-BE42-229CC18CA62B}"/>
              </a:ext>
            </a:extLst>
          </p:cNvPr>
          <p:cNvSpPr txBox="1"/>
          <p:nvPr/>
        </p:nvSpPr>
        <p:spPr>
          <a:xfrm>
            <a:off x="2347882" y="652442"/>
            <a:ext cx="5961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1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Null (intercept only) – Equation and path diagram</a:t>
            </a:r>
          </a:p>
        </p:txBody>
      </p:sp>
      <p:grpSp>
        <p:nvGrpSpPr>
          <p:cNvPr id="9" name="Group 12">
            <a:extLst>
              <a:ext uri="{FF2B5EF4-FFF2-40B4-BE49-F238E27FC236}">
                <a16:creationId xmlns:a16="http://schemas.microsoft.com/office/drawing/2014/main" id="{D5D11997-EB38-4F79-819F-F19FD466D06E}"/>
              </a:ext>
            </a:extLst>
          </p:cNvPr>
          <p:cNvGrpSpPr/>
          <p:nvPr/>
        </p:nvGrpSpPr>
        <p:grpSpPr>
          <a:xfrm>
            <a:off x="2388249" y="1655305"/>
            <a:ext cx="4421257" cy="1426031"/>
            <a:chOff x="571472" y="1214422"/>
            <a:chExt cx="4421257" cy="1426031"/>
          </a:xfrm>
        </p:grpSpPr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4609E85C-34C6-44ED-8417-2910C549A8AD}"/>
                </a:ext>
              </a:extLst>
            </p:cNvPr>
            <p:cNvSpPr txBox="1"/>
            <p:nvPr/>
          </p:nvSpPr>
          <p:spPr>
            <a:xfrm>
              <a:off x="571472" y="1214422"/>
              <a:ext cx="3410533" cy="1426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1: </a:t>
              </a:r>
              <a:r>
                <a:rPr lang="it-IT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it-IT" sz="20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ij</a:t>
              </a:r>
              <a:r>
                <a:rPr lang="it-IT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el-GR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r>
                <a:rPr lang="it-IT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it-IT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it-IT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+ </a:t>
              </a:r>
              <a:r>
                <a:rPr lang="it-IT" sz="2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it-IT" sz="20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ij</a:t>
              </a:r>
              <a:endParaRPr lang="it-IT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it-IT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2: </a:t>
              </a:r>
              <a:r>
                <a:rPr lang="el-GR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r>
                <a:rPr lang="it-IT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it-IT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it-IT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el-GR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r>
                <a:rPr lang="it-IT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r>
                <a:rPr lang="it-IT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+ </a:t>
              </a:r>
              <a:r>
                <a:rPr lang="it-IT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it-IT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it-IT" sz="2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  <a:p>
              <a:endParaRPr lang="it-IT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it-IT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it-IT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Parentesi graffa chiusa 10">
              <a:extLst>
                <a:ext uri="{FF2B5EF4-FFF2-40B4-BE49-F238E27FC236}">
                  <a16:creationId xmlns:a16="http://schemas.microsoft.com/office/drawing/2014/main" id="{4C565FBF-561F-4832-80E8-B0B9EE549504}"/>
                </a:ext>
              </a:extLst>
            </p:cNvPr>
            <p:cNvSpPr/>
            <p:nvPr/>
          </p:nvSpPr>
          <p:spPr>
            <a:xfrm>
              <a:off x="2928926" y="1285860"/>
              <a:ext cx="214314" cy="64294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AF00A904-05E4-4D1C-B255-8FC22264A23F}"/>
                </a:ext>
              </a:extLst>
            </p:cNvPr>
            <p:cNvSpPr txBox="1"/>
            <p:nvPr/>
          </p:nvSpPr>
          <p:spPr>
            <a:xfrm>
              <a:off x="3214678" y="1428736"/>
              <a:ext cx="1778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it-IT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ij</a:t>
              </a:r>
              <a:r>
                <a:rPr lang="it-IT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</a:t>
              </a:r>
              <a:r>
                <a:rPr lang="el-GR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r>
                <a:rPr lang="it-IT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r>
                <a:rPr lang="it-IT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+ </a:t>
              </a:r>
              <a:r>
                <a:rPr lang="it-IT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it-IT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it-IT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it-IT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+ </a:t>
              </a:r>
              <a:r>
                <a:rPr lang="it-IT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it-IT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ij</a:t>
              </a:r>
              <a:endParaRPr lang="it-IT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C1090B7-702E-409C-B79C-693F48CA0503}"/>
              </a:ext>
            </a:extLst>
          </p:cNvPr>
          <p:cNvGrpSpPr/>
          <p:nvPr/>
        </p:nvGrpSpPr>
        <p:grpSpPr>
          <a:xfrm>
            <a:off x="3776642" y="2724144"/>
            <a:ext cx="5186035" cy="2857520"/>
            <a:chOff x="1643042" y="2571744"/>
            <a:chExt cx="5186035" cy="2857520"/>
          </a:xfrm>
        </p:grpSpPr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1843719D-5F44-47E7-BF81-CF1BA0372199}"/>
                </a:ext>
              </a:extLst>
            </p:cNvPr>
            <p:cNvSpPr/>
            <p:nvPr/>
          </p:nvSpPr>
          <p:spPr>
            <a:xfrm>
              <a:off x="4071934" y="4929198"/>
              <a:ext cx="1357322" cy="500066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job_perf</a:t>
              </a:r>
              <a:r>
                <a:rPr lang="it-IT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it-IT" sz="1400" i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it-IT" sz="1400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ij</a:t>
              </a:r>
              <a:r>
                <a:rPr lang="it-IT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2CC6702B-8005-47EE-B170-50FD7016F206}"/>
                </a:ext>
              </a:extLst>
            </p:cNvPr>
            <p:cNvSpPr txBox="1"/>
            <p:nvPr/>
          </p:nvSpPr>
          <p:spPr>
            <a:xfrm>
              <a:off x="1643042" y="4143380"/>
              <a:ext cx="5186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-----------------------------------------------------------------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5259A8BA-67F9-4C2B-BEAF-91BE8FB4FF1A}"/>
                </a:ext>
              </a:extLst>
            </p:cNvPr>
            <p:cNvSpPr txBox="1"/>
            <p:nvPr/>
          </p:nvSpPr>
          <p:spPr>
            <a:xfrm>
              <a:off x="1769490" y="4000504"/>
              <a:ext cx="1903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Between (</a:t>
              </a:r>
              <a:r>
                <a:rPr lang="it-IT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</a:t>
              </a:r>
              <a:r>
                <a:rPr lang="it-IT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2)</a:t>
              </a: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4C45D43F-A44F-4858-8E05-4D96AABB8329}"/>
                </a:ext>
              </a:extLst>
            </p:cNvPr>
            <p:cNvSpPr txBox="1"/>
            <p:nvPr/>
          </p:nvSpPr>
          <p:spPr>
            <a:xfrm>
              <a:off x="1785918" y="4345552"/>
              <a:ext cx="1727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Within (</a:t>
              </a:r>
              <a:r>
                <a:rPr lang="it-IT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</a:t>
              </a:r>
              <a:r>
                <a:rPr lang="it-IT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1)</a:t>
              </a:r>
            </a:p>
          </p:txBody>
        </p:sp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A425FAD8-A8E1-4EE0-9C02-6FD694DB14DB}"/>
                </a:ext>
              </a:extLst>
            </p:cNvPr>
            <p:cNvCxnSpPr>
              <a:stCxn id="19" idx="2"/>
            </p:cNvCxnSpPr>
            <p:nvPr/>
          </p:nvCxnSpPr>
          <p:spPr>
            <a:xfrm rot="10800000" flipV="1">
              <a:off x="5357818" y="4679164"/>
              <a:ext cx="500066" cy="2500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C8411EED-8BA8-4920-8ABD-F66B245E46AA}"/>
                </a:ext>
              </a:extLst>
            </p:cNvPr>
            <p:cNvSpPr/>
            <p:nvPr/>
          </p:nvSpPr>
          <p:spPr>
            <a:xfrm>
              <a:off x="5857884" y="4429132"/>
              <a:ext cx="714380" cy="50006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i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it-IT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ij</a:t>
              </a:r>
              <a:endParaRPr lang="it-IT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FF61A618-A69A-4ECD-B383-6740897C9442}"/>
                </a:ext>
              </a:extLst>
            </p:cNvPr>
            <p:cNvSpPr/>
            <p:nvPr/>
          </p:nvSpPr>
          <p:spPr>
            <a:xfrm>
              <a:off x="5857884" y="3000372"/>
              <a:ext cx="714380" cy="50006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it-IT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it-IT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1A32C24D-5A60-4390-B2D4-80567A13635A}"/>
                </a:ext>
              </a:extLst>
            </p:cNvPr>
            <p:cNvSpPr/>
            <p:nvPr/>
          </p:nvSpPr>
          <p:spPr>
            <a:xfrm>
              <a:off x="3714744" y="3357562"/>
              <a:ext cx="1928826" cy="78581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job_perf</a:t>
              </a:r>
              <a:endPara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CEC48CF0-57C0-429F-AE68-52ABD5AADE15}"/>
                </a:ext>
              </a:extLst>
            </p:cNvPr>
            <p:cNvCxnSpPr>
              <a:stCxn id="20" idx="2"/>
              <a:endCxn id="21" idx="7"/>
            </p:cNvCxnSpPr>
            <p:nvPr/>
          </p:nvCxnSpPr>
          <p:spPr>
            <a:xfrm rot="10800000" flipV="1">
              <a:off x="5361100" y="3250404"/>
              <a:ext cx="496784" cy="2222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AA1013D7-F50C-48CC-8729-9EEA88FD3B2C}"/>
                </a:ext>
              </a:extLst>
            </p:cNvPr>
            <p:cNvCxnSpPr>
              <a:stCxn id="24" idx="3"/>
              <a:endCxn id="21" idx="0"/>
            </p:cNvCxnSpPr>
            <p:nvPr/>
          </p:nvCxnSpPr>
          <p:spPr>
            <a:xfrm rot="5400000">
              <a:off x="4786314" y="2893215"/>
              <a:ext cx="357190" cy="5715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riangolo isoscele 23">
              <a:extLst>
                <a:ext uri="{FF2B5EF4-FFF2-40B4-BE49-F238E27FC236}">
                  <a16:creationId xmlns:a16="http://schemas.microsoft.com/office/drawing/2014/main" id="{82FA3874-88E8-4F0B-9B82-86411B457F43}"/>
                </a:ext>
              </a:extLst>
            </p:cNvPr>
            <p:cNvSpPr/>
            <p:nvPr/>
          </p:nvSpPr>
          <p:spPr>
            <a:xfrm>
              <a:off x="5072066" y="2571744"/>
              <a:ext cx="357190" cy="428628"/>
            </a:xfrm>
            <a:prstGeom prst="triangl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AACB0E33-1FD7-4CB5-BD28-C80A0B3F9B26}"/>
                </a:ext>
              </a:extLst>
            </p:cNvPr>
            <p:cNvSpPr txBox="1"/>
            <p:nvPr/>
          </p:nvSpPr>
          <p:spPr>
            <a:xfrm>
              <a:off x="4643438" y="2928934"/>
              <a:ext cx="373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r>
                <a:rPr lang="it-IT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  <a:endParaRPr lang="it-IT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4395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C218D79-DAF1-4ADB-BED4-6BDDF04350C7}"/>
              </a:ext>
            </a:extLst>
          </p:cNvPr>
          <p:cNvSpPr txBox="1"/>
          <p:nvPr/>
        </p:nvSpPr>
        <p:spPr>
          <a:xfrm>
            <a:off x="1926541" y="643477"/>
            <a:ext cx="458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1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Null (intercept only) –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plus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C82BD9-38B4-4EEE-AFAE-08904CEBC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5303" y="1857923"/>
            <a:ext cx="5692287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0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30A5AC1-6070-4FA0-A2F4-1630E1AD0B69}"/>
              </a:ext>
            </a:extLst>
          </p:cNvPr>
          <p:cNvSpPr txBox="1"/>
          <p:nvPr/>
        </p:nvSpPr>
        <p:spPr>
          <a:xfrm>
            <a:off x="1567953" y="500042"/>
            <a:ext cx="4705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1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Null (intercept only) –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plus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7249D93-800D-4479-AA7C-CCA9275928B1}"/>
              </a:ext>
            </a:extLst>
          </p:cNvPr>
          <p:cNvSpPr txBox="1"/>
          <p:nvPr/>
        </p:nvSpPr>
        <p:spPr>
          <a:xfrm>
            <a:off x="1591369" y="1226546"/>
            <a:ext cx="4118278" cy="138499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3 parameters we are computing are: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Between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5.308</a:t>
            </a:r>
            <a:r>
              <a:rPr lang="it-IT" sz="16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endParaRPr lang="it-IT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t-IT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0j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Between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0.871</a:t>
            </a:r>
            <a:r>
              <a:rPr lang="it-IT" sz="16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endParaRPr lang="it-IT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Within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0.639</a:t>
            </a:r>
            <a:r>
              <a:rPr lang="it-IT" sz="16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9273D950-2512-4C13-84E4-EFFFBB4630A3}"/>
              </a:ext>
            </a:extLst>
          </p:cNvPr>
          <p:cNvSpPr/>
          <p:nvPr/>
        </p:nvSpPr>
        <p:spPr>
          <a:xfrm>
            <a:off x="2568085" y="5572140"/>
            <a:ext cx="1357322" cy="500066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job_perf</a:t>
            </a:r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it-IT" sz="1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76B3B9F-CFD7-4D03-BB35-4B2685F147B4}"/>
              </a:ext>
            </a:extLst>
          </p:cNvPr>
          <p:cNvSpPr txBox="1"/>
          <p:nvPr/>
        </p:nvSpPr>
        <p:spPr>
          <a:xfrm>
            <a:off x="1490056" y="4786322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6EC3125-85B7-4FD8-B8C0-1AF2C2E0D71E}"/>
              </a:ext>
            </a:extLst>
          </p:cNvPr>
          <p:cNvSpPr txBox="1"/>
          <p:nvPr/>
        </p:nvSpPr>
        <p:spPr>
          <a:xfrm>
            <a:off x="1480087" y="4643448"/>
            <a:ext cx="832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03CCB37-3192-4395-9848-E9FD35A2FBE2}"/>
              </a:ext>
            </a:extLst>
          </p:cNvPr>
          <p:cNvSpPr txBox="1"/>
          <p:nvPr/>
        </p:nvSpPr>
        <p:spPr>
          <a:xfrm>
            <a:off x="1496517" y="4988496"/>
            <a:ext cx="676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F5E2445-9BE5-415E-9D42-85417D5F6494}"/>
              </a:ext>
            </a:extLst>
          </p:cNvPr>
          <p:cNvCxnSpPr>
            <a:stCxn id="25" idx="2"/>
          </p:cNvCxnSpPr>
          <p:nvPr/>
        </p:nvCxnSpPr>
        <p:spPr>
          <a:xfrm rot="10800000" flipV="1">
            <a:off x="3853969" y="5322108"/>
            <a:ext cx="500066" cy="250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e 24">
            <a:extLst>
              <a:ext uri="{FF2B5EF4-FFF2-40B4-BE49-F238E27FC236}">
                <a16:creationId xmlns:a16="http://schemas.microsoft.com/office/drawing/2014/main" id="{AE709585-2B8B-4B1B-BE43-2ADEB12F61A7}"/>
              </a:ext>
            </a:extLst>
          </p:cNvPr>
          <p:cNvSpPr/>
          <p:nvPr/>
        </p:nvSpPr>
        <p:spPr>
          <a:xfrm>
            <a:off x="4354035" y="5072074"/>
            <a:ext cx="714380" cy="50006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it-IT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F162AA31-4395-4EA8-8F7C-546851644213}"/>
              </a:ext>
            </a:extLst>
          </p:cNvPr>
          <p:cNvSpPr/>
          <p:nvPr/>
        </p:nvSpPr>
        <p:spPr>
          <a:xfrm>
            <a:off x="4354035" y="3643314"/>
            <a:ext cx="642942" cy="42862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t-IT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F0758BE6-BB5E-4E3F-AA4D-BFE2FC8A82C4}"/>
              </a:ext>
            </a:extLst>
          </p:cNvPr>
          <p:cNvSpPr/>
          <p:nvPr/>
        </p:nvSpPr>
        <p:spPr>
          <a:xfrm>
            <a:off x="2496647" y="4286256"/>
            <a:ext cx="1500198" cy="50006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job_perf</a:t>
            </a:r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7E7EA4A4-D4DA-4FF4-849F-D06D9F13845E}"/>
              </a:ext>
            </a:extLst>
          </p:cNvPr>
          <p:cNvCxnSpPr>
            <a:stCxn id="26" idx="2"/>
            <a:endCxn id="27" idx="7"/>
          </p:cNvCxnSpPr>
          <p:nvPr/>
        </p:nvCxnSpPr>
        <p:spPr>
          <a:xfrm rot="10800000" flipV="1">
            <a:off x="3777149" y="3857629"/>
            <a:ext cx="576889" cy="501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36F0E14-EFC0-4D9A-845C-B040B5538FE3}"/>
              </a:ext>
            </a:extLst>
          </p:cNvPr>
          <p:cNvCxnSpPr>
            <a:stCxn id="30" idx="3"/>
            <a:endCxn id="27" idx="0"/>
          </p:cNvCxnSpPr>
          <p:nvPr/>
        </p:nvCxnSpPr>
        <p:spPr>
          <a:xfrm rot="5400000">
            <a:off x="3175308" y="3714752"/>
            <a:ext cx="642942" cy="500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iangolo isoscele 29">
            <a:extLst>
              <a:ext uri="{FF2B5EF4-FFF2-40B4-BE49-F238E27FC236}">
                <a16:creationId xmlns:a16="http://schemas.microsoft.com/office/drawing/2014/main" id="{FC81CF3E-B23C-4060-A150-E25359AC8451}"/>
              </a:ext>
            </a:extLst>
          </p:cNvPr>
          <p:cNvSpPr/>
          <p:nvPr/>
        </p:nvSpPr>
        <p:spPr>
          <a:xfrm>
            <a:off x="3568217" y="3214686"/>
            <a:ext cx="357190" cy="428628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111AD56-0DD5-4202-B249-5063AF2F6398}"/>
              </a:ext>
            </a:extLst>
          </p:cNvPr>
          <p:cNvSpPr txBox="1"/>
          <p:nvPr/>
        </p:nvSpPr>
        <p:spPr>
          <a:xfrm>
            <a:off x="4639787" y="3357564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0.871</a:t>
            </a:r>
            <a:r>
              <a:rPr lang="it-IT" sz="12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56DC173D-6BEE-4A65-8564-8ABB0C6A9C45}"/>
              </a:ext>
            </a:extLst>
          </p:cNvPr>
          <p:cNvSpPr txBox="1"/>
          <p:nvPr/>
        </p:nvSpPr>
        <p:spPr>
          <a:xfrm>
            <a:off x="2925277" y="3794945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5.308</a:t>
            </a:r>
            <a:r>
              <a:rPr lang="it-IT" sz="12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7452CB83-4A41-4CA5-8264-6966DF3F5EF6}"/>
              </a:ext>
            </a:extLst>
          </p:cNvPr>
          <p:cNvSpPr txBox="1"/>
          <p:nvPr/>
        </p:nvSpPr>
        <p:spPr>
          <a:xfrm>
            <a:off x="4782663" y="5500704"/>
            <a:ext cx="684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0.639</a:t>
            </a:r>
            <a:r>
              <a:rPr lang="it-IT" sz="12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C6DC5EB3-B1CD-4250-96C6-1B0A837ADDE4}"/>
              </a:ext>
            </a:extLst>
          </p:cNvPr>
          <p:cNvSpPr txBox="1"/>
          <p:nvPr/>
        </p:nvSpPr>
        <p:spPr>
          <a:xfrm>
            <a:off x="5834152" y="3320908"/>
            <a:ext cx="507206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MODEL RESULTS</a:t>
            </a:r>
          </a:p>
          <a:p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                                                    Two-Tailed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                    Estimate       S.E.  Est./S.E.    P-Value</a:t>
            </a:r>
          </a:p>
          <a:p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Within Level</a:t>
            </a:r>
          </a:p>
          <a:p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 Variances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    JOB_PERF            0.639      0.030     21.312      0.000</a:t>
            </a:r>
          </a:p>
          <a:p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Between Level</a:t>
            </a:r>
          </a:p>
          <a:p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 Means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    JOB_PERF            5.308      0.095     55.857      0.000</a:t>
            </a:r>
          </a:p>
          <a:p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 Variances</a:t>
            </a:r>
          </a:p>
          <a:p>
            <a:r>
              <a:rPr lang="en-US" sz="1000" dirty="0">
                <a:latin typeface="Courier New" pitchFamily="49" charset="0"/>
                <a:cs typeface="Courier New" pitchFamily="49" charset="0"/>
              </a:rPr>
              <a:t>    JOB_PERF            0.871      0.116      7.516      0.000</a:t>
            </a:r>
            <a:endParaRPr lang="it-IT" sz="1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63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9939938-4B53-4DFE-8C18-899CFA316198}"/>
              </a:ext>
            </a:extLst>
          </p:cNvPr>
          <p:cNvSpPr txBox="1"/>
          <p:nvPr/>
        </p:nvSpPr>
        <p:spPr>
          <a:xfrm>
            <a:off x="1767428" y="876560"/>
            <a:ext cx="896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2</a:t>
            </a:r>
            <a:r>
              <a:rPr lang="it-IT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intercept – Equation and path diagram</a:t>
            </a:r>
          </a:p>
        </p:txBody>
      </p:sp>
      <p:sp>
        <p:nvSpPr>
          <p:cNvPr id="3" name="Parentesi graffa chiusa 2">
            <a:extLst>
              <a:ext uri="{FF2B5EF4-FFF2-40B4-BE49-F238E27FC236}">
                <a16:creationId xmlns:a16="http://schemas.microsoft.com/office/drawing/2014/main" id="{48E20F89-5346-4294-9816-45F09B343581}"/>
              </a:ext>
            </a:extLst>
          </p:cNvPr>
          <p:cNvSpPr/>
          <p:nvPr/>
        </p:nvSpPr>
        <p:spPr>
          <a:xfrm>
            <a:off x="5157276" y="1590940"/>
            <a:ext cx="358534" cy="100013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40D4E5A-708D-4E4F-BCF3-FB83B555AB19}"/>
              </a:ext>
            </a:extLst>
          </p:cNvPr>
          <p:cNvSpPr txBox="1"/>
          <p:nvPr/>
        </p:nvSpPr>
        <p:spPr>
          <a:xfrm>
            <a:off x="5503752" y="1876692"/>
            <a:ext cx="321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it-IT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l-GR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it-IT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(OCB</a:t>
            </a:r>
            <a:r>
              <a:rPr lang="it-IT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it-IT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t-IT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it-IT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8BEC22D-CBA6-492B-9954-47B2E3AE9F51}"/>
              </a:ext>
            </a:extLst>
          </p:cNvPr>
          <p:cNvSpPr/>
          <p:nvPr/>
        </p:nvSpPr>
        <p:spPr>
          <a:xfrm>
            <a:off x="6582272" y="4805650"/>
            <a:ext cx="1362430" cy="500066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job_perf</a:t>
            </a:r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it-IT" sz="1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D533D98-1941-4364-BAB9-4E5627E894C5}"/>
              </a:ext>
            </a:extLst>
          </p:cNvPr>
          <p:cNvSpPr txBox="1"/>
          <p:nvPr/>
        </p:nvSpPr>
        <p:spPr>
          <a:xfrm>
            <a:off x="2580081" y="4019832"/>
            <a:ext cx="6364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---------------------------------------------------------------------------------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06C8269-15DE-4431-B58C-6608F59BE89B}"/>
              </a:ext>
            </a:extLst>
          </p:cNvPr>
          <p:cNvSpPr txBox="1"/>
          <p:nvPr/>
        </p:nvSpPr>
        <p:spPr>
          <a:xfrm>
            <a:off x="2723942" y="3876956"/>
            <a:ext cx="17203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(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14E1367-D1B5-4547-A824-316211260587}"/>
              </a:ext>
            </a:extLst>
          </p:cNvPr>
          <p:cNvSpPr txBox="1"/>
          <p:nvPr/>
        </p:nvSpPr>
        <p:spPr>
          <a:xfrm>
            <a:off x="2740950" y="4222004"/>
            <a:ext cx="15657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(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1)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8727BBD7-E4BC-4E43-B106-1AF535B82C23}"/>
              </a:ext>
            </a:extLst>
          </p:cNvPr>
          <p:cNvCxnSpPr>
            <a:stCxn id="10" idx="2"/>
          </p:cNvCxnSpPr>
          <p:nvPr/>
        </p:nvCxnSpPr>
        <p:spPr>
          <a:xfrm flipH="1">
            <a:off x="7873264" y="4555617"/>
            <a:ext cx="497378" cy="250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25B86567-2240-441F-B680-67ADA16E7278}"/>
              </a:ext>
            </a:extLst>
          </p:cNvPr>
          <p:cNvSpPr/>
          <p:nvPr/>
        </p:nvSpPr>
        <p:spPr>
          <a:xfrm>
            <a:off x="8370642" y="4305584"/>
            <a:ext cx="717068" cy="50006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it-IT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04471808-84EA-491B-A717-CA93FC2FD36B}"/>
              </a:ext>
            </a:extLst>
          </p:cNvPr>
          <p:cNvSpPr/>
          <p:nvPr/>
        </p:nvSpPr>
        <p:spPr>
          <a:xfrm>
            <a:off x="7942282" y="3162576"/>
            <a:ext cx="645362" cy="50006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t-IT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FA79A8F9-7A45-436F-9607-E7B2A93FB53B}"/>
              </a:ext>
            </a:extLst>
          </p:cNvPr>
          <p:cNvSpPr/>
          <p:nvPr/>
        </p:nvSpPr>
        <p:spPr>
          <a:xfrm>
            <a:off x="6153913" y="3519766"/>
            <a:ext cx="1290723" cy="50006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job_perf</a:t>
            </a:r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8EE98524-B415-4EB9-95EC-AF758FE4D84C}"/>
              </a:ext>
            </a:extLst>
          </p:cNvPr>
          <p:cNvCxnSpPr>
            <a:stCxn id="11" idx="2"/>
            <a:endCxn id="12" idx="7"/>
          </p:cNvCxnSpPr>
          <p:nvPr/>
        </p:nvCxnSpPr>
        <p:spPr>
          <a:xfrm flipH="1">
            <a:off x="7255614" y="3412609"/>
            <a:ext cx="686668" cy="180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C1510AB-2076-415E-8908-79A57D1F6F1A}"/>
              </a:ext>
            </a:extLst>
          </p:cNvPr>
          <p:cNvCxnSpPr>
            <a:stCxn id="15" idx="3"/>
            <a:endCxn id="12" idx="0"/>
          </p:cNvCxnSpPr>
          <p:nvPr/>
        </p:nvCxnSpPr>
        <p:spPr>
          <a:xfrm flipH="1">
            <a:off x="6799275" y="3019700"/>
            <a:ext cx="323218" cy="500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riangolo isoscele 14">
            <a:extLst>
              <a:ext uri="{FF2B5EF4-FFF2-40B4-BE49-F238E27FC236}">
                <a16:creationId xmlns:a16="http://schemas.microsoft.com/office/drawing/2014/main" id="{BCC375D6-D048-4F6E-A1D7-268A8C1F42DA}"/>
              </a:ext>
            </a:extLst>
          </p:cNvPr>
          <p:cNvSpPr/>
          <p:nvPr/>
        </p:nvSpPr>
        <p:spPr>
          <a:xfrm>
            <a:off x="6943226" y="2591072"/>
            <a:ext cx="358534" cy="428628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96D3297-DAB5-41FE-A53F-DD299E7ABF6F}"/>
              </a:ext>
            </a:extLst>
          </p:cNvPr>
          <p:cNvSpPr txBox="1"/>
          <p:nvPr/>
        </p:nvSpPr>
        <p:spPr>
          <a:xfrm>
            <a:off x="6657351" y="2948264"/>
            <a:ext cx="391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BD169E1-1CE5-4B34-BC1A-B46176B5BE2E}"/>
              </a:ext>
            </a:extLst>
          </p:cNvPr>
          <p:cNvSpPr txBox="1"/>
          <p:nvPr/>
        </p:nvSpPr>
        <p:spPr>
          <a:xfrm>
            <a:off x="1291281" y="1503973"/>
            <a:ext cx="39361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1: </a:t>
            </a:r>
            <a:r>
              <a:rPr lang="it-IT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it-IT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it-IT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it-IT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(OCB</a:t>
            </a:r>
            <a:r>
              <a:rPr lang="it-IT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it-IT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it-IT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2: 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it-IT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it-I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t-IT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2: 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it-IT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3D64AC6A-C128-47EB-9BDF-A6EA54B1388B}"/>
              </a:ext>
            </a:extLst>
          </p:cNvPr>
          <p:cNvSpPr/>
          <p:nvPr/>
        </p:nvSpPr>
        <p:spPr>
          <a:xfrm>
            <a:off x="4224818" y="4805650"/>
            <a:ext cx="1362430" cy="500066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OCB</a:t>
            </a:r>
            <a:r>
              <a:rPr lang="it-IT" sz="1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it-IT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EC1361A6-0C34-4398-933F-556ACF5EDBEA}"/>
              </a:ext>
            </a:extLst>
          </p:cNvPr>
          <p:cNvCxnSpPr>
            <a:stCxn id="18" idx="3"/>
            <a:endCxn id="5" idx="1"/>
          </p:cNvCxnSpPr>
          <p:nvPr/>
        </p:nvCxnSpPr>
        <p:spPr>
          <a:xfrm>
            <a:off x="5587248" y="5055683"/>
            <a:ext cx="995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0DCE874-A858-4FF6-9EC8-334147BFAD52}"/>
              </a:ext>
            </a:extLst>
          </p:cNvPr>
          <p:cNvSpPr txBox="1"/>
          <p:nvPr/>
        </p:nvSpPr>
        <p:spPr>
          <a:xfrm>
            <a:off x="5871533" y="4734214"/>
            <a:ext cx="391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1420159-4FD6-4820-BD0D-2F042111CA55}"/>
              </a:ext>
            </a:extLst>
          </p:cNvPr>
          <p:cNvSpPr txBox="1"/>
          <p:nvPr/>
        </p:nvSpPr>
        <p:spPr>
          <a:xfrm>
            <a:off x="6358888" y="4053717"/>
            <a:ext cx="4428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0" dirty="0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1384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6EDA9C79-E0AD-4310-A82F-B091465D44ED}"/>
              </a:ext>
            </a:extLst>
          </p:cNvPr>
          <p:cNvSpPr txBox="1"/>
          <p:nvPr/>
        </p:nvSpPr>
        <p:spPr>
          <a:xfrm>
            <a:off x="1666566" y="509007"/>
            <a:ext cx="4218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MODEL 2</a:t>
            </a:r>
            <a:r>
              <a:rPr lang="it-IT" dirty="0">
                <a:solidFill>
                  <a:srgbClr val="FF0000"/>
                </a:solidFill>
              </a:rPr>
              <a:t>: </a:t>
            </a:r>
            <a:r>
              <a:rPr lang="it-IT" dirty="0" err="1">
                <a:solidFill>
                  <a:srgbClr val="FF0000"/>
                </a:solidFill>
                <a:cs typeface="Times New Roman" pitchFamily="18" charset="0"/>
              </a:rPr>
              <a:t>Random</a:t>
            </a:r>
            <a:r>
              <a:rPr lang="it-IT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it-IT" dirty="0" err="1">
                <a:solidFill>
                  <a:srgbClr val="FF0000"/>
                </a:solidFill>
                <a:cs typeface="Times New Roman" pitchFamily="18" charset="0"/>
              </a:rPr>
              <a:t>intercept</a:t>
            </a:r>
            <a:r>
              <a:rPr lang="it-IT" dirty="0">
                <a:solidFill>
                  <a:srgbClr val="FF0000"/>
                </a:solidFill>
                <a:cs typeface="Times New Roman" pitchFamily="18" charset="0"/>
              </a:rPr>
              <a:t> – </a:t>
            </a:r>
            <a:r>
              <a:rPr lang="it-IT" dirty="0" err="1">
                <a:solidFill>
                  <a:srgbClr val="FF0000"/>
                </a:solidFill>
                <a:cs typeface="Times New Roman" pitchFamily="18" charset="0"/>
              </a:rPr>
              <a:t>M</a:t>
            </a:r>
            <a:r>
              <a:rPr lang="it-IT" i="1" dirty="0" err="1">
                <a:solidFill>
                  <a:srgbClr val="FF0000"/>
                </a:solidFill>
                <a:cs typeface="Times New Roman" pitchFamily="18" charset="0"/>
              </a:rPr>
              <a:t>plus</a:t>
            </a:r>
            <a:r>
              <a:rPr lang="it-IT" i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it-IT" dirty="0">
                <a:solidFill>
                  <a:srgbClr val="FF0000"/>
                </a:solidFill>
                <a:cs typeface="Times New Roman" pitchFamily="18" charset="0"/>
              </a:rPr>
              <a:t>input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0FB58A-60E7-44D6-AD31-AAE0CE891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95324" y="1151949"/>
            <a:ext cx="5715040" cy="4787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16037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D0B1F27-CCD4-4721-9702-88BF1688B7D5}"/>
              </a:ext>
            </a:extLst>
          </p:cNvPr>
          <p:cNvSpPr txBox="1"/>
          <p:nvPr/>
        </p:nvSpPr>
        <p:spPr>
          <a:xfrm>
            <a:off x="1541061" y="356607"/>
            <a:ext cx="436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MODEL 2</a:t>
            </a:r>
            <a:r>
              <a:rPr lang="it-IT" dirty="0">
                <a:solidFill>
                  <a:srgbClr val="FF0000"/>
                </a:solidFill>
              </a:rPr>
              <a:t>: </a:t>
            </a:r>
            <a:r>
              <a:rPr lang="it-IT" dirty="0" err="1">
                <a:solidFill>
                  <a:srgbClr val="FF0000"/>
                </a:solidFill>
                <a:cs typeface="Times New Roman" pitchFamily="18" charset="0"/>
              </a:rPr>
              <a:t>Random</a:t>
            </a:r>
            <a:r>
              <a:rPr lang="it-IT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it-IT" dirty="0" err="1">
                <a:solidFill>
                  <a:srgbClr val="FF0000"/>
                </a:solidFill>
                <a:cs typeface="Times New Roman" pitchFamily="18" charset="0"/>
              </a:rPr>
              <a:t>intercept</a:t>
            </a:r>
            <a:r>
              <a:rPr lang="it-IT" dirty="0">
                <a:solidFill>
                  <a:srgbClr val="FF0000"/>
                </a:solidFill>
                <a:cs typeface="Times New Roman" pitchFamily="18" charset="0"/>
              </a:rPr>
              <a:t> – </a:t>
            </a:r>
            <a:r>
              <a:rPr lang="it-IT" dirty="0" err="1">
                <a:solidFill>
                  <a:srgbClr val="FF0000"/>
                </a:solidFill>
                <a:cs typeface="Times New Roman" pitchFamily="18" charset="0"/>
              </a:rPr>
              <a:t>M</a:t>
            </a:r>
            <a:r>
              <a:rPr lang="it-IT" i="1" dirty="0" err="1">
                <a:solidFill>
                  <a:srgbClr val="FF0000"/>
                </a:solidFill>
                <a:cs typeface="Times New Roman" pitchFamily="18" charset="0"/>
              </a:rPr>
              <a:t>plus</a:t>
            </a:r>
            <a:r>
              <a:rPr lang="it-IT" i="1" dirty="0">
                <a:solidFill>
                  <a:srgbClr val="FF0000"/>
                </a:solidFill>
                <a:cs typeface="Times New Roman" pitchFamily="18" charset="0"/>
              </a:rPr>
              <a:t> </a:t>
            </a:r>
            <a:r>
              <a:rPr lang="it-IT" dirty="0">
                <a:solidFill>
                  <a:srgbClr val="FF0000"/>
                </a:solidFill>
                <a:cs typeface="Times New Roman" pitchFamily="18" charset="0"/>
              </a:rPr>
              <a:t>output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7C2C29F-8AC0-45D5-804B-30E0C5F2DB54}"/>
              </a:ext>
            </a:extLst>
          </p:cNvPr>
          <p:cNvSpPr txBox="1"/>
          <p:nvPr/>
        </p:nvSpPr>
        <p:spPr>
          <a:xfrm>
            <a:off x="1589628" y="909301"/>
            <a:ext cx="3866935" cy="170816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4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Between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5.307</a:t>
            </a:r>
            <a:r>
              <a:rPr lang="it-IT" sz="16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endParaRPr lang="it-IT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t-IT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Between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0.255</a:t>
            </a:r>
            <a:r>
              <a:rPr lang="it-IT" sz="16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  <a:endParaRPr lang="it-IT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0.586</a:t>
            </a:r>
            <a:r>
              <a:rPr lang="it-IT" sz="16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l-GR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Within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coefficient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it-IT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.530</a:t>
            </a:r>
            <a:r>
              <a:rPr lang="it-IT" sz="1600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B0B95A-C117-41D6-B68B-A7CC2EA5FA63}"/>
              </a:ext>
            </a:extLst>
          </p:cNvPr>
          <p:cNvSpPr txBox="1"/>
          <p:nvPr/>
        </p:nvSpPr>
        <p:spPr>
          <a:xfrm>
            <a:off x="6229863" y="3300448"/>
            <a:ext cx="40285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MODEL RESULTS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                                    Two-Tailed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                Estimate       S.E.  Est./S.E.    P-Value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Within Level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JOB_PERF   ON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OCB                0.530      0.048     11.073      0.000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Residual Variances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JOB_PERF           0.586      0.026     22.770      0.000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Between Level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Means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JOB_PERF           5.307      0.053     99.456      0.000</a:t>
            </a:r>
          </a:p>
          <a:p>
            <a:endParaRPr lang="en-US" sz="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Variances</a:t>
            </a:r>
          </a:p>
          <a:p>
            <a:r>
              <a:rPr lang="en-US" sz="800" dirty="0">
                <a:latin typeface="Courier New" pitchFamily="49" charset="0"/>
                <a:cs typeface="Courier New" pitchFamily="49" charset="0"/>
              </a:rPr>
              <a:t>    JOB_PERF           0.255      0.051      4.995      0.000</a:t>
            </a:r>
            <a:endParaRPr lang="it-IT" sz="8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FB1FD9AD-5EBC-46F9-8DD0-6439D86F2179}"/>
              </a:ext>
            </a:extLst>
          </p:cNvPr>
          <p:cNvGrpSpPr/>
          <p:nvPr/>
        </p:nvGrpSpPr>
        <p:grpSpPr>
          <a:xfrm>
            <a:off x="1453193" y="3054729"/>
            <a:ext cx="4784737" cy="3143669"/>
            <a:chOff x="126416" y="3214686"/>
            <a:chExt cx="4354419" cy="2892619"/>
          </a:xfrm>
        </p:grpSpPr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FEC11118-8FE4-4B05-B680-A470CD88027E}"/>
                </a:ext>
              </a:extLst>
            </p:cNvPr>
            <p:cNvSpPr/>
            <p:nvPr/>
          </p:nvSpPr>
          <p:spPr>
            <a:xfrm>
              <a:off x="2357422" y="5572140"/>
              <a:ext cx="1143008" cy="42862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job_perf</a:t>
              </a:r>
              <a:r>
                <a:rPr lang="it-IT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it-IT" sz="1400" i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it-IT" sz="1400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ij</a:t>
              </a:r>
              <a:r>
                <a:rPr lang="it-IT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F6A7CC58-2850-4401-9BD7-2539CE093117}"/>
                </a:ext>
              </a:extLst>
            </p:cNvPr>
            <p:cNvSpPr txBox="1"/>
            <p:nvPr/>
          </p:nvSpPr>
          <p:spPr>
            <a:xfrm>
              <a:off x="136385" y="4786322"/>
              <a:ext cx="3949362" cy="3398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------------------------------------------------------</a:t>
              </a:r>
            </a:p>
          </p:txBody>
        </p:sp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A8B31B56-012B-486A-9634-E66A0D90E7E9}"/>
                </a:ext>
              </a:extLst>
            </p:cNvPr>
            <p:cNvSpPr txBox="1"/>
            <p:nvPr/>
          </p:nvSpPr>
          <p:spPr>
            <a:xfrm>
              <a:off x="126416" y="4643448"/>
              <a:ext cx="768165" cy="28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Between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738960DE-8869-4FE2-A546-0A5A4F1F853D}"/>
                </a:ext>
              </a:extLst>
            </p:cNvPr>
            <p:cNvSpPr txBox="1"/>
            <p:nvPr/>
          </p:nvSpPr>
          <p:spPr>
            <a:xfrm>
              <a:off x="142846" y="4988496"/>
              <a:ext cx="630509" cy="283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Within</a:t>
              </a:r>
            </a:p>
          </p:txBody>
        </p: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35BFD234-7112-4B78-B618-6E2651661497}"/>
                </a:ext>
              </a:extLst>
            </p:cNvPr>
            <p:cNvCxnSpPr>
              <a:stCxn id="11" idx="2"/>
            </p:cNvCxnSpPr>
            <p:nvPr/>
          </p:nvCxnSpPr>
          <p:spPr>
            <a:xfrm rot="10800000" flipV="1">
              <a:off x="3000364" y="5286388"/>
              <a:ext cx="357190" cy="285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19436920-14CB-44AD-BE90-722BA0C17129}"/>
                </a:ext>
              </a:extLst>
            </p:cNvPr>
            <p:cNvSpPr/>
            <p:nvPr/>
          </p:nvSpPr>
          <p:spPr>
            <a:xfrm>
              <a:off x="3357554" y="5072074"/>
              <a:ext cx="571504" cy="4286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i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it-IT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ij</a:t>
              </a:r>
              <a:endParaRPr lang="it-IT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AB9D2457-6C0F-4FAA-BA57-606B1114D1D0}"/>
                </a:ext>
              </a:extLst>
            </p:cNvPr>
            <p:cNvSpPr/>
            <p:nvPr/>
          </p:nvSpPr>
          <p:spPr>
            <a:xfrm>
              <a:off x="3000364" y="3643314"/>
              <a:ext cx="642942" cy="42862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it-IT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it-IT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6E468DD1-D0F8-4651-A6F8-1D42B485B9CD}"/>
                </a:ext>
              </a:extLst>
            </p:cNvPr>
            <p:cNvSpPr/>
            <p:nvPr/>
          </p:nvSpPr>
          <p:spPr>
            <a:xfrm>
              <a:off x="1142976" y="4286256"/>
              <a:ext cx="1500198" cy="50006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job_perf</a:t>
              </a:r>
              <a:endPara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Connettore 2 13">
              <a:extLst>
                <a:ext uri="{FF2B5EF4-FFF2-40B4-BE49-F238E27FC236}">
                  <a16:creationId xmlns:a16="http://schemas.microsoft.com/office/drawing/2014/main" id="{537BC9E9-2161-4D0F-B43B-1C6E77D2C785}"/>
                </a:ext>
              </a:extLst>
            </p:cNvPr>
            <p:cNvCxnSpPr>
              <a:stCxn id="12" idx="2"/>
              <a:endCxn id="13" idx="7"/>
            </p:cNvCxnSpPr>
            <p:nvPr/>
          </p:nvCxnSpPr>
          <p:spPr>
            <a:xfrm rot="10800000" flipV="1">
              <a:off x="2423478" y="3857629"/>
              <a:ext cx="576889" cy="5018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0734111F-1758-42D2-A466-31064A19E562}"/>
                </a:ext>
              </a:extLst>
            </p:cNvPr>
            <p:cNvCxnSpPr>
              <a:stCxn id="16" idx="3"/>
              <a:endCxn id="13" idx="0"/>
            </p:cNvCxnSpPr>
            <p:nvPr/>
          </p:nvCxnSpPr>
          <p:spPr>
            <a:xfrm rot="5400000">
              <a:off x="1821637" y="3714752"/>
              <a:ext cx="642942" cy="5000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riangolo isoscele 15">
              <a:extLst>
                <a:ext uri="{FF2B5EF4-FFF2-40B4-BE49-F238E27FC236}">
                  <a16:creationId xmlns:a16="http://schemas.microsoft.com/office/drawing/2014/main" id="{F285E7AD-7867-4267-A7D3-55FB8C2B1F2B}"/>
                </a:ext>
              </a:extLst>
            </p:cNvPr>
            <p:cNvSpPr/>
            <p:nvPr/>
          </p:nvSpPr>
          <p:spPr>
            <a:xfrm>
              <a:off x="2214546" y="3214686"/>
              <a:ext cx="357190" cy="428628"/>
            </a:xfrm>
            <a:prstGeom prst="triangl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D58FF8A5-6DED-4250-B851-06DCB5427E3E}"/>
                </a:ext>
              </a:extLst>
            </p:cNvPr>
            <p:cNvSpPr txBox="1"/>
            <p:nvPr/>
          </p:nvSpPr>
          <p:spPr>
            <a:xfrm>
              <a:off x="3313184" y="3437755"/>
              <a:ext cx="623215" cy="254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0.255</a:t>
              </a:r>
              <a:r>
                <a:rPr lang="it-IT" sz="1200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***</a:t>
              </a:r>
            </a:p>
          </p:txBody>
        </p:sp>
        <p:sp>
          <p:nvSpPr>
            <p:cNvPr id="18" name="CasellaDiTesto 17">
              <a:extLst>
                <a:ext uri="{FF2B5EF4-FFF2-40B4-BE49-F238E27FC236}">
                  <a16:creationId xmlns:a16="http://schemas.microsoft.com/office/drawing/2014/main" id="{80320A4A-7F78-4DB2-97F0-CE316E8E4B02}"/>
                </a:ext>
              </a:extLst>
            </p:cNvPr>
            <p:cNvSpPr txBox="1"/>
            <p:nvPr/>
          </p:nvSpPr>
          <p:spPr>
            <a:xfrm>
              <a:off x="1591565" y="3723507"/>
              <a:ext cx="629050" cy="254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5.307</a:t>
              </a:r>
              <a:r>
                <a:rPr lang="it-IT" sz="1200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***</a:t>
              </a:r>
            </a:p>
          </p:txBody>
        </p: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891BEC7E-E9EC-4109-8877-F3759E418602}"/>
                </a:ext>
              </a:extLst>
            </p:cNvPr>
            <p:cNvSpPr txBox="1"/>
            <p:nvPr/>
          </p:nvSpPr>
          <p:spPr>
            <a:xfrm>
              <a:off x="3857620" y="5072076"/>
              <a:ext cx="623215" cy="254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0.586</a:t>
              </a:r>
              <a:r>
                <a:rPr lang="it-IT" sz="1200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***</a:t>
              </a: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0A00A61B-56AE-4776-9F01-CC5DD92C1B9C}"/>
                </a:ext>
              </a:extLst>
            </p:cNvPr>
            <p:cNvSpPr/>
            <p:nvPr/>
          </p:nvSpPr>
          <p:spPr>
            <a:xfrm>
              <a:off x="428596" y="5572140"/>
              <a:ext cx="928694" cy="42862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OCB</a:t>
              </a:r>
              <a:r>
                <a:rPr lang="it-IT" sz="14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ij</a:t>
              </a:r>
              <a:endParaRPr lang="it-IT" sz="1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" name="Connettore 2 20">
              <a:extLst>
                <a:ext uri="{FF2B5EF4-FFF2-40B4-BE49-F238E27FC236}">
                  <a16:creationId xmlns:a16="http://schemas.microsoft.com/office/drawing/2014/main" id="{5459D170-F1FE-448D-BCCD-5F8E3FD2BA64}"/>
                </a:ext>
              </a:extLst>
            </p:cNvPr>
            <p:cNvCxnSpPr>
              <a:stCxn id="20" idx="3"/>
            </p:cNvCxnSpPr>
            <p:nvPr/>
          </p:nvCxnSpPr>
          <p:spPr>
            <a:xfrm>
              <a:off x="1357290" y="5786454"/>
              <a:ext cx="1000132" cy="15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6B5AAB99-DA4F-4D59-A422-96DA8603285A}"/>
                </a:ext>
              </a:extLst>
            </p:cNvPr>
            <p:cNvSpPr txBox="1"/>
            <p:nvPr/>
          </p:nvSpPr>
          <p:spPr>
            <a:xfrm>
              <a:off x="2163877" y="4889554"/>
              <a:ext cx="441146" cy="1217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8000" dirty="0">
                  <a:latin typeface="Times New Roman" panose="02020603050405020304" pitchFamily="18" charset="0"/>
                  <a:cs typeface="Times New Roman" pitchFamily="18" charset="0"/>
                </a:rPr>
                <a:t>.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A8C6F46C-0220-4D66-9C20-9A83A7A89FD7}"/>
                </a:ext>
              </a:extLst>
            </p:cNvPr>
            <p:cNvSpPr txBox="1"/>
            <p:nvPr/>
          </p:nvSpPr>
          <p:spPr>
            <a:xfrm>
              <a:off x="1598672" y="5580895"/>
              <a:ext cx="623215" cy="254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0.530</a:t>
              </a:r>
              <a:r>
                <a:rPr lang="it-IT" sz="1200" baseline="3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***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835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3D42241-FDA7-4C09-AA61-F2CAE2577A17}"/>
              </a:ext>
            </a:extLst>
          </p:cNvPr>
          <p:cNvSpPr txBox="1"/>
          <p:nvPr/>
        </p:nvSpPr>
        <p:spPr>
          <a:xfrm>
            <a:off x="5381620" y="4909854"/>
            <a:ext cx="4411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0" dirty="0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CB02290-2516-461E-ACAE-CB0BBF5F822B}"/>
              </a:ext>
            </a:extLst>
          </p:cNvPr>
          <p:cNvSpPr txBox="1"/>
          <p:nvPr/>
        </p:nvSpPr>
        <p:spPr>
          <a:xfrm>
            <a:off x="1309654" y="589689"/>
            <a:ext cx="892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MODEL 3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>
                <a:solidFill>
                  <a:srgbClr val="FF0000"/>
                </a:solidFill>
                <a:cs typeface="Times New Roman" pitchFamily="18" charset="0"/>
              </a:rPr>
              <a:t>Random slope – Equation and path diagram</a:t>
            </a:r>
          </a:p>
        </p:txBody>
      </p:sp>
      <p:sp>
        <p:nvSpPr>
          <p:cNvPr id="4" name="Parentesi graffa chiusa 3">
            <a:extLst>
              <a:ext uri="{FF2B5EF4-FFF2-40B4-BE49-F238E27FC236}">
                <a16:creationId xmlns:a16="http://schemas.microsoft.com/office/drawing/2014/main" id="{B58A6BC1-3853-4433-A55D-D872DD410BE0}"/>
              </a:ext>
            </a:extLst>
          </p:cNvPr>
          <p:cNvSpPr/>
          <p:nvPr/>
        </p:nvSpPr>
        <p:spPr>
          <a:xfrm>
            <a:off x="4667240" y="1304069"/>
            <a:ext cx="357190" cy="100013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3B17118-527D-4F83-8DBC-F8ED589996B6}"/>
              </a:ext>
            </a:extLst>
          </p:cNvPr>
          <p:cNvSpPr txBox="1"/>
          <p:nvPr/>
        </p:nvSpPr>
        <p:spPr>
          <a:xfrm>
            <a:off x="5024430" y="1589821"/>
            <a:ext cx="432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it-IT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(OCB</a:t>
            </a:r>
            <a:r>
              <a:rPr lang="it-IT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it-IT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it-IT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t-IT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(OCB</a:t>
            </a:r>
            <a:r>
              <a:rPr lang="it-IT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it-IT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t-IT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it-IT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it-IT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7A60167-9A30-498D-8395-106A18787773}"/>
              </a:ext>
            </a:extLst>
          </p:cNvPr>
          <p:cNvSpPr/>
          <p:nvPr/>
        </p:nvSpPr>
        <p:spPr>
          <a:xfrm>
            <a:off x="6096000" y="5661787"/>
            <a:ext cx="1357322" cy="500066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job_perf</a:t>
            </a:r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sz="14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it-IT" sz="1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B9FD804-C9C7-40C9-AC37-10A391725F33}"/>
              </a:ext>
            </a:extLst>
          </p:cNvPr>
          <p:cNvSpPr txBox="1"/>
          <p:nvPr/>
        </p:nvSpPr>
        <p:spPr>
          <a:xfrm>
            <a:off x="2112564" y="4875969"/>
            <a:ext cx="6340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--------------------------------------------------------------------------------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D9DB9B0-489A-40DB-8937-BC72A3C02E87}"/>
              </a:ext>
            </a:extLst>
          </p:cNvPr>
          <p:cNvSpPr txBox="1"/>
          <p:nvPr/>
        </p:nvSpPr>
        <p:spPr>
          <a:xfrm>
            <a:off x="2239012" y="4733093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(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3B5DE43-BB22-4FF0-B36D-BC3CA2E9B4C7}"/>
              </a:ext>
            </a:extLst>
          </p:cNvPr>
          <p:cNvSpPr txBox="1"/>
          <p:nvPr/>
        </p:nvSpPr>
        <p:spPr>
          <a:xfrm>
            <a:off x="2255440" y="5078141"/>
            <a:ext cx="155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(</a:t>
            </a:r>
            <a:r>
              <a:rPr lang="it-IT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1)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CA37DA5B-03A3-4D27-939C-646818903D05}"/>
              </a:ext>
            </a:extLst>
          </p:cNvPr>
          <p:cNvCxnSpPr>
            <a:stCxn id="11" idx="2"/>
          </p:cNvCxnSpPr>
          <p:nvPr/>
        </p:nvCxnSpPr>
        <p:spPr>
          <a:xfrm rot="10800000" flipV="1">
            <a:off x="7381884" y="5411755"/>
            <a:ext cx="500066" cy="250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>
            <a:extLst>
              <a:ext uri="{FF2B5EF4-FFF2-40B4-BE49-F238E27FC236}">
                <a16:creationId xmlns:a16="http://schemas.microsoft.com/office/drawing/2014/main" id="{9984058E-9CF0-48F2-98CB-BAC6805B2504}"/>
              </a:ext>
            </a:extLst>
          </p:cNvPr>
          <p:cNvSpPr/>
          <p:nvPr/>
        </p:nvSpPr>
        <p:spPr>
          <a:xfrm>
            <a:off x="7881950" y="5161721"/>
            <a:ext cx="714380" cy="50006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it-IT" i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64D01154-B98B-4139-A2D6-DD4D12D23DC5}"/>
              </a:ext>
            </a:extLst>
          </p:cNvPr>
          <p:cNvSpPr/>
          <p:nvPr/>
        </p:nvSpPr>
        <p:spPr>
          <a:xfrm>
            <a:off x="6810380" y="4090151"/>
            <a:ext cx="642942" cy="50006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t-IT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170A2D39-9EA8-4D35-AC77-7D58AD3A9744}"/>
              </a:ext>
            </a:extLst>
          </p:cNvPr>
          <p:cNvSpPr/>
          <p:nvPr/>
        </p:nvSpPr>
        <p:spPr>
          <a:xfrm>
            <a:off x="4024298" y="4090151"/>
            <a:ext cx="1285884" cy="50006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job_perf</a:t>
            </a:r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7DE542D1-F75F-436C-870D-E90B57EBC9A6}"/>
              </a:ext>
            </a:extLst>
          </p:cNvPr>
          <p:cNvCxnSpPr>
            <a:stCxn id="12" idx="2"/>
            <a:endCxn id="13" idx="6"/>
          </p:cNvCxnSpPr>
          <p:nvPr/>
        </p:nvCxnSpPr>
        <p:spPr>
          <a:xfrm rot="10800000">
            <a:off x="5310182" y="4340184"/>
            <a:ext cx="1500198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A0E1F8D8-34BC-415E-96EC-1ADFCA347FFD}"/>
              </a:ext>
            </a:extLst>
          </p:cNvPr>
          <p:cNvCxnSpPr>
            <a:stCxn id="16" idx="1"/>
            <a:endCxn id="13" idx="6"/>
          </p:cNvCxnSpPr>
          <p:nvPr/>
        </p:nvCxnSpPr>
        <p:spPr>
          <a:xfrm rot="10800000" flipV="1">
            <a:off x="5310182" y="3732962"/>
            <a:ext cx="946554" cy="607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iangolo isoscele 15">
            <a:extLst>
              <a:ext uri="{FF2B5EF4-FFF2-40B4-BE49-F238E27FC236}">
                <a16:creationId xmlns:a16="http://schemas.microsoft.com/office/drawing/2014/main" id="{FDDD2C01-1192-48C6-AA91-0452162ADCDD}"/>
              </a:ext>
            </a:extLst>
          </p:cNvPr>
          <p:cNvSpPr/>
          <p:nvPr/>
        </p:nvSpPr>
        <p:spPr>
          <a:xfrm>
            <a:off x="6167438" y="3518647"/>
            <a:ext cx="357190" cy="428628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29A26C2-D2EF-4DDA-BCF2-320690244076}"/>
              </a:ext>
            </a:extLst>
          </p:cNvPr>
          <p:cNvSpPr txBox="1"/>
          <p:nvPr/>
        </p:nvSpPr>
        <p:spPr>
          <a:xfrm>
            <a:off x="5453058" y="3782376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DF24576-E7B2-4DF0-85CD-3FDF86EFACDE}"/>
              </a:ext>
            </a:extLst>
          </p:cNvPr>
          <p:cNvSpPr txBox="1"/>
          <p:nvPr/>
        </p:nvSpPr>
        <p:spPr>
          <a:xfrm>
            <a:off x="895865" y="1217102"/>
            <a:ext cx="38402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1: </a:t>
            </a:r>
            <a:r>
              <a:rPr lang="it-IT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it-IT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it-IT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0j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it-IT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(OCB</a:t>
            </a:r>
            <a:r>
              <a:rPr lang="it-IT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it-IT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it-IT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2: 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it-IT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it-I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t-IT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2: 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it-IT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it-IT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it-IT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t-IT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2F12A3E7-248B-44B3-9740-8B12200EA146}"/>
              </a:ext>
            </a:extLst>
          </p:cNvPr>
          <p:cNvSpPr/>
          <p:nvPr/>
        </p:nvSpPr>
        <p:spPr>
          <a:xfrm>
            <a:off x="3738546" y="5661787"/>
            <a:ext cx="1357322" cy="500066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OCB</a:t>
            </a:r>
            <a:r>
              <a:rPr lang="it-IT" sz="1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endParaRPr lang="it-IT" sz="14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0FFAF157-6901-4E9C-AFE3-A3336C603563}"/>
              </a:ext>
            </a:extLst>
          </p:cNvPr>
          <p:cNvCxnSpPr>
            <a:stCxn id="19" idx="3"/>
            <a:endCxn id="6" idx="1"/>
          </p:cNvCxnSpPr>
          <p:nvPr/>
        </p:nvCxnSpPr>
        <p:spPr>
          <a:xfrm>
            <a:off x="5095868" y="5911820"/>
            <a:ext cx="1000132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E8A8A04-C304-4890-AE26-C347673EB811}"/>
              </a:ext>
            </a:extLst>
          </p:cNvPr>
          <p:cNvSpPr txBox="1"/>
          <p:nvPr/>
        </p:nvSpPr>
        <p:spPr>
          <a:xfrm>
            <a:off x="5869168" y="4909854"/>
            <a:ext cx="4411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0" dirty="0">
                <a:latin typeface="Times New Roman" panose="02020603050405020304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515C5962-6993-4210-92AD-72292E00E7F6}"/>
              </a:ext>
            </a:extLst>
          </p:cNvPr>
          <p:cNvSpPr/>
          <p:nvPr/>
        </p:nvSpPr>
        <p:spPr>
          <a:xfrm>
            <a:off x="3952860" y="2875705"/>
            <a:ext cx="1428760" cy="64294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it-IT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slope</a:t>
            </a:r>
            <a:endParaRPr lang="it-IT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C5832F8A-0DC7-4519-B63C-41EF23796E00}"/>
              </a:ext>
            </a:extLst>
          </p:cNvPr>
          <p:cNvSpPr/>
          <p:nvPr/>
        </p:nvSpPr>
        <p:spPr>
          <a:xfrm>
            <a:off x="6738942" y="2947143"/>
            <a:ext cx="642942" cy="50006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it-IT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it-IT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BBF9E6D1-3347-4F21-8D2B-EDFA0674A8D9}"/>
              </a:ext>
            </a:extLst>
          </p:cNvPr>
          <p:cNvCxnSpPr>
            <a:stCxn id="23" idx="2"/>
            <a:endCxn id="22" idx="6"/>
          </p:cNvCxnSpPr>
          <p:nvPr/>
        </p:nvCxnSpPr>
        <p:spPr>
          <a:xfrm rot="10800000">
            <a:off x="5381620" y="3197176"/>
            <a:ext cx="1357322" cy="1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o 24">
            <a:extLst>
              <a:ext uri="{FF2B5EF4-FFF2-40B4-BE49-F238E27FC236}">
                <a16:creationId xmlns:a16="http://schemas.microsoft.com/office/drawing/2014/main" id="{6A0E1120-85EA-499F-8150-1D54D7314C97}"/>
              </a:ext>
            </a:extLst>
          </p:cNvPr>
          <p:cNvSpPr/>
          <p:nvPr/>
        </p:nvSpPr>
        <p:spPr>
          <a:xfrm>
            <a:off x="7024694" y="3090019"/>
            <a:ext cx="714380" cy="1285884"/>
          </a:xfrm>
          <a:prstGeom prst="arc">
            <a:avLst>
              <a:gd name="adj1" fmla="val 15974529"/>
              <a:gd name="adj2" fmla="val 521653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72B58ED5-78DD-4FE9-B5E6-B923999DD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4" y="134325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7E6C7EBC-EB8A-4A95-A734-87DBB126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374" y="724131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t-IT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34346DB-9B8B-4C7E-97CF-20DE485457A0}"/>
              </a:ext>
            </a:extLst>
          </p:cNvPr>
          <p:cNvCxnSpPr>
            <a:stCxn id="16" idx="1"/>
            <a:endCxn id="22" idx="6"/>
          </p:cNvCxnSpPr>
          <p:nvPr/>
        </p:nvCxnSpPr>
        <p:spPr>
          <a:xfrm rot="10800000">
            <a:off x="5381620" y="3197179"/>
            <a:ext cx="875116" cy="535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7744D0A-D52F-41A6-B79B-B7A187E9A00C}"/>
              </a:ext>
            </a:extLst>
          </p:cNvPr>
          <p:cNvSpPr txBox="1"/>
          <p:nvPr/>
        </p:nvSpPr>
        <p:spPr>
          <a:xfrm>
            <a:off x="5453058" y="3304335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6D02996-78EB-44A1-8D36-05906B09B616}"/>
              </a:ext>
            </a:extLst>
          </p:cNvPr>
          <p:cNvSpPr txBox="1"/>
          <p:nvPr/>
        </p:nvSpPr>
        <p:spPr>
          <a:xfrm>
            <a:off x="7758463" y="351986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it-IT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it-IT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992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1637</Words>
  <Application>Microsoft Office PowerPoint</Application>
  <PresentationFormat>Widescreen</PresentationFormat>
  <Paragraphs>368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Times New Roman</vt:lpstr>
      <vt:lpstr>Tema di Office</vt:lpstr>
      <vt:lpstr>Model results accompanied by Equations and Figures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Multilevel regression in Mplus</dc:title>
  <dc:creator>Perinelli, Enrico</dc:creator>
  <cp:lastModifiedBy>Perinelli, Enrico</cp:lastModifiedBy>
  <cp:revision>23</cp:revision>
  <cp:lastPrinted>2025-07-11T09:58:05Z</cp:lastPrinted>
  <dcterms:created xsi:type="dcterms:W3CDTF">2025-07-10T10:15:58Z</dcterms:created>
  <dcterms:modified xsi:type="dcterms:W3CDTF">2025-07-14T08:35:12Z</dcterms:modified>
</cp:coreProperties>
</file>