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EA939E-A271-4856-A71F-67BA81A3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086E53C-0C6E-87EC-9128-10DD18752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64793E4-6F32-4CC5-4E43-065350C5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1837109-64F4-7B0F-1914-79E04001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5A8F41-B095-760E-3530-B4B52045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849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8C79C8-838A-B818-C56C-CAEFA2CF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C0E7224-90DF-77F8-B6D6-D046C077A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58749E5-D1EA-4A29-7405-38C448C0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4024BB7-07B1-49F6-66AA-0BCCE1A7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C246F4-44E3-C7DD-7B4C-A8C3AC49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445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78A1B1D-D307-4D35-5EB7-1B823B543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314F774-C3E8-FAC3-7A42-E2B0BF792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E42A793-684C-69CF-77DC-1CD1A855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914208B-E4F7-22AB-6942-99BCC9AA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5C0B936-7B3E-8D45-D4C6-EBDE620E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191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FE1B34-D4BA-51C6-85A9-451E3357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4F5753-EAAB-35D9-D319-77B7C12B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6D7644-0EBA-BE0E-44DD-8991AE1C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B2CDE1F-3E02-AE69-9552-B288B34E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29AB4D-C1DB-515E-D7E8-8A19B8F3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034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BA3596-3EE6-E28B-E1FF-ED5C4FB5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6AC3CFB-5A3B-D3AB-19B6-01C18324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7F1A266-4B47-FC59-5E35-BA21DE1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A4882-3C10-C616-5C74-67E8921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260CCD-504E-09CE-1CA7-93438529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4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48000-0C59-DAAB-0429-37ECA07E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81E1B7-B0F0-03E3-4E87-58EA9473D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91A45FB-84CE-AEE8-1282-CF63EF37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65EB6EF-36CB-2EA0-9E54-06BC48D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025F17B-9DD5-3A36-6CC1-AD1CD083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BCF19F9-F1CC-39A1-EEA0-A67E6958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21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FC4336-9D78-DDF3-E7CE-EE056A5E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3C13151-EC02-CB88-CAD8-0584B2F7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DD1AB5E-F9AC-146D-7587-B107AEC4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E5454E6-BA3A-C02E-1407-3A1D8618D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319CB3B-42B0-0BC6-343A-04B9B46BE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6EB028E-5125-1C6C-3804-E26478A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58A62B1-2130-B518-7092-D54F2EF0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B8FA8A2-DEF6-3E14-14F9-3F945D9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86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CCEE0A-5588-CAB8-DA89-0FEA8B56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A4AB816-8032-90DB-7543-23B427B4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3D34B43-6117-56EF-7735-586C0A03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7D8CFF4-A61C-92BD-3A9D-F197AD45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49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49DC8FD-FB8A-C788-EAC1-0077B1EB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7C51842-F33D-2B16-8366-7C48DC21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F1403F7-4C1A-7AA4-CB7B-E9C69089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190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F29F20-A94D-D0DF-D6E8-19381FFC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8522B5-DB2C-2607-F227-2C6E0142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FCC1D8-AD54-7905-1C48-E66121B7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53F67B0-DFF7-9024-D733-FA2D1472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2F675A1-FC53-8D1B-D106-CEDF232E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F8E69D5-6DB9-07A7-F55B-077062BF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735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B66828-8902-60E2-0707-F26010F4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E828AEA-DB8E-CD5B-2F81-3A168748B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13879D4-7C62-E1A0-4AAC-75ACC8218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895AC70-9D3F-BCCD-F8CA-E3EECBE4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10E7A3-870D-C87B-F342-ABAAB51B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7E54BE4-168F-2797-80D7-A764056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694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A298DF-84EF-39FE-274D-FC0631EE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B5E324F-72A9-C527-02E5-108DA84A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55D758-5219-6603-130C-1ED05BE36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F4FA-F813-4E18-809F-E8E0B813BD43}" type="datetimeFigureOut">
              <a:rPr lang="nb-NO" smtClean="0"/>
              <a:t>16.04.2025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9AB815-BAA8-736C-A461-4CC98EA4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226E3F-D711-7192-F71A-BE709EC40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21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31C304-D8F1-E762-E179-61095C10D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354" y="256424"/>
            <a:ext cx="10720245" cy="1974712"/>
          </a:xfrm>
        </p:spPr>
        <p:txBody>
          <a:bodyPr>
            <a:normAutofit/>
          </a:bodyPr>
          <a:lstStyle/>
          <a:p>
            <a:r>
              <a:rPr lang="en-BZ" sz="4400" dirty="0"/>
              <a:t>Group Work</a:t>
            </a:r>
            <a:br>
              <a:rPr lang="en-BZ" sz="4400" dirty="0"/>
            </a:br>
            <a:r>
              <a:rPr lang="en-BZ" sz="4400" dirty="0"/>
              <a:t>Data-Driven Modelling! </a:t>
            </a:r>
            <a:br>
              <a:rPr lang="en-BZ" sz="4400" dirty="0"/>
            </a:br>
            <a:r>
              <a:rPr lang="en-BZ" sz="4400" dirty="0"/>
              <a:t>Application of the workflow for your Project</a:t>
            </a:r>
          </a:p>
        </p:txBody>
      </p:sp>
      <p:sp>
        <p:nvSpPr>
          <p:cNvPr id="5" name="Pil: høyre 4">
            <a:extLst>
              <a:ext uri="{FF2B5EF4-FFF2-40B4-BE49-F238E27FC236}">
                <a16:creationId xmlns:a16="http://schemas.microsoft.com/office/drawing/2014/main" id="{7CBBA674-3925-4286-B5B0-7D65A6D1EB46}"/>
              </a:ext>
            </a:extLst>
          </p:cNvPr>
          <p:cNvSpPr/>
          <p:nvPr/>
        </p:nvSpPr>
        <p:spPr>
          <a:xfrm>
            <a:off x="2783444" y="4344415"/>
            <a:ext cx="945623" cy="680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CB2FD3C8-A025-EF8B-9F85-BD69098F8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"/>
          <a:stretch/>
        </p:blipFill>
        <p:spPr>
          <a:xfrm>
            <a:off x="4369933" y="2129050"/>
            <a:ext cx="7437106" cy="4472526"/>
          </a:xfrm>
          <a:prstGeom prst="rect">
            <a:avLst/>
          </a:prstGeom>
        </p:spPr>
      </p:pic>
      <p:sp>
        <p:nvSpPr>
          <p:cNvPr id="4" name="Undertittel 2">
            <a:extLst>
              <a:ext uri="{FF2B5EF4-FFF2-40B4-BE49-F238E27FC236}">
                <a16:creationId xmlns:a16="http://schemas.microsoft.com/office/drawing/2014/main" id="{BF30B6FD-B292-B6E9-87C9-38E2823D895C}"/>
              </a:ext>
            </a:extLst>
          </p:cNvPr>
          <p:cNvSpPr txBox="1">
            <a:spLocks/>
          </p:cNvSpPr>
          <p:nvPr/>
        </p:nvSpPr>
        <p:spPr>
          <a:xfrm>
            <a:off x="402582" y="3493800"/>
            <a:ext cx="2332194" cy="20434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b-NO" sz="1800" b="1" u="sng" dirty="0">
                <a:highlight>
                  <a:srgbClr val="FFFF00"/>
                </a:highlight>
              </a:rPr>
              <a:t>Data-Driven </a:t>
            </a:r>
            <a:r>
              <a:rPr lang="en-CA" sz="1800" b="1" u="sng" dirty="0">
                <a:highlight>
                  <a:srgbClr val="FFFF00"/>
                </a:highlight>
              </a:rPr>
              <a:t>Modeling</a:t>
            </a:r>
          </a:p>
          <a:p>
            <a:pPr marL="342900" indent="-342900" algn="l">
              <a:buFont typeface="Arial" panose="020B0604020202020204" pitchFamily="34" charset="0"/>
              <a:buAutoNum type="arabicParenR"/>
            </a:pPr>
            <a:r>
              <a:rPr lang="nb-NO" sz="1800" b="1" dirty="0"/>
              <a:t>Linear</a:t>
            </a:r>
            <a:r>
              <a:rPr lang="nb-NO" sz="1800" dirty="0"/>
              <a:t> Regression</a:t>
            </a:r>
          </a:p>
          <a:p>
            <a:pPr marL="800100" lvl="1" indent="-342900" algn="l">
              <a:buFont typeface="Arial" panose="020B0604020202020204" pitchFamily="34" charset="0"/>
              <a:buAutoNum type="arabicParenR"/>
            </a:pPr>
            <a:r>
              <a:rPr lang="nb-NO" sz="1400" dirty="0"/>
              <a:t>Simple Linear</a:t>
            </a:r>
          </a:p>
          <a:p>
            <a:pPr marL="800100" lvl="1" indent="-342900" algn="l">
              <a:buFont typeface="Arial" panose="020B0604020202020204" pitchFamily="34" charset="0"/>
              <a:buAutoNum type="arabicParenR"/>
            </a:pPr>
            <a:r>
              <a:rPr lang="nb-NO" sz="1400" dirty="0"/>
              <a:t>Multivariable </a:t>
            </a:r>
          </a:p>
          <a:p>
            <a:pPr marL="342900" indent="-342900" algn="l">
              <a:buFont typeface="Arial" panose="020B0604020202020204" pitchFamily="34" charset="0"/>
              <a:buAutoNum type="arabicParenR"/>
            </a:pPr>
            <a:r>
              <a:rPr lang="nb-NO" sz="1800" dirty="0"/>
              <a:t>Non-Linear</a:t>
            </a:r>
          </a:p>
          <a:p>
            <a:pPr marL="342900" indent="-342900" algn="l">
              <a:buFont typeface="Arial" panose="020B0604020202020204" pitchFamily="34" charset="0"/>
              <a:buAutoNum type="arabicParenR"/>
            </a:pPr>
            <a:r>
              <a:rPr lang="nb-NO" sz="1800" dirty="0"/>
              <a:t>ANN 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BA4278C-B533-B868-BEA1-F7168AE03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79"/>
          <a:stretch/>
        </p:blipFill>
        <p:spPr>
          <a:xfrm>
            <a:off x="8789956" y="3941106"/>
            <a:ext cx="1285222" cy="849008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7A50E7E2-0006-F20F-F4AF-EBCB882EBA47}"/>
              </a:ext>
            </a:extLst>
          </p:cNvPr>
          <p:cNvSpPr txBox="1"/>
          <p:nvPr/>
        </p:nvSpPr>
        <p:spPr>
          <a:xfrm>
            <a:off x="3426163" y="2508765"/>
            <a:ext cx="15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Project 1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DFD25EE6-C209-210D-8881-87F448919F70}"/>
              </a:ext>
            </a:extLst>
          </p:cNvPr>
          <p:cNvSpPr txBox="1"/>
          <p:nvPr/>
        </p:nvSpPr>
        <p:spPr>
          <a:xfrm>
            <a:off x="2778823" y="3917421"/>
            <a:ext cx="15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Project 2,3,4</a:t>
            </a:r>
          </a:p>
        </p:txBody>
      </p:sp>
      <p:sp>
        <p:nvSpPr>
          <p:cNvPr id="14" name="Venstre klammeparentes 13">
            <a:extLst>
              <a:ext uri="{FF2B5EF4-FFF2-40B4-BE49-F238E27FC236}">
                <a16:creationId xmlns:a16="http://schemas.microsoft.com/office/drawing/2014/main" id="{9F26D92E-1A52-9D0A-259A-587CC6AEC3FB}"/>
              </a:ext>
            </a:extLst>
          </p:cNvPr>
          <p:cNvSpPr/>
          <p:nvPr/>
        </p:nvSpPr>
        <p:spPr>
          <a:xfrm>
            <a:off x="3951215" y="3179535"/>
            <a:ext cx="418718" cy="3196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422EE3C-72C3-47BA-7BCC-CE775EF5B339}"/>
              </a:ext>
            </a:extLst>
          </p:cNvPr>
          <p:cNvSpPr/>
          <p:nvPr/>
        </p:nvSpPr>
        <p:spPr>
          <a:xfrm>
            <a:off x="5011682" y="2769079"/>
            <a:ext cx="1190710" cy="284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494A96-06DF-57E5-E24B-D23ACD4C19E9}"/>
              </a:ext>
            </a:extLst>
          </p:cNvPr>
          <p:cNvSpPr txBox="1"/>
          <p:nvPr/>
        </p:nvSpPr>
        <p:spPr>
          <a:xfrm>
            <a:off x="4644496" y="2726749"/>
            <a:ext cx="253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Data </a:t>
            </a:r>
            <a:r>
              <a:rPr lang="en-CA" b="1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84325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D9E5E7-4157-7D01-32DE-AE5342D8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References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3400B89-B40E-0A5D-5F4A-E8A89503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59" y="1446243"/>
            <a:ext cx="10945482" cy="49430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Lecture notes and project descriptions: MOD300 Applied Computational Modelling, University of Stavanger, 2024</a:t>
            </a:r>
          </a:p>
          <a:p>
            <a:endParaRPr lang="nb-NO" dirty="0"/>
          </a:p>
          <a:p>
            <a:r>
              <a:rPr lang="nb-NO" dirty="0"/>
              <a:t>2. </a:t>
            </a:r>
            <a:r>
              <a:rPr lang="nb-NO" dirty="0" err="1"/>
              <a:t>Gardner</a:t>
            </a:r>
            <a:r>
              <a:rPr lang="nb-NO" dirty="0"/>
              <a:t>, G.H.F.; </a:t>
            </a:r>
            <a:r>
              <a:rPr lang="nb-NO" dirty="0" err="1"/>
              <a:t>Gardner</a:t>
            </a:r>
            <a:r>
              <a:rPr lang="nb-NO" dirty="0"/>
              <a:t> L.W.; Gregory A.R. (1974). </a:t>
            </a:r>
            <a:r>
              <a:rPr lang="nb-NO" dirty="0" err="1"/>
              <a:t>Formation</a:t>
            </a:r>
            <a:r>
              <a:rPr lang="nb-NO" dirty="0"/>
              <a:t> </a:t>
            </a:r>
            <a:r>
              <a:rPr lang="nb-NO" dirty="0" err="1"/>
              <a:t>velocity</a:t>
            </a:r>
            <a:r>
              <a:rPr lang="nb-NO" dirty="0"/>
              <a:t> and </a:t>
            </a:r>
            <a:r>
              <a:rPr lang="nb-NO" dirty="0" err="1"/>
              <a:t>density</a:t>
            </a:r>
            <a:r>
              <a:rPr lang="nb-NO" dirty="0"/>
              <a:t> --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diagnostic</a:t>
            </a:r>
            <a:r>
              <a:rPr lang="nb-NO" dirty="0"/>
              <a:t> </a:t>
            </a:r>
            <a:r>
              <a:rPr lang="nb-NO" dirty="0" err="1"/>
              <a:t>basics</a:t>
            </a:r>
            <a:r>
              <a:rPr lang="nb-NO" dirty="0"/>
              <a:t> for </a:t>
            </a:r>
            <a:r>
              <a:rPr lang="nb-NO" dirty="0" err="1"/>
              <a:t>stratigraphic</a:t>
            </a:r>
            <a:r>
              <a:rPr lang="nb-NO" dirty="0"/>
              <a:t> </a:t>
            </a:r>
            <a:r>
              <a:rPr lang="nb-NO" dirty="0" err="1"/>
              <a:t>traps</a:t>
            </a:r>
            <a:r>
              <a:rPr lang="nb-NO" dirty="0"/>
              <a:t> (PDF). </a:t>
            </a:r>
            <a:r>
              <a:rPr lang="nb-NO" dirty="0" err="1"/>
              <a:t>Geophysics</a:t>
            </a:r>
            <a:r>
              <a:rPr lang="nb-NO" dirty="0"/>
              <a:t>. 39: 770–780. 1974 </a:t>
            </a:r>
          </a:p>
          <a:p>
            <a:endParaRPr lang="nb-NO" dirty="0"/>
          </a:p>
          <a:p>
            <a:r>
              <a:rPr lang="nb-NO" dirty="0"/>
              <a:t>3. </a:t>
            </a:r>
            <a:r>
              <a:rPr lang="nb-NO" dirty="0" err="1"/>
              <a:t>Castagna</a:t>
            </a:r>
            <a:r>
              <a:rPr lang="nb-NO" dirty="0"/>
              <a:t>, J.P., </a:t>
            </a:r>
            <a:r>
              <a:rPr lang="nb-NO" dirty="0" err="1"/>
              <a:t>Batzle</a:t>
            </a:r>
            <a:r>
              <a:rPr lang="nb-NO" dirty="0"/>
              <a:t>, M.L., and Eastwood, R.L., (1985), Relationships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compressional-wave</a:t>
            </a:r>
            <a:r>
              <a:rPr lang="nb-NO" dirty="0"/>
              <a:t> and </a:t>
            </a:r>
            <a:r>
              <a:rPr lang="nb-NO" dirty="0" err="1"/>
              <a:t>shear-wave</a:t>
            </a:r>
            <a:r>
              <a:rPr lang="nb-NO" dirty="0"/>
              <a:t> </a:t>
            </a:r>
            <a:r>
              <a:rPr lang="nb-NO" dirty="0" err="1"/>
              <a:t>velocities</a:t>
            </a:r>
            <a:r>
              <a:rPr lang="nb-NO" dirty="0"/>
              <a:t> in </a:t>
            </a:r>
            <a:r>
              <a:rPr lang="nb-NO" dirty="0" err="1"/>
              <a:t>clastic</a:t>
            </a:r>
            <a:r>
              <a:rPr lang="nb-NO" dirty="0"/>
              <a:t> </a:t>
            </a:r>
            <a:r>
              <a:rPr lang="nb-NO" dirty="0" err="1"/>
              <a:t>silicate</a:t>
            </a:r>
            <a:r>
              <a:rPr lang="nb-NO" dirty="0"/>
              <a:t> rocks: </a:t>
            </a:r>
            <a:r>
              <a:rPr lang="nb-NO" dirty="0" err="1"/>
              <a:t>Geophysics</a:t>
            </a:r>
            <a:r>
              <a:rPr lang="nb-NO" dirty="0"/>
              <a:t>, 50, 571-581 4. </a:t>
            </a:r>
          </a:p>
          <a:p>
            <a:endParaRPr lang="nb-NO" dirty="0"/>
          </a:p>
          <a:p>
            <a:r>
              <a:rPr lang="nb-NO" dirty="0"/>
              <a:t>4. Per Horsrud, </a:t>
            </a:r>
            <a:r>
              <a:rPr lang="nb-NO" dirty="0" err="1"/>
              <a:t>Estimating</a:t>
            </a:r>
            <a:r>
              <a:rPr lang="nb-NO" dirty="0"/>
              <a:t> </a:t>
            </a:r>
            <a:r>
              <a:rPr lang="nb-NO" dirty="0" err="1"/>
              <a:t>Mechanical</a:t>
            </a:r>
            <a:r>
              <a:rPr lang="nb-NO" dirty="0"/>
              <a:t> Properties of </a:t>
            </a:r>
            <a:r>
              <a:rPr lang="nb-NO" dirty="0" err="1"/>
              <a:t>Shale</a:t>
            </a:r>
            <a:r>
              <a:rPr lang="nb-NO" dirty="0"/>
              <a:t> From </a:t>
            </a:r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Correlations</a:t>
            </a:r>
            <a:r>
              <a:rPr lang="nb-NO" dirty="0"/>
              <a:t>, June 2001 SPE Drilling &amp; Completion</a:t>
            </a:r>
          </a:p>
        </p:txBody>
      </p:sp>
    </p:spTree>
    <p:extLst>
      <p:ext uri="{BB962C8B-B14F-4D97-AF65-F5344CB8AC3E}">
        <p14:creationId xmlns:p14="http://schemas.microsoft.com/office/powerpoint/2010/main" val="94696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255180-497A-452E-F7DE-34FC2DA9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254735"/>
            <a:ext cx="10515600" cy="1325563"/>
          </a:xfrm>
        </p:spPr>
        <p:txBody>
          <a:bodyPr/>
          <a:lstStyle/>
          <a:p>
            <a:r>
              <a:rPr lang="en-CA" dirty="0"/>
              <a:t>5 Pieces of Advice!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B146EA-E5B5-6464-B014-7C034507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27" y="1903683"/>
            <a:ext cx="11160512" cy="4351338"/>
          </a:xfrm>
        </p:spPr>
        <p:txBody>
          <a:bodyPr/>
          <a:lstStyle/>
          <a:p>
            <a:r>
              <a:rPr lang="en-NZ" dirty="0"/>
              <a:t>Use each </a:t>
            </a:r>
            <a:r>
              <a:rPr lang="en-NZ" b="1" dirty="0">
                <a:solidFill>
                  <a:srgbClr val="FF0000"/>
                </a:solidFill>
              </a:rPr>
              <a:t>lecture and laboratory training code </a:t>
            </a:r>
            <a:r>
              <a:rPr lang="en-NZ" dirty="0">
                <a:highlight>
                  <a:srgbClr val="FFFF00"/>
                </a:highlight>
              </a:rPr>
              <a:t>to do the assignment.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You can contact me anytime about the project clarification….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Try to show your creative way of working!</a:t>
            </a:r>
          </a:p>
        </p:txBody>
      </p:sp>
    </p:spTree>
    <p:extLst>
      <p:ext uri="{BB962C8B-B14F-4D97-AF65-F5344CB8AC3E}">
        <p14:creationId xmlns:p14="http://schemas.microsoft.com/office/powerpoint/2010/main" val="96354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8A4DCF-F2FA-4721-62B3-32D0FA01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1" y="178796"/>
            <a:ext cx="10515600" cy="1325563"/>
          </a:xfrm>
        </p:spPr>
        <p:txBody>
          <a:bodyPr/>
          <a:lstStyle/>
          <a:p>
            <a:r>
              <a:rPr lang="en-US" b="1" dirty="0"/>
              <a:t>1 Introduction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00A02-E6F4-2A62-6757-DC4763F4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1" y="107813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en-CA" b="1" u="sng" dirty="0"/>
              <a:t>Wellbore Stability: </a:t>
            </a:r>
          </a:p>
          <a:p>
            <a:pPr marL="0" indent="0">
              <a:buNone/>
            </a:pPr>
            <a:r>
              <a:rPr lang="en-CA" dirty="0"/>
              <a:t>   The well pressure should be between: </a:t>
            </a:r>
          </a:p>
          <a:p>
            <a:pPr marL="0" indent="0">
              <a:buNone/>
            </a:pPr>
            <a:r>
              <a:rPr lang="en-CA" dirty="0"/>
              <a:t>	  Fracture gradient</a:t>
            </a:r>
          </a:p>
          <a:p>
            <a:pPr marL="0" indent="0">
              <a:buNone/>
            </a:pPr>
            <a:r>
              <a:rPr lang="en-CA" dirty="0"/>
              <a:t>             Well collapse Gradient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Well collapse model:</a:t>
            </a:r>
          </a:p>
        </p:txBody>
      </p:sp>
      <p:pic>
        <p:nvPicPr>
          <p:cNvPr id="4" name="Bilde 3" descr="C:\Users\Espen\AppData\Local\Microsoft\Windows\INetCacheContent.Word\Stability plot for typical heidrun well">
            <a:extLst>
              <a:ext uri="{FF2B5EF4-FFF2-40B4-BE49-F238E27FC236}">
                <a16:creationId xmlns:a16="http://schemas.microsoft.com/office/drawing/2014/main" id="{C511D62A-6752-CA79-9243-48E9D1450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93" y="178796"/>
            <a:ext cx="4026780" cy="435133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6F026717-6B29-D980-D57E-E86F6F43EA7E}"/>
                  </a:ext>
                </a:extLst>
              </p:cNvPr>
              <p:cNvSpPr txBox="1"/>
              <p:nvPr/>
            </p:nvSpPr>
            <p:spPr>
              <a:xfrm>
                <a:off x="616527" y="4792457"/>
                <a:ext cx="5795424" cy="890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𝑤𝑒𝑙</m:t>
                          </m:r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𝑐𝑜𝑙𝑙𝑎𝑝𝑠𝑒</m:t>
                          </m:r>
                        </m:sub>
                      </m:sSub>
                      <m:r>
                        <a:rPr lang="nb-NO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i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endChr m:val=""/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nb-NO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nb-N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6F026717-6B29-D980-D57E-E86F6F43E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7" y="4792457"/>
                <a:ext cx="5795424" cy="890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chematic relationship between mud weight and wellbore failure (Zhang ...">
            <a:extLst>
              <a:ext uri="{FF2B5EF4-FFF2-40B4-BE49-F238E27FC236}">
                <a16:creationId xmlns:a16="http://schemas.microsoft.com/office/drawing/2014/main" id="{BB3F2320-4F87-5D93-B8D9-B9F1F10F3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24" y="4564943"/>
            <a:ext cx="3930413" cy="226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71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286241-6E31-105A-57A2-70AAEF2B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" y="219042"/>
            <a:ext cx="10515600" cy="1697571"/>
          </a:xfrm>
        </p:spPr>
        <p:txBody>
          <a:bodyPr>
            <a:normAutofit fontScale="90000"/>
          </a:bodyPr>
          <a:lstStyle/>
          <a:p>
            <a:r>
              <a:rPr lang="en-US" sz="31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What is the problem with collapse model calculation?</a:t>
            </a:r>
            <a:br>
              <a:rPr lang="en-US" sz="31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Determination of </a:t>
            </a:r>
            <a:r>
              <a:rPr lang="en-US" sz="3100" b="1" u="sng" kern="1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1800" b="1" kern="1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(UCS) as a profile in the well</a:t>
            </a:r>
            <a:br>
              <a:rPr lang="nb-NO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3C7EB5F2-39A4-AF09-C197-02A0EABD8E3D}"/>
                  </a:ext>
                </a:extLst>
              </p:cNvPr>
              <p:cNvSpPr txBox="1"/>
              <p:nvPr/>
            </p:nvSpPr>
            <p:spPr>
              <a:xfrm>
                <a:off x="6096000" y="650119"/>
                <a:ext cx="6094140" cy="890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𝑤𝑒𝑙</m:t>
                          </m:r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𝑐𝑜𝑙𝑙𝑎𝑝𝑠𝑒</m:t>
                          </m:r>
                        </m:sub>
                      </m:sSub>
                      <m:r>
                        <a:rPr lang="nb-NO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i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endChr m:val=""/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nb-NO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nb-N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3C7EB5F2-39A4-AF09-C197-02A0EABD8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50119"/>
                <a:ext cx="6094140" cy="890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e 4">
            <a:extLst>
              <a:ext uri="{FF2B5EF4-FFF2-40B4-BE49-F238E27FC236}">
                <a16:creationId xmlns:a16="http://schemas.microsoft.com/office/drawing/2014/main" id="{F906F04B-C22F-BB8E-9849-D6AB8FB92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965" y="2040085"/>
            <a:ext cx="1956300" cy="2062698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A1A38AA5-11DB-DC4E-C959-DA358ABB1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23"/>
          <a:stretch/>
        </p:blipFill>
        <p:spPr bwMode="auto">
          <a:xfrm>
            <a:off x="8049330" y="4040724"/>
            <a:ext cx="3350358" cy="25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Applied Sciences | Free Full-Text | Green Approach in Water-Based Drilling  Mud Design to Increase Wellbore Stability">
            <a:extLst>
              <a:ext uri="{FF2B5EF4-FFF2-40B4-BE49-F238E27FC236}">
                <a16:creationId xmlns:a16="http://schemas.microsoft.com/office/drawing/2014/main" id="{D8753859-1490-449F-6BFA-046426B89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20" y="1541004"/>
            <a:ext cx="4206181" cy="446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de 6" descr="C:\Users\Espen\AppData\Local\Microsoft\Windows\INetCacheContent.Word\Stability plot for typical heidrun well">
            <a:extLst>
              <a:ext uri="{FF2B5EF4-FFF2-40B4-BE49-F238E27FC236}">
                <a16:creationId xmlns:a16="http://schemas.microsoft.com/office/drawing/2014/main" id="{ADACE884-D887-3464-447B-7FE297C9C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7" y="2029333"/>
            <a:ext cx="3229097" cy="3489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368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CBECB7-03FF-B01A-D9C6-4EA301B0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37" y="2495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What is the Solution for UCS estimation?</a:t>
            </a:r>
            <a:br>
              <a:rPr lang="nb-NO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sz="66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4096097-4505-F43B-B9BC-AD1FAC2DD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39" y="1093561"/>
            <a:ext cx="11859272" cy="4351338"/>
          </a:xfrm>
        </p:spPr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solve the issue of continuously estimating UCS in the drilling depth, it is common practice to estimate rock strength based on wireline logs that continuously measure the formation responses. </a:t>
            </a:r>
          </a:p>
          <a:p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 investigators have shown the relationship between different logs.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means that they develop machine learning-based empirical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 that estimate one parameter based on the other measured parameter. The following presents two examples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along with a solution for UCS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9DEAD2AD-A3AE-493A-1472-8BCD5C3BF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" y="3023720"/>
            <a:ext cx="3456369" cy="263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6351DD67-46B4-8FCE-896D-2A79D704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096" y="2794465"/>
            <a:ext cx="3861785" cy="3201372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6F174EA2-A8D7-0D67-5C82-68560CEC6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151" y="2868776"/>
            <a:ext cx="4203193" cy="3127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FF3B36B5-3E1D-0AA6-2DB7-8FB5D9074756}"/>
                  </a:ext>
                </a:extLst>
              </p:cNvPr>
              <p:cNvSpPr txBox="1"/>
              <p:nvPr/>
            </p:nvSpPr>
            <p:spPr>
              <a:xfrm>
                <a:off x="616264" y="5729212"/>
                <a:ext cx="2445545" cy="460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nb-NO" b="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b-NO" b="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nb-NO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nb-NO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FF3B36B5-3E1D-0AA6-2DB7-8FB5D9074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4" y="5729212"/>
                <a:ext cx="2445545" cy="460704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A1A47245-3BA3-F552-1633-3306EFAB3BE2}"/>
                  </a:ext>
                </a:extLst>
              </p:cNvPr>
              <p:cNvSpPr txBox="1"/>
              <p:nvPr/>
            </p:nvSpPr>
            <p:spPr>
              <a:xfrm>
                <a:off x="5265800" y="6316224"/>
                <a:ext cx="291465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nb-NO" b="0" i="0">
                          <a:latin typeface="Cambria Math" panose="02040503050406030204" pitchFamily="18" charset="0"/>
                        </a:rPr>
                        <m:t>=1,16∗</m:t>
                      </m:r>
                      <m:sSub>
                        <m:sSubPr>
                          <m:ctrlPr>
                            <a:rPr lang="nb-NO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nb-NO" b="0" i="0">
                          <a:latin typeface="Cambria Math" panose="02040503050406030204" pitchFamily="18" charset="0"/>
                        </a:rPr>
                        <m:t>+1,36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A1A47245-3BA3-F552-1633-3306EFAB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00" y="6316224"/>
                <a:ext cx="2914650" cy="3942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71463286-470F-C779-5BF2-9EAA9E8FC8EA}"/>
                  </a:ext>
                </a:extLst>
              </p:cNvPr>
              <p:cNvSpPr txBox="1"/>
              <p:nvPr/>
            </p:nvSpPr>
            <p:spPr>
              <a:xfrm>
                <a:off x="8884710" y="6295770"/>
                <a:ext cx="2136077" cy="435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nb-NO" b="1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b-NO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𝟕𝟕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71463286-470F-C779-5BF2-9EAA9E8F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710" y="6295770"/>
                <a:ext cx="2136077" cy="435119"/>
              </a:xfrm>
              <a:prstGeom prst="rect">
                <a:avLst/>
              </a:prstGeom>
              <a:blipFill>
                <a:blip r:embed="rId7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Sylinder 13">
            <a:extLst>
              <a:ext uri="{FF2B5EF4-FFF2-40B4-BE49-F238E27FC236}">
                <a16:creationId xmlns:a16="http://schemas.microsoft.com/office/drawing/2014/main" id="{36DD3341-12FA-63E3-5796-0E54B4D7321B}"/>
              </a:ext>
            </a:extLst>
          </p:cNvPr>
          <p:cNvSpPr txBox="1"/>
          <p:nvPr/>
        </p:nvSpPr>
        <p:spPr>
          <a:xfrm>
            <a:off x="9189720" y="6023775"/>
            <a:ext cx="1753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Horsrud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2001)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B6B8507-24E8-9244-9F79-AC03E815F6A6}"/>
              </a:ext>
            </a:extLst>
          </p:cNvPr>
          <p:cNvSpPr txBox="1"/>
          <p:nvPr/>
        </p:nvSpPr>
        <p:spPr>
          <a:xfrm>
            <a:off x="4530851" y="5926438"/>
            <a:ext cx="219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Castagna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et al. (1985)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3AFED051-A329-FAF0-D270-D056386E5421}"/>
              </a:ext>
            </a:extLst>
          </p:cNvPr>
          <p:cNvSpPr txBox="1"/>
          <p:nvPr/>
        </p:nvSpPr>
        <p:spPr>
          <a:xfrm>
            <a:off x="505052" y="5501002"/>
            <a:ext cx="226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Gardner et al. (1974) 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Sylinder 18">
                <a:extLst>
                  <a:ext uri="{FF2B5EF4-FFF2-40B4-BE49-F238E27FC236}">
                    <a16:creationId xmlns:a16="http://schemas.microsoft.com/office/drawing/2014/main" id="{3D713304-9A8B-CAC4-F365-27E621402542}"/>
                  </a:ext>
                </a:extLst>
              </p:cNvPr>
              <p:cNvSpPr txBox="1"/>
              <p:nvPr/>
            </p:nvSpPr>
            <p:spPr>
              <a:xfrm>
                <a:off x="6124708" y="183085"/>
                <a:ext cx="6094140" cy="890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𝑤𝑒𝑙</m:t>
                          </m:r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𝑐𝑜𝑙𝑙𝑎𝑝𝑠𝑒</m:t>
                          </m:r>
                        </m:sub>
                      </m:sSub>
                      <m:r>
                        <a:rPr lang="nb-NO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i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endChr m:val=""/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nb-NO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nb-N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9" name="TekstSylinder 18">
                <a:extLst>
                  <a:ext uri="{FF2B5EF4-FFF2-40B4-BE49-F238E27FC236}">
                    <a16:creationId xmlns:a16="http://schemas.microsoft.com/office/drawing/2014/main" id="{3D713304-9A8B-CAC4-F365-27E621402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708" y="183085"/>
                <a:ext cx="6094140" cy="890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F0919E3F-FD5D-F185-4E65-E3D59E13BF3A}"/>
                  </a:ext>
                </a:extLst>
              </p:cNvPr>
              <p:cNvSpPr txBox="1"/>
              <p:nvPr/>
            </p:nvSpPr>
            <p:spPr>
              <a:xfrm>
                <a:off x="-1042500" y="6085067"/>
                <a:ext cx="6213512" cy="919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nb-NO" i="0">
                          <a:latin typeface="Cambria Math" panose="02040503050406030204" pitchFamily="18" charset="0"/>
                        </a:rPr>
                        <m:t>=0.0003048</m:t>
                      </m:r>
                      <m:sSup>
                        <m:sSup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  <m:d>
                                    <m:d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nb-NO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nb-NO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num>
                                        <m:den>
                                          <m:r>
                                            <a:rPr lang="nb-NO" i="1">
                                              <a:latin typeface="Cambria Math" panose="02040503050406030204" pitchFamily="18" charset="0"/>
                                            </a:rPr>
                                            <m:t>𝑐𝑐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0.23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F0919E3F-FD5D-F185-4E65-E3D59E13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2500" y="6085067"/>
                <a:ext cx="6213512" cy="9192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5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FB5B47-4138-6EB1-E65A-0118102C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5" y="61356"/>
            <a:ext cx="10515600" cy="1325563"/>
          </a:xfrm>
        </p:spPr>
        <p:txBody>
          <a:bodyPr/>
          <a:lstStyle/>
          <a:p>
            <a:r>
              <a:rPr lang="nb-NO" b="1" dirty="0"/>
              <a:t>4 The Project!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B1BB34-0320-D80B-8D86-432E5F067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60" y="998555"/>
            <a:ext cx="11702129" cy="5587179"/>
          </a:xfrm>
        </p:spPr>
        <p:txBody>
          <a:bodyPr>
            <a:normAutofit/>
          </a:bodyPr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group project, you will develop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ML model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the three ML training algorithms that estimate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other log datasets (DEN, NEU, Vs) . You will also compare your model estimated with the literature models (Gardner et al. and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Castagana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al.).</a:t>
            </a:r>
          </a:p>
          <a:p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NEED to implement the workflow during the project work!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sz="3200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4310DAC-D6F4-75A5-A020-C0A7B95C4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"/>
          <a:stretch/>
        </p:blipFill>
        <p:spPr>
          <a:xfrm>
            <a:off x="2731384" y="2324118"/>
            <a:ext cx="7437106" cy="44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onic compression and shear transit time (in British unite), density, and porosity logs corresponding to well NR-20. Colour version of this figure is available in electronic edition only.">
            <a:extLst>
              <a:ext uri="{FF2B5EF4-FFF2-40B4-BE49-F238E27FC236}">
                <a16:creationId xmlns:a16="http://schemas.microsoft.com/office/drawing/2014/main" id="{CE23CDF9-408C-EA09-EC65-CE38E978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54" y="269219"/>
            <a:ext cx="4862513" cy="631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9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6A05AC-B43C-DA12-E42D-9A62C8BF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74" y="288195"/>
            <a:ext cx="10515600" cy="1325563"/>
          </a:xfrm>
        </p:spPr>
        <p:txBody>
          <a:bodyPr/>
          <a:lstStyle/>
          <a:p>
            <a:r>
              <a:rPr lang="nb-NO" b="1" dirty="0"/>
              <a:t>4.1 Project </a:t>
            </a:r>
            <a:r>
              <a:rPr lang="nb-NO" b="1" dirty="0" err="1"/>
              <a:t>Tasks</a:t>
            </a:r>
            <a:r>
              <a:rPr lang="nb-NO" b="1" dirty="0"/>
              <a:t>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B1B11B0-65F1-83FF-CBDC-B68FA0BE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763840"/>
            <a:ext cx="8208068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company X is planning to drill a new well in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B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 well will be called Well B1.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boss asked you to design a wellbore stability design.  Since the in-situ stresses are available, estimating the well fracturing profile is easy. 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But,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well collapse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Uniaxial compressive Strength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formation to be drilling data is not available. Since well B1 is the first well in block B, there was no measured log data available. 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as shown in Block A, Well_A1 has been drilled by Company Y. Since the Well_A1 and Well_B1 are very close,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assumed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the lateral geologies of the formations are similar. 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Therefore, Company 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managed to get the log data of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Well_ A1 as provided in the table.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2B64F3E-AB44-13B8-9B52-20F0E1AB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188" y="138113"/>
            <a:ext cx="3705225" cy="310515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C05BA84-F033-A536-7593-616D3325F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296" y="3243262"/>
            <a:ext cx="2528099" cy="359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0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27F063-4DAC-C178-4FBC-AD0DFB0F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442195"/>
            <a:ext cx="10716768" cy="655878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nb-NO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4.2 </a:t>
            </a:r>
            <a:r>
              <a:rPr lang="nb-NO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</a:t>
            </a:r>
            <a:r>
              <a:rPr lang="nb-NO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do?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B0977E-E5F7-D0A7-CFB4-3C042CE50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6" y="1098072"/>
            <a:ext cx="10716768" cy="5759927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Use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Vp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the true data and compute UCS (Co) from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Vp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nb-NO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result is considered as </a:t>
            </a:r>
            <a:r>
              <a:rPr lang="en-US" sz="3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UCS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that the result will be compared with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Vp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models that will be estimated from other logs trained by different ML algorithms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if we don’t have measured </a:t>
            </a:r>
            <a:r>
              <a:rPr lang="en-US" sz="26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can we estimate </a:t>
            </a:r>
            <a:r>
              <a:rPr lang="en-US" sz="2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other logs?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1)   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and Multivariable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to model (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DEN, NEU, Vs)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n-US" sz="2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endParaRPr lang="nb-NO" sz="2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2)    Use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Non-Linear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algorithm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model (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DEN, NEU, Vs)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nb-N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3)    </a:t>
            </a:r>
            <a:r>
              <a:rPr lang="nb-N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nb-N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ANN to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(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DEN, NEU, Vs)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endParaRPr lang="nb-NO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3)    Compare y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model </a:t>
            </a:r>
            <a:r>
              <a:rPr lang="en-US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prediction with the literature models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Gardner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(1976)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Castagna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(1985)</a:t>
            </a:r>
            <a:endParaRPr lang="nb-NO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5CC85A5F-D194-5A13-93CD-E5B48D7F2953}"/>
                  </a:ext>
                </a:extLst>
              </p:cNvPr>
              <p:cNvSpPr txBox="1"/>
              <p:nvPr/>
            </p:nvSpPr>
            <p:spPr>
              <a:xfrm>
                <a:off x="5318616" y="5714169"/>
                <a:ext cx="2445545" cy="460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nb-NO" b="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b-NO" b="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nb-NO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nb-NO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5CC85A5F-D194-5A13-93CD-E5B48D7F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616" y="5714169"/>
                <a:ext cx="2445545" cy="460704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E75AD80C-6D21-FF6A-6A97-0EC53F3AA076}"/>
                  </a:ext>
                </a:extLst>
              </p:cNvPr>
              <p:cNvSpPr txBox="1"/>
              <p:nvPr/>
            </p:nvSpPr>
            <p:spPr>
              <a:xfrm>
                <a:off x="5394614" y="6218700"/>
                <a:ext cx="291465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nb-NO" b="0" i="0">
                          <a:latin typeface="Cambria Math" panose="02040503050406030204" pitchFamily="18" charset="0"/>
                        </a:rPr>
                        <m:t>=1,16∗</m:t>
                      </m:r>
                      <m:sSub>
                        <m:sSubPr>
                          <m:ctrlPr>
                            <a:rPr lang="nb-NO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nb-NO" b="0" i="0">
                          <a:latin typeface="Cambria Math" panose="02040503050406030204" pitchFamily="18" charset="0"/>
                        </a:rPr>
                        <m:t>+1,36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E75AD80C-6D21-FF6A-6A97-0EC53F3AA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614" y="6218700"/>
                <a:ext cx="2914650" cy="3942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20214902-B2DB-27E3-DD12-B74FC1699A0F}"/>
                  </a:ext>
                </a:extLst>
              </p:cNvPr>
              <p:cNvSpPr txBox="1"/>
              <p:nvPr/>
            </p:nvSpPr>
            <p:spPr>
              <a:xfrm>
                <a:off x="5505183" y="2747651"/>
                <a:ext cx="4035424" cy="549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𝑴𝑷𝒂</m:t>
                      </m:r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nb-NO" sz="2400" b="1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b-NO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𝟕𝟕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b-NO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𝟗𝟑</m:t>
                          </m:r>
                        </m:sup>
                      </m:sSubSup>
                    </m:oMath>
                  </m:oMathPara>
                </a14:m>
                <a:endParaRPr lang="nb-NO" sz="2400" b="1" dirty="0"/>
              </a:p>
            </p:txBody>
          </p:sp>
        </mc:Choice>
        <mc:Fallback xmlns="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20214902-B2DB-27E3-DD12-B74FC169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183" y="2747651"/>
                <a:ext cx="4035424" cy="549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Sylinder 6">
            <a:extLst>
              <a:ext uri="{FF2B5EF4-FFF2-40B4-BE49-F238E27FC236}">
                <a16:creationId xmlns:a16="http://schemas.microsoft.com/office/drawing/2014/main" id="{1BAC4E60-393D-E932-1A2C-FFD0A5E20154}"/>
              </a:ext>
            </a:extLst>
          </p:cNvPr>
          <p:cNvSpPr txBox="1"/>
          <p:nvPr/>
        </p:nvSpPr>
        <p:spPr>
          <a:xfrm>
            <a:off x="3252116" y="2807892"/>
            <a:ext cx="2333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Horsrud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2001)</a:t>
            </a:r>
            <a:endParaRPr lang="nb-NO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574DB96D-FB19-52A6-647A-6EF27F16BEDA}"/>
                  </a:ext>
                </a:extLst>
              </p:cNvPr>
              <p:cNvSpPr txBox="1"/>
              <p:nvPr/>
            </p:nvSpPr>
            <p:spPr>
              <a:xfrm>
                <a:off x="6433851" y="5464372"/>
                <a:ext cx="6213512" cy="919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nb-NO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1" i="1">
                                  <a:latin typeface="Cambria Math" panose="02040503050406030204" pitchFamily="18" charset="0"/>
                                </a:rPr>
                                <m:t>𝒌𝒎</m:t>
                              </m:r>
                            </m:num>
                            <m:den>
                              <m:r>
                                <a:rPr lang="nb-NO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  <m:r>
                        <a:rPr lang="nb-NO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𝟎𝟎𝟎𝟑𝟎𝟒𝟖</m:t>
                      </m:r>
                      <m:sSup>
                        <m:sSupPr>
                          <m:ctrlPr>
                            <a:rPr lang="nb-NO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b-NO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b="1" i="1"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  <m:d>
                                    <m:dPr>
                                      <m:ctrlPr>
                                        <a:rPr lang="nb-NO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nb-NO" b="1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nb-NO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num>
                                        <m:den>
                                          <m:r>
                                            <a:rPr lang="nb-NO" b="1" i="1">
                                              <a:latin typeface="Cambria Math" panose="02040503050406030204" pitchFamily="18" charset="0"/>
                                            </a:rPr>
                                            <m:t>𝒄𝒄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nb-NO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nb-NO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b-NO" b="1" i="0"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574DB96D-FB19-52A6-647A-6EF27F16B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51" y="5464372"/>
                <a:ext cx="6213512" cy="919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88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39B1D9-06F6-B589-AC94-AD6AA68F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40" y="155804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4.3 Result Guide and Projects</a:t>
            </a:r>
            <a:br>
              <a:rPr lang="nb-NO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7F69DA-1FA9-C13E-287B-55270F2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947451"/>
            <a:ext cx="11353800" cy="59105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answer the research question, you need to apply the workflow  </a:t>
            </a:r>
            <a:endParaRPr lang="nb-NO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(Project 3 –Task #1)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Modeling: Apply the three ML algorithm to create ML-based models such as: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and Multivariable regression  Modeling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(Project 3 –Task #2)</a:t>
            </a:r>
            <a:endParaRPr lang="nb-NO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linear regression: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a* (vs, or Den, or NEU) + b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Multivariable regression: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a+ b* vs+ c*Den+ d*NEU  or a combination of two logs.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Non-Linear curve fitting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Power, Exponential, Log (ln), Polynomial ……) Modeling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(Project 3 –Task #3)</a:t>
            </a:r>
            <a:endParaRPr lang="nb-NO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 ML modeling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target and Input Features are vs, Den, and NEU.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(Project 3 –Task #4)</a:t>
            </a:r>
            <a:endParaRPr lang="nb-NO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 Accuracy Analysis 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for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(Task 2), (Task 3) and (Task 4)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nb-N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Select one best model from each algorithm. 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UCS-based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Model predicted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R2 for each model.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Finally, select the best 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 USC (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with UCS (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model)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down in the order of best model…from each model….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++ other important information you obtained from the work!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44925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1006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Symbol</vt:lpstr>
      <vt:lpstr>Office-tema</vt:lpstr>
      <vt:lpstr>Group Work Data-Driven Modelling!  Application of the workflow for your Project</vt:lpstr>
      <vt:lpstr>1 Introduction</vt:lpstr>
      <vt:lpstr>2 What is the problem with collapse model calculation?   Determination of Co (UCS) as a profile in the well </vt:lpstr>
      <vt:lpstr>3 What is the Solution for UCS estimation? </vt:lpstr>
      <vt:lpstr>4 The Project!</vt:lpstr>
      <vt:lpstr>PowerPoint-presentasjon</vt:lpstr>
      <vt:lpstr>4.1 Project Tasks!</vt:lpstr>
      <vt:lpstr>4.2 What to do?</vt:lpstr>
      <vt:lpstr>4.3 Result Guide and Projects </vt:lpstr>
      <vt:lpstr>References</vt:lpstr>
      <vt:lpstr>5 Pieces of Advice!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Mesfin Belayneh Agonafir</dc:creator>
  <cp:lastModifiedBy>Mesfin Belayneh Agonafir</cp:lastModifiedBy>
  <cp:revision>39</cp:revision>
  <dcterms:created xsi:type="dcterms:W3CDTF">2023-09-26T07:00:06Z</dcterms:created>
  <dcterms:modified xsi:type="dcterms:W3CDTF">2025-04-16T11:02:49Z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7fce66-bf2d-46b5-b59a-9f0018501bcd_Enabled">
    <vt:lpwstr>true</vt:lpwstr>
  </property>
  <property fmtid="{D5CDD505-2E9C-101B-9397-08002B2CF9AE}" pid="3" name="MSIP_Label_2b7fce66-bf2d-46b5-b59a-9f0018501bcd_SetDate">
    <vt:lpwstr>2023-09-26T07:04:16Z</vt:lpwstr>
  </property>
  <property fmtid="{D5CDD505-2E9C-101B-9397-08002B2CF9AE}" pid="4" name="MSIP_Label_2b7fce66-bf2d-46b5-b59a-9f0018501bcd_Method">
    <vt:lpwstr>Standard</vt:lpwstr>
  </property>
  <property fmtid="{D5CDD505-2E9C-101B-9397-08002B2CF9AE}" pid="5" name="MSIP_Label_2b7fce66-bf2d-46b5-b59a-9f0018501bcd_Name">
    <vt:lpwstr>s_Intern</vt:lpwstr>
  </property>
  <property fmtid="{D5CDD505-2E9C-101B-9397-08002B2CF9AE}" pid="6" name="MSIP_Label_2b7fce66-bf2d-46b5-b59a-9f0018501bcd_SiteId">
    <vt:lpwstr>f8a213d2-8f6c-400d-9e74-4e8b475316c6</vt:lpwstr>
  </property>
  <property fmtid="{D5CDD505-2E9C-101B-9397-08002B2CF9AE}" pid="7" name="MSIP_Label_2b7fce66-bf2d-46b5-b59a-9f0018501bcd_ActionId">
    <vt:lpwstr>20d954f1-cc68-46c5-9f01-594bc8bcd011</vt:lpwstr>
  </property>
  <property fmtid="{D5CDD505-2E9C-101B-9397-08002B2CF9AE}" pid="8" name="MSIP_Label_2b7fce66-bf2d-46b5-b59a-9f0018501bcd_ContentBits">
    <vt:lpwstr>0</vt:lpwstr>
  </property>
</Properties>
</file>