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65" r:id="rId6"/>
    <p:sldId id="264" r:id="rId7"/>
    <p:sldId id="266" r:id="rId8"/>
    <p:sldId id="267" r:id="rId9"/>
    <p:sldId id="268" r:id="rId10"/>
    <p:sldId id="269" r:id="rId11"/>
    <p:sldId id="259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1E68-7B29-6081-55EE-A9BFA9EAB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EF4EE7-8B4F-89E7-0AC2-B08E86CD7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603714-FDA6-49FB-FEE1-E6A7DB11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5EB4-7992-4FE6-92F1-6C3A16C80DA0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81EE9-819D-3F2A-5CFB-4CDF20B0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5089E-7EFC-7084-2E7C-30E0294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BE4-8543-4445-BC41-99A861D715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82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A7410-C451-6533-9D02-69E78280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026E2-3E4C-1ACD-FF8A-997DB3899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E8401-5F5F-9DE9-20BD-982744E5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5EB4-7992-4FE6-92F1-6C3A16C80DA0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218473-C83D-2696-537E-BB918A00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F0069C-81BF-9B4E-9D28-FC4CE3BC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BE4-8543-4445-BC41-99A861D715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13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EC14F4-9102-40EB-7CC4-93FFF6FD7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38BF67-5A67-782F-AE9D-7ECC6AA0E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EF6E6-93AF-F6D6-EF39-EB7F5818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5EB4-7992-4FE6-92F1-6C3A16C80DA0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35895-A942-3A50-F0F4-CC12B15C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82C30-59E8-37AE-0D0D-490E182B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BE4-8543-4445-BC41-99A861D715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4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0D934-5FC1-57D7-2893-FD8F9727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13DD3-0547-5E85-0BC8-189F8A07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45EEB-4931-99A1-4527-85D8F568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5EB4-7992-4FE6-92F1-6C3A16C80DA0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40E9C7-EB6A-CA07-8E86-B64A271F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14F20E-7173-132F-5BD1-468510DD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BE4-8543-4445-BC41-99A861D715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80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EB0D2-3347-A73E-4D59-FAF63CF9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14A002-5A97-7611-6497-943ACA97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5CB7D2-65F7-D777-464A-C7BFAE56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5EB4-7992-4FE6-92F1-6C3A16C80DA0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C7D64-60F4-78E9-C6B4-75C72F6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B9179-420F-91FF-21D2-40B7FAF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BE4-8543-4445-BC41-99A861D715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64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C1282-37D8-CCB3-028B-F2E56CE4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8BCD6-D46E-ECF1-FBB6-54A456B0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75E3E6-9D82-AD46-82B4-F80E128DF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841749-5CA6-31ED-69D5-9036A235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5EB4-7992-4FE6-92F1-6C3A16C80DA0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A72556-ADDA-DAE6-8C41-12A70674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4E115C-0CEC-8265-9719-CE3A67C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BE4-8543-4445-BC41-99A861D715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54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2303-29B2-DA54-DC93-C116FD91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30134-BC3C-96D2-E923-FBB7EEDA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1108B5-26AE-AE7C-E7C2-E6489852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922714-F2B2-AA0E-495D-C312E7675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2B26F3-A9D7-EEBA-2B0D-CC48C5AA8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16371D-CC2F-5596-6D43-37C43FF5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5EB4-7992-4FE6-92F1-6C3A16C80DA0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FDCC03-29CD-43FF-AD4A-8FF8B65F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AE9DDA-16E1-D24C-3D55-E8794CBB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BE4-8543-4445-BC41-99A861D715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73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5B958-76BE-173C-9415-0E666A90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648A95-945C-324D-454E-0A6ED9A6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5EB4-7992-4FE6-92F1-6C3A16C80DA0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9E247A-DFC5-EFE6-A44B-C457A0B9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27688D-DA86-5016-0832-B424700F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BE4-8543-4445-BC41-99A861D715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25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A5BC39-5131-012C-8D0C-203D44A2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5EB4-7992-4FE6-92F1-6C3A16C80DA0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22547A-0B49-BA6B-5687-EDB3688E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1F8210-A343-C9AD-8702-9E34A8CD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BE4-8543-4445-BC41-99A861D715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30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161C0-8665-F35A-4C0E-A4B83E25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6316E-559E-048E-A4B4-20540B59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857F93-7B60-027D-84B3-8D865C4C5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F56A5D-2762-0A5B-F7DF-38474B12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5EB4-7992-4FE6-92F1-6C3A16C80DA0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8DBC4B-CE8D-D0EE-9AFB-AE872571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9141AA-CD00-85FB-76AB-C5947A8A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BE4-8543-4445-BC41-99A861D715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43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A9BAA-372F-253B-B56F-BEEA883F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9990EB-B491-B7CC-9F6A-9F41D5727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380488-5DCC-321F-7EA4-E12EA40C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9D0F9A-7335-E455-8B57-5401FCFF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5EB4-7992-4FE6-92F1-6C3A16C80DA0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41DEF2-76A7-4780-A364-35CAADE5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3E334-8CC3-5AE3-57E0-214773B1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BE4-8543-4445-BC41-99A861D715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90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7516B1-BC6B-14F2-3129-409E0B80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73381-3862-BAE5-88F2-DAEF2EFC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49BF4-C97B-24DF-EDC2-40D2354D8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95EB4-7992-4FE6-92F1-6C3A16C80DA0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CBB346-E36C-1B72-DA0E-B5816EBC5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435E4-03AB-241F-25BC-8A0F7B752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0FBE4-8543-4445-BC41-99A861D715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63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m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7E8681A-C3C4-A99F-9F19-02C25095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29A95A-46EA-ABA7-F6D4-D5A319C6C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0DA839-E222-E1BB-5D89-49C3E29EB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6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FF0000"/>
            </a:gs>
            <a:gs pos="37000">
              <a:srgbClr val="B2DEF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66189D-9209-86A9-848B-CF3428462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7F44B-5520-EEE6-2E57-9F285C1E9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7450"/>
            <a:ext cx="9144000" cy="12475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how do we include Hazard?</a:t>
            </a:r>
            <a:endParaRPr lang="es-E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1F0B48-CC30-CEED-9633-0D6CD4508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754" y="2601118"/>
            <a:ext cx="9144000" cy="291356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-  Mood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-  Personality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-  Training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-  Pressure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-  Hierarchy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- Punctuations of Good players, experts, my own one…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pic>
        <p:nvPicPr>
          <p:cNvPr id="5" name="Imagen 4" descr="Pantalla de un celular con la imagen de un hombre&#10;&#10;Descripción generada automáticamente con confianza media">
            <a:extLst>
              <a:ext uri="{FF2B5EF4-FFF2-40B4-BE49-F238E27FC236}">
                <a16:creationId xmlns:a16="http://schemas.microsoft.com/office/drawing/2014/main" id="{4E9D6883-C175-CEA2-206E-A5B51257A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26" y="2491311"/>
            <a:ext cx="264832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0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73AD8-2940-9AA4-4181-2D27E7EE9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C544B98-2BAF-5706-8D82-EF820D22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099BBA-E067-685C-61EF-D96E47EC2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9347C1-37B3-402B-3DDE-361F887C2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67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CAC62-44C8-FAED-FFD9-C56937A3B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F83DFD-357F-6A89-9B2B-D6998238A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524" y="173038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95C42C-D9A7-64F7-90CD-E639C12B4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82836E-0289-EA5E-6CAB-70EC2DF26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uy</a:t>
            </a:r>
          </a:p>
        </p:txBody>
      </p:sp>
      <p:pic>
        <p:nvPicPr>
          <p:cNvPr id="8" name="Imagen 7" descr="Interfaz de usuario gráfica, Aplicación">
            <a:extLst>
              <a:ext uri="{FF2B5EF4-FFF2-40B4-BE49-F238E27FC236}">
                <a16:creationId xmlns:a16="http://schemas.microsoft.com/office/drawing/2014/main" id="{89CFBF6A-28BF-C98F-699A-ACF7CDA1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34" y="605233"/>
            <a:ext cx="2658904" cy="5908675"/>
          </a:xfrm>
          <a:prstGeom prst="rect">
            <a:avLst/>
          </a:prstGeom>
        </p:spPr>
      </p:pic>
      <p:pic>
        <p:nvPicPr>
          <p:cNvPr id="10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46C15E0-302D-5442-D3DD-73530C083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00" y="506015"/>
            <a:ext cx="2703552" cy="6007893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27F84E5-6328-1B38-2351-3CE716AF7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45" y="715120"/>
            <a:ext cx="2598227" cy="57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0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71827-185D-0CDA-EB35-0384F2DDC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19C21A-9DCE-36F7-C214-15640236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6555F6-7844-0141-66CA-F319E7363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6D0E13-4D10-AB19-CB89-2E020BB3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Maldini 'atiza' al Madrid: &quot;La plantilla es peor que la pasada temporada&quot;">
            <a:extLst>
              <a:ext uri="{FF2B5EF4-FFF2-40B4-BE49-F238E27FC236}">
                <a16:creationId xmlns:a16="http://schemas.microsoft.com/office/drawing/2014/main" id="{5FBC598D-CF41-2C3D-2707-318599799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165475"/>
            <a:ext cx="4569177" cy="25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C5591212-4993-B866-9FF3-33337853A191}"/>
              </a:ext>
            </a:extLst>
          </p:cNvPr>
          <p:cNvSpPr/>
          <p:nvPr/>
        </p:nvSpPr>
        <p:spPr>
          <a:xfrm>
            <a:off x="3407127" y="1871662"/>
            <a:ext cx="2543175" cy="1877219"/>
          </a:xfrm>
          <a:prstGeom prst="wedgeEllipseCallout">
            <a:avLst/>
          </a:prstGeom>
          <a:solidFill>
            <a:srgbClr val="CC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player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underrated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773ABD-FB8D-4CD6-0A54-B5935B25F043}"/>
              </a:ext>
            </a:extLst>
          </p:cNvPr>
          <p:cNvSpPr txBox="1"/>
          <p:nvPr/>
        </p:nvSpPr>
        <p:spPr>
          <a:xfrm>
            <a:off x="7663992" y="697584"/>
            <a:ext cx="329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Foto caída mercado un jugador</a:t>
            </a:r>
          </a:p>
        </p:txBody>
      </p:sp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6D15207-871A-D3CB-E4EF-C91BB8B06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45" y="234771"/>
            <a:ext cx="3148953" cy="63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2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FF0000"/>
            </a:gs>
            <a:gs pos="37000">
              <a:srgbClr val="B2DEF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71BCEE-E3FB-D145-E014-2E5753F9D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FF9F9-C1F0-950B-6401-50A35BDB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8C303-EAEC-5A3E-A28E-4824DB1BB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6" name="Picture 4" descr="Logo Icono - Imagen gratis en Pixabay">
            <a:extLst>
              <a:ext uri="{FF2B5EF4-FFF2-40B4-BE49-F238E27FC236}">
                <a16:creationId xmlns:a16="http://schemas.microsoft.com/office/drawing/2014/main" id="{F744C7C1-F9ED-8BF4-C797-9CC746E69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629"/>
            <a:ext cx="1311275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89517ED-5F6F-B406-2084-7C8DE390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60629"/>
            <a:ext cx="9553575" cy="319533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80CA70C-22CC-64CC-B009-549D252036A7}"/>
              </a:ext>
            </a:extLst>
          </p:cNvPr>
          <p:cNvSpPr txBox="1"/>
          <p:nvPr/>
        </p:nvSpPr>
        <p:spPr>
          <a:xfrm>
            <a:off x="146814" y="1301386"/>
            <a:ext cx="160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#alxgarci</a:t>
            </a:r>
          </a:p>
          <a:p>
            <a:r>
              <a:rPr lang="es-ES" dirty="0"/>
              <a:t>#diegoparrilla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CBEABCE-36ED-41F0-83D8-F18147EB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8" y="3429001"/>
            <a:ext cx="9140221" cy="3239294"/>
          </a:xfrm>
          <a:prstGeom prst="rect">
            <a:avLst/>
          </a:prstGeom>
        </p:spPr>
      </p:pic>
      <p:pic>
        <p:nvPicPr>
          <p:cNvPr id="17" name="Imagen 16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333B2283-E18E-8A7F-2030-881FA75AB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377" y="3915616"/>
            <a:ext cx="2382879" cy="25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5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FF0000"/>
            </a:gs>
            <a:gs pos="37000">
              <a:srgbClr val="B2DEF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86AF66-4AD6-F969-CEDF-D538373E0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535BE-B514-F57C-36F0-8F07698DF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3FB16-7595-ADBB-02CB-8703AFBFD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24DEDB-CE03-86E2-82CC-6476F5B9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8" y="0"/>
            <a:ext cx="11323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7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FF0000"/>
            </a:gs>
            <a:gs pos="37000">
              <a:srgbClr val="B2DEF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7B6AEA-FAFE-5B0D-F031-CBAA63AEB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924C0-6A11-4713-A571-CF3BDC21E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20529-8081-6B6C-C205-25F54CA27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48FD6583-1452-678D-52B2-F06792FF1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0" y="542727"/>
            <a:ext cx="10954279" cy="577254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072824-6433-E057-E113-F400F7C02D88}"/>
              </a:ext>
            </a:extLst>
          </p:cNvPr>
          <p:cNvSpPr txBox="1"/>
          <p:nvPr/>
        </p:nvSpPr>
        <p:spPr>
          <a:xfrm>
            <a:off x="4718304" y="542727"/>
            <a:ext cx="4215384" cy="33855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/>
              <a:t>Features</a:t>
            </a:r>
            <a:r>
              <a:rPr lang="es-ES" sz="1600" dirty="0"/>
              <a:t>´ </a:t>
            </a:r>
            <a:r>
              <a:rPr lang="es-ES" sz="1600" dirty="0" err="1"/>
              <a:t>correlations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Target</a:t>
            </a:r>
          </a:p>
        </p:txBody>
      </p:sp>
    </p:spTree>
    <p:extLst>
      <p:ext uri="{BB962C8B-B14F-4D97-AF65-F5344CB8AC3E}">
        <p14:creationId xmlns:p14="http://schemas.microsoft.com/office/powerpoint/2010/main" val="177752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FF0000"/>
            </a:gs>
            <a:gs pos="37000">
              <a:srgbClr val="B2DEF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5C0269-68FF-EA06-34F2-5398F1E46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77D7F-C10E-3E60-5344-088E2704C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ACDB98-DF62-CFD9-BD8C-4D2003C54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descr="Gráfico, Gráfico de dispersión">
            <a:extLst>
              <a:ext uri="{FF2B5EF4-FFF2-40B4-BE49-F238E27FC236}">
                <a16:creationId xmlns:a16="http://schemas.microsoft.com/office/drawing/2014/main" id="{F927B158-8199-719F-37BE-D146937B5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5" y="981999"/>
            <a:ext cx="5749421" cy="4568409"/>
          </a:xfrm>
          <a:prstGeom prst="rect">
            <a:avLst/>
          </a:prstGeom>
        </p:spPr>
      </p:pic>
      <p:pic>
        <p:nvPicPr>
          <p:cNvPr id="7" name="Imagen 6" descr="Gráfico, Gráfico de dispersión">
            <a:extLst>
              <a:ext uri="{FF2B5EF4-FFF2-40B4-BE49-F238E27FC236}">
                <a16:creationId xmlns:a16="http://schemas.microsoft.com/office/drawing/2014/main" id="{AB22410F-7023-C334-24E7-32B03330C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365" y="981998"/>
            <a:ext cx="5887272" cy="45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3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FF0000"/>
            </a:gs>
            <a:gs pos="37000">
              <a:srgbClr val="B2DEF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68C69A-D82F-6BC8-DD8A-06E5BC866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9C0E6-BAC0-580B-69AC-217E48EEE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7E4B27-4FD7-7236-95B7-6EFF07837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694A341-4FC2-3404-E2B0-E14E73431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1" y="858155"/>
            <a:ext cx="5973009" cy="4877481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98455E9-25BB-79B5-A785-B283910FF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8156"/>
            <a:ext cx="5973009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FF0000"/>
            </a:gs>
            <a:gs pos="37000">
              <a:srgbClr val="B2DEF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3D4B8-BD56-F2AF-A01D-B1CC3AAA0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C4237-7FFF-50E4-F316-21C6B7CC8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7AB8E6-A4F1-1537-57DF-DA6DB9FCF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DAC96E5-EAE8-9716-5503-D83753B2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75995"/>
              </p:ext>
            </p:extLst>
          </p:nvPr>
        </p:nvGraphicFramePr>
        <p:xfrm>
          <a:off x="960120" y="1009398"/>
          <a:ext cx="10022106" cy="4646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96">
                  <a:extLst>
                    <a:ext uri="{9D8B030D-6E8A-4147-A177-3AD203B41FA5}">
                      <a16:colId xmlns:a16="http://schemas.microsoft.com/office/drawing/2014/main" val="770624703"/>
                    </a:ext>
                  </a:extLst>
                </a:gridCol>
                <a:gridCol w="1665402">
                  <a:extLst>
                    <a:ext uri="{9D8B030D-6E8A-4147-A177-3AD203B41FA5}">
                      <a16:colId xmlns:a16="http://schemas.microsoft.com/office/drawing/2014/main" val="1193129037"/>
                    </a:ext>
                  </a:extLst>
                </a:gridCol>
                <a:gridCol w="1665402">
                  <a:extLst>
                    <a:ext uri="{9D8B030D-6E8A-4147-A177-3AD203B41FA5}">
                      <a16:colId xmlns:a16="http://schemas.microsoft.com/office/drawing/2014/main" val="3391834442"/>
                    </a:ext>
                  </a:extLst>
                </a:gridCol>
                <a:gridCol w="1665402">
                  <a:extLst>
                    <a:ext uri="{9D8B030D-6E8A-4147-A177-3AD203B41FA5}">
                      <a16:colId xmlns:a16="http://schemas.microsoft.com/office/drawing/2014/main" val="1555395836"/>
                    </a:ext>
                  </a:extLst>
                </a:gridCol>
                <a:gridCol w="1665402">
                  <a:extLst>
                    <a:ext uri="{9D8B030D-6E8A-4147-A177-3AD203B41FA5}">
                      <a16:colId xmlns:a16="http://schemas.microsoft.com/office/drawing/2014/main" val="1457352516"/>
                    </a:ext>
                  </a:extLst>
                </a:gridCol>
                <a:gridCol w="1665402">
                  <a:extLst>
                    <a:ext uri="{9D8B030D-6E8A-4147-A177-3AD203B41FA5}">
                      <a16:colId xmlns:a16="http://schemas.microsoft.com/office/drawing/2014/main" val="1561566124"/>
                    </a:ext>
                  </a:extLst>
                </a:gridCol>
              </a:tblGrid>
              <a:tr h="66381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Real </a:t>
                      </a:r>
                      <a:r>
                        <a:rPr lang="es-ES" dirty="0" err="1"/>
                        <a:t>Value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XGBoost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Rain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32491"/>
                  </a:ext>
                </a:extLst>
              </a:tr>
              <a:tr h="663812">
                <a:tc>
                  <a:txBody>
                    <a:bodyPr/>
                    <a:lstStyle/>
                    <a:p>
                      <a:r>
                        <a:rPr lang="es-ES" dirty="0"/>
                        <a:t> Luka </a:t>
                      </a:r>
                      <a:r>
                        <a:rPr lang="es-ES" dirty="0" err="1"/>
                        <a:t>Sucic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29.000.000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25,463,806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22,299,751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2987"/>
                  </a:ext>
                </a:extLst>
              </a:tr>
              <a:tr h="663812">
                <a:tc>
                  <a:txBody>
                    <a:bodyPr/>
                    <a:lstStyle/>
                    <a:p>
                      <a:r>
                        <a:rPr lang="es-ES" dirty="0" err="1"/>
                        <a:t>Mbappe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129.000.000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62,260,868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73,405,221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454944"/>
                  </a:ext>
                </a:extLst>
              </a:tr>
              <a:tr h="663812">
                <a:tc>
                  <a:txBody>
                    <a:bodyPr/>
                    <a:lstStyle/>
                    <a:p>
                      <a:r>
                        <a:rPr lang="es-ES" dirty="0"/>
                        <a:t>Sancet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58.000.000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40.000.000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52.000.000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52,361,576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51,011,480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85796"/>
                  </a:ext>
                </a:extLst>
              </a:tr>
              <a:tr h="663812">
                <a:tc>
                  <a:txBody>
                    <a:bodyPr/>
                    <a:lstStyle/>
                    <a:p>
                      <a:r>
                        <a:rPr lang="es-ES" dirty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8,928,820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16,736,896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16709"/>
                  </a:ext>
                </a:extLst>
              </a:tr>
              <a:tr h="663812">
                <a:tc>
                  <a:txBody>
                    <a:bodyPr/>
                    <a:lstStyle/>
                    <a:p>
                      <a:r>
                        <a:rPr lang="es-ES" dirty="0"/>
                        <a:t>Aramburu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24,739,476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19,263,086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42769"/>
                  </a:ext>
                </a:extLst>
              </a:tr>
              <a:tr h="663812">
                <a:tc>
                  <a:txBody>
                    <a:bodyPr/>
                    <a:lstStyle/>
                    <a:p>
                      <a:r>
                        <a:rPr lang="es-ES" dirty="0"/>
                        <a:t>Unai Simón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5.500.000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10.000.000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5,913,875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3,417,477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2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28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123</Words>
  <Application>Microsoft Office PowerPoint</Application>
  <PresentationFormat>Panorámica</PresentationFormat>
  <Paragraphs>54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Aharoni</vt:lpstr>
      <vt:lpstr>Algerian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how do we include Hazard?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Enrique Díaz</dc:creator>
  <cp:lastModifiedBy>Enrique Díaz</cp:lastModifiedBy>
  <cp:revision>3</cp:revision>
  <dcterms:created xsi:type="dcterms:W3CDTF">2024-12-20T07:37:18Z</dcterms:created>
  <dcterms:modified xsi:type="dcterms:W3CDTF">2024-12-22T00:13:50Z</dcterms:modified>
</cp:coreProperties>
</file>