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0" r:id="rId3"/>
    <p:sldId id="259" r:id="rId4"/>
    <p:sldId id="273" r:id="rId5"/>
    <p:sldId id="271" r:id="rId6"/>
    <p:sldId id="257" r:id="rId7"/>
    <p:sldId id="262" r:id="rId8"/>
    <p:sldId id="256" r:id="rId9"/>
    <p:sldId id="258" r:id="rId10"/>
    <p:sldId id="264" r:id="rId11"/>
    <p:sldId id="269" r:id="rId12"/>
    <p:sldId id="270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6:49:56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 2652 24575,'2'-115'0,"-4"-127"0,-25 106 0,16 79 0,7 43 0,0 0 0,1-1 0,1 1 0,1 0 0,0-1 0,0 1 0,2-1 0,0 1 0,0-1 0,6-19 0,14-74 0,-7 31 0,13-87 0,0 0 0,-22 134 0,-1 0 0,0-45 0,-4 45 0,2 0 0,9-49 0,29-101 0,-31 134 0,-7 38 0,1 0 0,-2 0 0,1 0 0,-1 0 0,0 0 0,0 0 0,-1-1 0,-1 1 0,1 0 0,-1 0 0,0 0 0,-1 0 0,0 0 0,0 0 0,-1 0 0,-4-8 0,-56-115 0,57 119 0,2-1 0,0 1 0,0-1 0,1 0 0,1 0 0,0 0 0,1 0 0,0-1 0,1 1 0,3-26 0,-2 21 0,0 0 0,-2 0 0,0 0 0,0 0 0,-6-20 0,2 17 0,0-1 0,2 1 0,0-1 0,2 0 0,0 0 0,1 0 0,2 0 0,0 0 0,1 0 0,8-27 0,0-22-1365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6:50:25.4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73 313 24575,'0'-5'0,"0"-6"0,0-6 0,0-4 0,0-4 0,0-2 0,0-1 0,0-1 0,-5 5 0,-1 2 0,-4 5 0,-1 0 0,1-1 0,-1 2 0,0-1 0,3-2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6:50:27.3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6:50:28.6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6:50:29.6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8531F-5D62-404D-AD7F-80AE3988F95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5FEA6-2263-4E48-8465-4E7BB37F17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2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FEA6-2263-4E48-8465-4E7BB37F17E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8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B014-4931-0C3C-1764-E9A9F8A10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300FD-160A-CA52-FE6E-E51FCE1D8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3B349-C046-F461-2CB7-AAAE6589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0BE31-A30D-5286-0C01-AD414481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1B7FA-B3E1-2AEF-B81E-8B2EC313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53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FC2A5-8B54-F53D-B979-6291F04B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B7EA07-D706-E4D7-5CB5-7AD4C6FA8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D2C27-5C1D-AB8E-25E4-E8B4A9DF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740A9-5C91-16A8-7F48-0AFC20E9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A4F9A-0D8A-DA40-8665-92BF6E9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33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4742E5-5B64-D61F-DBF3-A137D01D4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D2C0BB-0846-4CCE-A14F-1932D91DD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7BF41-3839-1151-DB64-F540681D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309BA-82DF-7E9B-C568-7F72569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6E750-D745-128C-2C24-BECC0806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86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06401-D89F-261D-F28B-31DCBD98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8FEDC-5312-3191-B915-7D9B33CE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6C258B-C337-60D9-EAE3-B5870BCB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ED3C0-678F-4443-B3D4-C03032E3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CDBF2-7B25-2D3B-F8A2-F2774751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E5A13-A305-847A-8BC1-13D4326B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7F858-CA7C-499D-495A-C303817F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05C71-1116-01ED-D72D-A8F9DE01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37F37-0943-BAF5-35DC-BFDD5050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F231A-5C85-1AAB-147B-367CE683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5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4798C-A0DF-AEDF-5FD9-673A3D9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91FEC-C0AD-9207-6B9E-A4F2F4CB2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C9D8AB-473F-A503-ABEF-77C34A3B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AFB03-40D4-0CE8-149E-3CAC1712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434879-F532-16A4-8247-CA309B0D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707450-8901-A39E-750D-41D6D97C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44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2432-E0B1-DCB6-6EA1-052E0A2C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9440E-1DC4-BA01-A54D-A45DB230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85546F-FF35-77A0-6508-046CAD67A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857051-C8BD-1CF9-82E4-ECC15F9D9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5DAACA-F54C-C1E3-FA43-FEACC589B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5EAD52-825C-B016-6E54-549F62BD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39F6F9-916F-1BEC-9EDE-E851127E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A3C89B-9E11-76A0-9FB7-528BCE5E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5F062-8B0C-C862-8642-51EC02F1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A0F6C8-CB23-F728-479F-BE700957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A65BD3-21CC-DF98-0206-CB4E86E6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A182A6-28CC-CC02-163C-1660735B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73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174469-AE27-57CC-66AD-B2889752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A87B7A-7EEF-39A2-2DBB-40434B6C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91600-8D6E-5C00-1417-E24F2186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46848-FDF4-5C86-DB2C-8A6F466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5DFC5C-DCBC-504D-6687-F584884B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11D5AB-7978-48CC-F62E-8411D8F5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2370E5-74C2-D9DA-B6E4-57BEC224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41333-7645-C554-8603-C3258FD7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C05717-0E5D-2DE2-6156-2850E795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71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0BFC7-29E6-8FE0-5CD2-17AA0DB9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7B6F83-3758-8182-1023-B8A64786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B082D8-64EF-0000-F13D-DC9B6C36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19699E-D428-D4CD-2FAC-3C067B9B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EBF9AA-7948-B831-8F78-4C4A32C5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E7D8D7-F602-F91B-E629-36F640C9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04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0F36E5-614F-E85F-FE35-53D876BA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779C99-E147-84AD-7FCB-58B3C7CF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72E729-AB43-7144-CD61-715B058EE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1FBA1-1483-4C33-A5E6-3431F7C754B3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E0F3F-A2CD-7B02-F28C-067A16315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983C6-9E1D-3A2C-B529-C7373A435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0D420-E146-4B8D-9033-BC762B541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2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6CD0C-4D4A-18FC-D309-453F4344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BB58DDB0-1AD9-E0E9-F470-8490635E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684346-A48D-CBD6-7178-4062A826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2" y="0"/>
            <a:ext cx="10058401" cy="3773538"/>
          </a:xfrm>
        </p:spPr>
        <p:txBody>
          <a:bodyPr>
            <a:normAutofit/>
          </a:bodyPr>
          <a:lstStyle/>
          <a:p>
            <a:r>
              <a:rPr lang="es-ES" sz="6600" b="1" dirty="0" err="1"/>
              <a:t>Analysis</a:t>
            </a:r>
            <a:r>
              <a:rPr lang="es-ES" sz="6600" b="1" dirty="0"/>
              <a:t> </a:t>
            </a:r>
            <a:r>
              <a:rPr lang="es-ES" sz="6600" b="1" dirty="0" err="1"/>
              <a:t>of</a:t>
            </a:r>
            <a:r>
              <a:rPr lang="es-ES" sz="6600" b="1" dirty="0"/>
              <a:t> </a:t>
            </a:r>
            <a:r>
              <a:rPr lang="es-ES" sz="6600" b="1" dirty="0" err="1"/>
              <a:t>the</a:t>
            </a:r>
            <a:r>
              <a:rPr lang="es-ES" sz="6600" b="1" dirty="0"/>
              <a:t> </a:t>
            </a:r>
            <a:r>
              <a:rPr lang="es-ES" sz="6600" b="1" dirty="0" err="1"/>
              <a:t>economical</a:t>
            </a:r>
            <a:r>
              <a:rPr lang="es-ES" sz="6600" b="1" dirty="0"/>
              <a:t> </a:t>
            </a:r>
            <a:r>
              <a:rPr lang="es-ES" sz="6600" b="1" dirty="0" err="1"/>
              <a:t>activity</a:t>
            </a:r>
            <a:r>
              <a:rPr lang="es-ES" sz="6600" b="1" dirty="0"/>
              <a:t> </a:t>
            </a:r>
            <a:r>
              <a:rPr lang="es-ES" sz="6600" b="1" dirty="0" err="1"/>
              <a:t>for</a:t>
            </a:r>
            <a:r>
              <a:rPr lang="es-ES" sz="6600" b="1" dirty="0"/>
              <a:t> a </a:t>
            </a:r>
            <a:r>
              <a:rPr lang="es-ES" sz="6600" b="1" dirty="0" err="1"/>
              <a:t>convenience</a:t>
            </a:r>
            <a:r>
              <a:rPr lang="es-ES" sz="6600" b="1" dirty="0"/>
              <a:t> store</a:t>
            </a:r>
          </a:p>
        </p:txBody>
      </p:sp>
      <p:sp>
        <p:nvSpPr>
          <p:cNvPr id="4" name="AutoShape 2" descr="A full-body illustration of a professional business analyst, in a modern semi-realistic animated style. The analyst is wearing a suit, holding a tablet or clipboard, and has a confident and knowledgeable expression. The background should be transparent or easily removable for use in presentations.">
            <a:extLst>
              <a:ext uri="{FF2B5EF4-FFF2-40B4-BE49-F238E27FC236}">
                <a16:creationId xmlns:a16="http://schemas.microsoft.com/office/drawing/2014/main" id="{B7B9976A-9E15-3713-56C0-3F2F5FEEF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51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78B7A-5BCF-BC1F-8FB9-246BD4B9A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142F2055-5E23-4209-C049-AE0BB60FB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B7197A-CA7E-E5DC-3123-165DA7631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B0FCA-CAB8-FD2A-5C3B-A40AFEF0A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 descr="Gráfico, Gráfico de líneas">
            <a:extLst>
              <a:ext uri="{FF2B5EF4-FFF2-40B4-BE49-F238E27FC236}">
                <a16:creationId xmlns:a16="http://schemas.microsoft.com/office/drawing/2014/main" id="{3230D6B7-299B-BCB5-482B-195AB5E43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" y="471948"/>
            <a:ext cx="10872014" cy="58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3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D5E79-8013-332B-5786-EB212F0CA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3572713D-D7D0-DB6F-5D15-233A2EF9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6" name="Imagen 5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AB14A375-6A30-D9F1-7390-09B8C3F05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87" y="1047655"/>
            <a:ext cx="6844962" cy="54826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2F58600-6AD4-DA7E-32C7-5920436669C8}"/>
              </a:ext>
            </a:extLst>
          </p:cNvPr>
          <p:cNvSpPr txBox="1"/>
          <p:nvPr/>
        </p:nvSpPr>
        <p:spPr>
          <a:xfrm>
            <a:off x="1925411" y="204567"/>
            <a:ext cx="818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FF0000"/>
                </a:solidFill>
              </a:rPr>
              <a:t>High </a:t>
            </a:r>
            <a:r>
              <a:rPr lang="es-ES" sz="2800" b="1" dirty="0" err="1">
                <a:solidFill>
                  <a:srgbClr val="FF0000"/>
                </a:solidFill>
              </a:rPr>
              <a:t>Rotation</a:t>
            </a:r>
            <a:r>
              <a:rPr lang="es-ES" sz="2800" b="1" dirty="0">
                <a:solidFill>
                  <a:srgbClr val="FF0000"/>
                </a:solidFill>
              </a:rPr>
              <a:t> vs Low </a:t>
            </a:r>
            <a:r>
              <a:rPr lang="es-ES" sz="2800" b="1" dirty="0" err="1">
                <a:solidFill>
                  <a:srgbClr val="FF0000"/>
                </a:solidFill>
              </a:rPr>
              <a:t>Rotation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F4574B-CF18-66CF-C96F-6DE98D36D502}"/>
              </a:ext>
            </a:extLst>
          </p:cNvPr>
          <p:cNvSpPr txBox="1"/>
          <p:nvPr/>
        </p:nvSpPr>
        <p:spPr>
          <a:xfrm>
            <a:off x="0" y="327665"/>
            <a:ext cx="616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Correlation</a:t>
            </a:r>
            <a:r>
              <a:rPr lang="es-ES" dirty="0"/>
              <a:t> (Pearson): 0.67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80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9F203-3D6A-A76A-334A-78543F573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595C788A-D640-6620-1CB4-CD7153AB1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DE1487-9106-9EC7-7B7E-04B6736F7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290AC-A30F-57E5-5BC8-8319A8202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Agregar algunas fotos de productos individuales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7432B7-2AC5-8C73-FB23-6FCA6462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67" y="135193"/>
            <a:ext cx="9773265" cy="65876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29487FE-849C-1A1A-0283-65BFCEEC3B31}"/>
              </a:ext>
            </a:extLst>
          </p:cNvPr>
          <p:cNvSpPr txBox="1"/>
          <p:nvPr/>
        </p:nvSpPr>
        <p:spPr>
          <a:xfrm>
            <a:off x="8873613" y="1400726"/>
            <a:ext cx="237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solidFill>
                  <a:srgbClr val="C00000"/>
                </a:solidFill>
              </a:rPr>
              <a:t>Radius</a:t>
            </a:r>
            <a:r>
              <a:rPr lang="es-ES" sz="2000" b="1" dirty="0">
                <a:solidFill>
                  <a:srgbClr val="C00000"/>
                </a:solidFill>
              </a:rPr>
              <a:t> </a:t>
            </a:r>
            <a:r>
              <a:rPr lang="es-ES" sz="2000" b="1" dirty="0" err="1">
                <a:solidFill>
                  <a:srgbClr val="C00000"/>
                </a:solidFill>
              </a:rPr>
              <a:t>of</a:t>
            </a:r>
            <a:r>
              <a:rPr lang="es-ES" sz="2000" b="1" dirty="0">
                <a:solidFill>
                  <a:srgbClr val="C00000"/>
                </a:solidFill>
              </a:rPr>
              <a:t> </a:t>
            </a:r>
            <a:r>
              <a:rPr lang="es-ES" sz="2000" b="1" dirty="0" err="1">
                <a:solidFill>
                  <a:srgbClr val="C00000"/>
                </a:solidFill>
              </a:rPr>
              <a:t>influence</a:t>
            </a:r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48350F2F-8E54-8BE4-AE29-B16B68993C25}"/>
              </a:ext>
            </a:extLst>
          </p:cNvPr>
          <p:cNvSpPr/>
          <p:nvPr/>
        </p:nvSpPr>
        <p:spPr>
          <a:xfrm>
            <a:off x="8701547" y="1100240"/>
            <a:ext cx="1563329" cy="1439436"/>
          </a:xfrm>
          <a:prstGeom prst="flowChartConnector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C00000"/>
              </a:solidFill>
            </a:endParaRPr>
          </a:p>
        </p:txBody>
      </p:sp>
      <p:pic>
        <p:nvPicPr>
          <p:cNvPr id="6150" name="Picture 6" descr="Tableau Web | EGOS BI">
            <a:extLst>
              <a:ext uri="{FF2B5EF4-FFF2-40B4-BE49-F238E27FC236}">
                <a16:creationId xmlns:a16="http://schemas.microsoft.com/office/drawing/2014/main" id="{1B6A455C-E425-02CC-8982-7B4BCDD64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986" y="5473502"/>
            <a:ext cx="2628677" cy="147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áfico 9" descr="Templo asiático con relleno sólido">
            <a:extLst>
              <a:ext uri="{FF2B5EF4-FFF2-40B4-BE49-F238E27FC236}">
                <a16:creationId xmlns:a16="http://schemas.microsoft.com/office/drawing/2014/main" id="{FF34E31C-B51F-150F-1FB4-C55E1FC88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9586" y="4025184"/>
            <a:ext cx="471949" cy="4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6C6DB-B116-5CB5-5846-BEC561633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46866F82-E9E3-5962-20A2-ED38E5265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7D1C1A-F0A1-17A1-27C3-E22B9D258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358205"/>
            <a:ext cx="9144000" cy="835589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err="1"/>
              <a:t>Consultancy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9DF96-ADE5-BB97-142E-2439FFEE5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 descr="Imagen que contiene parado, sostener, hombre, vistiendo&#10;&#10;El contenido generado por IA puede ser incorrecto.">
            <a:extLst>
              <a:ext uri="{FF2B5EF4-FFF2-40B4-BE49-F238E27FC236}">
                <a16:creationId xmlns:a16="http://schemas.microsoft.com/office/drawing/2014/main" id="{8C35903C-3118-898C-8738-AEAA22C9D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" y="2835847"/>
            <a:ext cx="2517058" cy="4413196"/>
          </a:xfrm>
          <a:prstGeom prst="rect">
            <a:avLst/>
          </a:prstGeom>
        </p:spPr>
      </p:pic>
      <p:pic>
        <p:nvPicPr>
          <p:cNvPr id="8" name="Imagen 7" descr="Dibujo animado de un personaje animado">
            <a:extLst>
              <a:ext uri="{FF2B5EF4-FFF2-40B4-BE49-F238E27FC236}">
                <a16:creationId xmlns:a16="http://schemas.microsoft.com/office/drawing/2014/main" id="{7BE1AB79-2B03-AC31-F694-B7D91FB64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26" y="3844413"/>
            <a:ext cx="2655382" cy="2655382"/>
          </a:xfrm>
          <a:prstGeom prst="rect">
            <a:avLst/>
          </a:prstGeom>
        </p:spPr>
      </p:pic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619B459C-6B68-7897-B8B9-BBE31CA468BD}"/>
              </a:ext>
            </a:extLst>
          </p:cNvPr>
          <p:cNvSpPr/>
          <p:nvPr/>
        </p:nvSpPr>
        <p:spPr>
          <a:xfrm>
            <a:off x="2231923" y="1193794"/>
            <a:ext cx="7561006" cy="4504672"/>
          </a:xfrm>
          <a:prstGeom prst="wedgeRectCallout">
            <a:avLst>
              <a:gd name="adj1" fmla="val 56327"/>
              <a:gd name="adj2" fmla="val 2556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“</a:t>
            </a:r>
            <a:r>
              <a:rPr lang="es-ES" dirty="0" err="1">
                <a:solidFill>
                  <a:schemeClr val="tx1"/>
                </a:solidFill>
              </a:rPr>
              <a:t>I´d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organize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products</a:t>
            </a:r>
            <a:r>
              <a:rPr lang="es-ES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“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space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problem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my</a:t>
            </a:r>
            <a:r>
              <a:rPr lang="es-ES" dirty="0">
                <a:solidFill>
                  <a:schemeClr val="tx1"/>
                </a:solidFill>
              </a:rPr>
              <a:t> store”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“ I </a:t>
            </a:r>
            <a:r>
              <a:rPr lang="es-ES" dirty="0" err="1">
                <a:solidFill>
                  <a:schemeClr val="tx1"/>
                </a:solidFill>
              </a:rPr>
              <a:t>cannot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afford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have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products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very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quickly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apart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products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fruits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vegetables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I </a:t>
            </a:r>
            <a:r>
              <a:rPr lang="es-ES" dirty="0" err="1">
                <a:solidFill>
                  <a:schemeClr val="tx1"/>
                </a:solidFill>
              </a:rPr>
              <a:t>grow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myself</a:t>
            </a:r>
            <a:r>
              <a:rPr lang="es-ES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“</a:t>
            </a:r>
            <a:r>
              <a:rPr lang="es-ES" dirty="0" err="1">
                <a:solidFill>
                  <a:schemeClr val="tx1"/>
                </a:solidFill>
              </a:rPr>
              <a:t>Profits</a:t>
            </a:r>
            <a:r>
              <a:rPr lang="es-ES" dirty="0">
                <a:solidFill>
                  <a:schemeClr val="tx1"/>
                </a:solidFill>
              </a:rPr>
              <a:t> are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I </a:t>
            </a:r>
            <a:r>
              <a:rPr lang="es-ES" dirty="0" err="1">
                <a:solidFill>
                  <a:schemeClr val="tx1"/>
                </a:solidFill>
              </a:rPr>
              <a:t>expected</a:t>
            </a:r>
            <a:r>
              <a:rPr lang="es-ES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“</a:t>
            </a:r>
            <a:r>
              <a:rPr lang="es-ES" dirty="0" err="1">
                <a:solidFill>
                  <a:schemeClr val="tx1"/>
                </a:solidFill>
              </a:rPr>
              <a:t>I´d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find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ideal </a:t>
            </a:r>
            <a:r>
              <a:rPr lang="es-ES" dirty="0" err="1">
                <a:solidFill>
                  <a:schemeClr val="tx1"/>
                </a:solidFill>
              </a:rPr>
              <a:t>product</a:t>
            </a:r>
            <a:r>
              <a:rPr lang="es-ES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“I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know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products</a:t>
            </a:r>
            <a:r>
              <a:rPr lang="es-ES" dirty="0">
                <a:solidFill>
                  <a:schemeClr val="tx1"/>
                </a:solidFill>
              </a:rPr>
              <a:t> are </a:t>
            </a:r>
            <a:r>
              <a:rPr lang="es-ES" dirty="0" err="1">
                <a:solidFill>
                  <a:schemeClr val="tx1"/>
                </a:solidFill>
              </a:rPr>
              <a:t>worthy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have</a:t>
            </a:r>
            <a:r>
              <a:rPr lang="es-ES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“I am </a:t>
            </a:r>
            <a:r>
              <a:rPr lang="es-ES" dirty="0" err="1">
                <a:solidFill>
                  <a:schemeClr val="tx1"/>
                </a:solidFill>
              </a:rPr>
              <a:t>considering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moving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my</a:t>
            </a:r>
            <a:r>
              <a:rPr lang="es-ES" dirty="0">
                <a:solidFill>
                  <a:schemeClr val="tx1"/>
                </a:solidFill>
              </a:rPr>
              <a:t> store </a:t>
            </a:r>
            <a:r>
              <a:rPr lang="es-ES" dirty="0" err="1">
                <a:solidFill>
                  <a:schemeClr val="tx1"/>
                </a:solidFill>
              </a:rPr>
              <a:t>elsewhere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same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area</a:t>
            </a:r>
            <a:r>
              <a:rPr lang="es-ES" dirty="0">
                <a:solidFill>
                  <a:schemeClr val="tx1"/>
                </a:solidFill>
              </a:rPr>
              <a:t> I am </a:t>
            </a:r>
            <a:r>
              <a:rPr lang="es-ES" dirty="0" err="1">
                <a:solidFill>
                  <a:schemeClr val="tx1"/>
                </a:solidFill>
              </a:rPr>
              <a:t>right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now</a:t>
            </a:r>
            <a:r>
              <a:rPr lang="es-ES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64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0AB80-B825-0050-0073-181B8933C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4ACD5738-4612-F133-93B7-378DAE72D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802EC8-9967-98C8-5743-7002349C6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013EF-C062-1B3D-FEA3-7E5981473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824971-99E3-D005-D4B6-F77490D96A8F}"/>
              </a:ext>
            </a:extLst>
          </p:cNvPr>
          <p:cNvSpPr txBox="1"/>
          <p:nvPr/>
        </p:nvSpPr>
        <p:spPr>
          <a:xfrm rot="16200000">
            <a:off x="3115280" y="3566638"/>
            <a:ext cx="31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Revenue</a:t>
            </a:r>
            <a:endParaRPr lang="es-E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B2BF403A-590E-9F57-3419-B793ACF6F7BC}"/>
                  </a:ext>
                </a:extLst>
              </p14:cNvPr>
              <p14:cNvContentPartPr/>
              <p14:nvPr/>
            </p14:nvContentPartPr>
            <p14:xfrm>
              <a:off x="4699912" y="2752235"/>
              <a:ext cx="66600" cy="95472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B2BF403A-590E-9F57-3419-B793ACF6F7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6912" y="2689595"/>
                <a:ext cx="19224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4A1DC362-EF90-BB31-6190-A4BAFB254944}"/>
                  </a:ext>
                </a:extLst>
              </p14:cNvPr>
              <p14:cNvContentPartPr/>
              <p14:nvPr/>
            </p14:nvContentPartPr>
            <p14:xfrm>
              <a:off x="4771912" y="3269915"/>
              <a:ext cx="26640" cy="11268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4A1DC362-EF90-BB31-6190-A4BAFB2549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9272" y="3206915"/>
                <a:ext cx="1522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C98F47D8-D907-DB0A-6BF6-B3D5E4F71CF3}"/>
                  </a:ext>
                </a:extLst>
              </p14:cNvPr>
              <p14:cNvContentPartPr/>
              <p14:nvPr/>
            </p14:nvContentPartPr>
            <p14:xfrm>
              <a:off x="4630792" y="3057875"/>
              <a:ext cx="360" cy="36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C98F47D8-D907-DB0A-6BF6-B3D5E4F71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8152" y="29948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9F0174B2-706C-7356-950F-718023B6CF4A}"/>
                  </a:ext>
                </a:extLst>
              </p14:cNvPr>
              <p14:cNvContentPartPr/>
              <p14:nvPr/>
            </p14:nvContentPartPr>
            <p14:xfrm>
              <a:off x="4640512" y="2674475"/>
              <a:ext cx="360" cy="36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9F0174B2-706C-7356-950F-718023B6CF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7512" y="26114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2BE44B41-A6B1-AE57-3F0E-E1227107B83C}"/>
                  </a:ext>
                </a:extLst>
              </p14:cNvPr>
              <p14:cNvContentPartPr/>
              <p14:nvPr/>
            </p14:nvContentPartPr>
            <p14:xfrm>
              <a:off x="4630792" y="3323195"/>
              <a:ext cx="360" cy="36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2BE44B41-A6B1-AE57-3F0E-E1227107B8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8152" y="326019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5A86D157-20B9-427F-D074-FC36F1C35F98}"/>
              </a:ext>
            </a:extLst>
          </p:cNvPr>
          <p:cNvSpPr txBox="1"/>
          <p:nvPr/>
        </p:nvSpPr>
        <p:spPr>
          <a:xfrm>
            <a:off x="580103" y="530942"/>
            <a:ext cx="369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1848 </a:t>
            </a:r>
            <a:r>
              <a:rPr lang="es-ES" b="1" dirty="0" err="1"/>
              <a:t>rows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9 </a:t>
            </a:r>
            <a:r>
              <a:rPr lang="es-ES" b="1" dirty="0" err="1"/>
              <a:t>columns</a:t>
            </a:r>
            <a:endParaRPr lang="es-ES" b="1" dirty="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7B86ED10-59F1-DA67-DE38-4CAF04C9DE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8180" y="1335800"/>
            <a:ext cx="9089649" cy="4532475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0F37B5A0-B7B9-7859-593E-302FD525B456}"/>
              </a:ext>
            </a:extLst>
          </p:cNvPr>
          <p:cNvSpPr txBox="1"/>
          <p:nvPr/>
        </p:nvSpPr>
        <p:spPr>
          <a:xfrm>
            <a:off x="6460953" y="528976"/>
            <a:ext cx="555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222832"/>
                </a:solidFill>
                <a:effectLst/>
                <a:latin typeface="var(--pst-font-family-heading)"/>
              </a:rPr>
              <a:t>numpy.random.uniform</a:t>
            </a:r>
            <a:endParaRPr lang="es-ES" b="1" i="0" dirty="0">
              <a:solidFill>
                <a:srgbClr val="222832"/>
              </a:solidFill>
              <a:effectLst/>
              <a:latin typeface="var(--pst-font-family-heading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22832"/>
                </a:solidFill>
                <a:effectLst/>
                <a:latin typeface="SFMono-Regular"/>
              </a:rPr>
              <a:t>random.</a:t>
            </a:r>
            <a:r>
              <a:rPr lang="en-US" b="1" i="0" dirty="0" err="1">
                <a:effectLst/>
                <a:latin typeface="SFMono-Regular"/>
              </a:rPr>
              <a:t>triangular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(</a:t>
            </a:r>
            <a:r>
              <a:rPr lang="en-US" b="1" i="1" dirty="0">
                <a:solidFill>
                  <a:srgbClr val="222832"/>
                </a:solidFill>
                <a:effectLst/>
                <a:latin typeface="SFMono-Regular"/>
              </a:rPr>
              <a:t>left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>
                <a:solidFill>
                  <a:srgbClr val="222832"/>
                </a:solidFill>
                <a:effectLst/>
                <a:latin typeface="SFMono-Regular"/>
              </a:rPr>
              <a:t>mode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>
                <a:solidFill>
                  <a:srgbClr val="222832"/>
                </a:solidFill>
                <a:effectLst/>
                <a:latin typeface="SFMono-Regular"/>
              </a:rPr>
              <a:t>right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>
                <a:solidFill>
                  <a:srgbClr val="222832"/>
                </a:solidFill>
                <a:effectLst/>
                <a:latin typeface="SFMono-Regular"/>
              </a:rPr>
              <a:t>size</a:t>
            </a:r>
            <a:r>
              <a:rPr lang="en-US" b="0" i="1" dirty="0">
                <a:solidFill>
                  <a:srgbClr val="222832"/>
                </a:solidFill>
                <a:effectLst/>
                <a:latin typeface="SFMono-Regular"/>
              </a:rPr>
              <a:t>=None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)</a:t>
            </a:r>
            <a:endParaRPr lang="es-ES" b="1" i="0" dirty="0">
              <a:solidFill>
                <a:srgbClr val="222832"/>
              </a:solidFill>
              <a:effectLst/>
              <a:latin typeface="var(--pst-font-family-heading)"/>
            </a:endParaRPr>
          </a:p>
          <a:p>
            <a:endParaRPr lang="es-ES" dirty="0"/>
          </a:p>
        </p:txBody>
      </p:sp>
      <p:pic>
        <p:nvPicPr>
          <p:cNvPr id="37" name="Picture 2" descr="NumPy&quot; Icon - Download for free – Iconduck">
            <a:extLst>
              <a:ext uri="{FF2B5EF4-FFF2-40B4-BE49-F238E27FC236}">
                <a16:creationId xmlns:a16="http://schemas.microsoft.com/office/drawing/2014/main" id="{61FC5869-9373-654B-45DF-4BAD1BDE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43820" y="5332407"/>
            <a:ext cx="788775" cy="84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2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A2746-C2C4-884D-2171-84D348C5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1173EEF6-C1CF-B256-3200-932D40AF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01911D-F4D3-3082-37E3-4E1CB9F5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083" y="157317"/>
            <a:ext cx="9311149" cy="914400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Performance </a:t>
            </a:r>
            <a:r>
              <a:rPr lang="es-ES" sz="4000" dirty="0" err="1"/>
              <a:t>of</a:t>
            </a:r>
            <a:r>
              <a:rPr lang="es-ES" sz="4000" dirty="0"/>
              <a:t> </a:t>
            </a:r>
            <a:r>
              <a:rPr lang="es-ES" sz="4000" dirty="0" err="1"/>
              <a:t>the</a:t>
            </a:r>
            <a:r>
              <a:rPr lang="es-ES" sz="4000" dirty="0"/>
              <a:t> store </a:t>
            </a:r>
            <a:r>
              <a:rPr lang="es-ES" sz="4000" dirty="0" err="1"/>
              <a:t>before</a:t>
            </a:r>
            <a:r>
              <a:rPr lang="es-ES" sz="4000" dirty="0"/>
              <a:t> </a:t>
            </a:r>
            <a:r>
              <a:rPr lang="es-ES" sz="4000" dirty="0" err="1"/>
              <a:t>consultancy</a:t>
            </a:r>
            <a:r>
              <a:rPr lang="es-ES" sz="4000" dirty="0"/>
              <a:t> </a:t>
            </a:r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E30462EB-FE14-0169-1376-49DD097A5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76" y="1346715"/>
            <a:ext cx="8551358" cy="46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F2834-C950-C348-385D-DF72ED96D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44268118-F2A5-AD94-49A1-4FBE386DD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1B030E-696A-6FB8-B4CC-E22601765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87" y="811837"/>
            <a:ext cx="8979615" cy="5396251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CEF89AE-A8D4-CF57-DF4A-E712AA618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693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EBFC-DC1D-B1C5-9BB7-824A7D9BE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C029E66E-A0EF-B612-2FDB-21E2AF49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DD84F5-4D85-EF43-093B-856B3F391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AA781-59A9-523D-DF89-A3BB7D4CE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9C0E2AC-22F6-8C71-B925-83613592A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4" y="1215928"/>
            <a:ext cx="8787445" cy="46801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692C6B7-A4DE-CB51-98FF-7129B35FC637}"/>
              </a:ext>
            </a:extLst>
          </p:cNvPr>
          <p:cNvSpPr txBox="1"/>
          <p:nvPr/>
        </p:nvSpPr>
        <p:spPr>
          <a:xfrm>
            <a:off x="3048000" y="255639"/>
            <a:ext cx="729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Impact</a:t>
            </a:r>
            <a:r>
              <a:rPr lang="es-ES" sz="2800" b="1" dirty="0"/>
              <a:t> </a:t>
            </a:r>
            <a:r>
              <a:rPr lang="es-ES" sz="2800" b="1" dirty="0" err="1"/>
              <a:t>of</a:t>
            </a:r>
            <a:r>
              <a:rPr lang="es-ES" sz="2800" b="1" dirty="0"/>
              <a:t> new </a:t>
            </a:r>
            <a:r>
              <a:rPr lang="es-ES" sz="2800" b="1" dirty="0" err="1"/>
              <a:t>feature</a:t>
            </a:r>
            <a:r>
              <a:rPr lang="es-ES" sz="2800" b="1" dirty="0"/>
              <a:t> (</a:t>
            </a:r>
            <a:r>
              <a:rPr lang="es-ES" sz="2800" b="1" dirty="0" err="1"/>
              <a:t>space</a:t>
            </a:r>
            <a:r>
              <a:rPr lang="es-ES" sz="2800" b="1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62CDEE-FBCC-CD3C-1EC7-1FA37C84DAD4}"/>
              </a:ext>
            </a:extLst>
          </p:cNvPr>
          <p:cNvSpPr txBox="1"/>
          <p:nvPr/>
        </p:nvSpPr>
        <p:spPr>
          <a:xfrm>
            <a:off x="9779820" y="5087754"/>
            <a:ext cx="6164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MAE = 2.80</a:t>
            </a:r>
          </a:p>
          <a:p>
            <a:r>
              <a:rPr lang="es-ES" dirty="0"/>
              <a:t> MSE = 123.78</a:t>
            </a:r>
          </a:p>
          <a:p>
            <a:r>
              <a:rPr lang="es-ES" dirty="0"/>
              <a:t> RMSE = 11.13 </a:t>
            </a:r>
          </a:p>
        </p:txBody>
      </p:sp>
      <p:pic>
        <p:nvPicPr>
          <p:cNvPr id="5122" name="Picture 2" descr="XGBoost: The Superpower of Gradient Boosting - DEV Community">
            <a:extLst>
              <a:ext uri="{FF2B5EF4-FFF2-40B4-BE49-F238E27FC236}">
                <a16:creationId xmlns:a16="http://schemas.microsoft.com/office/drawing/2014/main" id="{5F20DE6F-54F7-BE4C-97F1-6A963098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214" y="110775"/>
            <a:ext cx="1242786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3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5B846-0AF0-7482-FC7D-9193FF75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4548C692-CF24-C5D9-BCAC-A105D5BA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6E2F95-0DEC-EEFE-77A1-37EC4F170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B5688-904A-8F36-FC3A-457A366E5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 descr="Gráfico, Gráfico de líneas">
            <a:extLst>
              <a:ext uri="{FF2B5EF4-FFF2-40B4-BE49-F238E27FC236}">
                <a16:creationId xmlns:a16="http://schemas.microsoft.com/office/drawing/2014/main" id="{AE8C089C-977F-66D2-4536-8498BB47B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634508"/>
            <a:ext cx="10190843" cy="54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D13B4A74-D548-40A7-43AF-2B8958213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0D5B7B-E818-357E-C236-1EB567977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9D177-3A0A-ADA3-9B73-4EAB8214D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 descr="Gráfico, Gráfico de líneas, Histograma&#10;&#10;El contenido generado por IA puede ser incorrecto.">
            <a:extLst>
              <a:ext uri="{FF2B5EF4-FFF2-40B4-BE49-F238E27FC236}">
                <a16:creationId xmlns:a16="http://schemas.microsoft.com/office/drawing/2014/main" id="{8E1BD291-42DB-DD6F-4550-7DD4686EA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5" y="740436"/>
            <a:ext cx="10241849" cy="51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B3FB0-961B-7DCA-024F-2FC6E990F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blancas en un fondo blanco">
            <a:extLst>
              <a:ext uri="{FF2B5EF4-FFF2-40B4-BE49-F238E27FC236}">
                <a16:creationId xmlns:a16="http://schemas.microsoft.com/office/drawing/2014/main" id="{30B2F22A-CDFC-6299-68E2-5D0188F4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BE2E37-A103-3559-69A2-10B5EA388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B2B77-642C-6CC4-786D-B4017A951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 descr="Gráfico, Gráfico de barras">
            <a:extLst>
              <a:ext uri="{FF2B5EF4-FFF2-40B4-BE49-F238E27FC236}">
                <a16:creationId xmlns:a16="http://schemas.microsoft.com/office/drawing/2014/main" id="{E70F073D-1C49-272A-5A8C-F19CF53A6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33" y="557401"/>
            <a:ext cx="8018206" cy="53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4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176</Words>
  <Application>Microsoft Office PowerPoint</Application>
  <PresentationFormat>Panorámica</PresentationFormat>
  <Paragraphs>24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SFMono-Regular</vt:lpstr>
      <vt:lpstr>var(--pst-font-family-heading)</vt:lpstr>
      <vt:lpstr>Wingdings</vt:lpstr>
      <vt:lpstr>Tema de Office</vt:lpstr>
      <vt:lpstr>Analysis of the economical activity for a convenience store</vt:lpstr>
      <vt:lpstr>Consultancy</vt:lpstr>
      <vt:lpstr>Presentación de PowerPoint</vt:lpstr>
      <vt:lpstr>Performance of the store before consultancy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Díaz</dc:creator>
  <cp:lastModifiedBy>Enrique Díaz</cp:lastModifiedBy>
  <cp:revision>4</cp:revision>
  <dcterms:created xsi:type="dcterms:W3CDTF">2025-02-20T06:09:19Z</dcterms:created>
  <dcterms:modified xsi:type="dcterms:W3CDTF">2025-02-21T00:41:52Z</dcterms:modified>
</cp:coreProperties>
</file>