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5" r:id="rId4"/>
    <p:sldId id="276" r:id="rId5"/>
    <p:sldId id="277" r:id="rId6"/>
    <p:sldId id="278" r:id="rId7"/>
    <p:sldId id="279" r:id="rId8"/>
    <p:sldId id="280" r:id="rId9"/>
    <p:sldId id="28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D4FF"/>
    <a:srgbClr val="0000FF"/>
    <a:srgbClr val="F6FF9F"/>
    <a:srgbClr val="FF9F9F"/>
    <a:srgbClr val="FF818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35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2053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329942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297627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420693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73982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345874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89434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26333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425214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266458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18951AF-E01F-4D5E-A89F-CE2D5DD71541}" type="datetimeFigureOut">
              <a:rPr lang="es-MX" smtClean="0"/>
              <a:t>09/02/2024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A8435C8-23B5-4E2D-B10F-ECC4F341ECA6}" type="slidenum">
              <a:rPr lang="es-MX" smtClean="0"/>
              <a:t>‹Nº›</a:t>
            </a:fld>
            <a:endParaRPr lang="es-MX" dirty="0"/>
          </a:p>
        </p:txBody>
      </p:sp>
    </p:spTree>
    <p:extLst>
      <p:ext uri="{BB962C8B-B14F-4D97-AF65-F5344CB8AC3E}">
        <p14:creationId xmlns:p14="http://schemas.microsoft.com/office/powerpoint/2010/main" val="181214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951AF-E01F-4D5E-A89F-CE2D5DD71541}" type="datetimeFigureOut">
              <a:rPr lang="es-MX" smtClean="0"/>
              <a:t>09/02/2024</a:t>
            </a:fld>
            <a:endParaRPr lang="es-MX"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435C8-23B5-4E2D-B10F-ECC4F341ECA6}" type="slidenum">
              <a:rPr lang="es-MX" smtClean="0"/>
              <a:t>‹Nº›</a:t>
            </a:fld>
            <a:endParaRPr lang="es-MX" dirty="0"/>
          </a:p>
        </p:txBody>
      </p:sp>
    </p:spTree>
    <p:extLst>
      <p:ext uri="{BB962C8B-B14F-4D97-AF65-F5344CB8AC3E}">
        <p14:creationId xmlns:p14="http://schemas.microsoft.com/office/powerpoint/2010/main" val="403707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sp>
        <p:nvSpPr>
          <p:cNvPr id="5" name="CuadroTexto 4">
            <a:extLst>
              <a:ext uri="{FF2B5EF4-FFF2-40B4-BE49-F238E27FC236}">
                <a16:creationId xmlns:a16="http://schemas.microsoft.com/office/drawing/2014/main" id="{1E811F17-4E37-892D-2C7A-98E3781E7ADA}"/>
              </a:ext>
            </a:extLst>
          </p:cNvPr>
          <p:cNvSpPr txBox="1"/>
          <p:nvPr/>
        </p:nvSpPr>
        <p:spPr>
          <a:xfrm>
            <a:off x="623454" y="840380"/>
            <a:ext cx="7952509" cy="646331"/>
          </a:xfrm>
          <a:prstGeom prst="rect">
            <a:avLst/>
          </a:prstGeom>
          <a:noFill/>
        </p:spPr>
        <p:txBody>
          <a:bodyPr wrap="square">
            <a:spAutoFit/>
          </a:bodyPr>
          <a:lstStyle/>
          <a:p>
            <a:r>
              <a:rPr lang="es-MX" sz="1800" dirty="0">
                <a:effectLst/>
                <a:latin typeface="Arial" panose="020B0604020202020204" pitchFamily="34" charset="0"/>
                <a:ea typeface="Calibri" panose="020F0502020204030204" pitchFamily="34" charset="0"/>
              </a:rPr>
              <a:t>Inicialmente se están considerando solo los módulos de las siguientes secciones:</a:t>
            </a:r>
            <a:endParaRPr lang="es-MX" dirty="0"/>
          </a:p>
        </p:txBody>
      </p:sp>
      <p:sp>
        <p:nvSpPr>
          <p:cNvPr id="9" name="CuadroTexto 8">
            <a:extLst>
              <a:ext uri="{FF2B5EF4-FFF2-40B4-BE49-F238E27FC236}">
                <a16:creationId xmlns:a16="http://schemas.microsoft.com/office/drawing/2014/main" id="{B9B90D6E-41FF-C907-794A-0AC1CF43857C}"/>
              </a:ext>
            </a:extLst>
          </p:cNvPr>
          <p:cNvSpPr txBox="1"/>
          <p:nvPr/>
        </p:nvSpPr>
        <p:spPr>
          <a:xfrm>
            <a:off x="623131" y="1666296"/>
            <a:ext cx="7841996" cy="3631763"/>
          </a:xfrm>
          <a:prstGeom prst="rect">
            <a:avLst/>
          </a:prstGeom>
          <a:noFill/>
        </p:spPr>
        <p:txBody>
          <a:bodyPr wrap="square">
            <a:spAutoFit/>
          </a:bodyPr>
          <a:lstStyle/>
          <a:p>
            <a:pPr marL="342900" lvl="0" indent="-342900">
              <a:buFont typeface="Wingdings" panose="05000000000000000000" pitchFamily="2" charset="2"/>
              <a:buChar char=""/>
            </a:pPr>
            <a:r>
              <a:rPr lang="es-MX" sz="1400" b="1" u="sng" dirty="0">
                <a:effectLst/>
                <a:latin typeface="Arial" panose="020B0604020202020204" pitchFamily="34" charset="0"/>
                <a:ea typeface="Times New Roman" panose="02020603050405020304" pitchFamily="18" charset="0"/>
              </a:rPr>
              <a:t>INICIO:</a:t>
            </a:r>
            <a:r>
              <a:rPr lang="es-MX" sz="1400" dirty="0">
                <a:effectLst/>
                <a:latin typeface="Arial" panose="020B0604020202020204" pitchFamily="34" charset="0"/>
                <a:ea typeface="Times New Roman" panose="02020603050405020304" pitchFamily="18" charset="0"/>
              </a:rPr>
              <a:t> Donde se encuentra el LogIn, home, el Index de Bienvenida, etc., estos módulos son de mayor valor visual.</a:t>
            </a:r>
            <a:endParaRPr lang="es-MX" dirty="0">
              <a:effectLst/>
              <a:latin typeface="Calibri" panose="020F0502020204030204" pitchFamily="34" charset="0"/>
              <a:ea typeface="Calibri" panose="020F0502020204030204" pitchFamily="34"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s-MX" sz="1400" b="1" u="sng" dirty="0">
                <a:effectLst/>
                <a:latin typeface="Arial" panose="020B0604020202020204" pitchFamily="34" charset="0"/>
                <a:ea typeface="Times New Roman" panose="02020603050405020304" pitchFamily="18" charset="0"/>
              </a:rPr>
              <a:t>CONSULTA DE GUIAS:</a:t>
            </a:r>
            <a:r>
              <a:rPr lang="es-MX" sz="1400" dirty="0">
                <a:effectLst/>
                <a:latin typeface="Arial" panose="020B0604020202020204" pitchFamily="34" charset="0"/>
                <a:ea typeface="Times New Roman" panose="02020603050405020304" pitchFamily="18" charset="0"/>
              </a:rPr>
              <a:t> Donde se encuentran opciones como la impresión de talones y etiquetas, cancelación de guía, búsqueda de guías por criterios múltiples, etc., gran parte de lo conocido hasta hoy como LTL.</a:t>
            </a:r>
            <a:endParaRPr lang="es-MX" dirty="0">
              <a:effectLst/>
              <a:latin typeface="Calibri" panose="020F0502020204030204" pitchFamily="34" charset="0"/>
              <a:ea typeface="Calibri" panose="020F0502020204030204" pitchFamily="34"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s-MX" sz="1400" b="1" u="sng" dirty="0">
                <a:effectLst/>
                <a:latin typeface="Arial" panose="020B0604020202020204" pitchFamily="34" charset="0"/>
                <a:ea typeface="Times New Roman" panose="02020603050405020304" pitchFamily="18" charset="0"/>
              </a:rPr>
              <a:t>GESTION DE NUI´s:</a:t>
            </a:r>
            <a:r>
              <a:rPr lang="es-MX" sz="1400" dirty="0">
                <a:effectLst/>
                <a:latin typeface="Arial" panose="020B0604020202020204" pitchFamily="34" charset="0"/>
                <a:ea typeface="Times New Roman" panose="02020603050405020304" pitchFamily="18" charset="0"/>
              </a:rPr>
              <a:t> Donde se encuentra el módulo de documentación, Cuadro de Control de NUI´s, guías disponibles, reservaciones, etc. Esta sección incluye prácticamente todo lo nuevo que se ha trabajado referente a NUI´s; a este punto se incluye información de consulta tanto LTL como CrossDock debido a que se tiene el seguimiento de NUI’s de ambas modalidades y, aun cuando se migrará todo a modalidad LTL, se pretende mantener el tracking CrossDock para las guías que sigan vivas hasta su entrega y facturación.</a:t>
            </a:r>
            <a:endParaRPr lang="es-MX" dirty="0">
              <a:effectLst/>
              <a:latin typeface="Calibri" panose="020F0502020204030204" pitchFamily="34" charset="0"/>
              <a:ea typeface="Calibri" panose="020F0502020204030204" pitchFamily="34"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Wingdings" panose="05000000000000000000" pitchFamily="2" charset="2"/>
              <a:buChar char=""/>
            </a:pPr>
            <a:r>
              <a:rPr lang="es-MX" sz="1400" b="1" u="sng" dirty="0">
                <a:effectLst/>
                <a:latin typeface="Arial" panose="020B0604020202020204" pitchFamily="34" charset="0"/>
                <a:ea typeface="Times New Roman" panose="02020603050405020304" pitchFamily="18" charset="0"/>
              </a:rPr>
              <a:t>MANIFIESTOS:</a:t>
            </a:r>
            <a:r>
              <a:rPr lang="es-MX" sz="1400" dirty="0">
                <a:effectLst/>
                <a:latin typeface="Arial" panose="020B0604020202020204" pitchFamily="34" charset="0"/>
                <a:ea typeface="Times New Roman" panose="02020603050405020304" pitchFamily="18" charset="0"/>
              </a:rPr>
              <a:t> Donde se encuentran opciones para gestionar los manifiestos de las guías documentadas.</a:t>
            </a:r>
            <a:endParaRPr lang="es-MX" dirty="0">
              <a:effectLst/>
              <a:latin typeface="Calibri" panose="020F0502020204030204" pitchFamily="34" charset="0"/>
              <a:ea typeface="Calibri" panose="020F0502020204030204" pitchFamily="34" charset="0"/>
            </a:endParaRPr>
          </a:p>
        </p:txBody>
      </p:sp>
      <p:sp>
        <p:nvSpPr>
          <p:cNvPr id="11" name="CuadroTexto 10">
            <a:extLst>
              <a:ext uri="{FF2B5EF4-FFF2-40B4-BE49-F238E27FC236}">
                <a16:creationId xmlns:a16="http://schemas.microsoft.com/office/drawing/2014/main" id="{7F1F3D72-87BC-3B77-15AA-3657723E5E41}"/>
              </a:ext>
            </a:extLst>
          </p:cNvPr>
          <p:cNvSpPr txBox="1"/>
          <p:nvPr/>
        </p:nvSpPr>
        <p:spPr>
          <a:xfrm>
            <a:off x="928253" y="5426040"/>
            <a:ext cx="7342909" cy="461665"/>
          </a:xfrm>
          <a:prstGeom prst="rect">
            <a:avLst/>
          </a:prstGeom>
          <a:noFill/>
        </p:spPr>
        <p:txBody>
          <a:bodyPr wrap="square">
            <a:spAutoFit/>
          </a:bodyPr>
          <a:lstStyle/>
          <a:p>
            <a:r>
              <a:rPr lang="es-MX" sz="1200" dirty="0">
                <a:effectLst/>
                <a:latin typeface="Calibri" panose="020F0502020204030204" pitchFamily="34" charset="0"/>
                <a:ea typeface="Calibri" panose="020F0502020204030204" pitchFamily="34" charset="0"/>
              </a:rPr>
              <a:t>Es relevante mencionar que, para las consultas y manifiestos, nos centraremos exclusivamente en la modalidad LTL, dado que se nos ha informado que la modalidad CrossDock será descontinuada eventualmente.</a:t>
            </a:r>
          </a:p>
        </p:txBody>
      </p:sp>
    </p:spTree>
    <p:extLst>
      <p:ext uri="{BB962C8B-B14F-4D97-AF65-F5344CB8AC3E}">
        <p14:creationId xmlns:p14="http://schemas.microsoft.com/office/powerpoint/2010/main" val="27612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sp>
        <p:nvSpPr>
          <p:cNvPr id="3" name="CuadroTexto 2">
            <a:extLst>
              <a:ext uri="{FF2B5EF4-FFF2-40B4-BE49-F238E27FC236}">
                <a16:creationId xmlns:a16="http://schemas.microsoft.com/office/drawing/2014/main" id="{C63CA2F7-6C93-1AD5-3755-965E9E23DC6E}"/>
              </a:ext>
            </a:extLst>
          </p:cNvPr>
          <p:cNvSpPr txBox="1"/>
          <p:nvPr/>
        </p:nvSpPr>
        <p:spPr>
          <a:xfrm>
            <a:off x="464127" y="1235702"/>
            <a:ext cx="8215745" cy="1200329"/>
          </a:xfrm>
          <a:prstGeom prst="rect">
            <a:avLst/>
          </a:prstGeom>
          <a:noFill/>
        </p:spPr>
        <p:txBody>
          <a:bodyPr wrap="square">
            <a:spAutoFit/>
          </a:bodyPr>
          <a:lstStyle/>
          <a:p>
            <a:r>
              <a:rPr lang="es-MX" sz="1800" dirty="0">
                <a:effectLst/>
                <a:latin typeface="Calibri" panose="020F0502020204030204" pitchFamily="34" charset="0"/>
                <a:ea typeface="Calibri" panose="020F0502020204030204" pitchFamily="34" charset="0"/>
              </a:rPr>
              <a:t>La migración se realizará a través de un proyecto construido en .NET Framework 4.5 o superior, con estructura MVC, utilizando C# en el BackEnd y tecnologías modernas como HTML5, Bootstrap y Ajax en el FrontEnd. Esto nos permitirá desarrollar un portal robusto y adaptable a futuras actualizaciones.</a:t>
            </a:r>
          </a:p>
        </p:txBody>
      </p:sp>
      <p:sp>
        <p:nvSpPr>
          <p:cNvPr id="8" name="CuadroTexto 7">
            <a:extLst>
              <a:ext uri="{FF2B5EF4-FFF2-40B4-BE49-F238E27FC236}">
                <a16:creationId xmlns:a16="http://schemas.microsoft.com/office/drawing/2014/main" id="{CF596096-1891-7756-54DA-6EBE494B3694}"/>
              </a:ext>
            </a:extLst>
          </p:cNvPr>
          <p:cNvSpPr txBox="1"/>
          <p:nvPr/>
        </p:nvSpPr>
        <p:spPr>
          <a:xfrm>
            <a:off x="464127" y="3690334"/>
            <a:ext cx="8215745" cy="1200329"/>
          </a:xfrm>
          <a:prstGeom prst="rect">
            <a:avLst/>
          </a:prstGeom>
          <a:noFill/>
        </p:spPr>
        <p:txBody>
          <a:bodyPr wrap="square">
            <a:spAutoFit/>
          </a:bodyPr>
          <a:lstStyle/>
          <a:p>
            <a:r>
              <a:rPr lang="es-MX" sz="1800" dirty="0">
                <a:effectLst/>
                <a:latin typeface="Arial" panose="020B0604020202020204" pitchFamily="34" charset="0"/>
                <a:ea typeface="Calibri" panose="020F0502020204030204" pitchFamily="34" charset="0"/>
              </a:rPr>
              <a:t>El tipo de proyecto será “.NET c#” y la estructura de este será compuesta por capas con la finalidad de abstraer cada módulo de forma independiente, pensando en que el mantenimiento, ajustes e integración de nuevas funcionalidades a futuro sea de menor complejidad.</a:t>
            </a:r>
            <a:endParaRPr lang="es-MX" dirty="0"/>
          </a:p>
        </p:txBody>
      </p:sp>
    </p:spTree>
    <p:extLst>
      <p:ext uri="{BB962C8B-B14F-4D97-AF65-F5344CB8AC3E}">
        <p14:creationId xmlns:p14="http://schemas.microsoft.com/office/powerpoint/2010/main" val="92508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sp>
        <p:nvSpPr>
          <p:cNvPr id="5" name="CuadroTexto 4">
            <a:extLst>
              <a:ext uri="{FF2B5EF4-FFF2-40B4-BE49-F238E27FC236}">
                <a16:creationId xmlns:a16="http://schemas.microsoft.com/office/drawing/2014/main" id="{542B511E-7142-750A-A2BC-84E46576556E}"/>
              </a:ext>
            </a:extLst>
          </p:cNvPr>
          <p:cNvSpPr txBox="1"/>
          <p:nvPr/>
        </p:nvSpPr>
        <p:spPr>
          <a:xfrm>
            <a:off x="401782" y="1034344"/>
            <a:ext cx="8340436" cy="3508653"/>
          </a:xfrm>
          <a:prstGeom prst="rect">
            <a:avLst/>
          </a:prstGeom>
          <a:noFill/>
        </p:spPr>
        <p:txBody>
          <a:bodyPr wrap="square">
            <a:spAutoFit/>
          </a:bodyPr>
          <a:lstStyle/>
          <a:p>
            <a:r>
              <a:rPr lang="es-MX" dirty="0">
                <a:effectLst/>
                <a:latin typeface="Calibri" panose="020F0502020204030204" pitchFamily="34" charset="0"/>
                <a:ea typeface="Calibri" panose="020F0502020204030204" pitchFamily="34" charset="0"/>
              </a:rPr>
              <a:t>El proyecto está planificado para un período de 4 meses, que incluye la migración del código, pruebas unitarias y pruebas integrales para cada módulo. En cuanto a la implementación, consideramos dos opciones:</a:t>
            </a: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mj-lt"/>
              <a:buAutoNum type="arabicPeriod"/>
            </a:pPr>
            <a:r>
              <a:rPr lang="es-MX" sz="1400" dirty="0">
                <a:effectLst/>
                <a:latin typeface="Arial" panose="020B0604020202020204" pitchFamily="34" charset="0"/>
                <a:ea typeface="Times New Roman" panose="02020603050405020304" pitchFamily="18" charset="0"/>
              </a:rPr>
              <a:t>Una vez habiendo terminado la etapa de pruebas / ajustes de cada módulo y que el usuario confirme que puede trabajar en el nuevo portal, dicho módulo se subirá al servidor productivo y se deshabilitará de forma secuencial del sitio actual; no obstante, siempre tendremos la opción disponer de los módulos del sitio actual en caso de presentarse cualquier anomalía en los módulos migrados.</a:t>
            </a:r>
            <a:endParaRPr lang="es-MX" dirty="0">
              <a:effectLst/>
              <a:latin typeface="Calibri" panose="020F0502020204030204" pitchFamily="34" charset="0"/>
              <a:ea typeface="Calibri" panose="020F0502020204030204" pitchFamily="34" charset="0"/>
            </a:endParaRPr>
          </a:p>
          <a:p>
            <a:pPr marL="457200"/>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457200"/>
            <a:r>
              <a:rPr lang="es-MX" sz="1400" dirty="0">
                <a:effectLst/>
                <a:latin typeface="Arial" panose="020B0604020202020204" pitchFamily="34" charset="0"/>
                <a:ea typeface="Calibri" panose="020F0502020204030204" pitchFamily="34" charset="0"/>
              </a:rPr>
              <a:t>O</a:t>
            </a:r>
            <a:endParaRPr lang="es-MX" dirty="0">
              <a:effectLst/>
              <a:latin typeface="Calibri" panose="020F0502020204030204" pitchFamily="34" charset="0"/>
              <a:ea typeface="Calibri" panose="020F0502020204030204" pitchFamily="34" charset="0"/>
            </a:endParaRPr>
          </a:p>
          <a:p>
            <a:pPr marL="457200"/>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mj-lt"/>
              <a:buAutoNum type="arabicPeriod" startAt="2"/>
            </a:pPr>
            <a:r>
              <a:rPr lang="es-MX" sz="1400" dirty="0">
                <a:effectLst/>
                <a:latin typeface="Arial" panose="020B0604020202020204" pitchFamily="34" charset="0"/>
                <a:ea typeface="Times New Roman" panose="02020603050405020304" pitchFamily="18" charset="0"/>
              </a:rPr>
              <a:t>Al momento que se termine de validar la totalidad de los módulos en ambiente de Q.A., se subirá el portal completo al servidor productivo y se mantendrán en paralelo el sitio actual y el portal nuevo a modo de ir desactivando de forma gradual cada módulo en el sitio actual.</a:t>
            </a:r>
            <a:endParaRPr lang="es-MX" dirty="0">
              <a:effectLst/>
              <a:latin typeface="Calibri" panose="020F0502020204030204" pitchFamily="34" charset="0"/>
              <a:ea typeface="Calibri" panose="020F0502020204030204" pitchFamily="34" charset="0"/>
            </a:endParaRPr>
          </a:p>
        </p:txBody>
      </p:sp>
      <p:sp>
        <p:nvSpPr>
          <p:cNvPr id="9" name="CuadroTexto 8">
            <a:extLst>
              <a:ext uri="{FF2B5EF4-FFF2-40B4-BE49-F238E27FC236}">
                <a16:creationId xmlns:a16="http://schemas.microsoft.com/office/drawing/2014/main" id="{F49264D0-A633-0565-A612-CC7F8CF41DEF}"/>
              </a:ext>
            </a:extLst>
          </p:cNvPr>
          <p:cNvSpPr txBox="1"/>
          <p:nvPr/>
        </p:nvSpPr>
        <p:spPr>
          <a:xfrm>
            <a:off x="401781" y="5048509"/>
            <a:ext cx="8340435" cy="646331"/>
          </a:xfrm>
          <a:prstGeom prst="rect">
            <a:avLst/>
          </a:prstGeom>
          <a:noFill/>
        </p:spPr>
        <p:txBody>
          <a:bodyPr wrap="square">
            <a:spAutoFit/>
          </a:bodyPr>
          <a:lstStyle/>
          <a:p>
            <a:r>
              <a:rPr lang="es-MX" sz="1800" dirty="0">
                <a:effectLst/>
                <a:latin typeface="Calibri" panose="020F0502020204030204" pitchFamily="34" charset="0"/>
                <a:ea typeface="Calibri" panose="020F0502020204030204" pitchFamily="34" charset="0"/>
              </a:rPr>
              <a:t>La decisión final sobre la estrategia de liberación estará sujeta a la retroalimentación de los usuarios al concluir las pruebas.</a:t>
            </a:r>
          </a:p>
        </p:txBody>
      </p:sp>
    </p:spTree>
    <p:extLst>
      <p:ext uri="{BB962C8B-B14F-4D97-AF65-F5344CB8AC3E}">
        <p14:creationId xmlns:p14="http://schemas.microsoft.com/office/powerpoint/2010/main" val="352002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sp>
        <p:nvSpPr>
          <p:cNvPr id="3" name="CuadroTexto 2">
            <a:extLst>
              <a:ext uri="{FF2B5EF4-FFF2-40B4-BE49-F238E27FC236}">
                <a16:creationId xmlns:a16="http://schemas.microsoft.com/office/drawing/2014/main" id="{258BA762-5DD9-1D34-2A0B-AB9A4712B363}"/>
              </a:ext>
            </a:extLst>
          </p:cNvPr>
          <p:cNvSpPr txBox="1"/>
          <p:nvPr/>
        </p:nvSpPr>
        <p:spPr>
          <a:xfrm>
            <a:off x="457200" y="544690"/>
            <a:ext cx="8243455" cy="3323987"/>
          </a:xfrm>
          <a:prstGeom prst="rect">
            <a:avLst/>
          </a:prstGeom>
          <a:noFill/>
        </p:spPr>
        <p:txBody>
          <a:bodyPr wrap="square">
            <a:spAutoFit/>
          </a:bodyPr>
          <a:lstStyle/>
          <a:p>
            <a:r>
              <a:rPr lang="es-MX" sz="1400" dirty="0">
                <a:effectLst/>
                <a:latin typeface="Arial" panose="020B0604020202020204" pitchFamily="34" charset="0"/>
                <a:ea typeface="Calibri" panose="020F0502020204030204" pitchFamily="34" charset="0"/>
              </a:rPr>
              <a:t>Para montar el nuevo portal en Q.A. se requiere contar con un entorno donde sea posible ir ejecutando pruebas internas, es por ello que solicitamos de su apoyo para validar la viabilidad de proporcionar lo siguiente:</a:t>
            </a:r>
            <a:endParaRPr lang="es-MX" dirty="0">
              <a:effectLst/>
              <a:latin typeface="Calibri" panose="020F0502020204030204" pitchFamily="34" charset="0"/>
              <a:ea typeface="Calibri" panose="020F0502020204030204" pitchFamily="34"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s-MX" sz="1400" dirty="0">
                <a:effectLst/>
                <a:latin typeface="Arial" panose="020B0604020202020204" pitchFamily="34" charset="0"/>
                <a:ea typeface="Times New Roman" panose="02020603050405020304" pitchFamily="18" charset="0"/>
                <a:cs typeface="Times New Roman" panose="02020603050405020304" pitchFamily="18" charset="0"/>
              </a:rPr>
              <a:t>Una conexión con usuario y contraseña a la base de datos QA con privilegios de Insertar/Actualizar/Consultar/Eliminar, donde podamos disponer de la información actualizada en referencia a la base de datos de producción.</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s-MX" sz="1400" dirty="0">
                <a:effectLst/>
                <a:latin typeface="Arial" panose="020B0604020202020204" pitchFamily="34" charset="0"/>
                <a:ea typeface="Times New Roman" panose="02020603050405020304" pitchFamily="18" charset="0"/>
                <a:cs typeface="Times New Roman" panose="02020603050405020304" pitchFamily="18" charset="0"/>
              </a:rPr>
              <a:t>Un servidor OS Windows 2008 o superior (teniendo en cuenta que será servidor de pruebas y a futuro nos sirva también para montar nuevos desarrollos) donde sea posible desplegar el nuevo portal e ir ejecutando pruebas unitarias e integrales de forma interna, este servidor debería tener conexión con la base de datos QA solicitada en el punto anterior.</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r>
              <a:rPr lang="es-MX" sz="1400" dirty="0">
                <a:effectLst/>
                <a:latin typeface="Arial" panose="020B0604020202020204" pitchFamily="34" charset="0"/>
                <a:ea typeface="Calibri" panose="020F0502020204030204" pitchFamily="34" charset="0"/>
              </a:rPr>
              <a:t> </a:t>
            </a:r>
            <a:endParaRPr lang="es-MX"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s-MX" sz="1400" dirty="0">
                <a:effectLst/>
                <a:latin typeface="Arial" panose="020B0604020202020204" pitchFamily="34" charset="0"/>
                <a:ea typeface="Times New Roman" panose="02020603050405020304" pitchFamily="18" charset="0"/>
                <a:cs typeface="Times New Roman" panose="02020603050405020304" pitchFamily="18" charset="0"/>
              </a:rPr>
              <a:t>Un repositorio de archivos con permisos de lectura y escritura para el servidor mencionado en el punto anterior.</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D8AF2030-247F-9476-D370-A00AA8A3C307}"/>
              </a:ext>
            </a:extLst>
          </p:cNvPr>
          <p:cNvSpPr txBox="1"/>
          <p:nvPr/>
        </p:nvSpPr>
        <p:spPr>
          <a:xfrm>
            <a:off x="346363" y="4283564"/>
            <a:ext cx="8243455" cy="523220"/>
          </a:xfrm>
          <a:prstGeom prst="rect">
            <a:avLst/>
          </a:prstGeom>
          <a:noFill/>
        </p:spPr>
        <p:txBody>
          <a:bodyPr wrap="square">
            <a:spAutoFit/>
          </a:bodyPr>
          <a:lstStyle/>
          <a:p>
            <a:pPr marL="228600" indent="219075"/>
            <a:r>
              <a:rPr lang="es-MX" sz="1400" dirty="0">
                <a:effectLst/>
                <a:latin typeface="Arial" panose="020B0604020202020204" pitchFamily="34" charset="0"/>
                <a:ea typeface="Calibri" panose="020F0502020204030204" pitchFamily="34" charset="0"/>
              </a:rPr>
              <a:t>Nota: Se necesitará una copia de la base de datos productiva con un usuario y Password con los privilegios necesarios </a:t>
            </a:r>
            <a:endParaRPr lang="es-MX"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7286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sp>
        <p:nvSpPr>
          <p:cNvPr id="5" name="CuadroTexto 4">
            <a:extLst>
              <a:ext uri="{FF2B5EF4-FFF2-40B4-BE49-F238E27FC236}">
                <a16:creationId xmlns:a16="http://schemas.microsoft.com/office/drawing/2014/main" id="{FD60CCA0-DD95-2A70-4FB5-1D13764570AB}"/>
              </a:ext>
            </a:extLst>
          </p:cNvPr>
          <p:cNvSpPr txBox="1"/>
          <p:nvPr/>
        </p:nvSpPr>
        <p:spPr>
          <a:xfrm>
            <a:off x="637309" y="507872"/>
            <a:ext cx="7910946" cy="3539430"/>
          </a:xfrm>
          <a:prstGeom prst="rect">
            <a:avLst/>
          </a:prstGeom>
          <a:noFill/>
        </p:spPr>
        <p:txBody>
          <a:bodyPr wrap="square">
            <a:spAutoFit/>
          </a:bodyPr>
          <a:lstStyle/>
          <a:p>
            <a:r>
              <a:rPr lang="es-MX" sz="1600" dirty="0">
                <a:effectLst/>
                <a:latin typeface="Arial" panose="020B0604020202020204" pitchFamily="34" charset="0"/>
                <a:ea typeface="Calibri" panose="020F0502020204030204" pitchFamily="34" charset="0"/>
              </a:rPr>
              <a:t>Finalmente, para liberar a producción (ya sea de forma total o por módulos) solicitamos de su apoyo para proporcionar un servidor donde se pueda montar el nuevo Portal, para esto se proponen dos opciones de acuerdo a la viabilidad con que se cuente:</a:t>
            </a:r>
            <a:endParaRPr lang="es-MX" sz="2000" dirty="0">
              <a:effectLst/>
              <a:latin typeface="Calibri" panose="020F0502020204030204" pitchFamily="34" charset="0"/>
              <a:ea typeface="Calibri" panose="020F0502020204030204" pitchFamily="34" charset="0"/>
            </a:endParaRPr>
          </a:p>
          <a:p>
            <a:r>
              <a:rPr lang="es-MX" sz="1600" dirty="0">
                <a:effectLst/>
                <a:latin typeface="Arial" panose="020B0604020202020204" pitchFamily="34" charset="0"/>
                <a:ea typeface="Calibri" panose="020F0502020204030204" pitchFamily="34" charset="0"/>
              </a:rPr>
              <a:t> </a:t>
            </a:r>
            <a:endParaRPr lang="es-MX" sz="20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s-MX" sz="1600" dirty="0">
                <a:effectLst/>
                <a:latin typeface="Arial" panose="020B0604020202020204" pitchFamily="34" charset="0"/>
                <a:ea typeface="Times New Roman" panose="02020603050405020304" pitchFamily="18" charset="0"/>
                <a:cs typeface="Times New Roman" panose="02020603050405020304" pitchFamily="18" charset="0"/>
              </a:rPr>
              <a:t>Un servidor existente que soporte el Framework 4.5 de .NET, que cuente con comunicación a la Base de Datos Productiva y se pueda consultar fuera de las instalaciones de Logis;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MX" sz="1600" dirty="0">
                <a:effectLst/>
                <a:latin typeface="Arial" panose="020B0604020202020204" pitchFamily="34" charset="0"/>
                <a:ea typeface="Times New Roman" panose="02020603050405020304" pitchFamily="18" charset="0"/>
                <a:cs typeface="Times New Roman" panose="02020603050405020304" pitchFamily="18" charset="0"/>
              </a:rPr>
              <a:t>Un servidor nuevo que soporte el Framework 4.5 (y superior) de .NET, que cuente con comunicación a la Base de datos Productiva y se tenga acceso fuera de las instalaciones de Logis;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600" dirty="0">
                <a:effectLst/>
                <a:latin typeface="Arial" panose="020B0604020202020204" pitchFamily="34" charset="0"/>
                <a:ea typeface="Calibri" panose="020F0502020204030204" pitchFamily="34" charset="0"/>
              </a:rPr>
              <a:t> </a:t>
            </a:r>
            <a:endParaRPr lang="es-MX" sz="2000" dirty="0">
              <a:effectLst/>
              <a:latin typeface="Calibri" panose="020F0502020204030204" pitchFamily="34" charset="0"/>
              <a:ea typeface="Calibri" panose="020F0502020204030204" pitchFamily="34" charset="0"/>
            </a:endParaRPr>
          </a:p>
          <a:p>
            <a:r>
              <a:rPr lang="es-MX" sz="1600" dirty="0">
                <a:effectLst/>
                <a:latin typeface="Arial" panose="020B0604020202020204" pitchFamily="34" charset="0"/>
                <a:ea typeface="Calibri" panose="020F0502020204030204" pitchFamily="34" charset="0"/>
              </a:rPr>
              <a:t>En ambos casos se requerirá un Repositorio de Archivos en donde se puedan subir elementos desde el Nuevo Portal en ambiente productivo.</a:t>
            </a:r>
            <a:endParaRPr lang="es-MX"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0979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graphicFrame>
        <p:nvGraphicFramePr>
          <p:cNvPr id="3" name="Tabla 2">
            <a:extLst>
              <a:ext uri="{FF2B5EF4-FFF2-40B4-BE49-F238E27FC236}">
                <a16:creationId xmlns:a16="http://schemas.microsoft.com/office/drawing/2014/main" id="{EB5B24D3-5378-7A14-0CCB-92C7B8F7CF9F}"/>
              </a:ext>
            </a:extLst>
          </p:cNvPr>
          <p:cNvGraphicFramePr>
            <a:graphicFrameLocks noGrp="1"/>
          </p:cNvGraphicFramePr>
          <p:nvPr>
            <p:extLst>
              <p:ext uri="{D42A27DB-BD31-4B8C-83A1-F6EECF244321}">
                <p14:modId xmlns:p14="http://schemas.microsoft.com/office/powerpoint/2010/main" val="2957089056"/>
              </p:ext>
            </p:extLst>
          </p:nvPr>
        </p:nvGraphicFramePr>
        <p:xfrm>
          <a:off x="503959" y="657645"/>
          <a:ext cx="7886700" cy="2179912"/>
        </p:xfrm>
        <a:graphic>
          <a:graphicData uri="http://schemas.openxmlformats.org/drawingml/2006/table">
            <a:tbl>
              <a:tblPr/>
              <a:tblGrid>
                <a:gridCol w="529309">
                  <a:extLst>
                    <a:ext uri="{9D8B030D-6E8A-4147-A177-3AD203B41FA5}">
                      <a16:colId xmlns:a16="http://schemas.microsoft.com/office/drawing/2014/main" val="3036940022"/>
                    </a:ext>
                  </a:extLst>
                </a:gridCol>
                <a:gridCol w="2240740">
                  <a:extLst>
                    <a:ext uri="{9D8B030D-6E8A-4147-A177-3AD203B41FA5}">
                      <a16:colId xmlns:a16="http://schemas.microsoft.com/office/drawing/2014/main" val="3392098025"/>
                    </a:ext>
                  </a:extLst>
                </a:gridCol>
                <a:gridCol w="4587342">
                  <a:extLst>
                    <a:ext uri="{9D8B030D-6E8A-4147-A177-3AD203B41FA5}">
                      <a16:colId xmlns:a16="http://schemas.microsoft.com/office/drawing/2014/main" val="3107077772"/>
                    </a:ext>
                  </a:extLst>
                </a:gridCol>
                <a:gridCol w="529309">
                  <a:extLst>
                    <a:ext uri="{9D8B030D-6E8A-4147-A177-3AD203B41FA5}">
                      <a16:colId xmlns:a16="http://schemas.microsoft.com/office/drawing/2014/main" val="1503336902"/>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 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b="1" i="0" u="none" strike="noStrike" dirty="0">
                          <a:solidFill>
                            <a:srgbClr val="FFFFFF"/>
                          </a:solidFill>
                          <a:effectLst/>
                          <a:latin typeface="Calibri" panose="020F0502020204030204" pitchFamily="34" charset="0"/>
                        </a:rPr>
                        <a:t>Inicio</a:t>
                      </a:r>
                    </a:p>
                  </a:txBody>
                  <a:tcPr marL="6616" marR="6616" marT="6616"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70AD47"/>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2112826398"/>
                  </a:ext>
                </a:extLst>
              </a:tr>
              <a:tr h="132327">
                <a:tc>
                  <a:txBody>
                    <a:bodyPr/>
                    <a:lstStyle/>
                    <a:p>
                      <a:pPr algn="r" fontAlgn="b"/>
                      <a:r>
                        <a:rPr lang="es-MX" sz="1200" b="0" i="0" u="none" strike="noStrike" dirty="0">
                          <a:solidFill>
                            <a:srgbClr val="000000"/>
                          </a:solidFill>
                          <a:effectLst/>
                          <a:latin typeface="Calibri" panose="020F0502020204030204" pitchFamily="34" charset="0"/>
                        </a:rPr>
                        <a:t>1.1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Login</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el ingreso al portal web.</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04201211"/>
                  </a:ext>
                </a:extLst>
              </a:tr>
              <a:tr h="132327">
                <a:tc>
                  <a:txBody>
                    <a:bodyPr/>
                    <a:lstStyle/>
                    <a:p>
                      <a:pPr algn="r" fontAlgn="b"/>
                      <a:r>
                        <a:rPr lang="es-MX" sz="1200" b="0" i="0" u="none" strike="noStrike" dirty="0">
                          <a:solidFill>
                            <a:srgbClr val="000000"/>
                          </a:solidFill>
                          <a:effectLst/>
                          <a:latin typeface="Calibri" panose="020F0502020204030204" pitchFamily="34" charset="0"/>
                        </a:rPr>
                        <a:t>1.2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Login Cliente</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el ingreso al portal con otra cuenta distinta. / Solo para los usuarios autorizados.</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92200861"/>
                  </a:ext>
                </a:extLst>
              </a:tr>
              <a:tr h="132327">
                <a:tc>
                  <a:txBody>
                    <a:bodyPr/>
                    <a:lstStyle/>
                    <a:p>
                      <a:pPr algn="r" fontAlgn="b"/>
                      <a:r>
                        <a:rPr lang="es-MX" sz="1200" b="0" i="0" u="none" strike="noStrike" dirty="0">
                          <a:solidFill>
                            <a:srgbClr val="000000"/>
                          </a:solidFill>
                          <a:effectLst/>
                          <a:latin typeface="Calibri" panose="020F0502020204030204" pitchFamily="34" charset="0"/>
                        </a:rPr>
                        <a:t>1.3</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Tracking</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el campo para colocar el numero de tracking de la guía a rastrear.</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47928614"/>
                  </a:ext>
                </a:extLst>
              </a:tr>
              <a:tr h="132327">
                <a:tc>
                  <a:txBody>
                    <a:bodyPr/>
                    <a:lstStyle/>
                    <a:p>
                      <a:pPr algn="r" fontAlgn="b"/>
                      <a:r>
                        <a:rPr lang="es-MX" sz="1200" b="0" i="0" u="none" strike="noStrike" dirty="0">
                          <a:solidFill>
                            <a:srgbClr val="000000"/>
                          </a:solidFill>
                          <a:effectLst/>
                          <a:latin typeface="Calibri" panose="020F0502020204030204" pitchFamily="34" charset="0"/>
                        </a:rPr>
                        <a:t>1.4</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Inicio</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la pantalla Home del portal web.</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842398086"/>
                  </a:ext>
                </a:extLst>
              </a:tr>
              <a:tr h="132327">
                <a:tc>
                  <a:txBody>
                    <a:bodyPr/>
                    <a:lstStyle/>
                    <a:p>
                      <a:pPr algn="r" fontAlgn="b"/>
                      <a:r>
                        <a:rPr lang="es-MX" sz="1200" b="0" i="0" u="none" strike="noStrike" dirty="0">
                          <a:solidFill>
                            <a:srgbClr val="000000"/>
                          </a:solidFill>
                          <a:effectLst/>
                          <a:latin typeface="Calibri" panose="020F0502020204030204" pitchFamily="34" charset="0"/>
                        </a:rPr>
                        <a:t>1.5</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Menú</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la barra de Opciones disponibles dentro del portal web. / Es mostrado en todos los módulos.</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4</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381830282"/>
                  </a:ext>
                </a:extLst>
              </a:tr>
              <a:tr h="132327">
                <a:tc>
                  <a:txBody>
                    <a:bodyPr/>
                    <a:lstStyle/>
                    <a:p>
                      <a:pPr algn="r" fontAlgn="b"/>
                      <a:r>
                        <a:rPr lang="es-MX" sz="1200" b="0" i="0" u="none" strike="noStrike" dirty="0">
                          <a:solidFill>
                            <a:srgbClr val="000000"/>
                          </a:solidFill>
                          <a:effectLst/>
                          <a:latin typeface="Calibri" panose="020F0502020204030204" pitchFamily="34" charset="0"/>
                        </a:rPr>
                        <a:t>1.6</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Dowload's</a:t>
                      </a:r>
                    </a:p>
                  </a:txBody>
                  <a:tcPr marL="6616" marR="6616" marT="661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Permite la descarga de algunos archivos dentro del portal web. / Es invocado en varios módulos.</a:t>
                      </a:r>
                    </a:p>
                  </a:txBody>
                  <a:tcPr marL="6616"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246361"/>
                  </a:ext>
                </a:extLst>
              </a:tr>
            </a:tbl>
          </a:graphicData>
        </a:graphic>
      </p:graphicFrame>
      <p:graphicFrame>
        <p:nvGraphicFramePr>
          <p:cNvPr id="8" name="Tabla 7">
            <a:extLst>
              <a:ext uri="{FF2B5EF4-FFF2-40B4-BE49-F238E27FC236}">
                <a16:creationId xmlns:a16="http://schemas.microsoft.com/office/drawing/2014/main" id="{9832AEB0-9519-4CB9-4287-738C045AD5D0}"/>
              </a:ext>
            </a:extLst>
          </p:cNvPr>
          <p:cNvGraphicFramePr>
            <a:graphicFrameLocks noGrp="1"/>
          </p:cNvGraphicFramePr>
          <p:nvPr>
            <p:extLst>
              <p:ext uri="{D42A27DB-BD31-4B8C-83A1-F6EECF244321}">
                <p14:modId xmlns:p14="http://schemas.microsoft.com/office/powerpoint/2010/main" val="293679915"/>
              </p:ext>
            </p:extLst>
          </p:nvPr>
        </p:nvGraphicFramePr>
        <p:xfrm>
          <a:off x="503959" y="3227145"/>
          <a:ext cx="7886700" cy="3120776"/>
        </p:xfrm>
        <a:graphic>
          <a:graphicData uri="http://schemas.openxmlformats.org/drawingml/2006/table">
            <a:tbl>
              <a:tblPr/>
              <a:tblGrid>
                <a:gridCol w="529309">
                  <a:extLst>
                    <a:ext uri="{9D8B030D-6E8A-4147-A177-3AD203B41FA5}">
                      <a16:colId xmlns:a16="http://schemas.microsoft.com/office/drawing/2014/main" val="1541318404"/>
                    </a:ext>
                  </a:extLst>
                </a:gridCol>
                <a:gridCol w="2240740">
                  <a:extLst>
                    <a:ext uri="{9D8B030D-6E8A-4147-A177-3AD203B41FA5}">
                      <a16:colId xmlns:a16="http://schemas.microsoft.com/office/drawing/2014/main" val="990989137"/>
                    </a:ext>
                  </a:extLst>
                </a:gridCol>
                <a:gridCol w="4587342">
                  <a:extLst>
                    <a:ext uri="{9D8B030D-6E8A-4147-A177-3AD203B41FA5}">
                      <a16:colId xmlns:a16="http://schemas.microsoft.com/office/drawing/2014/main" val="2603729362"/>
                    </a:ext>
                  </a:extLst>
                </a:gridCol>
                <a:gridCol w="529309">
                  <a:extLst>
                    <a:ext uri="{9D8B030D-6E8A-4147-A177-3AD203B41FA5}">
                      <a16:colId xmlns:a16="http://schemas.microsoft.com/office/drawing/2014/main" val="2382753226"/>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 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b="1" i="0" u="none" strike="noStrike" dirty="0">
                          <a:solidFill>
                            <a:srgbClr val="FFFFFF"/>
                          </a:solidFill>
                          <a:effectLst/>
                          <a:latin typeface="Calibri" panose="020F0502020204030204" pitchFamily="34" charset="0"/>
                        </a:rPr>
                        <a:t>Consulta de Guías</a:t>
                      </a:r>
                    </a:p>
                  </a:txBody>
                  <a:tcPr marL="6616" marR="6616" marT="6616"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C65911"/>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2209915271"/>
                  </a:ext>
                </a:extLst>
              </a:tr>
              <a:tr h="132327">
                <a:tc>
                  <a:txBody>
                    <a:bodyPr/>
                    <a:lstStyle/>
                    <a:p>
                      <a:pPr algn="r" fontAlgn="b"/>
                      <a:r>
                        <a:rPr lang="es-MX" sz="1200" b="0" i="0" u="none" strike="noStrike" dirty="0">
                          <a:solidFill>
                            <a:srgbClr val="000000"/>
                          </a:solidFill>
                          <a:effectLst/>
                          <a:latin typeface="Calibri" panose="020F0502020204030204" pitchFamily="34" charset="0"/>
                        </a:rPr>
                        <a:t>2.1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LTL&gt;Consulta&gt;Consulta Normal</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todos los talones del cliente y sus opciones de gestión.</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09158571"/>
                  </a:ext>
                </a:extLst>
              </a:tr>
              <a:tr h="132327">
                <a:tc>
                  <a:txBody>
                    <a:bodyPr/>
                    <a:lstStyle/>
                    <a:p>
                      <a:pPr algn="r" fontAlgn="b"/>
                      <a:r>
                        <a:rPr lang="es-MX" sz="1200" b="0" i="0" u="none" strike="noStrike" dirty="0">
                          <a:solidFill>
                            <a:srgbClr val="000000"/>
                          </a:solidFill>
                          <a:effectLst/>
                          <a:latin typeface="Calibri" panose="020F0502020204030204" pitchFamily="34" charset="0"/>
                        </a:rPr>
                        <a:t>2.1.1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N° Talón</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el tracking de la guía.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85397334"/>
                  </a:ext>
                </a:extLst>
              </a:tr>
              <a:tr h="132327">
                <a:tc>
                  <a:txBody>
                    <a:bodyPr/>
                    <a:lstStyle/>
                    <a:p>
                      <a:pPr algn="r" fontAlgn="b"/>
                      <a:r>
                        <a:rPr lang="es-MX" sz="1200" b="0" i="0" u="none" strike="noStrike" dirty="0">
                          <a:solidFill>
                            <a:srgbClr val="000000"/>
                          </a:solidFill>
                          <a:effectLst/>
                          <a:latin typeface="Calibri" panose="020F0502020204030204" pitchFamily="34" charset="0"/>
                        </a:rPr>
                        <a:t>2.1.2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Imprimir el talón de la LTL</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el PDF del talón a imprimir.</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60565032"/>
                  </a:ext>
                </a:extLst>
              </a:tr>
              <a:tr h="132327">
                <a:tc>
                  <a:txBody>
                    <a:bodyPr/>
                    <a:lstStyle/>
                    <a:p>
                      <a:pPr algn="r" fontAlgn="b"/>
                      <a:r>
                        <a:rPr lang="es-MX" sz="1200" b="0" i="0" u="none" strike="noStrike" dirty="0">
                          <a:solidFill>
                            <a:srgbClr val="000000"/>
                          </a:solidFill>
                          <a:effectLst/>
                          <a:latin typeface="Calibri" panose="020F0502020204030204" pitchFamily="34" charset="0"/>
                        </a:rPr>
                        <a:t>2.1.3</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Imprimir las etiquetas &gt; Validar</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las configuraciones de impresión. Y posteriormente muestra las Ni etiquetas a imprimir.</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44663955"/>
                  </a:ext>
                </a:extLst>
              </a:tr>
              <a:tr h="132327">
                <a:tc>
                  <a:txBody>
                    <a:bodyPr/>
                    <a:lstStyle/>
                    <a:p>
                      <a:pPr algn="r" fontAlgn="b"/>
                      <a:r>
                        <a:rPr lang="es-MX" sz="1200" b="0" i="0" u="none" strike="noStrike" dirty="0">
                          <a:solidFill>
                            <a:srgbClr val="000000"/>
                          </a:solidFill>
                          <a:effectLst/>
                          <a:latin typeface="Calibri" panose="020F0502020204030204" pitchFamily="34" charset="0"/>
                        </a:rPr>
                        <a:t>2.1.4</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Modificar el destinatario</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modificar la configuración de un destinatario de la guía del cliente.</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09842200"/>
                  </a:ext>
                </a:extLst>
              </a:tr>
              <a:tr h="132327">
                <a:tc>
                  <a:txBody>
                    <a:bodyPr/>
                    <a:lstStyle/>
                    <a:p>
                      <a:pPr algn="r" fontAlgn="b"/>
                      <a:r>
                        <a:rPr lang="es-MX" sz="1200" b="0" i="0" u="none" strike="noStrike" dirty="0">
                          <a:solidFill>
                            <a:srgbClr val="000000"/>
                          </a:solidFill>
                          <a:effectLst/>
                          <a:latin typeface="Calibri" panose="020F0502020204030204" pitchFamily="34" charset="0"/>
                        </a:rPr>
                        <a:t>2.1.5</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Imprimir resumen de cargos</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el PDF del resumen de cargos.</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222961831"/>
                  </a:ext>
                </a:extLst>
              </a:tr>
              <a:tr h="132327">
                <a:tc>
                  <a:txBody>
                    <a:bodyPr/>
                    <a:lstStyle/>
                    <a:p>
                      <a:pPr algn="r" fontAlgn="b"/>
                      <a:r>
                        <a:rPr lang="es-MX" sz="1200" b="0" i="0" u="none" strike="noStrike" dirty="0">
                          <a:solidFill>
                            <a:srgbClr val="000000"/>
                          </a:solidFill>
                          <a:effectLst/>
                          <a:latin typeface="Calibri" panose="020F0502020204030204" pitchFamily="34" charset="0"/>
                        </a:rPr>
                        <a:t>2.1.6</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Cancelar la LTL</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cancelar la guía.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96545732"/>
                  </a:ext>
                </a:extLst>
              </a:tr>
              <a:tr h="132327">
                <a:tc>
                  <a:txBody>
                    <a:bodyPr/>
                    <a:lstStyle/>
                    <a:p>
                      <a:pPr algn="r" fontAlgn="b"/>
                      <a:r>
                        <a:rPr lang="es-MX" sz="1200" b="0" i="0" u="none" strike="noStrike" dirty="0">
                          <a:solidFill>
                            <a:srgbClr val="000000"/>
                          </a:solidFill>
                          <a:effectLst/>
                          <a:latin typeface="Calibri" panose="020F0502020204030204" pitchFamily="34" charset="0"/>
                        </a:rPr>
                        <a:t>2.1.7</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Ver las evidencias</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una sección de documentos digitalizados sobre la carga de la guía.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2691993"/>
                  </a:ext>
                </a:extLst>
              </a:tr>
              <a:tr h="132327">
                <a:tc>
                  <a:txBody>
                    <a:bodyPr/>
                    <a:lstStyle/>
                    <a:p>
                      <a:pPr algn="r" fontAlgn="b"/>
                      <a:r>
                        <a:rPr lang="es-MX" sz="1200" b="0" i="0" u="none" strike="noStrike" dirty="0">
                          <a:solidFill>
                            <a:srgbClr val="000000"/>
                          </a:solidFill>
                          <a:effectLst/>
                          <a:latin typeface="Calibri" panose="020F0502020204030204" pitchFamily="34" charset="0"/>
                        </a:rPr>
                        <a:t>2.1.8</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       (Acciones) Ver manifiesto</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el detalle del manifiesto correspondiente a la guía.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8196073"/>
                  </a:ext>
                </a:extLst>
              </a:tr>
              <a:tr h="132327">
                <a:tc>
                  <a:txBody>
                    <a:bodyPr/>
                    <a:lstStyle/>
                    <a:p>
                      <a:pPr algn="r" fontAlgn="b"/>
                      <a:r>
                        <a:rPr lang="es-MX" sz="1200" b="0" i="0" u="none" strike="noStrike" dirty="0">
                          <a:solidFill>
                            <a:srgbClr val="000000"/>
                          </a:solidFill>
                          <a:effectLst/>
                          <a:latin typeface="Calibri" panose="020F0502020204030204" pitchFamily="34" charset="0"/>
                        </a:rPr>
                        <a:t>2.2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LTL&gt;Consulta&gt;Criterios Múltiples</a:t>
                      </a:r>
                    </a:p>
                  </a:txBody>
                  <a:tcPr marL="6616" marR="6616" marT="661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Permite parametrizar una búsqueda personalizada de guías.</a:t>
                      </a:r>
                    </a:p>
                  </a:txBody>
                  <a:tcPr marL="6616"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Calibri" panose="020F0502020204030204" pitchFamily="34" charset="0"/>
                        </a:rPr>
                        <a:t>4</a:t>
                      </a: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781119"/>
                  </a:ext>
                </a:extLst>
              </a:tr>
            </a:tbl>
          </a:graphicData>
        </a:graphic>
      </p:graphicFrame>
    </p:spTree>
    <p:extLst>
      <p:ext uri="{BB962C8B-B14F-4D97-AF65-F5344CB8AC3E}">
        <p14:creationId xmlns:p14="http://schemas.microsoft.com/office/powerpoint/2010/main" val="334845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graphicFrame>
        <p:nvGraphicFramePr>
          <p:cNvPr id="5" name="Tabla 4">
            <a:extLst>
              <a:ext uri="{FF2B5EF4-FFF2-40B4-BE49-F238E27FC236}">
                <a16:creationId xmlns:a16="http://schemas.microsoft.com/office/drawing/2014/main" id="{C2D10A78-FF91-5788-7BF0-408DF74C4101}"/>
              </a:ext>
            </a:extLst>
          </p:cNvPr>
          <p:cNvGraphicFramePr>
            <a:graphicFrameLocks noGrp="1"/>
          </p:cNvGraphicFramePr>
          <p:nvPr>
            <p:extLst>
              <p:ext uri="{D42A27DB-BD31-4B8C-83A1-F6EECF244321}">
                <p14:modId xmlns:p14="http://schemas.microsoft.com/office/powerpoint/2010/main" val="834472757"/>
              </p:ext>
            </p:extLst>
          </p:nvPr>
        </p:nvGraphicFramePr>
        <p:xfrm>
          <a:off x="508289" y="1032420"/>
          <a:ext cx="8127422" cy="4793160"/>
        </p:xfrm>
        <a:graphic>
          <a:graphicData uri="http://schemas.openxmlformats.org/drawingml/2006/table">
            <a:tbl>
              <a:tblPr/>
              <a:tblGrid>
                <a:gridCol w="545465">
                  <a:extLst>
                    <a:ext uri="{9D8B030D-6E8A-4147-A177-3AD203B41FA5}">
                      <a16:colId xmlns:a16="http://schemas.microsoft.com/office/drawing/2014/main" val="2968320634"/>
                    </a:ext>
                  </a:extLst>
                </a:gridCol>
                <a:gridCol w="2309133">
                  <a:extLst>
                    <a:ext uri="{9D8B030D-6E8A-4147-A177-3AD203B41FA5}">
                      <a16:colId xmlns:a16="http://schemas.microsoft.com/office/drawing/2014/main" val="49168485"/>
                    </a:ext>
                  </a:extLst>
                </a:gridCol>
                <a:gridCol w="4727359">
                  <a:extLst>
                    <a:ext uri="{9D8B030D-6E8A-4147-A177-3AD203B41FA5}">
                      <a16:colId xmlns:a16="http://schemas.microsoft.com/office/drawing/2014/main" val="1676752163"/>
                    </a:ext>
                  </a:extLst>
                </a:gridCol>
                <a:gridCol w="545465">
                  <a:extLst>
                    <a:ext uri="{9D8B030D-6E8A-4147-A177-3AD203B41FA5}">
                      <a16:colId xmlns:a16="http://schemas.microsoft.com/office/drawing/2014/main" val="413892135"/>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 3</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b="1" i="0" u="none" strike="noStrike" dirty="0">
                          <a:solidFill>
                            <a:srgbClr val="FFFFFF"/>
                          </a:solidFill>
                          <a:effectLst/>
                          <a:latin typeface="Calibri" panose="020F0502020204030204" pitchFamily="34" charset="0"/>
                        </a:rPr>
                        <a:t>Gestión de NUI's</a:t>
                      </a:r>
                    </a:p>
                  </a:txBody>
                  <a:tcPr marL="6616" marR="6616" marT="6616"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2F75B5"/>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1888505632"/>
                  </a:ext>
                </a:extLst>
              </a:tr>
              <a:tr h="132327">
                <a:tc>
                  <a:txBody>
                    <a:bodyPr/>
                    <a:lstStyle/>
                    <a:p>
                      <a:pPr algn="r" fontAlgn="b"/>
                      <a:r>
                        <a:rPr lang="es-MX" sz="1200" b="0" i="0" u="none" strike="noStrike" dirty="0">
                          <a:solidFill>
                            <a:srgbClr val="000000"/>
                          </a:solidFill>
                          <a:effectLst/>
                          <a:latin typeface="Calibri" panose="020F0502020204030204" pitchFamily="34" charset="0"/>
                        </a:rPr>
                        <a:t>3.1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NUI &gt;Reservación de NUI's (LTL)</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reservación masiva de NUIS LTL para una determinada cuenta.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85987852"/>
                  </a:ext>
                </a:extLst>
              </a:tr>
              <a:tr h="132327">
                <a:tc>
                  <a:txBody>
                    <a:bodyPr/>
                    <a:lstStyle/>
                    <a:p>
                      <a:pPr algn="r" fontAlgn="b"/>
                      <a:r>
                        <a:rPr lang="es-MX" sz="1200" b="0" i="0" u="none" strike="noStrike" dirty="0">
                          <a:solidFill>
                            <a:srgbClr val="000000"/>
                          </a:solidFill>
                          <a:effectLst/>
                          <a:latin typeface="Calibri" panose="020F0502020204030204" pitchFamily="34" charset="0"/>
                        </a:rPr>
                        <a:t>3.2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NUI &gt;Reservación de NUI's (CD)</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reservación masiva de NUIS CD para una determinada cuenta.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14108291"/>
                  </a:ext>
                </a:extLst>
              </a:tr>
              <a:tr h="132327">
                <a:tc>
                  <a:txBody>
                    <a:bodyPr/>
                    <a:lstStyle/>
                    <a:p>
                      <a:pPr algn="r" fontAlgn="b"/>
                      <a:r>
                        <a:rPr lang="es-MX" sz="1200" b="0" i="0" u="none" strike="noStrike" dirty="0">
                          <a:solidFill>
                            <a:srgbClr val="000000"/>
                          </a:solidFill>
                          <a:effectLst/>
                          <a:latin typeface="Calibri" panose="020F0502020204030204" pitchFamily="34" charset="0"/>
                        </a:rPr>
                        <a:t>3.3</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NUI &gt;Documentar NUI</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de un NUI. / Pantalla Única de Documentación.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6915700"/>
                  </a:ext>
                </a:extLst>
              </a:tr>
              <a:tr h="132327">
                <a:tc>
                  <a:txBody>
                    <a:bodyPr/>
                    <a:lstStyle/>
                    <a:p>
                      <a:pPr algn="r" fontAlgn="b"/>
                      <a:r>
                        <a:rPr lang="es-MX" sz="1200" b="0" i="0" u="none" strike="noStrike" dirty="0">
                          <a:solidFill>
                            <a:srgbClr val="000000"/>
                          </a:solidFill>
                          <a:effectLst/>
                          <a:latin typeface="Calibri" panose="020F0502020204030204" pitchFamily="34" charset="0"/>
                        </a:rPr>
                        <a:t>3.4</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200" b="0" i="0" u="none" strike="noStrike" dirty="0">
                          <a:solidFill>
                            <a:srgbClr val="000000"/>
                          </a:solidFill>
                          <a:effectLst/>
                          <a:latin typeface="Calibri" panose="020F0502020204030204" pitchFamily="34" charset="0"/>
                        </a:rPr>
                        <a:t>NUI &gt;Documentar registro de Recolección</a:t>
                      </a:r>
                    </a:p>
                  </a:txBody>
                  <a:tcPr marL="6616" marR="6616" marT="6616"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de una guía especial para recolección.</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41476171"/>
                  </a:ext>
                </a:extLst>
              </a:tr>
              <a:tr h="132327">
                <a:tc>
                  <a:txBody>
                    <a:bodyPr/>
                    <a:lstStyle/>
                    <a:p>
                      <a:pPr algn="r" fontAlgn="b"/>
                      <a:r>
                        <a:rPr lang="es-MX" sz="1200" b="0" i="0" u="none" strike="noStrike" dirty="0">
                          <a:solidFill>
                            <a:srgbClr val="000000"/>
                          </a:solidFill>
                          <a:effectLst/>
                          <a:latin typeface="Calibri" panose="020F0502020204030204" pitchFamily="34" charset="0"/>
                        </a:rPr>
                        <a:t>3.5</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NUI&gt;Documentación de registro Ligado</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de una guía especial de un registro ligado.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88691511"/>
                  </a:ext>
                </a:extLst>
              </a:tr>
              <a:tr h="132327">
                <a:tc>
                  <a:txBody>
                    <a:bodyPr/>
                    <a:lstStyle/>
                    <a:p>
                      <a:pPr algn="r" fontAlgn="b"/>
                      <a:r>
                        <a:rPr lang="es-MX" sz="1200" b="0" i="0" u="none" strike="noStrike" dirty="0">
                          <a:solidFill>
                            <a:srgbClr val="000000"/>
                          </a:solidFill>
                          <a:effectLst/>
                          <a:latin typeface="Calibri" panose="020F0502020204030204" pitchFamily="34" charset="0"/>
                        </a:rPr>
                        <a:t>3.6</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NUI&gt;Cancelación masiva de NUI’s (LTL)</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cancelación de múltiples guías LTL a través de la carga de un LayOut (txt o xls) con información.</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2211763"/>
                  </a:ext>
                </a:extLst>
              </a:tr>
              <a:tr h="132327">
                <a:tc>
                  <a:txBody>
                    <a:bodyPr/>
                    <a:lstStyle/>
                    <a:p>
                      <a:pPr algn="r" fontAlgn="b"/>
                      <a:r>
                        <a:rPr lang="es-MX" sz="1200" b="0" i="0" u="none" strike="noStrike" dirty="0">
                          <a:solidFill>
                            <a:srgbClr val="000000"/>
                          </a:solidFill>
                          <a:effectLst/>
                          <a:latin typeface="Calibri" panose="020F0502020204030204" pitchFamily="34" charset="0"/>
                        </a:rPr>
                        <a:t>3.7</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NUI&gt;Cancelación masiva de NUI’s (CD)</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cancelación de múltiples guías CD a través de la carga de un LayOut (txt o xls) con información.</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374299903"/>
                  </a:ext>
                </a:extLst>
              </a:tr>
              <a:tr h="132327">
                <a:tc>
                  <a:txBody>
                    <a:bodyPr/>
                    <a:lstStyle/>
                    <a:p>
                      <a:pPr algn="r" fontAlgn="b"/>
                      <a:r>
                        <a:rPr lang="es-MX" sz="1200" b="0" i="0" u="none" strike="noStrike" dirty="0">
                          <a:solidFill>
                            <a:srgbClr val="000000"/>
                          </a:solidFill>
                          <a:effectLst/>
                          <a:latin typeface="Calibri" panose="020F0502020204030204" pitchFamily="34" charset="0"/>
                        </a:rPr>
                        <a:t>3.8</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NUI&gt;Documentación masiva de NUIS</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masiva de guías a través de la carga de un LayOut con información.</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61356974"/>
                  </a:ext>
                </a:extLst>
              </a:tr>
              <a:tr h="132327">
                <a:tc>
                  <a:txBody>
                    <a:bodyPr/>
                    <a:lstStyle/>
                    <a:p>
                      <a:pPr algn="r" fontAlgn="b"/>
                      <a:r>
                        <a:rPr lang="es-MX" sz="1200" b="0" i="0" u="none" strike="noStrike" dirty="0">
                          <a:solidFill>
                            <a:srgbClr val="000000"/>
                          </a:solidFill>
                          <a:effectLst/>
                          <a:latin typeface="Calibri" panose="020F0502020204030204" pitchFamily="34" charset="0"/>
                        </a:rPr>
                        <a:t>3.9</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NUI&gt;Cuadro de Control de NUI’s por cliente</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la gestión de NUIS (LOTE, Factura Inicial, Nota de Crédito).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938396821"/>
                  </a:ext>
                </a:extLst>
              </a:tr>
              <a:tr h="132327">
                <a:tc>
                  <a:txBody>
                    <a:bodyPr/>
                    <a:lstStyle/>
                    <a:p>
                      <a:pPr algn="r" fontAlgn="b"/>
                      <a:r>
                        <a:rPr lang="es-MX" sz="1200" b="0" i="0" u="none" strike="noStrike" dirty="0">
                          <a:solidFill>
                            <a:srgbClr val="000000"/>
                          </a:solidFill>
                          <a:effectLst/>
                          <a:latin typeface="Calibri" panose="020F0502020204030204" pitchFamily="34" charset="0"/>
                        </a:rPr>
                        <a:t>3.9.1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Detalle de Lotes LTL</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la gestión de NUIS LTL (Seguimiento, Nota de cargo, Nota de Crédito).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01420867"/>
                  </a:ext>
                </a:extLst>
              </a:tr>
              <a:tr h="132327">
                <a:tc>
                  <a:txBody>
                    <a:bodyPr/>
                    <a:lstStyle/>
                    <a:p>
                      <a:pPr algn="r" fontAlgn="b"/>
                      <a:r>
                        <a:rPr lang="es-MX" sz="1200" b="0" i="0" u="none" strike="noStrike" dirty="0">
                          <a:solidFill>
                            <a:srgbClr val="000000"/>
                          </a:solidFill>
                          <a:effectLst/>
                          <a:latin typeface="Calibri" panose="020F0502020204030204" pitchFamily="34" charset="0"/>
                        </a:rPr>
                        <a:t>3.9.2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Detalle de Lotes CD</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la gestión de NUIS CD (Seguimiento, Nota de cargo, Nota de Crédito).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63891078"/>
                  </a:ext>
                </a:extLst>
              </a:tr>
              <a:tr h="132327">
                <a:tc>
                  <a:txBody>
                    <a:bodyPr/>
                    <a:lstStyle/>
                    <a:p>
                      <a:pPr algn="r" fontAlgn="b"/>
                      <a:r>
                        <a:rPr lang="es-MX" sz="1200" b="0" i="0" u="none" strike="noStrike" dirty="0">
                          <a:solidFill>
                            <a:srgbClr val="000000"/>
                          </a:solidFill>
                          <a:effectLst/>
                          <a:latin typeface="Calibri" panose="020F0502020204030204" pitchFamily="34" charset="0"/>
                        </a:rPr>
                        <a:t>3.1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NUI&gt;Guías disponibles </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el total guías disponibles de todos los clientes.</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71719879"/>
                  </a:ext>
                </a:extLst>
              </a:tr>
              <a:tr h="132327">
                <a:tc>
                  <a:txBody>
                    <a:bodyPr/>
                    <a:lstStyle/>
                    <a:p>
                      <a:pPr algn="r" fontAlgn="b"/>
                      <a:r>
                        <a:rPr lang="es-MX" sz="1200" b="0" i="0" u="none" strike="noStrike" dirty="0">
                          <a:solidFill>
                            <a:srgbClr val="000000"/>
                          </a:solidFill>
                          <a:effectLst/>
                          <a:latin typeface="Calibri" panose="020F0502020204030204" pitchFamily="34" charset="0"/>
                        </a:rPr>
                        <a:t>3.11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NUI&gt;Reporte de Control de NUI’s</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descarga del reporte de control de NUIS. / Este reporte se obtiene desde el Front-End.</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12128810"/>
                  </a:ext>
                </a:extLst>
              </a:tr>
              <a:tr h="239512">
                <a:tc>
                  <a:txBody>
                    <a:bodyPr/>
                    <a:lstStyle/>
                    <a:p>
                      <a:pPr algn="r" fontAlgn="b"/>
                      <a:r>
                        <a:rPr lang="es-MX" sz="1200" b="0" i="0" u="none" strike="noStrike" dirty="0">
                          <a:solidFill>
                            <a:srgbClr val="000000"/>
                          </a:solidFill>
                          <a:effectLst/>
                          <a:latin typeface="Calibri" panose="020F0502020204030204" pitchFamily="34" charset="0"/>
                        </a:rPr>
                        <a:t>3.12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NUI&gt;Descarga de Reporte de Talones (LTL&gt;Consulta&gt;(link) Download)</a:t>
                      </a:r>
                    </a:p>
                  </a:txBody>
                  <a:tcPr marL="6616" marR="6616" marT="6616"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Permite generar un reporte integral sobre la información de talones. / Es ejecutado por el Spooler.</a:t>
                      </a:r>
                    </a:p>
                  </a:txBody>
                  <a:tcPr marL="6616"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420818"/>
                  </a:ext>
                </a:extLst>
              </a:tr>
            </a:tbl>
          </a:graphicData>
        </a:graphic>
      </p:graphicFrame>
    </p:spTree>
    <p:extLst>
      <p:ext uri="{BB962C8B-B14F-4D97-AF65-F5344CB8AC3E}">
        <p14:creationId xmlns:p14="http://schemas.microsoft.com/office/powerpoint/2010/main" val="42340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graphicFrame>
        <p:nvGraphicFramePr>
          <p:cNvPr id="3" name="Tabla 2">
            <a:extLst>
              <a:ext uri="{FF2B5EF4-FFF2-40B4-BE49-F238E27FC236}">
                <a16:creationId xmlns:a16="http://schemas.microsoft.com/office/drawing/2014/main" id="{3BC78A25-8322-20B1-A548-546E24144D90}"/>
              </a:ext>
            </a:extLst>
          </p:cNvPr>
          <p:cNvGraphicFramePr>
            <a:graphicFrameLocks noGrp="1"/>
          </p:cNvGraphicFramePr>
          <p:nvPr>
            <p:extLst>
              <p:ext uri="{D42A27DB-BD31-4B8C-83A1-F6EECF244321}">
                <p14:modId xmlns:p14="http://schemas.microsoft.com/office/powerpoint/2010/main" val="4110128363"/>
              </p:ext>
            </p:extLst>
          </p:nvPr>
        </p:nvGraphicFramePr>
        <p:xfrm>
          <a:off x="623131" y="694684"/>
          <a:ext cx="7886700" cy="3114160"/>
        </p:xfrm>
        <a:graphic>
          <a:graphicData uri="http://schemas.openxmlformats.org/drawingml/2006/table">
            <a:tbl>
              <a:tblPr/>
              <a:tblGrid>
                <a:gridCol w="529309">
                  <a:extLst>
                    <a:ext uri="{9D8B030D-6E8A-4147-A177-3AD203B41FA5}">
                      <a16:colId xmlns:a16="http://schemas.microsoft.com/office/drawing/2014/main" val="1788767634"/>
                    </a:ext>
                  </a:extLst>
                </a:gridCol>
                <a:gridCol w="2240740">
                  <a:extLst>
                    <a:ext uri="{9D8B030D-6E8A-4147-A177-3AD203B41FA5}">
                      <a16:colId xmlns:a16="http://schemas.microsoft.com/office/drawing/2014/main" val="1248767899"/>
                    </a:ext>
                  </a:extLst>
                </a:gridCol>
                <a:gridCol w="4587342">
                  <a:extLst>
                    <a:ext uri="{9D8B030D-6E8A-4147-A177-3AD203B41FA5}">
                      <a16:colId xmlns:a16="http://schemas.microsoft.com/office/drawing/2014/main" val="3873510118"/>
                    </a:ext>
                  </a:extLst>
                </a:gridCol>
                <a:gridCol w="529309">
                  <a:extLst>
                    <a:ext uri="{9D8B030D-6E8A-4147-A177-3AD203B41FA5}">
                      <a16:colId xmlns:a16="http://schemas.microsoft.com/office/drawing/2014/main" val="2713754928"/>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Etapa4 </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b="1" i="0" u="none" strike="noStrike" dirty="0">
                          <a:solidFill>
                            <a:srgbClr val="FFFFFF"/>
                          </a:solidFill>
                          <a:effectLst/>
                          <a:latin typeface="Calibri" panose="020F0502020204030204" pitchFamily="34" charset="0"/>
                        </a:rPr>
                        <a:t>Manifiestos</a:t>
                      </a:r>
                    </a:p>
                  </a:txBody>
                  <a:tcPr marL="6616" marR="6616" marT="6616"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7030A0"/>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1360632161"/>
                  </a:ext>
                </a:extLst>
              </a:tr>
              <a:tr h="132327">
                <a:tc>
                  <a:txBody>
                    <a:bodyPr/>
                    <a:lstStyle/>
                    <a:p>
                      <a:pPr algn="r" fontAlgn="b"/>
                      <a:r>
                        <a:rPr lang="es-MX" sz="1200" b="0" i="0" u="none" strike="noStrike" dirty="0">
                          <a:solidFill>
                            <a:srgbClr val="000000"/>
                          </a:solidFill>
                          <a:effectLst/>
                          <a:latin typeface="Calibri" panose="020F0502020204030204" pitchFamily="34" charset="0"/>
                        </a:rPr>
                        <a:t>4.1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Manifiestos&gt;Alta</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generación de un manifiesto seleccionando las guías que lo compondrán.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3</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05585717"/>
                  </a:ext>
                </a:extLst>
              </a:tr>
              <a:tr h="132327">
                <a:tc>
                  <a:txBody>
                    <a:bodyPr/>
                    <a:lstStyle/>
                    <a:p>
                      <a:pPr algn="r" fontAlgn="b"/>
                      <a:r>
                        <a:rPr lang="es-MX" sz="1200" b="0" i="0" u="none" strike="noStrike" dirty="0">
                          <a:solidFill>
                            <a:srgbClr val="000000"/>
                          </a:solidFill>
                          <a:effectLst/>
                          <a:latin typeface="Calibri" panose="020F0502020204030204" pitchFamily="34" charset="0"/>
                        </a:rPr>
                        <a:t>4.2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Manifiestos&gt;Consulta</a:t>
                      </a:r>
                    </a:p>
                  </a:txBody>
                  <a:tcPr marL="6616"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consultar el listado de manifiestos generados.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2</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299680437"/>
                  </a:ext>
                </a:extLst>
              </a:tr>
              <a:tr h="132327">
                <a:tc>
                  <a:txBody>
                    <a:bodyPr/>
                    <a:lstStyle/>
                    <a:p>
                      <a:pPr algn="r" fontAlgn="b"/>
                      <a:r>
                        <a:rPr lang="es-MX" sz="1200" b="0" i="0" u="none" strike="noStrike" dirty="0">
                          <a:solidFill>
                            <a:srgbClr val="000000"/>
                          </a:solidFill>
                          <a:effectLst/>
                          <a:latin typeface="Calibri" panose="020F0502020204030204" pitchFamily="34" charset="0"/>
                        </a:rPr>
                        <a:t>4.2.1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N° Manifiesto</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las guías que le pertenecen a cierto manifiesto.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1584675"/>
                  </a:ext>
                </a:extLst>
              </a:tr>
              <a:tr h="132327">
                <a:tc>
                  <a:txBody>
                    <a:bodyPr/>
                    <a:lstStyle/>
                    <a:p>
                      <a:pPr algn="r" fontAlgn="b"/>
                      <a:r>
                        <a:rPr lang="es-MX" sz="1200" b="0" i="0" u="none" strike="noStrike" dirty="0">
                          <a:solidFill>
                            <a:srgbClr val="000000"/>
                          </a:solidFill>
                          <a:effectLst/>
                          <a:latin typeface="Calibri" panose="020F0502020204030204" pitchFamily="34" charset="0"/>
                        </a:rPr>
                        <a:t>4.2.2</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|Agregar talones|</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de un NUI. / Deberá apuntar a la nueva pantalla de Doc. única.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2290822"/>
                  </a:ext>
                </a:extLst>
              </a:tr>
              <a:tr h="132327">
                <a:tc>
                  <a:txBody>
                    <a:bodyPr/>
                    <a:lstStyle/>
                    <a:p>
                      <a:pPr algn="r" fontAlgn="b"/>
                      <a:r>
                        <a:rPr lang="es-MX" sz="1200" b="0" i="0" u="none" strike="noStrike" dirty="0">
                          <a:solidFill>
                            <a:srgbClr val="000000"/>
                          </a:solidFill>
                          <a:effectLst/>
                          <a:latin typeface="Calibri" panose="020F0502020204030204" pitchFamily="34" charset="0"/>
                        </a:rPr>
                        <a:t>4.2.3</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|Hacer un nuevo corte|</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la documentación de un NUI con un nuevo corte. / Deberá apuntar a la nueva pantalla de Doc. única.</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86409377"/>
                  </a:ext>
                </a:extLst>
              </a:tr>
              <a:tr h="132327">
                <a:tc>
                  <a:txBody>
                    <a:bodyPr/>
                    <a:lstStyle/>
                    <a:p>
                      <a:pPr algn="r" fontAlgn="b"/>
                      <a:r>
                        <a:rPr lang="es-MX" sz="1200" b="0" i="0" u="none" strike="noStrike" dirty="0">
                          <a:solidFill>
                            <a:srgbClr val="000000"/>
                          </a:solidFill>
                          <a:effectLst/>
                          <a:latin typeface="Calibri" panose="020F0502020204030204" pitchFamily="34" charset="0"/>
                        </a:rPr>
                        <a:t>4.2.4</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|Imprimir el manifiesto|</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el PDF del manifiesto.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08878442"/>
                  </a:ext>
                </a:extLst>
              </a:tr>
              <a:tr h="132327">
                <a:tc>
                  <a:txBody>
                    <a:bodyPr/>
                    <a:lstStyle/>
                    <a:p>
                      <a:pPr algn="r" fontAlgn="b"/>
                      <a:r>
                        <a:rPr lang="es-MX" sz="1200" b="0" i="0" u="none" strike="noStrike" dirty="0">
                          <a:solidFill>
                            <a:srgbClr val="000000"/>
                          </a:solidFill>
                          <a:effectLst/>
                          <a:latin typeface="Calibri" panose="020F0502020204030204" pitchFamily="34" charset="0"/>
                        </a:rPr>
                        <a:t>4.2.5</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|Cancelar el manifiesto|</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Permite cancelar el manifiesto.</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11476413"/>
                  </a:ext>
                </a:extLst>
              </a:tr>
              <a:tr h="132327">
                <a:tc>
                  <a:txBody>
                    <a:bodyPr/>
                    <a:lstStyle/>
                    <a:p>
                      <a:pPr algn="r" fontAlgn="b"/>
                      <a:r>
                        <a:rPr lang="es-MX" sz="1200" b="0" i="0" u="none" strike="noStrike" dirty="0">
                          <a:solidFill>
                            <a:srgbClr val="000000"/>
                          </a:solidFill>
                          <a:effectLst/>
                          <a:latin typeface="Calibri" panose="020F0502020204030204" pitchFamily="34" charset="0"/>
                        </a:rPr>
                        <a:t>4.2.6</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|Imprimir reporte|</a:t>
                      </a:r>
                    </a:p>
                  </a:txBody>
                  <a:tcPr marL="59547" marR="6616" marT="6616"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r>
                        <a:rPr lang="es-MX" sz="1200" b="0" i="0" u="none" strike="noStrike" dirty="0">
                          <a:solidFill>
                            <a:srgbClr val="000000"/>
                          </a:solidFill>
                          <a:effectLst/>
                          <a:latin typeface="Calibri" panose="020F0502020204030204" pitchFamily="34" charset="0"/>
                        </a:rPr>
                        <a:t>Muestra un archivo de texto plano con información de la guía. </a:t>
                      </a:r>
                    </a:p>
                  </a:txBody>
                  <a:tcPr marL="6616" marR="6616" marT="6616" marB="0" anchor="ctr">
                    <a:lnL>
                      <a:noFill/>
                    </a:lnL>
                    <a:lnR>
                      <a:noFill/>
                    </a:lnR>
                    <a:lnT>
                      <a:noFill/>
                    </a:lnT>
                    <a:lnB>
                      <a:noFill/>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81777622"/>
                  </a:ext>
                </a:extLst>
              </a:tr>
              <a:tr h="132327">
                <a:tc>
                  <a:txBody>
                    <a:bodyPr/>
                    <a:lstStyle/>
                    <a:p>
                      <a:pPr algn="r" fontAlgn="b"/>
                      <a:r>
                        <a:rPr lang="es-MX" sz="1200" b="0" i="0" u="none" strike="noStrike" dirty="0">
                          <a:solidFill>
                            <a:srgbClr val="000000"/>
                          </a:solidFill>
                          <a:effectLst/>
                          <a:latin typeface="Calibri" panose="020F0502020204030204" pitchFamily="34" charset="0"/>
                        </a:rPr>
                        <a:t>4.2.7</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       (Acciones) |Imprimir las etiquetas|</a:t>
                      </a:r>
                    </a:p>
                  </a:txBody>
                  <a:tcPr marL="59547" marR="6616" marT="6616"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Muestra las Down load etiquetas a imprimir.</a:t>
                      </a:r>
                    </a:p>
                  </a:txBody>
                  <a:tcPr marL="6616"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Calibri" panose="020F0502020204030204" pitchFamily="34" charset="0"/>
                        </a:rPr>
                        <a:t>1</a:t>
                      </a: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838645"/>
                  </a:ext>
                </a:extLst>
              </a:tr>
            </a:tbl>
          </a:graphicData>
        </a:graphic>
      </p:graphicFrame>
      <p:graphicFrame>
        <p:nvGraphicFramePr>
          <p:cNvPr id="8" name="Tabla 7">
            <a:extLst>
              <a:ext uri="{FF2B5EF4-FFF2-40B4-BE49-F238E27FC236}">
                <a16:creationId xmlns:a16="http://schemas.microsoft.com/office/drawing/2014/main" id="{97E969A6-4D9D-47A9-122A-F7F89A017940}"/>
              </a:ext>
            </a:extLst>
          </p:cNvPr>
          <p:cNvGraphicFramePr>
            <a:graphicFrameLocks noGrp="1"/>
          </p:cNvGraphicFramePr>
          <p:nvPr>
            <p:extLst>
              <p:ext uri="{D42A27DB-BD31-4B8C-83A1-F6EECF244321}">
                <p14:modId xmlns:p14="http://schemas.microsoft.com/office/powerpoint/2010/main" val="3402817016"/>
              </p:ext>
            </p:extLst>
          </p:nvPr>
        </p:nvGraphicFramePr>
        <p:xfrm>
          <a:off x="623131" y="4119592"/>
          <a:ext cx="7886700" cy="805712"/>
        </p:xfrm>
        <a:graphic>
          <a:graphicData uri="http://schemas.openxmlformats.org/drawingml/2006/table">
            <a:tbl>
              <a:tblPr/>
              <a:tblGrid>
                <a:gridCol w="529309">
                  <a:extLst>
                    <a:ext uri="{9D8B030D-6E8A-4147-A177-3AD203B41FA5}">
                      <a16:colId xmlns:a16="http://schemas.microsoft.com/office/drawing/2014/main" val="2626814719"/>
                    </a:ext>
                  </a:extLst>
                </a:gridCol>
                <a:gridCol w="2240740">
                  <a:extLst>
                    <a:ext uri="{9D8B030D-6E8A-4147-A177-3AD203B41FA5}">
                      <a16:colId xmlns:a16="http://schemas.microsoft.com/office/drawing/2014/main" val="3881262737"/>
                    </a:ext>
                  </a:extLst>
                </a:gridCol>
                <a:gridCol w="4587342">
                  <a:extLst>
                    <a:ext uri="{9D8B030D-6E8A-4147-A177-3AD203B41FA5}">
                      <a16:colId xmlns:a16="http://schemas.microsoft.com/office/drawing/2014/main" val="2548719679"/>
                    </a:ext>
                  </a:extLst>
                </a:gridCol>
                <a:gridCol w="529309">
                  <a:extLst>
                    <a:ext uri="{9D8B030D-6E8A-4147-A177-3AD203B41FA5}">
                      <a16:colId xmlns:a16="http://schemas.microsoft.com/office/drawing/2014/main" val="1338864813"/>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 5</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MX" sz="2000" b="1" i="0" u="none" strike="noStrike" dirty="0">
                          <a:solidFill>
                            <a:srgbClr val="FFFFFF"/>
                          </a:solidFill>
                          <a:effectLst/>
                          <a:latin typeface="Calibri" panose="020F0502020204030204" pitchFamily="34" charset="0"/>
                        </a:rPr>
                        <a:t>Pruebas del Portal Nuevo</a:t>
                      </a:r>
                    </a:p>
                  </a:txBody>
                  <a:tcPr marL="6616" marR="6616" marT="6616"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BF8F00"/>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3683755954"/>
                  </a:ext>
                </a:extLst>
              </a:tr>
              <a:tr h="132327">
                <a:tc>
                  <a:txBody>
                    <a:bodyPr/>
                    <a:lstStyle/>
                    <a:p>
                      <a:pPr algn="r" fontAlgn="b"/>
                      <a:r>
                        <a:rPr lang="es-MX" sz="1200" b="0" i="0" u="none" strike="noStrike" dirty="0">
                          <a:solidFill>
                            <a:srgbClr val="000000"/>
                          </a:solidFill>
                          <a:effectLst/>
                          <a:latin typeface="Calibri" panose="020F0502020204030204" pitchFamily="34" charset="0"/>
                        </a:rPr>
                        <a:t>5.1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Pruebas integrales</a:t>
                      </a:r>
                    </a:p>
                  </a:txBody>
                  <a:tcPr marL="59547" marR="6616" marT="6616"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Pruebas integrales</a:t>
                      </a:r>
                    </a:p>
                  </a:txBody>
                  <a:tcPr marL="59547"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s-MX" sz="1200" b="0" i="0" u="none" strike="noStrike" dirty="0">
                          <a:solidFill>
                            <a:srgbClr val="000000"/>
                          </a:solidFill>
                          <a:effectLst/>
                          <a:latin typeface="Calibri" panose="020F0502020204030204" pitchFamily="34" charset="0"/>
                        </a:rPr>
                        <a:t>5</a:t>
                      </a: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500695"/>
                  </a:ext>
                </a:extLst>
              </a:tr>
            </a:tbl>
          </a:graphicData>
        </a:graphic>
      </p:graphicFrame>
      <p:graphicFrame>
        <p:nvGraphicFramePr>
          <p:cNvPr id="10" name="Tabla 9">
            <a:extLst>
              <a:ext uri="{FF2B5EF4-FFF2-40B4-BE49-F238E27FC236}">
                <a16:creationId xmlns:a16="http://schemas.microsoft.com/office/drawing/2014/main" id="{81C0FDB0-E958-18C2-6297-EE4BA054B6F1}"/>
              </a:ext>
            </a:extLst>
          </p:cNvPr>
          <p:cNvGraphicFramePr>
            <a:graphicFrameLocks noGrp="1"/>
          </p:cNvGraphicFramePr>
          <p:nvPr>
            <p:extLst>
              <p:ext uri="{D42A27DB-BD31-4B8C-83A1-F6EECF244321}">
                <p14:modId xmlns:p14="http://schemas.microsoft.com/office/powerpoint/2010/main" val="2438555973"/>
              </p:ext>
            </p:extLst>
          </p:nvPr>
        </p:nvGraphicFramePr>
        <p:xfrm>
          <a:off x="623131" y="5383742"/>
          <a:ext cx="7886700" cy="805712"/>
        </p:xfrm>
        <a:graphic>
          <a:graphicData uri="http://schemas.openxmlformats.org/drawingml/2006/table">
            <a:tbl>
              <a:tblPr/>
              <a:tblGrid>
                <a:gridCol w="529309">
                  <a:extLst>
                    <a:ext uri="{9D8B030D-6E8A-4147-A177-3AD203B41FA5}">
                      <a16:colId xmlns:a16="http://schemas.microsoft.com/office/drawing/2014/main" val="3100898562"/>
                    </a:ext>
                  </a:extLst>
                </a:gridCol>
                <a:gridCol w="2240740">
                  <a:extLst>
                    <a:ext uri="{9D8B030D-6E8A-4147-A177-3AD203B41FA5}">
                      <a16:colId xmlns:a16="http://schemas.microsoft.com/office/drawing/2014/main" val="2348827485"/>
                    </a:ext>
                  </a:extLst>
                </a:gridCol>
                <a:gridCol w="4587342">
                  <a:extLst>
                    <a:ext uri="{9D8B030D-6E8A-4147-A177-3AD203B41FA5}">
                      <a16:colId xmlns:a16="http://schemas.microsoft.com/office/drawing/2014/main" val="2970254123"/>
                    </a:ext>
                  </a:extLst>
                </a:gridCol>
                <a:gridCol w="529309">
                  <a:extLst>
                    <a:ext uri="{9D8B030D-6E8A-4147-A177-3AD203B41FA5}">
                      <a16:colId xmlns:a16="http://schemas.microsoft.com/office/drawing/2014/main" val="1342813120"/>
                    </a:ext>
                  </a:extLst>
                </a:gridCol>
              </a:tblGrid>
              <a:tr h="185258">
                <a:tc>
                  <a:txBody>
                    <a:bodyPr/>
                    <a:lstStyle/>
                    <a:p>
                      <a:pPr algn="l" fontAlgn="b"/>
                      <a:r>
                        <a:rPr lang="es-MX" sz="1200" b="0" i="0" u="none" strike="noStrike" dirty="0">
                          <a:solidFill>
                            <a:srgbClr val="000000"/>
                          </a:solidFill>
                          <a:effectLst/>
                          <a:latin typeface="Calibri" panose="020F0502020204030204" pitchFamily="34" charset="0"/>
                        </a:rPr>
                        <a:t>Etapa 6</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MX" sz="2000" b="1" i="0" u="none" strike="noStrike" dirty="0">
                          <a:solidFill>
                            <a:srgbClr val="FFFFFF"/>
                          </a:solidFill>
                          <a:effectLst/>
                          <a:latin typeface="Calibri" panose="020F0502020204030204" pitchFamily="34" charset="0"/>
                        </a:rPr>
                        <a:t>Preparar liberación a producción</a:t>
                      </a:r>
                    </a:p>
                  </a:txBody>
                  <a:tcPr marL="6616" marR="6616" marT="6616"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s-MX" sz="2000" b="1" i="0" u="none" strike="noStrike" dirty="0">
                          <a:solidFill>
                            <a:srgbClr val="E7E6E6"/>
                          </a:solidFill>
                          <a:effectLst/>
                          <a:latin typeface="Calibri" panose="020F0502020204030204" pitchFamily="34" charset="0"/>
                        </a:rPr>
                        <a:t>DESCRIPCION / OBSERVACIONES</a:t>
                      </a:r>
                    </a:p>
                  </a:txBody>
                  <a:tcPr marL="6616" marR="6616" marT="6616" marB="0" anchor="b">
                    <a:lnL>
                      <a:noFill/>
                    </a:lnL>
                    <a:lnR>
                      <a:noFill/>
                    </a:lnR>
                    <a:lnT w="12700" cap="flat" cmpd="sng" algn="ctr">
                      <a:solidFill>
                        <a:schemeClr val="tx1"/>
                      </a:solidFill>
                      <a:prstDash val="solid"/>
                      <a:round/>
                      <a:headEnd type="none" w="med" len="med"/>
                      <a:tailEnd type="none" w="med" len="med"/>
                    </a:lnT>
                    <a:lnB>
                      <a:noFill/>
                    </a:lnB>
                    <a:solidFill>
                      <a:srgbClr val="404040"/>
                    </a:solidFill>
                  </a:tcPr>
                </a:tc>
                <a:tc>
                  <a:txBody>
                    <a:bodyPr/>
                    <a:lstStyle/>
                    <a:p>
                      <a:pPr algn="ctr" fontAlgn="b"/>
                      <a:r>
                        <a:rPr lang="es-MX" sz="2000" b="1" i="0" u="none" strike="noStrike" dirty="0">
                          <a:solidFill>
                            <a:srgbClr val="E7E6E6"/>
                          </a:solidFill>
                          <a:effectLst/>
                          <a:latin typeface="Calibri" panose="020F0502020204030204" pitchFamily="34" charset="0"/>
                        </a:rPr>
                        <a:t>Días</a:t>
                      </a:r>
                    </a:p>
                  </a:txBody>
                  <a:tcPr marL="6616" marR="6616" marT="661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404040"/>
                    </a:solidFill>
                  </a:tcPr>
                </a:tc>
                <a:extLst>
                  <a:ext uri="{0D108BD9-81ED-4DB2-BD59-A6C34878D82A}">
                    <a16:rowId xmlns:a16="http://schemas.microsoft.com/office/drawing/2014/main" val="2681391341"/>
                  </a:ext>
                </a:extLst>
              </a:tr>
              <a:tr h="132327">
                <a:tc>
                  <a:txBody>
                    <a:bodyPr/>
                    <a:lstStyle/>
                    <a:p>
                      <a:pPr algn="r" fontAlgn="b"/>
                      <a:r>
                        <a:rPr lang="es-MX" sz="1200" b="0" i="0" u="none" strike="noStrike" dirty="0">
                          <a:solidFill>
                            <a:srgbClr val="000000"/>
                          </a:solidFill>
                          <a:effectLst/>
                          <a:latin typeface="Calibri" panose="020F0502020204030204" pitchFamily="34" charset="0"/>
                        </a:rPr>
                        <a:t>6.1</a:t>
                      </a:r>
                    </a:p>
                  </a:txBody>
                  <a:tcPr marL="6616" marR="6616" marT="661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Liberación</a:t>
                      </a:r>
                    </a:p>
                  </a:txBody>
                  <a:tcPr marL="59547" marR="6616" marT="6616" marB="0" anchor="ctr">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MX" sz="1200" b="0" i="0" u="none" strike="noStrike" dirty="0">
                          <a:solidFill>
                            <a:srgbClr val="000000"/>
                          </a:solidFill>
                          <a:effectLst/>
                          <a:latin typeface="Calibri" panose="020F0502020204030204" pitchFamily="34" charset="0"/>
                        </a:rPr>
                        <a:t>Pruebas integrales</a:t>
                      </a:r>
                    </a:p>
                  </a:txBody>
                  <a:tcPr marL="59547" marR="6616" marT="6616"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s-MX" sz="1200" b="0" i="0" u="none" strike="noStrike" dirty="0">
                        <a:solidFill>
                          <a:srgbClr val="000000"/>
                        </a:solidFill>
                        <a:effectLst/>
                        <a:latin typeface="Calibri" panose="020F0502020204030204" pitchFamily="34" charset="0"/>
                      </a:endParaRPr>
                    </a:p>
                  </a:txBody>
                  <a:tcPr marL="6616" marR="6616" marT="661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7731854"/>
                  </a:ext>
                </a:extLst>
              </a:tr>
            </a:tbl>
          </a:graphicData>
        </a:graphic>
      </p:graphicFrame>
    </p:spTree>
    <p:extLst>
      <p:ext uri="{BB962C8B-B14F-4D97-AF65-F5344CB8AC3E}">
        <p14:creationId xmlns:p14="http://schemas.microsoft.com/office/powerpoint/2010/main" val="46566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AA0590E-79F1-6B87-FF88-1BA4A8151A36}"/>
              </a:ext>
            </a:extLst>
          </p:cNvPr>
          <p:cNvSpPr txBox="1"/>
          <p:nvPr/>
        </p:nvSpPr>
        <p:spPr>
          <a:xfrm>
            <a:off x="1565564" y="138540"/>
            <a:ext cx="6303818" cy="369332"/>
          </a:xfrm>
          <a:prstGeom prst="rect">
            <a:avLst/>
          </a:prstGeom>
          <a:noFill/>
        </p:spPr>
        <p:txBody>
          <a:bodyPr wrap="square" rtlCol="0">
            <a:spAutoFit/>
          </a:bodyPr>
          <a:lstStyle/>
          <a:p>
            <a:pPr algn="ctr"/>
            <a:r>
              <a:rPr lang="es-MX" b="1" dirty="0"/>
              <a:t>MIGRACIÓN PORTAL V2</a:t>
            </a:r>
          </a:p>
        </p:txBody>
      </p:sp>
      <p:pic>
        <p:nvPicPr>
          <p:cNvPr id="7" name="Imagen 6">
            <a:extLst>
              <a:ext uri="{FF2B5EF4-FFF2-40B4-BE49-F238E27FC236}">
                <a16:creationId xmlns:a16="http://schemas.microsoft.com/office/drawing/2014/main" id="{68214542-A65F-14CA-08A6-14F40601E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 y="6477352"/>
            <a:ext cx="1080000" cy="296041"/>
          </a:xfrm>
          <a:prstGeom prst="rect">
            <a:avLst/>
          </a:prstGeom>
        </p:spPr>
      </p:pic>
      <p:pic>
        <p:nvPicPr>
          <p:cNvPr id="12" name="Imagen 11">
            <a:extLst>
              <a:ext uri="{FF2B5EF4-FFF2-40B4-BE49-F238E27FC236}">
                <a16:creationId xmlns:a16="http://schemas.microsoft.com/office/drawing/2014/main" id="{CD96751D-9BBA-DD56-7A03-23F5F2802F7E}"/>
              </a:ext>
            </a:extLst>
          </p:cNvPr>
          <p:cNvPicPr>
            <a:picLocks noChangeAspect="1"/>
          </p:cNvPicPr>
          <p:nvPr/>
        </p:nvPicPr>
        <p:blipFill>
          <a:blip r:embed="rId3"/>
          <a:stretch>
            <a:fillRect/>
          </a:stretch>
        </p:blipFill>
        <p:spPr>
          <a:xfrm>
            <a:off x="144000" y="855573"/>
            <a:ext cx="8856000" cy="5146853"/>
          </a:xfrm>
          <a:prstGeom prst="rect">
            <a:avLst/>
          </a:prstGeom>
        </p:spPr>
      </p:pic>
    </p:spTree>
    <p:extLst>
      <p:ext uri="{BB962C8B-B14F-4D97-AF65-F5344CB8AC3E}">
        <p14:creationId xmlns:p14="http://schemas.microsoft.com/office/powerpoint/2010/main" val="296520323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24002</TotalTime>
  <Words>1766</Words>
  <Application>Microsoft Office PowerPoint</Application>
  <PresentationFormat>Presentación en pantalla (4:3)</PresentationFormat>
  <Paragraphs>229</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Jose Enrique</cp:lastModifiedBy>
  <cp:revision>86</cp:revision>
  <dcterms:created xsi:type="dcterms:W3CDTF">2023-06-06T18:57:30Z</dcterms:created>
  <dcterms:modified xsi:type="dcterms:W3CDTF">2024-02-09T19:46:44Z</dcterms:modified>
</cp:coreProperties>
</file>