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7"/>
  </p:notesMasterIdLst>
  <p:sldIdLst>
    <p:sldId id="256" r:id="rId2"/>
    <p:sldId id="502" r:id="rId3"/>
    <p:sldId id="377" r:id="rId4"/>
    <p:sldId id="526" r:id="rId5"/>
    <p:sldId id="470" r:id="rId6"/>
    <p:sldId id="381" r:id="rId7"/>
    <p:sldId id="557" r:id="rId8"/>
    <p:sldId id="558" r:id="rId9"/>
    <p:sldId id="559" r:id="rId10"/>
    <p:sldId id="562" r:id="rId11"/>
    <p:sldId id="561" r:id="rId12"/>
    <p:sldId id="560" r:id="rId13"/>
    <p:sldId id="556" r:id="rId14"/>
    <p:sldId id="475" r:id="rId15"/>
    <p:sldId id="493" r:id="rId16"/>
    <p:sldId id="544" r:id="rId17"/>
    <p:sldId id="554" r:id="rId18"/>
    <p:sldId id="555" r:id="rId19"/>
    <p:sldId id="504" r:id="rId20"/>
    <p:sldId id="450" r:id="rId21"/>
    <p:sldId id="506" r:id="rId22"/>
    <p:sldId id="524" r:id="rId23"/>
    <p:sldId id="510" r:id="rId24"/>
    <p:sldId id="511" r:id="rId25"/>
    <p:sldId id="507" r:id="rId26"/>
    <p:sldId id="473" r:id="rId27"/>
    <p:sldId id="513" r:id="rId28"/>
    <p:sldId id="523" r:id="rId29"/>
    <p:sldId id="553" r:id="rId30"/>
    <p:sldId id="528" r:id="rId31"/>
    <p:sldId id="520" r:id="rId32"/>
    <p:sldId id="530" r:id="rId33"/>
    <p:sldId id="531" r:id="rId34"/>
    <p:sldId id="532" r:id="rId35"/>
    <p:sldId id="533" r:id="rId36"/>
    <p:sldId id="529" r:id="rId37"/>
    <p:sldId id="514" r:id="rId38"/>
    <p:sldId id="534" r:id="rId39"/>
    <p:sldId id="508" r:id="rId40"/>
    <p:sldId id="515" r:id="rId41"/>
    <p:sldId id="518" r:id="rId42"/>
    <p:sldId id="519" r:id="rId43"/>
    <p:sldId id="525" r:id="rId44"/>
    <p:sldId id="527" r:id="rId45"/>
    <p:sldId id="550" r:id="rId46"/>
    <p:sldId id="551" r:id="rId47"/>
    <p:sldId id="552" r:id="rId48"/>
    <p:sldId id="536" r:id="rId49"/>
    <p:sldId id="538" r:id="rId50"/>
    <p:sldId id="539" r:id="rId51"/>
    <p:sldId id="540" r:id="rId52"/>
    <p:sldId id="541" r:id="rId53"/>
    <p:sldId id="542" r:id="rId54"/>
    <p:sldId id="543" r:id="rId55"/>
    <p:sldId id="549" r:id="rId56"/>
    <p:sldId id="409" r:id="rId57"/>
    <p:sldId id="410" r:id="rId58"/>
    <p:sldId id="411" r:id="rId59"/>
    <p:sldId id="396" r:id="rId60"/>
    <p:sldId id="397" r:id="rId61"/>
    <p:sldId id="398" r:id="rId62"/>
    <p:sldId id="399" r:id="rId63"/>
    <p:sldId id="349" r:id="rId64"/>
    <p:sldId id="376" r:id="rId65"/>
    <p:sldId id="492" r:id="rId6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84576-681A-0C65-8650-B93565E4395F}" v="7" dt="2025-06-09T18:23:58.869"/>
    <p1510:client id="{1B55D26A-D3DD-3A11-481B-53141208EC67}" v="10" dt="2025-06-10T09:10:02.313"/>
    <p1510:client id="{60F44BA3-A290-0039-ACF2-E998E97AD4A6}" v="5115" dt="2025-06-09T23:27:41.238"/>
    <p1510:client id="{64237ED2-469B-3318-B887-10B33968A940}" v="5870" dt="2025-06-10T02:31:19.222"/>
    <p1510:client id="{BFEB9CAC-6852-0EEB-80FA-9317F1A737B5}" v="6" dt="2025-06-10T07:23:09.326"/>
    <p1510:client id="{C9072AF2-71E5-B462-EEAB-0F068E4DC40E}" v="249" dt="2025-06-10T08:02:03.557"/>
    <p1510:client id="{EA1002E5-2F36-675F-B6D1-087CD0B48419}" v="584" dt="2025-06-11T07:54:55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867-230C-461D-8BB8-D2116231DDCA}" type="datetimeFigureOut"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14E0-E1B7-414D-B561-17C6C526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12F85-C84E-0794-4C5B-4E1041E3D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D2561-342C-5482-093A-3E81C4D1F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E44E3-C607-52B4-C630-CAB0EC2BF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5F792-C425-D379-6CB3-B374D282F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E782D-3A6C-D405-F21A-BFFFFA01E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0C121-FDE0-107E-7760-0E3FF4A4D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8EE7A-3204-1758-F3EF-EFFBA1868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708C-199E-5E51-CDCF-5F4361963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48B80-4F3E-07A5-3C15-123CEE08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DEF22D-CC71-0DA7-E733-05174EED8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DA9B1-06B0-0721-F6C7-1B48B1F68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3F370-84E3-303F-7AB6-76C30BDB7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2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40574-33A2-4245-A9BF-0F998EE5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8A745-A65D-6647-8F68-A94E516CC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9021A-6D92-D243-7DCD-FB55289E3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58064-D5FA-DC1E-BEFF-DD250AF88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55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EB0F-90C2-F416-726B-82E5A848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831AE-A672-A961-5D48-AA3AACD41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11498-1A04-434B-EE2D-25286712D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2AE5E-4981-F03A-792A-C14A8C0E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4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371B9-9C79-2FC5-4455-F92127B3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932D14-29EE-8681-73BF-5B406DA5A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B62A3-BD9B-A02C-AE93-C0B5B295B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1BC19-0D91-FE2E-A5A8-819C7676A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63C2D-2EC4-3753-BD67-B50228861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19699-BE46-56ED-A816-7133618AD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6CA0BD-C903-AED0-8AB7-5F0C40243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2F26-4CD9-56EE-8EE6-713824ACC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49DD7-C9EE-606E-2DF3-065295E2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0E9F3-DCD4-BE47-53E8-133FBEAD5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D9F2A-F54E-DD4A-A8AF-812017D35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2E354-6288-95D6-155D-C9F4C9D59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49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C62E9-7653-DD78-88A1-517E54009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B74A0B-E407-61EC-4533-9213858D3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8B472-BCD2-1AED-FD69-CD1587F39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29A7-73AB-B924-36A1-586832FD3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0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DF19F-0796-F1ED-38C9-42777DF46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14A71-2640-E30F-4196-1F79177BC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83D1D-B68F-6224-C6F2-0E07BCDBC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C1F5-66EF-4948-D08D-D7E563B1F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69456-4EC2-1939-155D-F4F1A2FFD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B86C6-5AC7-B14A-A693-92A105F85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FDD6-E065-C764-C789-56321078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FA750-93E2-D3C1-7B55-EA4F2A96B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0B032-BFDD-8190-463D-B148E945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42457-55E5-3EDB-0F12-1253A1C9F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ABBA2-9352-E914-F17C-C081372D3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37CD7-3F20-E25F-ADE7-29BE93A36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9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E4F8D-5966-DE0C-C7BE-2A0ECF9F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B4815-E65F-C82B-BD09-6861D5E2D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713A41-24AD-CB85-1DE9-AEAF962EA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70E8A-6253-7A0D-348F-FC3FBA348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1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A3F4D-FE91-2150-B7E5-0FDF9859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9ABF86-9990-E051-45FE-0CF4FFBE9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8B9ECB-C8CB-AB4D-4F96-73ACA1356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0B76B-F3BF-9EA8-B207-66D602D5C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1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8F43E-FBF1-8E0D-CA3C-7930E4D8F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52ED73-0D6F-56C1-C894-9A7F0F6DE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10D08-AB4D-D5EE-9D88-E50B1A974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C571C-4462-5FB1-7712-0C2B6EAF3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1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051AE-DDC8-F6A0-3FC6-EB2B82FB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3BFFA-A66A-FB3B-9F3E-5D3B619B4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43DD1-8A36-DE47-E0DA-E3BF98A7A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97FD-3E44-B6B7-D08B-A62CA5566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7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F21D0-7089-B25C-9920-B8B94F3A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A4D40-3344-C2F6-7528-F01476F53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5615BE-88CE-A776-9593-F25EF2703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E095-C08F-28DE-ACF8-17D951E42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05219-F5F0-D037-4F9F-E1DC21F8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7EB8D-6E25-B0E2-5F29-ABD4CCEBE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4FDD7B-B2F6-7173-8437-335080687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C39E3-0B93-FC9E-3CC9-0C85EBA7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9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F043C-D92E-4118-E296-A5080665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F479F1-8231-24FA-59A4-976E622EC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AFB47-8037-634C-CF1E-9DB16DA97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B8EA-1EF8-0425-830D-82CF85615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3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5B37-90F0-D204-2DCF-5378D5817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85195-DD2E-CF5F-2F91-FD9CB7B77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5A8DD-C54F-9502-00F8-A498229AB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9A8BD-F305-5098-2AA8-94DBED3F2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4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1D4AF-22DA-BEBB-20F9-5CB854883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06391-542F-FCB4-AB4E-4AE60F31F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968B2A-8C38-E252-63A5-8440D515E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B67C2-A2F7-ED71-4692-11C195980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0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6F88C-9E3B-36C9-D457-95D1B0475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874F9-4042-08CF-6863-8A2163F9E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67B101-E40A-873B-A597-120184E16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D24BB-4182-DE06-0153-EC833C548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83AF-38F7-D7DB-FBDF-040B3AB5F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773635-D454-951A-A6D4-7C5C25721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538A6-43A3-1E73-FC91-014987FE1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EB557-C398-2C63-2AC5-1DFCB53EC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2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19CDE-C9D9-CC43-7467-C0447A2A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E24CD-A287-92A4-79EC-2B3D5B071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E6A466-B08B-0BAE-612F-6BE93DE70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35C28-C262-EA9A-2DA1-009EA67B0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7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74491-74FC-3ECE-AE83-F64F70F88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0EFDC-5006-1935-7F70-65579260B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D005F-1E0B-6314-133B-08765AED3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D5E3-FD2C-CE53-9AE6-ABF968DC3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1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F9A8B-1A97-9EFD-9459-00EF5F57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3C3E7-5D10-DC1E-7905-0F5A4C836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DAF80-4665-3781-C977-49D9A9A6F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11C8-D82D-50BD-D96E-277F8FFB1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3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D9865-64E8-FDC1-3E6D-594D3BF43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1F4EF-7191-6E37-2038-CF1C9D81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60DA4-513B-A07D-507D-AEFA34040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F4DC-A8D6-E00B-54D6-FDBE0846F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1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1A61-F837-F8E5-8003-1087E874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679E3-82B9-AD3B-6431-D3477A6AA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5210D-7167-4E22-BBC7-3D76A374E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77EC2-AD55-BEEA-6103-EFEC022E3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29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3BE36-A68B-1E48-1EA5-44604122D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3EEE2-3FAC-00FC-ACA0-028CA002C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335D5-D4C0-8A31-AFB8-FBA9368AA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BD3C-7BD0-9CE9-D9E3-BF2BAF017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3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34674-A69F-25C5-9F02-E2EA76E36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9FA5C-2FC2-D534-73C9-977F67DFF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DE71D-A243-8449-9105-4452A3550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4112-8C3A-94CD-B9D1-CCD26D6FF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9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C6D1-39EC-A465-BA60-DEBE8C817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BC419-C545-E48E-565A-B9449CC15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F9C516-8D6E-DF5A-4F48-DCB9F100D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0F628-63E4-1C32-A989-0E806F4A9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84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BB74F-B513-849A-940F-D574EA546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48AA-D038-D466-39F1-79D3949BF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A00DEA-01A1-054E-EEF1-147B84645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896B-E20E-B09D-360E-657BFBA15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0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5A2A-915B-879F-CB72-40F0E7B3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F2CB3-234D-8700-994C-823760209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807449-DBEC-C09B-1F6D-C190F654A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D79C-1873-4B87-E4AF-BB8121C4A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BACCD-D670-A050-217C-0EC7D5BF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3E9B4C-9FB4-4509-C32D-30B95C569E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C13F9-3C6B-CC39-11B1-085DF8BC0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05406-63A2-3ABB-5095-B243226F2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40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F1FFC-4CB9-0A0C-1B96-24824ED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5FDC8-C7A3-83DF-0912-F3CA773DE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A235C-0B06-0A6D-8654-74BC6278F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AE1B-5E4D-548D-022F-CC9130CF5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25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A2405-7883-736F-FF41-DF3F0626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F623F-C53B-2892-EABA-D4464A2C7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602E3-7FB3-59E8-01BD-9A2D9411D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9AFD6-0B20-5F12-42CB-7A6C5E5BC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3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FD782-D6B1-0D6E-8F78-BA50B98F0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21035-0632-024D-7F73-21897AF0A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E09B52-533E-3EFA-31DF-5CE0A70F7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C439-DC47-64D1-4D04-55930EDEE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463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4348E-AF82-13D5-74DE-2294F7AB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3B405-78E9-6595-6272-10D8F4BEF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85243-D25D-3FF0-7239-CA998B904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C21AB-B925-A0EB-E842-569C704F7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41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07436-5F21-69E8-200D-8A4B32FFC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C415B-720B-5084-23CE-A8D9EB27E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95514E-6277-A719-AEA1-63D100679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6198E-AD5C-49F0-97FD-1AA277905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0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B8EB8-D0DF-9F73-8B24-212497F1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20A9B-749B-733D-AB04-E561FE560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8C39E-EAA3-460D-C648-6DC7D6683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2570B-DE0A-3881-FF79-6B0C652EA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82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5DD9C-5D52-62F5-E699-10F22293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203DB-4F4B-C1E9-C77C-7DC1F0C91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478D9E-180A-BF9E-6922-CBE0D6364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26521-CFA3-65C9-4142-B8AF2D41D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9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0142-5031-BB1D-69BF-626519B9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C7132-D686-B852-5836-68F6CC5A5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16F4A-D4A2-08B2-A0D1-79357323F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29A81-14EE-5DC4-D2F7-E2C6DC782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7E17A-462A-2180-5AB8-0FE001E1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67F5A-EA95-2EC2-7154-A375EAF9BF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EF3254-9E0C-5973-8875-B56DE2E97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83D8-DD88-7167-693A-4462580B9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219B7-6293-DD3C-442E-3D537BB3F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A7B85-B627-DD26-1758-2EA6F8A5B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B83340-0549-0C71-7DE4-A6AFB6C02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FD3DC-E860-251C-4F45-B65185F43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E1CA7-DB6C-14B8-B0DC-10CE00DE3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7A198-5CA5-F20A-7D7E-E4D61ECD6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91DCD2-F7C3-B071-1D5E-3F831A876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D0800-5FA5-B1B0-3392-ADF8FA32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3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BCB75-A424-ABA3-AD5A-B5287465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71330-FE93-3A01-84AD-D3472FF59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6B2E5-8A71-07AA-981E-A217DD7F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A6AD1-1A13-FFBF-DC06-F3A05C28E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5BCC0-BE45-BE6F-DBEB-E0CB55C7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C20E5-E460-E6A7-5234-F3EF93E78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FEF29-ACDB-E58D-9472-7E3B5259F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“Las </a:t>
            </a:r>
            <a:r>
              <a:rPr lang="en-US" err="1"/>
              <a:t>columnas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lógica</a:t>
            </a:r>
            <a:r>
              <a:rPr lang="en-US"/>
              <a:t>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directamente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.”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cs typeface="+mn-lt"/>
            </a:endParaRP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C28DE-39FF-7110-D76F-B177FE014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8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61B78A45-B1FB-99A6-9A7D-62BA391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920574" cy="45905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ES" sz="4800">
                <a:solidFill>
                  <a:srgbClr val="FFFFFF"/>
                </a:solidFill>
              </a:rPr>
              <a:t>ANALÍTICA DE DATOS </a:t>
            </a:r>
            <a:br>
              <a:rPr lang="es-ES" sz="4800"/>
            </a:br>
            <a:r>
              <a:rPr lang="es-ES" sz="4800">
                <a:solidFill>
                  <a:srgbClr val="FFFFFF"/>
                </a:solidFill>
              </a:rPr>
              <a:t>Y POWER BI</a:t>
            </a:r>
            <a:br>
              <a:rPr lang="es-ES" sz="5400">
                <a:solidFill>
                  <a:srgbClr val="FFFFFF"/>
                </a:solidFill>
              </a:rPr>
            </a:br>
            <a:br>
              <a:rPr lang="es-ES" sz="5400">
                <a:solidFill>
                  <a:srgbClr val="FFFFFF"/>
                </a:solidFill>
              </a:rPr>
            </a:br>
            <a:r>
              <a:rPr lang="es-ES" sz="7300">
                <a:solidFill>
                  <a:srgbClr val="FFFFFF"/>
                </a:solidFill>
              </a:rPr>
              <a:t>SESION 06</a:t>
            </a:r>
            <a:r>
              <a:rPr lang="es-ES" sz="6700">
                <a:solidFill>
                  <a:srgbClr val="FFFFFF"/>
                </a:solidFill>
              </a:rPr>
              <a:t> </a:t>
            </a:r>
            <a:br>
              <a:rPr lang="es-ES" sz="6700">
                <a:solidFill>
                  <a:srgbClr val="FFFFFF"/>
                </a:solidFill>
              </a:rPr>
            </a:br>
            <a:r>
              <a:rPr lang="es-ES" sz="4900">
                <a:solidFill>
                  <a:srgbClr val="FFFFFF"/>
                </a:solidFill>
              </a:rPr>
              <a:t>MODELADO Y VISUALIZACION DE 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70C6F-5843-788C-E66A-316BB2E7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126D8-33B9-5D37-7D77-F3DD0A16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5412E-A4AF-AA21-98EC-BD829A50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BDF5-EDD8-FCBC-3680-6FC70D14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FUNCIONES PERSONALIZADAS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F0F533-04C5-CC72-D3B3-47024B5C93B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ACEDA-C5DB-EF02-5841-09042996A602}"/>
              </a:ext>
            </a:extLst>
          </p:cNvPr>
          <p:cNvSpPr txBox="1"/>
          <p:nvPr/>
        </p:nvSpPr>
        <p:spPr>
          <a:xfrm>
            <a:off x="517003" y="1721757"/>
            <a:ext cx="111597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EJEMPLOS DE FUNCIONES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12A0D-B5CD-0F32-C7B4-18BDD003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5" y="2095256"/>
            <a:ext cx="5351829" cy="1319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E238B-66DA-5467-3652-48B3EB64C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31" y="3052396"/>
            <a:ext cx="6279662" cy="160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74FF2-E9A6-7445-13FE-C84E7FF06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925" y="3853716"/>
            <a:ext cx="6709997" cy="17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58EA9-5299-B1CA-2E1E-563D10AFE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7291-B05A-D3AE-9AA4-7C013202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FUNCIONES PERSONALIZADAS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20671F-1F05-A0E9-464D-84087889676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7F12F-C480-A67A-AD41-97BDF2F9EB74}"/>
              </a:ext>
            </a:extLst>
          </p:cNvPr>
          <p:cNvSpPr txBox="1"/>
          <p:nvPr/>
        </p:nvSpPr>
        <p:spPr>
          <a:xfrm>
            <a:off x="517003" y="1721757"/>
            <a:ext cx="11159738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¿COMO INVOCAR FUNCIONES PERSONALIZADAS?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sz="2000" dirty="0"/>
              <a:t>El </a:t>
            </a:r>
            <a:r>
              <a:rPr lang="en-US" sz="2000" err="1"/>
              <a:t>botón</a:t>
            </a:r>
            <a:r>
              <a:rPr lang="en-US" sz="2000" dirty="0"/>
              <a:t> "</a:t>
            </a:r>
            <a:r>
              <a:rPr lang="en-US" sz="2000" b="1" err="1"/>
              <a:t>Invocar</a:t>
            </a:r>
            <a:r>
              <a:rPr lang="en-US" sz="2000" b="1" dirty="0"/>
              <a:t> </a:t>
            </a:r>
            <a:r>
              <a:rPr lang="en-US" sz="2000" b="1" err="1"/>
              <a:t>función</a:t>
            </a:r>
            <a:r>
              <a:rPr lang="en-US" sz="2000" b="1" dirty="0"/>
              <a:t> </a:t>
            </a:r>
            <a:r>
              <a:rPr lang="en-US" sz="2000" b="1" err="1"/>
              <a:t>personalizada</a:t>
            </a:r>
            <a:r>
              <a:rPr lang="en-US" sz="2000" dirty="0"/>
              <a:t>" es </a:t>
            </a:r>
            <a:r>
              <a:rPr lang="en-US" sz="2000" err="1"/>
              <a:t>una</a:t>
            </a:r>
            <a:r>
              <a:rPr lang="en-US" sz="2000" dirty="0"/>
              <a:t> </a:t>
            </a:r>
            <a:r>
              <a:rPr lang="en-US" sz="2000" err="1"/>
              <a:t>herramienta</a:t>
            </a:r>
            <a:r>
              <a:rPr lang="en-US" sz="2000" dirty="0"/>
              <a:t> </a:t>
            </a:r>
            <a:r>
              <a:rPr lang="en-US" sz="2000" err="1"/>
              <a:t>muy</a:t>
            </a:r>
            <a:r>
              <a:rPr lang="en-US" sz="2000" dirty="0"/>
              <a:t> </a:t>
            </a:r>
            <a:r>
              <a:rPr lang="en-US" sz="2000" err="1"/>
              <a:t>útil</a:t>
            </a:r>
            <a:r>
              <a:rPr lang="en-US" sz="2000" dirty="0"/>
              <a:t> </a:t>
            </a:r>
            <a:r>
              <a:rPr lang="en-US" sz="2000" err="1"/>
              <a:t>cuando</a:t>
            </a:r>
            <a:r>
              <a:rPr lang="en-US" sz="2000" dirty="0"/>
              <a:t> se  </a:t>
            </a:r>
            <a:r>
              <a:rPr lang="en-US" sz="2000" err="1"/>
              <a:t>creado</a:t>
            </a:r>
            <a:r>
              <a:rPr lang="en-US" sz="2000" dirty="0"/>
              <a:t> </a:t>
            </a:r>
            <a:r>
              <a:rPr lang="en-US" sz="2000" err="1"/>
              <a:t>una</a:t>
            </a:r>
            <a:r>
              <a:rPr lang="en-US" sz="2000" dirty="0"/>
              <a:t> </a:t>
            </a:r>
            <a:r>
              <a:rPr lang="en-US" sz="2000" err="1"/>
              <a:t>función</a:t>
            </a:r>
            <a:r>
              <a:rPr lang="en-US" sz="2000" dirty="0"/>
              <a:t> </a:t>
            </a:r>
            <a:r>
              <a:rPr lang="en-US" sz="2000" err="1"/>
              <a:t>personalizada</a:t>
            </a:r>
            <a:r>
              <a:rPr lang="en-US" sz="2000" dirty="0"/>
              <a:t> y se </a:t>
            </a:r>
            <a:r>
              <a:rPr lang="en-US" sz="2000" err="1"/>
              <a:t>desea</a:t>
            </a:r>
            <a:r>
              <a:rPr lang="en-US" sz="2000" dirty="0"/>
              <a:t> </a:t>
            </a:r>
            <a:r>
              <a:rPr lang="en-US" sz="2000" err="1"/>
              <a:t>aplicar</a:t>
            </a:r>
            <a:r>
              <a:rPr lang="en-US" sz="2000" dirty="0"/>
              <a:t> a </a:t>
            </a:r>
            <a:r>
              <a:rPr lang="en-US" sz="2000" err="1"/>
              <a:t>una</a:t>
            </a:r>
            <a:r>
              <a:rPr lang="en-US" sz="2000" dirty="0"/>
              <a:t> </a:t>
            </a:r>
            <a:r>
              <a:rPr lang="en-US" sz="2000" err="1"/>
              <a:t>tabla</a:t>
            </a:r>
            <a:r>
              <a:rPr lang="en-US" sz="2000" dirty="0"/>
              <a:t> o </a:t>
            </a:r>
            <a:r>
              <a:rPr lang="en-US" sz="2000" err="1"/>
              <a:t>columna</a:t>
            </a:r>
            <a:r>
              <a:rPr lang="en-US" sz="2000" dirty="0"/>
              <a:t> de </a:t>
            </a:r>
            <a:r>
              <a:rPr lang="en-US" sz="2000" err="1"/>
              <a:t>datos</a:t>
            </a:r>
            <a:r>
              <a:rPr lang="en-US" sz="2000" dirty="0"/>
              <a:t>.</a:t>
            </a:r>
          </a:p>
          <a:p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07868-5370-1874-E5AB-ADC21433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87" y="2203013"/>
            <a:ext cx="5088578" cy="2149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B6D78-BD33-A6EB-CAA3-3751D2FD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63" y="2331061"/>
            <a:ext cx="28003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4BB8-6BA9-561C-132D-A082ADB91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39E9-C403-C4A2-F264-F2699284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FUNCIONES PERSONALIZADAS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63975-3830-704E-2526-AF2E968CB9F9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C331B-EFF4-9D57-6E1A-FDED7A4588EC}"/>
              </a:ext>
            </a:extLst>
          </p:cNvPr>
          <p:cNvSpPr txBox="1"/>
          <p:nvPr/>
        </p:nvSpPr>
        <p:spPr>
          <a:xfrm>
            <a:off x="517003" y="1721757"/>
            <a:ext cx="1115973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¿COMO INVOCAR FUNCIONES PERSONALIZADAS?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sz="2000" dirty="0" err="1"/>
              <a:t>Cuando</a:t>
            </a:r>
            <a:r>
              <a:rPr lang="en-US" sz="2000" dirty="0"/>
              <a:t> se </a:t>
            </a:r>
            <a:r>
              <a:rPr lang="en-US" sz="2000" dirty="0" err="1"/>
              <a:t>hace</a:t>
            </a:r>
            <a:r>
              <a:rPr lang="en-US" sz="2000" dirty="0"/>
              <a:t> </a:t>
            </a:r>
            <a:r>
              <a:rPr lang="en-US" sz="2000" dirty="0" err="1"/>
              <a:t>clic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 "</a:t>
            </a:r>
            <a:r>
              <a:rPr lang="en-US" sz="2000" b="1" dirty="0" err="1"/>
              <a:t>Invocar</a:t>
            </a:r>
            <a:r>
              <a:rPr lang="en-US" sz="2000" b="1" dirty="0"/>
              <a:t> </a:t>
            </a:r>
            <a:r>
              <a:rPr lang="en-US" sz="2000" b="1" dirty="0" err="1"/>
              <a:t>función</a:t>
            </a:r>
            <a:r>
              <a:rPr lang="en-US" sz="2000" b="1" dirty="0"/>
              <a:t> </a:t>
            </a:r>
            <a:r>
              <a:rPr lang="en-US" sz="2000" b="1" dirty="0" err="1"/>
              <a:t>personalizada</a:t>
            </a:r>
            <a:r>
              <a:rPr lang="en-US" sz="2000" dirty="0"/>
              <a:t>", Power Query </a:t>
            </a:r>
            <a:r>
              <a:rPr lang="en-US" sz="2000" dirty="0" err="1"/>
              <a:t>permite</a:t>
            </a:r>
            <a:r>
              <a:rPr lang="en-US" sz="2000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err="1"/>
              <a:t>Seleccionar</a:t>
            </a:r>
            <a:r>
              <a:rPr lang="en-US" sz="2000" b="1" dirty="0"/>
              <a:t> </a:t>
            </a:r>
            <a:r>
              <a:rPr lang="en-US" sz="2000" b="1" dirty="0" err="1"/>
              <a:t>una</a:t>
            </a:r>
            <a:r>
              <a:rPr lang="en-US" sz="2000" b="1" dirty="0"/>
              <a:t> </a:t>
            </a:r>
            <a:r>
              <a:rPr lang="en-US" sz="2000" b="1" dirty="0" err="1"/>
              <a:t>función</a:t>
            </a:r>
            <a:r>
              <a:rPr lang="en-US" sz="2000" b="1" dirty="0"/>
              <a:t> </a:t>
            </a:r>
            <a:r>
              <a:rPr lang="en-US" sz="2000" b="1" dirty="0" err="1"/>
              <a:t>personalizada</a:t>
            </a:r>
            <a:r>
              <a:rPr lang="en-US" sz="2000" dirty="0"/>
              <a:t> que </a:t>
            </a:r>
            <a:r>
              <a:rPr lang="en-US" sz="2000" dirty="0" err="1"/>
              <a:t>hayas</a:t>
            </a:r>
            <a:r>
              <a:rPr lang="en-US" sz="2000" dirty="0"/>
              <a:t> </a:t>
            </a:r>
            <a:r>
              <a:rPr lang="en-US" sz="2000" dirty="0" err="1"/>
              <a:t>definido</a:t>
            </a:r>
            <a:r>
              <a:rPr lang="en-US" sz="2000" dirty="0"/>
              <a:t> </a:t>
            </a:r>
            <a:r>
              <a:rPr lang="en-US" sz="2000" dirty="0" err="1"/>
              <a:t>previamente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err="1"/>
              <a:t>Asignar</a:t>
            </a:r>
            <a:r>
              <a:rPr lang="en-US" sz="2000" b="1" dirty="0"/>
              <a:t> </a:t>
            </a:r>
            <a:r>
              <a:rPr lang="en-US" sz="2000" b="1" dirty="0" err="1"/>
              <a:t>valores</a:t>
            </a:r>
            <a:r>
              <a:rPr lang="en-US" sz="2000" b="1" dirty="0"/>
              <a:t> a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parámetros</a:t>
            </a:r>
            <a:r>
              <a:rPr lang="en-US" sz="2000" b="1" dirty="0"/>
              <a:t> de </a:t>
            </a:r>
            <a:r>
              <a:rPr lang="en-US" sz="2000" b="1" dirty="0" err="1"/>
              <a:t>esa</a:t>
            </a:r>
            <a:r>
              <a:rPr lang="en-US" sz="2000" b="1" dirty="0"/>
              <a:t> </a:t>
            </a:r>
            <a:r>
              <a:rPr lang="en-US" sz="2000" b="1" dirty="0" err="1"/>
              <a:t>función</a:t>
            </a:r>
            <a:r>
              <a:rPr lang="en-US" sz="2000" dirty="0"/>
              <a:t>, </a:t>
            </a:r>
            <a:r>
              <a:rPr lang="en-US" sz="2000" dirty="0" err="1"/>
              <a:t>usando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 de </a:t>
            </a:r>
            <a:r>
              <a:rPr lang="en-US" sz="2000" dirty="0" err="1"/>
              <a:t>tu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actual o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fijos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/>
              <a:t>Crear </a:t>
            </a:r>
            <a:r>
              <a:rPr lang="en-US" sz="2000" b="1" dirty="0" err="1"/>
              <a:t>una</a:t>
            </a:r>
            <a:r>
              <a:rPr lang="en-US" sz="2000" b="1" dirty="0"/>
              <a:t> </a:t>
            </a:r>
            <a:r>
              <a:rPr lang="en-US" sz="2000" b="1" dirty="0" err="1"/>
              <a:t>nueva</a:t>
            </a:r>
            <a:r>
              <a:rPr lang="en-US" sz="2000" b="1" dirty="0"/>
              <a:t> </a:t>
            </a:r>
            <a:r>
              <a:rPr lang="en-US" sz="2000" b="1" dirty="0" err="1"/>
              <a:t>columna</a:t>
            </a:r>
            <a:r>
              <a:rPr lang="en-US" sz="2000" dirty="0"/>
              <a:t> 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tu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con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devueltos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la </a:t>
            </a:r>
            <a:r>
              <a:rPr lang="en-US" sz="2000" dirty="0" err="1"/>
              <a:t>función</a:t>
            </a:r>
            <a:r>
              <a:rPr lang="en-US" sz="2000" dirty="0"/>
              <a:t>.</a:t>
            </a:r>
            <a:br>
              <a:rPr lang="en-US" dirty="0"/>
            </a:br>
            <a:endParaRPr lang="en-US"/>
          </a:p>
          <a:p>
            <a:r>
              <a:rPr lang="en-US" sz="2000" dirty="0" err="1"/>
              <a:t>Ejemplo</a:t>
            </a:r>
            <a:r>
              <a:rPr lang="en-US" sz="2000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Entrada: "</a:t>
            </a:r>
            <a:r>
              <a:rPr lang="en-US" sz="1600" err="1"/>
              <a:t>málaga</a:t>
            </a:r>
            <a:r>
              <a:rPr lang="en-US" sz="1600" dirty="0"/>
              <a:t>"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Salida: "MÁLAGA"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E2A57-A116-B776-CF60-3C0C6394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87" y="5205856"/>
            <a:ext cx="4923317" cy="12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1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4A89A-982A-C1DE-53AD-41678CA7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A32006-7B78-B77D-7DE3-6CA2FE35B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C96953-5358-0125-7258-F18BA045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00C9F7-7198-A918-BABD-5237AEA8E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77F84BB1-087D-3722-CB67-1EAEDA17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9573636-A9AA-3A85-44C5-2F35F0DC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11E42-C967-B32F-2128-D06A87E9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rgbClr val="FFFFFF"/>
                </a:solidFill>
              </a:rPr>
              <a:t>BLOQUE 02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br>
              <a:rPr lang="en-US" sz="6600" dirty="0"/>
            </a:br>
            <a:r>
              <a:rPr lang="en-US" sz="5400" dirty="0">
                <a:solidFill>
                  <a:srgbClr val="FFFFFF"/>
                </a:solidFill>
              </a:rPr>
              <a:t>SOLUCIÓN CASO DE NEGOCIO</a:t>
            </a:r>
            <a:endParaRPr lang="en-US" sz="5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4B807-7630-B073-83E4-1721386B4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F0F1-65B5-E638-1097-7C95266C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1326-263B-0FAC-E5CE-E97383A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5B3002-5B13-2986-0FEC-AED85229152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97B0B-1420-1270-0FDC-08DD771AA340}"/>
              </a:ext>
            </a:extLst>
          </p:cNvPr>
          <p:cNvSpPr txBox="1"/>
          <p:nvPr/>
        </p:nvSpPr>
        <p:spPr>
          <a:xfrm>
            <a:off x="525863" y="1712897"/>
            <a:ext cx="11142018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ea typeface="+mn-lt"/>
                <a:cs typeface="+mn-lt"/>
              </a:rPr>
              <a:t>Contexto</a:t>
            </a:r>
            <a:r>
              <a:rPr lang="en-US" sz="2000" b="1">
                <a:ea typeface="+mn-lt"/>
                <a:cs typeface="+mn-lt"/>
              </a:rPr>
              <a:t>:</a:t>
            </a:r>
            <a:endParaRPr lang="en-US" err="1"/>
          </a:p>
          <a:p>
            <a:r>
              <a:rPr lang="en-US" sz="1600">
                <a:latin typeface="Consolas"/>
                <a:ea typeface="+mn-lt"/>
                <a:cs typeface="+mn-lt"/>
              </a:rPr>
              <a:t>"Calor Urbano" es </a:t>
            </a:r>
            <a:r>
              <a:rPr lang="en-US" sz="1600" err="1">
                <a:latin typeface="Consolas"/>
                <a:ea typeface="+mn-lt"/>
                <a:cs typeface="+mn-lt"/>
              </a:rPr>
              <a:t>una</a:t>
            </a:r>
            <a:r>
              <a:rPr lang="en-US" sz="1600">
                <a:latin typeface="Consolas"/>
                <a:ea typeface="+mn-lt"/>
                <a:cs typeface="+mn-lt"/>
              </a:rPr>
              <a:t> tienda de </a:t>
            </a:r>
            <a:r>
              <a:rPr lang="en-US" sz="1600" err="1">
                <a:latin typeface="Consolas"/>
                <a:ea typeface="+mn-lt"/>
                <a:cs typeface="+mn-lt"/>
              </a:rPr>
              <a:t>ropa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especializada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en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moda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veraniega</a:t>
            </a:r>
            <a:r>
              <a:rPr lang="en-US" sz="1600">
                <a:latin typeface="Consolas"/>
                <a:ea typeface="+mn-lt"/>
                <a:cs typeface="+mn-lt"/>
              </a:rPr>
              <a:t> para </a:t>
            </a:r>
            <a:r>
              <a:rPr lang="en-US" sz="1600" err="1">
                <a:latin typeface="Consolas"/>
                <a:ea typeface="+mn-lt"/>
                <a:cs typeface="+mn-lt"/>
              </a:rPr>
              <a:t>jóvenes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adultos</a:t>
            </a:r>
            <a:r>
              <a:rPr lang="en-US" sz="1600">
                <a:latin typeface="Consolas"/>
                <a:ea typeface="+mn-lt"/>
                <a:cs typeface="+mn-lt"/>
              </a:rPr>
              <a:t>. La </a:t>
            </a:r>
            <a:r>
              <a:rPr lang="en-US" sz="1600" err="1">
                <a:latin typeface="Consolas"/>
                <a:ea typeface="+mn-lt"/>
                <a:cs typeface="+mn-lt"/>
              </a:rPr>
              <a:t>empresa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quiere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analizar</a:t>
            </a:r>
            <a:r>
              <a:rPr lang="en-US" sz="1600">
                <a:latin typeface="Consolas"/>
                <a:ea typeface="+mn-lt"/>
                <a:cs typeface="+mn-lt"/>
              </a:rPr>
              <a:t> sus </a:t>
            </a:r>
            <a:r>
              <a:rPr lang="en-US" sz="1600" err="1">
                <a:latin typeface="Consolas"/>
                <a:ea typeface="+mn-lt"/>
                <a:cs typeface="+mn-lt"/>
              </a:rPr>
              <a:t>ventas</a:t>
            </a:r>
            <a:r>
              <a:rPr lang="en-US" sz="1600"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latin typeface="Consolas"/>
                <a:ea typeface="+mn-lt"/>
                <a:cs typeface="+mn-lt"/>
              </a:rPr>
              <a:t>los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años</a:t>
            </a:r>
            <a:r>
              <a:rPr lang="en-US" sz="1600">
                <a:latin typeface="Consolas"/>
                <a:ea typeface="+mn-lt"/>
                <a:cs typeface="+mn-lt"/>
              </a:rPr>
              <a:t> 2023 y 2024 para </a:t>
            </a:r>
            <a:r>
              <a:rPr lang="en-US" sz="1600" err="1">
                <a:latin typeface="Consolas"/>
                <a:ea typeface="+mn-lt"/>
                <a:cs typeface="+mn-lt"/>
              </a:rPr>
              <a:t>tomar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decisiones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estratégicas</a:t>
            </a:r>
            <a:r>
              <a:rPr lang="en-US" sz="1600">
                <a:latin typeface="Consolas"/>
                <a:ea typeface="+mn-lt"/>
                <a:cs typeface="+mn-lt"/>
              </a:rPr>
              <a:t> antes de la </a:t>
            </a:r>
            <a:r>
              <a:rPr lang="en-US" sz="1600" err="1">
                <a:latin typeface="Consolas"/>
                <a:ea typeface="+mn-lt"/>
                <a:cs typeface="+mn-lt"/>
              </a:rPr>
              <a:t>temporada</a:t>
            </a:r>
            <a:r>
              <a:rPr lang="en-US" sz="160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alta</a:t>
            </a:r>
            <a:r>
              <a:rPr lang="en-US" sz="1600">
                <a:latin typeface="Consolas"/>
                <a:ea typeface="+mn-lt"/>
                <a:cs typeface="+mn-lt"/>
              </a:rPr>
              <a:t> de 2025.</a:t>
            </a:r>
            <a:endParaRPr lang="en-US" sz="1600">
              <a:latin typeface="Consolas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 b="1" err="1">
                <a:ea typeface="+mn-lt"/>
                <a:cs typeface="+mn-lt"/>
              </a:rPr>
              <a:t>Archivos</a:t>
            </a:r>
            <a:r>
              <a:rPr lang="en-US" sz="2000" b="1">
                <a:ea typeface="+mn-lt"/>
                <a:cs typeface="+mn-lt"/>
              </a:rPr>
              <a:t>: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1600">
                <a:solidFill>
                  <a:srgbClr val="424242"/>
                </a:solidFill>
                <a:latin typeface="Consolas"/>
              </a:rPr>
              <a:t>Ventas_2023.csv</a:t>
            </a:r>
            <a:endParaRPr lang="en-US" sz="1600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solidFill>
                  <a:srgbClr val="424242"/>
                </a:solidFill>
                <a:latin typeface="Consolas"/>
              </a:rPr>
              <a:t>Ventas_2024.csv</a:t>
            </a:r>
            <a:endParaRPr lang="en-US" sz="1600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solidFill>
                  <a:srgbClr val="424242"/>
                </a:solidFill>
                <a:latin typeface="Consolas"/>
              </a:rPr>
              <a:t>Productos.csv</a:t>
            </a:r>
            <a:endParaRPr lang="en-US" sz="1600"/>
          </a:p>
          <a:p>
            <a:endParaRPr lang="en-US" sz="2000"/>
          </a:p>
          <a:p>
            <a:r>
              <a:rPr lang="en-US" sz="2000" b="1" err="1"/>
              <a:t>Objetivo</a:t>
            </a:r>
            <a:r>
              <a:rPr lang="en-US" sz="2000" b="1"/>
              <a:t> del </a:t>
            </a:r>
            <a:r>
              <a:rPr lang="en-US" sz="2000" b="1" err="1"/>
              <a:t>ejercicio</a:t>
            </a:r>
            <a:r>
              <a:rPr lang="en-US" sz="2000" b="1"/>
              <a:t>:</a:t>
            </a:r>
            <a:endParaRPr lang="en-US" sz="2000"/>
          </a:p>
          <a:p>
            <a:pPr marL="171450" indent="-171450">
              <a:buFont typeface="Calibri"/>
              <a:buChar char="-"/>
            </a:pP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Transformar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y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preparar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los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datos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ventas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para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generar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un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resumen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por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categoría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producto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incluyendo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condiciones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especiales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y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limpieza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datos</a:t>
            </a:r>
            <a:r>
              <a:rPr lang="en-US" sz="160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.</a:t>
            </a:r>
            <a:endParaRPr lang="en-US" sz="1600">
              <a:latin typeface="Consolas"/>
            </a:endParaRPr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7601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DC5E-13BD-BD96-D85E-1092E47FD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3E53-455B-48AC-2BB0-8C16986C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070DE-6113-7214-9888-74F7490FC45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7630A-E41F-A018-7B6A-0A1105FB63D6}"/>
              </a:ext>
            </a:extLst>
          </p:cNvPr>
          <p:cNvSpPr txBox="1"/>
          <p:nvPr/>
        </p:nvSpPr>
        <p:spPr>
          <a:xfrm>
            <a:off x="525863" y="1712897"/>
            <a:ext cx="1114201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400" b="1">
              <a:latin typeface="Aptos"/>
            </a:endParaRPr>
          </a:p>
          <a:p>
            <a:r>
              <a:rPr lang="es-ES" sz="2400" b="1" dirty="0">
                <a:latin typeface="Aptos"/>
              </a:rPr>
              <a:t>1. IMPORTACIÓN Y LIMPIEZA BÁSICA</a:t>
            </a:r>
            <a:endParaRPr lang="en-US" sz="24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endParaRPr lang="es-ES" sz="1600">
              <a:latin typeface="Aptos"/>
            </a:endParaRPr>
          </a:p>
          <a:p>
            <a:r>
              <a:rPr lang="es-ES" sz="2400" b="1" dirty="0">
                <a:latin typeface="Aptos"/>
              </a:rPr>
              <a:t>2. TRANSFORMACIONES INTERMEDIAS</a:t>
            </a:r>
            <a:endParaRPr lang="es-ES" sz="2400" dirty="0">
              <a:latin typeface="Aptos"/>
            </a:endParaRPr>
          </a:p>
          <a:p>
            <a:endParaRPr lang="es-ES" sz="1600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3. UNIFICACIÓN DE DATOS</a:t>
            </a:r>
            <a:endParaRPr lang="es-ES" sz="2400" dirty="0">
              <a:latin typeface="Aptos"/>
            </a:endParaRPr>
          </a:p>
          <a:p>
            <a:endParaRPr lang="es-ES" sz="24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4. ENRIQUECIMIENTO DE DATOS</a:t>
            </a:r>
            <a:endParaRPr lang="es-ES" dirty="0"/>
          </a:p>
          <a:p>
            <a:endParaRPr lang="es-ES" sz="24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5. AGRUPACIÓN Y RESUMEN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09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DBEA6-4013-2E4A-5B9D-535E49CF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7E6D-B191-B544-9DDA-9D0F57A2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31F559-F2B8-B91E-B923-7143CA40D85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2740C-EAE4-A7FF-FF65-CE1AA90B2F7F}"/>
              </a:ext>
            </a:extLst>
          </p:cNvPr>
          <p:cNvSpPr txBox="1"/>
          <p:nvPr/>
        </p:nvSpPr>
        <p:spPr>
          <a:xfrm>
            <a:off x="525863" y="1712897"/>
            <a:ext cx="11142018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400" b="1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latin typeface="Aptos"/>
              </a:rPr>
              <a:t>Paso 1: </a:t>
            </a:r>
            <a:r>
              <a:rPr lang="es-ES" sz="1600" dirty="0">
                <a:latin typeface="Aptos"/>
              </a:rPr>
              <a:t>Importar los archivos 1. Abre Excel y ve a la pestaña Datos → Obtener datos → Desde archivo → Desde texto/CSV. 2. Importa los archivos Ventas_2023.csv y Ventas_2024.csv. 3. Haz clic en Transformar datos para abrir </a:t>
            </a:r>
            <a:r>
              <a:rPr lang="es-ES" sz="1600" err="1">
                <a:latin typeface="Aptos"/>
              </a:rPr>
              <a:t>Power</a:t>
            </a:r>
            <a:r>
              <a:rPr lang="es-ES" sz="1600" dirty="0">
                <a:latin typeface="Aptos"/>
              </a:rPr>
              <a:t> </a:t>
            </a:r>
            <a:r>
              <a:rPr lang="es-ES" sz="1600" err="1">
                <a:latin typeface="Aptos"/>
              </a:rPr>
              <a:t>Query</a:t>
            </a:r>
            <a:r>
              <a:rPr lang="es-ES" sz="1600" dirty="0">
                <a:latin typeface="Aptos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latin typeface="Aptos"/>
              </a:rPr>
              <a:t>Paso 2: </a:t>
            </a:r>
            <a:r>
              <a:rPr lang="es-ES" sz="1600" dirty="0">
                <a:latin typeface="Aptos"/>
              </a:rPr>
              <a:t>Renombrar y reordenar columnas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1. Renombra las columnas a: - </a:t>
            </a:r>
            <a:r>
              <a:rPr lang="es-ES" sz="160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 - </a:t>
            </a:r>
            <a:r>
              <a:rPr lang="es-ES" sz="160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 - Cantidad - </a:t>
            </a:r>
            <a:r>
              <a:rPr lang="es-ES" sz="1600" err="1">
                <a:latin typeface="Aptos"/>
              </a:rPr>
              <a:t>Precio_Unitario</a:t>
            </a:r>
            <a:r>
              <a:rPr lang="es-ES" sz="1600" dirty="0">
                <a:latin typeface="Aptos"/>
              </a:rPr>
              <a:t> - Tienda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2. Reordena las columnas en este orden: - </a:t>
            </a:r>
            <a:r>
              <a:rPr lang="es-ES" sz="1600" dirty="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, </a:t>
            </a:r>
            <a:r>
              <a:rPr lang="es-ES" sz="1600" dirty="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, Cantidad, </a:t>
            </a:r>
            <a:r>
              <a:rPr lang="es-ES" sz="1600" dirty="0" err="1">
                <a:latin typeface="Aptos"/>
              </a:rPr>
              <a:t>Precio_Unitario</a:t>
            </a:r>
            <a:r>
              <a:rPr lang="es-ES" sz="1600" dirty="0">
                <a:latin typeface="Aptos"/>
              </a:rPr>
              <a:t>, Tienda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latin typeface="Aptos"/>
              </a:rPr>
              <a:t>Paso 3: </a:t>
            </a:r>
            <a:r>
              <a:rPr lang="es-ES" sz="1600" dirty="0">
                <a:latin typeface="Aptos"/>
              </a:rPr>
              <a:t>Dividir columna de fecha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1. Selecciona la columna </a:t>
            </a:r>
            <a:r>
              <a:rPr lang="es-ES" sz="1600" dirty="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.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2. Pulsamos sobre Transformar → Extraer → Año y luego repite para Mes. </a:t>
            </a:r>
            <a:endParaRPr lang="es-ES" dirty="0">
              <a:latin typeface="Bierstadt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3. Renombra las nuevas columnas como Año y Mes. 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latin typeface="Aptos"/>
              </a:rPr>
              <a:t>Paso 4: </a:t>
            </a:r>
            <a:r>
              <a:rPr lang="es-ES" sz="1600" dirty="0">
                <a:latin typeface="Aptos"/>
              </a:rPr>
              <a:t>Reemplazar valores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1. Selecciona la columna Tienda.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2. Ve a Transformar → Reemplazar valores: </a:t>
            </a:r>
            <a:endParaRPr lang="es-ES" dirty="0">
              <a:latin typeface="Bierstadt"/>
            </a:endParaRPr>
          </a:p>
          <a:p>
            <a:pPr marL="1200150" lvl="2" indent="-285750">
              <a:buFont typeface="Wingdings"/>
              <a:buChar char="§"/>
            </a:pPr>
            <a:r>
              <a:rPr lang="es-ES" sz="1600" dirty="0">
                <a:latin typeface="Aptos"/>
              </a:rPr>
              <a:t>- Reemplaza 'Sucursal A' por 'Tienda Centro' </a:t>
            </a:r>
            <a:endParaRPr lang="es-ES">
              <a:latin typeface="Bierstadt"/>
            </a:endParaRPr>
          </a:p>
          <a:p>
            <a:pPr marL="1200150" lvl="2" indent="-285750">
              <a:buFont typeface="Wingdings"/>
              <a:buChar char="§"/>
            </a:pPr>
            <a:r>
              <a:rPr lang="es-ES" sz="1600" dirty="0">
                <a:latin typeface="Aptos"/>
              </a:rPr>
              <a:t>- Reemplaza 'Sucursal B' por 'Tienda Norte'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1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751EA-B6E5-249F-1252-AA430FCF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3E26-7B3C-FFDB-295E-1A1A59E8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D3F3A1-2096-7DCC-92A7-72719CA41D7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D1608-BB01-B0C6-2CCF-83F7A2D7B045}"/>
              </a:ext>
            </a:extLst>
          </p:cNvPr>
          <p:cNvSpPr txBox="1"/>
          <p:nvPr/>
        </p:nvSpPr>
        <p:spPr>
          <a:xfrm>
            <a:off x="525863" y="1712897"/>
            <a:ext cx="11142018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400" b="1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latin typeface="Aptos"/>
              </a:rPr>
              <a:t>Paso 5: </a:t>
            </a:r>
            <a:r>
              <a:rPr lang="es-ES" sz="1600" dirty="0">
                <a:latin typeface="Aptos"/>
              </a:rPr>
              <a:t>Añadir columna condicional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1. Ir a Agregar columna → Columna condicional.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2. Configura: - Nombre: </a:t>
            </a:r>
            <a:r>
              <a:rPr lang="es-ES" sz="1600" dirty="0" err="1">
                <a:latin typeface="Aptos"/>
              </a:rPr>
              <a:t>Tipo_Venta</a:t>
            </a:r>
            <a:r>
              <a:rPr lang="es-ES" sz="1600" dirty="0">
                <a:latin typeface="Aptos"/>
              </a:rPr>
              <a:t> - Condición: Si Cantidad &gt; 5 entonces 'Mayorista', si no 'Minorista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latin typeface="Aptos"/>
              </a:rPr>
              <a:t>Paso 6:</a:t>
            </a:r>
            <a:r>
              <a:rPr lang="es-ES" sz="1600" dirty="0">
                <a:latin typeface="Aptos"/>
              </a:rPr>
              <a:t> Anexar tablas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1. En </a:t>
            </a:r>
            <a:r>
              <a:rPr lang="es-ES" sz="1600" err="1">
                <a:latin typeface="Aptos"/>
              </a:rPr>
              <a:t>Power</a:t>
            </a:r>
            <a:r>
              <a:rPr lang="es-ES" sz="1600" dirty="0">
                <a:latin typeface="Aptos"/>
              </a:rPr>
              <a:t> </a:t>
            </a:r>
            <a:r>
              <a:rPr lang="es-ES" sz="1600" err="1">
                <a:latin typeface="Aptos"/>
              </a:rPr>
              <a:t>Query</a:t>
            </a:r>
            <a:r>
              <a:rPr lang="es-ES" sz="1600" dirty="0">
                <a:latin typeface="Aptos"/>
              </a:rPr>
              <a:t>, ve a Inicio → Anexar consultas → Anexar como nuevas.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2. Selecciona Ventas_2023 y Ventas_2024. 3. Nombra la nueva tabla como </a:t>
            </a:r>
            <a:r>
              <a:rPr lang="es-ES" sz="1600" dirty="0" err="1">
                <a:latin typeface="Aptos"/>
              </a:rPr>
              <a:t>Ventas_Totales</a:t>
            </a:r>
            <a:r>
              <a:rPr lang="es-ES" sz="1600" dirty="0">
                <a:latin typeface="Aptos"/>
              </a:rPr>
              <a:t>.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latin typeface="Aptos"/>
              </a:rPr>
              <a:t>Paso 7:</a:t>
            </a:r>
            <a:r>
              <a:rPr lang="es-ES" sz="1600" dirty="0">
                <a:latin typeface="Aptos"/>
              </a:rPr>
              <a:t> Importar y combinar productos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1. Importa el archivo Productos.csv como una nueva consulta. </a:t>
            </a:r>
            <a:endParaRPr lang="es-ES" dirty="0">
              <a:latin typeface="Bierstadt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2. En </a:t>
            </a:r>
            <a:r>
              <a:rPr lang="es-ES" sz="1600" err="1">
                <a:latin typeface="Aptos"/>
              </a:rPr>
              <a:t>Ventas_Totales</a:t>
            </a:r>
            <a:r>
              <a:rPr lang="es-ES" sz="1600" dirty="0">
                <a:latin typeface="Aptos"/>
              </a:rPr>
              <a:t>, ve a Inicio → Combinar consultas → Combinar consultas como nuevas. </a:t>
            </a:r>
            <a:endParaRPr lang="es-ES">
              <a:latin typeface="Bierstadt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3. Une </a:t>
            </a:r>
            <a:r>
              <a:rPr lang="es-ES" sz="1600" err="1">
                <a:latin typeface="Aptos"/>
              </a:rPr>
              <a:t>Ventas_Totales</a:t>
            </a:r>
            <a:r>
              <a:rPr lang="es-ES" sz="1600" dirty="0">
                <a:latin typeface="Aptos"/>
              </a:rPr>
              <a:t> con Productos usando </a:t>
            </a:r>
            <a:r>
              <a:rPr lang="es-ES" sz="160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. </a:t>
            </a:r>
            <a:endParaRPr lang="es-ES">
              <a:latin typeface="Bierstadt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4. Expande las columnas </a:t>
            </a:r>
            <a:r>
              <a:rPr lang="es-ES" sz="1600" dirty="0" err="1">
                <a:latin typeface="Aptos"/>
              </a:rPr>
              <a:t>Nombre_Producto</a:t>
            </a:r>
            <a:r>
              <a:rPr lang="es-ES" sz="1600" dirty="0">
                <a:latin typeface="Aptos"/>
              </a:rPr>
              <a:t> y Categoría.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s-ES" sz="16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26768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1165-C38D-74F0-2E4A-8581C95C9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51FD-58AE-B0EB-3C7F-93ACDECF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A48A6-19A5-330D-940D-1999DC0222E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8E200-984C-D316-3FD3-6D833E2D8E0B}"/>
              </a:ext>
            </a:extLst>
          </p:cNvPr>
          <p:cNvSpPr txBox="1"/>
          <p:nvPr/>
        </p:nvSpPr>
        <p:spPr>
          <a:xfrm>
            <a:off x="525863" y="1712897"/>
            <a:ext cx="1114201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solidFill>
                  <a:srgbClr val="FF0000"/>
                </a:solidFill>
                <a:latin typeface="Aptos"/>
              </a:rPr>
              <a:t>Paso 8:</a:t>
            </a:r>
            <a:r>
              <a:rPr lang="es-ES" sz="1600" dirty="0">
                <a:solidFill>
                  <a:srgbClr val="FF0000"/>
                </a:solidFill>
                <a:latin typeface="Aptos"/>
              </a:rPr>
              <a:t> Agrupar y resumir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solidFill>
                  <a:srgbClr val="FF0000"/>
                </a:solidFill>
                <a:latin typeface="Aptos"/>
              </a:rPr>
              <a:t>1. Ve a Transformar → Agrupar por. </a:t>
            </a: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solidFill>
                  <a:srgbClr val="FF0000"/>
                </a:solidFill>
                <a:latin typeface="Aptos"/>
              </a:rPr>
              <a:t>2. Agrupa por: - Categoría - </a:t>
            </a:r>
            <a:r>
              <a:rPr lang="es-ES" sz="1600" err="1">
                <a:solidFill>
                  <a:srgbClr val="FF0000"/>
                </a:solidFill>
                <a:latin typeface="Aptos"/>
              </a:rPr>
              <a:t>Tipo_Venta</a:t>
            </a:r>
            <a:endParaRPr lang="es-ES" sz="1600">
              <a:solidFill>
                <a:srgbClr val="FF0000"/>
              </a:solidFill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solidFill>
                  <a:srgbClr val="FF0000"/>
                </a:solidFill>
                <a:latin typeface="Aptos"/>
              </a:rPr>
              <a:t>3. En operaciones: </a:t>
            </a:r>
          </a:p>
          <a:p>
            <a:pPr marL="1200150" lvl="2" indent="-285750">
              <a:buFont typeface="Wingdings"/>
              <a:buChar char="§"/>
            </a:pPr>
            <a:r>
              <a:rPr lang="es-ES" sz="1600" dirty="0">
                <a:solidFill>
                  <a:srgbClr val="FF0000"/>
                </a:solidFill>
                <a:latin typeface="Aptos"/>
              </a:rPr>
              <a:t>- Suma de Cantidad → renombrar como </a:t>
            </a:r>
            <a:r>
              <a:rPr lang="es-ES" sz="1600" err="1">
                <a:solidFill>
                  <a:srgbClr val="FF0000"/>
                </a:solidFill>
                <a:latin typeface="Aptos"/>
              </a:rPr>
              <a:t>Total_Unidades</a:t>
            </a:r>
            <a:r>
              <a:rPr lang="es-ES" sz="1600" dirty="0">
                <a:solidFill>
                  <a:srgbClr val="FF0000"/>
                </a:solidFill>
                <a:latin typeface="Aptos"/>
              </a:rPr>
              <a:t> </a:t>
            </a:r>
          </a:p>
          <a:p>
            <a:pPr marL="1200150" lvl="2" indent="-285750">
              <a:buFont typeface="Wingdings"/>
              <a:buChar char="§"/>
            </a:pPr>
            <a:r>
              <a:rPr lang="es-ES" sz="1600" dirty="0">
                <a:solidFill>
                  <a:srgbClr val="FF0000"/>
                </a:solidFill>
                <a:latin typeface="Aptos"/>
              </a:rPr>
              <a:t>- Suma de columna personalizada: Cantidad * </a:t>
            </a:r>
            <a:r>
              <a:rPr lang="es-ES" sz="1600" err="1">
                <a:solidFill>
                  <a:srgbClr val="FF0000"/>
                </a:solidFill>
                <a:latin typeface="Aptos"/>
              </a:rPr>
              <a:t>Precio_Unitario</a:t>
            </a:r>
            <a:r>
              <a:rPr lang="es-ES" sz="1600" dirty="0">
                <a:solidFill>
                  <a:srgbClr val="FF0000"/>
                </a:solidFill>
                <a:latin typeface="Aptos"/>
              </a:rPr>
              <a:t> → </a:t>
            </a:r>
            <a:r>
              <a:rPr lang="es-ES" sz="1600" err="1">
                <a:solidFill>
                  <a:srgbClr val="FF0000"/>
                </a:solidFill>
                <a:latin typeface="Aptos"/>
              </a:rPr>
              <a:t>Ingreso_Total</a:t>
            </a:r>
            <a:r>
              <a:rPr lang="es-ES" sz="1600" dirty="0">
                <a:solidFill>
                  <a:srgbClr val="FF0000"/>
                </a:solidFill>
                <a:latin typeface="Aptos"/>
              </a:rPr>
              <a:t> </a:t>
            </a:r>
          </a:p>
          <a:p>
            <a:pPr marL="1200150" lvl="2" indent="-285750">
              <a:buFont typeface="Wingdings"/>
              <a:buChar char="§"/>
            </a:pPr>
            <a:r>
              <a:rPr lang="es-ES" sz="1600" dirty="0">
                <a:solidFill>
                  <a:srgbClr val="FF0000"/>
                </a:solidFill>
                <a:latin typeface="Aptos"/>
              </a:rPr>
              <a:t>- Promedio de </a:t>
            </a:r>
            <a:r>
              <a:rPr lang="es-ES" sz="1600" err="1">
                <a:solidFill>
                  <a:srgbClr val="FF0000"/>
                </a:solidFill>
                <a:latin typeface="Aptos"/>
              </a:rPr>
              <a:t>Precio_Unitario</a:t>
            </a:r>
            <a:r>
              <a:rPr lang="es-ES" sz="1600" dirty="0">
                <a:solidFill>
                  <a:srgbClr val="FF0000"/>
                </a:solidFill>
                <a:latin typeface="Aptos"/>
              </a:rPr>
              <a:t> → </a:t>
            </a:r>
            <a:r>
              <a:rPr lang="es-ES" sz="1600" err="1">
                <a:solidFill>
                  <a:srgbClr val="FF0000"/>
                </a:solidFill>
                <a:latin typeface="Aptos"/>
              </a:rPr>
              <a:t>Precio_Promedio</a:t>
            </a:r>
            <a:endParaRPr lang="es-ES" sz="1600">
              <a:solidFill>
                <a:srgbClr val="FF0000"/>
              </a:solidFill>
              <a:latin typeface="Aptos"/>
            </a:endParaRPr>
          </a:p>
          <a:p>
            <a:pPr marL="1200150" lvl="2" indent="-285750">
              <a:buFont typeface="Wingdings"/>
              <a:buChar char="§"/>
            </a:pPr>
            <a:endParaRPr lang="es-ES" sz="1600" dirty="0">
              <a:latin typeface="Aptos"/>
            </a:endParaRPr>
          </a:p>
          <a:p>
            <a:pPr marL="1200150" lvl="2" indent="-285750">
              <a:buFont typeface="Wingdings"/>
              <a:buChar char="§"/>
            </a:pPr>
            <a:endParaRPr lang="es-ES" sz="1600" dirty="0">
              <a:latin typeface="Aptos"/>
            </a:endParaRPr>
          </a:p>
          <a:p>
            <a:pPr marL="1200150" lvl="2" indent="-285750">
              <a:buFont typeface="Wingdings"/>
              <a:buChar char="§"/>
            </a:pPr>
            <a:endParaRPr lang="es-ES" sz="1600" dirty="0">
              <a:latin typeface="Aptos"/>
            </a:endParaRPr>
          </a:p>
          <a:p>
            <a:pPr lvl="2"/>
            <a:r>
              <a:rPr lang="es-ES" sz="2000" dirty="0">
                <a:ea typeface="+mn-lt"/>
                <a:cs typeface="+mn-lt"/>
              </a:rPr>
              <a:t>Resultado final: Una tabla con las columnas: </a:t>
            </a:r>
            <a:endParaRPr lang="es-ES" sz="2000">
              <a:latin typeface="Aptos"/>
              <a:ea typeface="+mn-lt"/>
              <a:cs typeface="+mn-lt"/>
            </a:endParaRPr>
          </a:p>
          <a:p>
            <a:pPr lvl="2"/>
            <a:r>
              <a:rPr lang="es-ES" sz="1600" dirty="0">
                <a:ea typeface="+mn-lt"/>
                <a:cs typeface="+mn-lt"/>
              </a:rPr>
              <a:t>- Categoría </a:t>
            </a:r>
            <a:endParaRPr lang="es-ES" sz="1600" dirty="0" err="1">
              <a:latin typeface="Aptos"/>
              <a:ea typeface="+mn-lt"/>
              <a:cs typeface="+mn-lt"/>
            </a:endParaRPr>
          </a:p>
          <a:p>
            <a:pPr lvl="2"/>
            <a:r>
              <a:rPr lang="es-ES" sz="1600" dirty="0">
                <a:ea typeface="+mn-lt"/>
                <a:cs typeface="+mn-lt"/>
              </a:rPr>
              <a:t>- </a:t>
            </a:r>
            <a:r>
              <a:rPr lang="es-ES" sz="1600" dirty="0" err="1">
                <a:ea typeface="+mn-lt"/>
                <a:cs typeface="+mn-lt"/>
              </a:rPr>
              <a:t>Tipo_Venta</a:t>
            </a:r>
            <a:r>
              <a:rPr lang="es-ES" sz="1600" dirty="0">
                <a:ea typeface="+mn-lt"/>
                <a:cs typeface="+mn-lt"/>
              </a:rPr>
              <a:t> </a:t>
            </a:r>
            <a:endParaRPr lang="es-ES" sz="1600" dirty="0">
              <a:latin typeface="Aptos"/>
              <a:ea typeface="+mn-lt"/>
              <a:cs typeface="+mn-lt"/>
            </a:endParaRPr>
          </a:p>
          <a:p>
            <a:pPr lvl="2"/>
            <a:r>
              <a:rPr lang="es-ES" sz="1600" dirty="0">
                <a:ea typeface="+mn-lt"/>
                <a:cs typeface="+mn-lt"/>
              </a:rPr>
              <a:t>- </a:t>
            </a:r>
            <a:r>
              <a:rPr lang="es-ES" sz="1600" err="1">
                <a:ea typeface="+mn-lt"/>
                <a:cs typeface="+mn-lt"/>
              </a:rPr>
              <a:t>Total_Unidades</a:t>
            </a:r>
            <a:r>
              <a:rPr lang="es-ES" sz="1600" dirty="0">
                <a:ea typeface="+mn-lt"/>
                <a:cs typeface="+mn-lt"/>
              </a:rPr>
              <a:t> </a:t>
            </a:r>
            <a:endParaRPr lang="es-ES" sz="1600">
              <a:latin typeface="Aptos"/>
              <a:ea typeface="+mn-lt"/>
              <a:cs typeface="+mn-lt"/>
            </a:endParaRPr>
          </a:p>
          <a:p>
            <a:pPr lvl="2"/>
            <a:r>
              <a:rPr lang="es-ES" sz="1600" dirty="0">
                <a:ea typeface="+mn-lt"/>
                <a:cs typeface="+mn-lt"/>
              </a:rPr>
              <a:t>- </a:t>
            </a:r>
            <a:r>
              <a:rPr lang="es-ES" sz="1600" dirty="0" err="1">
                <a:ea typeface="+mn-lt"/>
                <a:cs typeface="+mn-lt"/>
              </a:rPr>
              <a:t>Ingreso_Total</a:t>
            </a:r>
            <a:r>
              <a:rPr lang="es-ES" sz="1600" dirty="0">
                <a:ea typeface="+mn-lt"/>
                <a:cs typeface="+mn-lt"/>
              </a:rPr>
              <a:t> </a:t>
            </a:r>
            <a:endParaRPr lang="es-ES" sz="1600">
              <a:latin typeface="Aptos"/>
              <a:ea typeface="+mn-lt"/>
              <a:cs typeface="+mn-lt"/>
            </a:endParaRPr>
          </a:p>
          <a:p>
            <a:pPr lvl="2"/>
            <a:r>
              <a:rPr lang="es-ES" sz="1600" dirty="0">
                <a:ea typeface="+mn-lt"/>
                <a:cs typeface="+mn-lt"/>
              </a:rPr>
              <a:t>- </a:t>
            </a:r>
            <a:r>
              <a:rPr lang="es-ES" sz="1600" dirty="0" err="1">
                <a:ea typeface="+mn-lt"/>
                <a:cs typeface="+mn-lt"/>
              </a:rPr>
              <a:t>Precio_Promedio</a:t>
            </a:r>
            <a:endParaRPr lang="es-ES" sz="1600" dirty="0">
              <a:latin typeface="Aptos"/>
            </a:endParaRPr>
          </a:p>
          <a:p>
            <a:pPr marL="1200150" lvl="2" indent="-285750">
              <a:buFont typeface="Wingdings"/>
              <a:buChar char="§"/>
            </a:pPr>
            <a:endParaRPr lang="es-ES" sz="1600" dirty="0">
              <a:latin typeface="Aptos"/>
            </a:endParaRPr>
          </a:p>
          <a:p>
            <a:pPr marL="1200150" lvl="2" indent="-285750">
              <a:buFont typeface="Wingdings"/>
              <a:buChar char="§"/>
            </a:pPr>
            <a:endParaRPr lang="es-ES" sz="1600" dirty="0">
              <a:latin typeface="Aptos"/>
            </a:endParaRPr>
          </a:p>
          <a:p>
            <a:pPr marL="1200150" lvl="2" indent="-285750">
              <a:buFont typeface="Wingdings"/>
              <a:buChar char="§"/>
            </a:pPr>
            <a:endParaRPr lang="es-ES" sz="16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913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2E3180-CEBC-A3EE-3050-920E0428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9A06B0-3FA4-B015-688B-8EDA8618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D039641-5B40-87CF-FD9F-BE07E186F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D65C66-09F0-17D7-1868-C7D0F145A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94DEF3FC-8A57-E5DE-5501-72E1BA84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AA8074A-72B4-9859-349F-AC587E817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722-7975-B2B3-D706-F5190708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9600" dirty="0">
                <a:solidFill>
                  <a:srgbClr val="FFFFFF"/>
                </a:solidFill>
              </a:rPr>
              <a:t>BLOQUE 03</a:t>
            </a:r>
            <a:r>
              <a:rPr lang="en-US" sz="7300" dirty="0">
                <a:solidFill>
                  <a:srgbClr val="FFFFFF"/>
                </a:solidFill>
              </a:rPr>
              <a:t> </a:t>
            </a:r>
            <a:br>
              <a:rPr lang="en-US" sz="7300" dirty="0">
                <a:solidFill>
                  <a:srgbClr val="FFFFFF"/>
                </a:solidFill>
              </a:rPr>
            </a:br>
            <a:r>
              <a:rPr lang="en-US" sz="7300" dirty="0">
                <a:solidFill>
                  <a:srgbClr val="FFFFFF"/>
                </a:solidFill>
              </a:rPr>
              <a:t>MODELADO DE DATOS</a:t>
            </a:r>
            <a:br>
              <a:rPr lang="en-US" sz="9600" dirty="0">
                <a:solidFill>
                  <a:srgbClr val="FFFFFF"/>
                </a:solidFill>
              </a:rPr>
            </a:b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6A07DD-304B-C164-6D0F-CED8E0945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46B6A-386A-54EB-3777-97232708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84D-03E4-B3AA-9BCA-C99A0A07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SESIONES PENDIENTES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091E60-4099-B3FF-A35B-A43B1F48A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24093"/>
              </p:ext>
            </p:extLst>
          </p:nvPr>
        </p:nvGraphicFramePr>
        <p:xfrm>
          <a:off x="604097" y="1526709"/>
          <a:ext cx="11050107" cy="45837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1656">
                  <a:extLst>
                    <a:ext uri="{9D8B030D-6E8A-4147-A177-3AD203B41FA5}">
                      <a16:colId xmlns:a16="http://schemas.microsoft.com/office/drawing/2014/main" val="3256238080"/>
                    </a:ext>
                  </a:extLst>
                </a:gridCol>
                <a:gridCol w="1797843">
                  <a:extLst>
                    <a:ext uri="{9D8B030D-6E8A-4147-A177-3AD203B41FA5}">
                      <a16:colId xmlns:a16="http://schemas.microsoft.com/office/drawing/2014/main" val="1312472185"/>
                    </a:ext>
                  </a:extLst>
                </a:gridCol>
                <a:gridCol w="7430608">
                  <a:extLst>
                    <a:ext uri="{9D8B030D-6E8A-4147-A177-3AD203B41FA5}">
                      <a16:colId xmlns:a16="http://schemas.microsoft.com/office/drawing/2014/main" val="2903575754"/>
                    </a:ext>
                  </a:extLst>
                </a:gridCol>
              </a:tblGrid>
              <a:tr h="4445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62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1" dirty="0"/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1" dirty="0"/>
                        <a:t>SESION 01 - ANALÍTICA DE DATOS (</a:t>
                      </a:r>
                      <a:r>
                        <a:rPr lang="en-US" sz="1600" i="1" dirty="0" err="1"/>
                        <a:t>Sesión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i="1" dirty="0" err="1"/>
                        <a:t>conjunta</a:t>
                      </a:r>
                      <a:r>
                        <a:rPr lang="en-US" sz="1600" i="1" dirty="0"/>
                        <a:t> 02 horas)</a:t>
                      </a:r>
                      <a:endParaRPr lang="en-US" sz="1600" b="0" i="1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47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02 – INTRODUCCION POWER BI 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513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21/05/2025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SESION 03 - TRANSFORMACIÓN DE DATOS I (</a:t>
                      </a:r>
                      <a:r>
                        <a:rPr lang="en-US" sz="1600" b="0" dirty="0" err="1"/>
                        <a:t>Básica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854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28/05/2025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SESION 04 -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TRANSFORMACIÓN DE DATOS II  (Intermedia)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2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03/06/2025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04/06/2025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05 – TRANSFORMACIÓN DE DATOS III (Avanzada)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5308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/>
                        <a:t>11/06/2025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06 –MODELADO DE DATOS E INFORMES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140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17/06/2025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18/06/2025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07 – VISUALIZACIÓN DE DATOS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435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24/06/2025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25/06/2025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08 – CASOS PRÁCTICOS 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9651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Por </a:t>
                      </a:r>
                      <a:r>
                        <a:rPr lang="en-US" sz="1600" b="1" dirty="0" err="1"/>
                        <a:t>Determinar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Por </a:t>
                      </a:r>
                      <a:r>
                        <a:rPr lang="en-US" sz="1600" b="1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Determinar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09 – CASOS PRÁCTICOS II Y BUENAS PRÁCTICAS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18880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02/07/2025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02/07/2025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10 – EVALUACIÓN FINAL Y CIERRE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02 horas)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12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793B-3FF5-7D23-DC99-CE1964A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1ED-AA84-B752-929A-7FA923BE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7A5AB-5A86-8424-8BFD-FF9E9DD3002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16F75-F9CF-26AB-DF3F-0964C7E15A46}"/>
              </a:ext>
            </a:extLst>
          </p:cNvPr>
          <p:cNvSpPr txBox="1"/>
          <p:nvPr/>
        </p:nvSpPr>
        <p:spPr>
          <a:xfrm>
            <a:off x="524329" y="1721757"/>
            <a:ext cx="11152414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r>
              <a:rPr lang="en-US" sz="2800" dirty="0"/>
              <a:t>INTRODUCCION AL MODELADO DE DATOS</a:t>
            </a:r>
            <a:endParaRPr lang="en-US" sz="2800"/>
          </a:p>
          <a:p>
            <a:pPr>
              <a:spcBef>
                <a:spcPct val="0"/>
              </a:spcBef>
            </a:pPr>
            <a:r>
              <a:rPr lang="en-US" sz="2800" dirty="0"/>
              <a:t>DIFERENCIAS ENTRE MODELADO Y VISUALIZACIÓN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FLUJO DE TRABAJO EN POWER BI</a:t>
            </a:r>
            <a:endParaRPr lang="en-US" sz="2800"/>
          </a:p>
          <a:p>
            <a:pPr>
              <a:spcBef>
                <a:spcPct val="0"/>
              </a:spcBef>
            </a:pPr>
            <a:r>
              <a:rPr lang="en-US" sz="2800" dirty="0"/>
              <a:t>ELEMENTOS CLAVE EN EL MODELADO:</a:t>
            </a:r>
            <a:endParaRPr lang="en-US" sz="2800"/>
          </a:p>
          <a:p>
            <a:pPr marL="800100" lvl="1" indent="-342900">
              <a:spcBef>
                <a:spcPct val="0"/>
              </a:spcBef>
              <a:buFont typeface="Courier New"/>
              <a:buChar char="o"/>
            </a:pPr>
            <a:r>
              <a:rPr lang="en-US" sz="2400" b="1" i="1" dirty="0"/>
              <a:t>TIPOS TABLA, CARDINALIDAD, DIRECCION Y MEDIDAS DAX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POR QUÉ ES IMPORTANTE OPTIMIZAR EL MODELO</a:t>
            </a:r>
            <a:endParaRPr lang="en-US" sz="2800"/>
          </a:p>
          <a:p>
            <a:pPr>
              <a:spcBef>
                <a:spcPct val="0"/>
              </a:spcBef>
            </a:pPr>
            <a:r>
              <a:rPr lang="en-US" sz="2800" dirty="0"/>
              <a:t>BUENAS PRÁCTICAS </a:t>
            </a:r>
            <a:endParaRPr lang="en-US" sz="2800"/>
          </a:p>
          <a:p>
            <a:pPr>
              <a:spcBef>
                <a:spcPct val="0"/>
              </a:spcBef>
            </a:pPr>
            <a:r>
              <a:rPr lang="en-US" sz="2800" dirty="0"/>
              <a:t>HERRAMIENTAS DE ANÁLISIS DE RENDIMIENTO</a:t>
            </a:r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  <a:p>
            <a:pPr>
              <a:buFont typeface="Calibri"/>
              <a:buChar char="-"/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pic>
        <p:nvPicPr>
          <p:cNvPr id="3" name="Picture 2" descr="MuaProxy.Vn 🎖️ Cho Thuê, Mua Proxy Việt Nam, US Giá Rẻ - IPV4, V6, Socks5">
            <a:extLst>
              <a:ext uri="{FF2B5EF4-FFF2-40B4-BE49-F238E27FC236}">
                <a16:creationId xmlns:a16="http://schemas.microsoft.com/office/drawing/2014/main" id="{691E92EB-DC1F-B454-BBA0-7E4EE795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900" y="4265539"/>
            <a:ext cx="2253300" cy="21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F1847-DF3A-79A9-D17F-BA6A9D7D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A41A-4635-71F9-5AC5-B6FD251C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4C0CD-1598-EC68-AED2-4EDA20B27E0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2D8D1-000E-99B8-BAD4-815230FC015E}"/>
              </a:ext>
            </a:extLst>
          </p:cNvPr>
          <p:cNvSpPr txBox="1"/>
          <p:nvPr/>
        </p:nvSpPr>
        <p:spPr>
          <a:xfrm>
            <a:off x="516094" y="1722666"/>
            <a:ext cx="11120610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INTRODUCCIÓN AL MODELADO DE DATOS?</a:t>
            </a:r>
          </a:p>
          <a:p>
            <a:endParaRPr lang="en-US" sz="2000"/>
          </a:p>
          <a:p>
            <a:pPr marL="285750" indent="-285750">
              <a:buFont typeface="Calibri"/>
              <a:buChar char="-"/>
            </a:pPr>
            <a:r>
              <a:rPr lang="en-US" sz="2000" dirty="0"/>
              <a:t>Se </a:t>
            </a:r>
            <a:r>
              <a:rPr lang="en-US" sz="2000" dirty="0" err="1"/>
              <a:t>trata</a:t>
            </a:r>
            <a:r>
              <a:rPr lang="en-US" sz="2000" dirty="0"/>
              <a:t> de la </a:t>
            </a:r>
            <a:r>
              <a:rPr lang="en-US" sz="2000" dirty="0" err="1"/>
              <a:t>Representación</a:t>
            </a:r>
            <a:r>
              <a:rPr lang="en-US" sz="2000" dirty="0"/>
              <a:t> </a:t>
            </a:r>
            <a:r>
              <a:rPr lang="en-US" sz="2000" dirty="0" err="1"/>
              <a:t>estructurada</a:t>
            </a:r>
            <a:r>
              <a:rPr lang="en-US" sz="2000" dirty="0"/>
              <a:t> de </a:t>
            </a:r>
            <a:r>
              <a:rPr lang="en-US" sz="2000" b="1" dirty="0" err="1"/>
              <a:t>cómo</a:t>
            </a:r>
            <a:r>
              <a:rPr lang="en-US" sz="2000" b="1" dirty="0"/>
              <a:t> se </a:t>
            </a:r>
            <a:r>
              <a:rPr lang="en-US" sz="2000" b="1" dirty="0" err="1"/>
              <a:t>relacionan</a:t>
            </a:r>
            <a:r>
              <a:rPr lang="en-US" sz="2000" b="1" dirty="0"/>
              <a:t>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datos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2000" dirty="0"/>
              <a:t>Permite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 </a:t>
            </a:r>
            <a:r>
              <a:rPr lang="en-US" sz="2000" dirty="0" err="1"/>
              <a:t>complejos</a:t>
            </a:r>
            <a:r>
              <a:rPr lang="en-US" sz="2000" dirty="0"/>
              <a:t> de forma </a:t>
            </a:r>
            <a:r>
              <a:rPr lang="en-US" sz="2000" dirty="0" err="1"/>
              <a:t>sencilla</a:t>
            </a:r>
            <a:r>
              <a:rPr lang="en-US" sz="2000" dirty="0"/>
              <a:t> y </a:t>
            </a:r>
            <a:r>
              <a:rPr lang="en-US" sz="2000" dirty="0" err="1"/>
              <a:t>rápida</a:t>
            </a:r>
            <a:r>
              <a:rPr lang="en-US" sz="2000" dirty="0"/>
              <a:t> y </a:t>
            </a:r>
            <a:r>
              <a:rPr lang="en-US" sz="2000" b="1" dirty="0"/>
              <a:t>es la base para </a:t>
            </a:r>
            <a:r>
              <a:rPr lang="en-US" sz="2000" b="1" dirty="0" err="1"/>
              <a:t>obtener</a:t>
            </a:r>
            <a:r>
              <a:rPr lang="en-US" sz="2000" b="1" dirty="0"/>
              <a:t> </a:t>
            </a:r>
            <a:r>
              <a:rPr lang="en-US" sz="2000" b="1" dirty="0" err="1"/>
              <a:t>informes</a:t>
            </a:r>
            <a:r>
              <a:rPr lang="en-US" sz="2000" b="1" dirty="0"/>
              <a:t> </a:t>
            </a:r>
            <a:r>
              <a:rPr lang="en-US" sz="2000" b="1" dirty="0" err="1"/>
              <a:t>precisos</a:t>
            </a:r>
            <a:r>
              <a:rPr lang="en-US" sz="2000" b="1" dirty="0"/>
              <a:t>, </a:t>
            </a:r>
            <a:r>
              <a:rPr lang="en-US" sz="2000" b="1" dirty="0" err="1"/>
              <a:t>eficientes</a:t>
            </a:r>
            <a:r>
              <a:rPr lang="en-US" sz="2000" b="1" dirty="0"/>
              <a:t> y </a:t>
            </a:r>
            <a:r>
              <a:rPr lang="en-US" sz="2000" b="1" dirty="0" err="1"/>
              <a:t>escalables</a:t>
            </a:r>
            <a:r>
              <a:rPr lang="en-US" sz="2000" b="1" dirty="0"/>
              <a:t>.</a:t>
            </a:r>
            <a:r>
              <a:rPr lang="en-US" sz="2000" dirty="0"/>
              <a:t> </a:t>
            </a:r>
            <a:endParaRPr lang="en-US" dirty="0"/>
          </a:p>
          <a:p>
            <a:pPr marL="285750" indent="-285750">
              <a:buFont typeface="Calibri"/>
              <a:buChar char="-"/>
            </a:pPr>
            <a:endParaRPr lang="en-US" sz="2000" dirty="0"/>
          </a:p>
          <a:p>
            <a:pPr marL="285750" indent="-285750">
              <a:buFont typeface="Calibri,Sans-Serif"/>
              <a:buChar char="-"/>
            </a:pPr>
            <a:r>
              <a:rPr lang="en-US" sz="2000" dirty="0"/>
              <a:t>El </a:t>
            </a:r>
            <a:r>
              <a:rPr lang="en-US" sz="2000" dirty="0" err="1"/>
              <a:t>proceso</a:t>
            </a:r>
            <a:r>
              <a:rPr lang="en-US" sz="2000" dirty="0"/>
              <a:t> de </a:t>
            </a:r>
            <a:r>
              <a:rPr lang="en-US" sz="2000" dirty="0" err="1"/>
              <a:t>modelado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implica</a:t>
            </a:r>
            <a:r>
              <a:rPr lang="en-US" sz="2000" dirty="0"/>
              <a:t>: 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000" b="1" err="1"/>
              <a:t>Definir</a:t>
            </a:r>
            <a:r>
              <a:rPr lang="en-US" sz="2000" b="1" dirty="0"/>
              <a:t> </a:t>
            </a:r>
            <a:r>
              <a:rPr lang="en-US" sz="2000" b="1" err="1"/>
              <a:t>relaciones</a:t>
            </a:r>
            <a:r>
              <a:rPr lang="en-US" sz="2000" b="1" dirty="0"/>
              <a:t> entre </a:t>
            </a:r>
            <a:r>
              <a:rPr lang="en-US" sz="2000" b="1" err="1"/>
              <a:t>tablas</a:t>
            </a:r>
            <a:r>
              <a:rPr lang="en-US" sz="2000" b="1" dirty="0"/>
              <a:t>. 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000" b="1" dirty="0"/>
              <a:t>Crear </a:t>
            </a:r>
            <a:r>
              <a:rPr lang="en-US" sz="2000" b="1" err="1"/>
              <a:t>medidas</a:t>
            </a:r>
            <a:r>
              <a:rPr lang="en-US" sz="2000" b="1" dirty="0"/>
              <a:t>.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000" b="1" dirty="0" err="1"/>
              <a:t>Establecer</a:t>
            </a:r>
            <a:r>
              <a:rPr lang="en-US" sz="2000" b="1" dirty="0"/>
              <a:t> </a:t>
            </a:r>
            <a:r>
              <a:rPr lang="en-US" sz="2000" b="1" dirty="0" err="1"/>
              <a:t>jerarquías</a:t>
            </a:r>
            <a:r>
              <a:rPr lang="en-US" sz="2000" b="1" dirty="0"/>
              <a:t>.</a:t>
            </a:r>
          </a:p>
          <a:p>
            <a:pPr marL="742950" lvl="1" indent="-285750">
              <a:buFont typeface="Courier New,monospace"/>
              <a:buChar char="o"/>
            </a:pP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2000" dirty="0" err="1"/>
              <a:t>Construímos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modelado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</a:t>
            </a:r>
            <a:r>
              <a:rPr lang="en-US" sz="2000" b="1" dirty="0" err="1"/>
              <a:t>relaciones</a:t>
            </a:r>
            <a:r>
              <a:rPr lang="en-US" sz="2000" b="1" dirty="0"/>
              <a:t> entre </a:t>
            </a:r>
            <a:r>
              <a:rPr lang="en-US" sz="2000" b="1" dirty="0" err="1"/>
              <a:t>tablas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la vista de </a:t>
            </a:r>
            <a:r>
              <a:rPr lang="en-US" sz="2000" b="1" dirty="0" err="1"/>
              <a:t>modelo</a:t>
            </a:r>
            <a:r>
              <a:rPr lang="en-US" sz="2000" b="1" dirty="0"/>
              <a:t> de Power Query.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FF66-8262-3F17-FCCD-DAA4A7B74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B03095-5A72-BF33-CF3D-DB006C536D8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pic>
        <p:nvPicPr>
          <p:cNvPr id="3" name="Picture 2" descr="Captura de pantalla del modelo semántico de ejemplo con muchas relaciones.">
            <a:extLst>
              <a:ext uri="{FF2B5EF4-FFF2-40B4-BE49-F238E27FC236}">
                <a16:creationId xmlns:a16="http://schemas.microsoft.com/office/drawing/2014/main" id="{8EE49059-9F81-4DD9-57C4-E6884BFA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" y="499542"/>
            <a:ext cx="7779933" cy="5383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E28C22-9BF6-0A3F-E08E-04B2CAB5E8C4}"/>
              </a:ext>
            </a:extLst>
          </p:cNvPr>
          <p:cNvSpPr txBox="1"/>
          <p:nvPr/>
        </p:nvSpPr>
        <p:spPr>
          <a:xfrm>
            <a:off x="7781262" y="781492"/>
            <a:ext cx="389505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262626"/>
                </a:solidFill>
              </a:rPr>
              <a:t>EJEMPLO DE MODELO SEMÁNTICO</a:t>
            </a:r>
          </a:p>
          <a:p>
            <a:endParaRPr lang="en-US" sz="1600" b="1" dirty="0">
              <a:solidFill>
                <a:srgbClr val="262626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solidFill>
                  <a:srgbClr val="262626"/>
                </a:solidFill>
              </a:rPr>
              <a:t>Cada </a:t>
            </a:r>
            <a:r>
              <a:rPr lang="en-US" sz="1400" dirty="0" err="1">
                <a:solidFill>
                  <a:srgbClr val="262626"/>
                </a:solidFill>
              </a:rPr>
              <a:t>elemento</a:t>
            </a:r>
            <a:r>
              <a:rPr lang="en-US" sz="1400" dirty="0">
                <a:solidFill>
                  <a:srgbClr val="262626"/>
                </a:solidFill>
              </a:rPr>
              <a:t> de </a:t>
            </a:r>
            <a:r>
              <a:rPr lang="en-US" sz="1400" dirty="0" err="1">
                <a:solidFill>
                  <a:srgbClr val="262626"/>
                </a:solidFill>
              </a:rPr>
              <a:t>línea</a:t>
            </a:r>
            <a:r>
              <a:rPr lang="en-US" sz="1400" dirty="0">
                <a:solidFill>
                  <a:srgbClr val="262626"/>
                </a:solidFill>
              </a:rPr>
              <a:t> del </a:t>
            </a:r>
            <a:r>
              <a:rPr lang="en-US" sz="1400" dirty="0" err="1">
                <a:solidFill>
                  <a:srgbClr val="262626"/>
                </a:solidFill>
              </a:rPr>
              <a:t>cuadro</a:t>
            </a:r>
            <a:r>
              <a:rPr lang="en-US" sz="1400" dirty="0">
                <a:solidFill>
                  <a:srgbClr val="262626"/>
                </a:solidFill>
              </a:rPr>
              <a:t> es </a:t>
            </a:r>
            <a:r>
              <a:rPr lang="en-US" sz="1400" dirty="0" err="1">
                <a:solidFill>
                  <a:srgbClr val="262626"/>
                </a:solidFill>
              </a:rPr>
              <a:t>una</a:t>
            </a:r>
            <a:r>
              <a:rPr lang="en-US" sz="1400" dirty="0">
                <a:solidFill>
                  <a:srgbClr val="262626"/>
                </a:solidFill>
              </a:rPr>
              <a:t> </a:t>
            </a:r>
            <a:r>
              <a:rPr lang="en-US" sz="1400" dirty="0" err="1">
                <a:solidFill>
                  <a:srgbClr val="262626"/>
                </a:solidFill>
              </a:rPr>
              <a:t>columna</a:t>
            </a:r>
            <a:r>
              <a:rPr lang="en-US" sz="1400" dirty="0">
                <a:solidFill>
                  <a:srgbClr val="262626"/>
                </a:solidFill>
              </a:rPr>
              <a:t>. 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solidFill>
                  <a:srgbClr val="262626"/>
                </a:solidFill>
              </a:rPr>
              <a:t>Las </a:t>
            </a:r>
            <a:r>
              <a:rPr lang="en-US" sz="1400" dirty="0" err="1">
                <a:solidFill>
                  <a:srgbClr val="262626"/>
                </a:solidFill>
              </a:rPr>
              <a:t>líneas</a:t>
            </a:r>
            <a:r>
              <a:rPr lang="en-US" sz="1400" dirty="0">
                <a:solidFill>
                  <a:srgbClr val="262626"/>
                </a:solidFill>
              </a:rPr>
              <a:t> que </a:t>
            </a:r>
            <a:r>
              <a:rPr lang="en-US" sz="1400" dirty="0" err="1">
                <a:solidFill>
                  <a:srgbClr val="262626"/>
                </a:solidFill>
              </a:rPr>
              <a:t>conectan</a:t>
            </a:r>
            <a:r>
              <a:rPr lang="en-US" sz="1400" dirty="0">
                <a:solidFill>
                  <a:srgbClr val="262626"/>
                </a:solidFill>
              </a:rPr>
              <a:t> </a:t>
            </a:r>
            <a:r>
              <a:rPr lang="en-US" sz="1400" dirty="0" err="1">
                <a:solidFill>
                  <a:srgbClr val="262626"/>
                </a:solidFill>
              </a:rPr>
              <a:t>los</a:t>
            </a:r>
            <a:r>
              <a:rPr lang="en-US" sz="1400" dirty="0">
                <a:solidFill>
                  <a:srgbClr val="262626"/>
                </a:solidFill>
              </a:rPr>
              <a:t> </a:t>
            </a:r>
            <a:r>
              <a:rPr lang="en-US" sz="1400" dirty="0" err="1">
                <a:solidFill>
                  <a:srgbClr val="262626"/>
                </a:solidFill>
              </a:rPr>
              <a:t>cuadros</a:t>
            </a:r>
            <a:r>
              <a:rPr lang="en-US" sz="1400" dirty="0">
                <a:solidFill>
                  <a:srgbClr val="262626"/>
                </a:solidFill>
              </a:rPr>
              <a:t> </a:t>
            </a:r>
            <a:r>
              <a:rPr lang="en-US" sz="1400" dirty="0" err="1">
                <a:solidFill>
                  <a:srgbClr val="262626"/>
                </a:solidFill>
              </a:rPr>
              <a:t>representan</a:t>
            </a:r>
            <a:r>
              <a:rPr lang="en-US" sz="1400" dirty="0">
                <a:solidFill>
                  <a:srgbClr val="262626"/>
                </a:solidFill>
              </a:rPr>
              <a:t> las </a:t>
            </a:r>
            <a:r>
              <a:rPr lang="en-US" sz="1400" dirty="0" err="1">
                <a:solidFill>
                  <a:srgbClr val="262626"/>
                </a:solidFill>
              </a:rPr>
              <a:t>relaciones</a:t>
            </a:r>
            <a:r>
              <a:rPr lang="en-US" sz="1400" dirty="0">
                <a:solidFill>
                  <a:srgbClr val="262626"/>
                </a:solidFill>
              </a:rPr>
              <a:t> entre las </a:t>
            </a:r>
            <a:r>
              <a:rPr lang="en-US" sz="1400" dirty="0" err="1">
                <a:solidFill>
                  <a:srgbClr val="262626"/>
                </a:solidFill>
              </a:rPr>
              <a:t>tablas</a:t>
            </a:r>
            <a:r>
              <a:rPr lang="en-US" sz="1400" dirty="0">
                <a:solidFill>
                  <a:srgbClr val="262626"/>
                </a:solidFill>
              </a:rPr>
              <a:t>. 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solidFill>
                  <a:srgbClr val="262626"/>
                </a:solidFill>
              </a:rPr>
              <a:t>Las </a:t>
            </a:r>
            <a:r>
              <a:rPr lang="en-US" sz="1400" err="1">
                <a:solidFill>
                  <a:srgbClr val="262626"/>
                </a:solidFill>
              </a:rPr>
              <a:t>relaciones</a:t>
            </a:r>
            <a:r>
              <a:rPr lang="en-US" sz="1400" dirty="0">
                <a:solidFill>
                  <a:srgbClr val="262626"/>
                </a:solidFill>
              </a:rPr>
              <a:t> se </a:t>
            </a:r>
            <a:r>
              <a:rPr lang="en-US" sz="1400" err="1">
                <a:solidFill>
                  <a:srgbClr val="262626"/>
                </a:solidFill>
              </a:rPr>
              <a:t>definen</a:t>
            </a:r>
            <a:r>
              <a:rPr lang="en-US" sz="1400" dirty="0">
                <a:solidFill>
                  <a:srgbClr val="262626"/>
                </a:solidFill>
              </a:rPr>
              <a:t> entre las </a:t>
            </a:r>
            <a:r>
              <a:rPr lang="en-US" sz="1400" err="1">
                <a:solidFill>
                  <a:srgbClr val="262626"/>
                </a:solidFill>
              </a:rPr>
              <a:t>tablas</a:t>
            </a:r>
            <a:r>
              <a:rPr lang="en-US" sz="1400" dirty="0">
                <a:solidFill>
                  <a:srgbClr val="262626"/>
                </a:solidFill>
              </a:rPr>
              <a:t> a </a:t>
            </a:r>
            <a:r>
              <a:rPr lang="en-US" sz="1400" err="1">
                <a:solidFill>
                  <a:srgbClr val="262626"/>
                </a:solidFill>
              </a:rPr>
              <a:t>través</a:t>
            </a:r>
            <a:r>
              <a:rPr lang="en-US" sz="1400" dirty="0">
                <a:solidFill>
                  <a:srgbClr val="262626"/>
                </a:solidFill>
              </a:rPr>
              <a:t> de claves </a:t>
            </a:r>
            <a:r>
              <a:rPr lang="en-US" sz="1400" err="1">
                <a:solidFill>
                  <a:srgbClr val="262626"/>
                </a:solidFill>
              </a:rPr>
              <a:t>principales</a:t>
            </a:r>
            <a:r>
              <a:rPr lang="en-US" sz="1400" dirty="0">
                <a:solidFill>
                  <a:srgbClr val="262626"/>
                </a:solidFill>
              </a:rPr>
              <a:t> y </a:t>
            </a:r>
            <a:r>
              <a:rPr lang="en-US" sz="1400" err="1">
                <a:solidFill>
                  <a:srgbClr val="262626"/>
                </a:solidFill>
              </a:rPr>
              <a:t>externas</a:t>
            </a:r>
            <a:r>
              <a:rPr lang="en-US" sz="1400" dirty="0">
                <a:solidFill>
                  <a:srgbClr val="262626"/>
                </a:solidFill>
              </a:rPr>
              <a:t>. </a:t>
            </a:r>
            <a:endParaRPr lang="en-US" sz="1400"/>
          </a:p>
          <a:p>
            <a:pPr marL="285750" indent="-285750">
              <a:buFont typeface="Calibri"/>
              <a:buChar char="-"/>
            </a:pPr>
            <a:endParaRPr lang="en-US" sz="1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0EE70-362B-DE92-98ED-7B851B19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E50-295D-F824-544A-05CF6F37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0E0CF0-E5D8-8453-09A1-50294695A8D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4A39E-7702-F025-B7C4-6020C839CB6B}"/>
              </a:ext>
            </a:extLst>
          </p:cNvPr>
          <p:cNvSpPr txBox="1"/>
          <p:nvPr/>
        </p:nvSpPr>
        <p:spPr>
          <a:xfrm>
            <a:off x="525863" y="1712897"/>
            <a:ext cx="1114201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DIFERENCIAS ENTRE MODELADO Y VISUALIZACIÓN</a:t>
            </a:r>
          </a:p>
          <a:p>
            <a:endParaRPr lang="en-US" sz="2000"/>
          </a:p>
          <a:p>
            <a:pPr marL="285750" indent="-285750">
              <a:buFont typeface="Calibri"/>
              <a:buChar char="-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Calibri"/>
              <a:buChar char="-"/>
            </a:pPr>
            <a:endParaRPr lang="en-US" sz="2400" b="1" dirty="0"/>
          </a:p>
          <a:p>
            <a:pPr marL="285750" indent="-285750">
              <a:buFont typeface="Calibri"/>
              <a:buChar char="-"/>
            </a:pPr>
            <a:endParaRPr lang="en-US" sz="2400" dirty="0"/>
          </a:p>
          <a:p>
            <a:pPr marL="742950" lvl="1" indent="-285750">
              <a:buFont typeface="Courier New"/>
              <a:buChar char="o"/>
            </a:pPr>
            <a:endParaRPr lang="en-US" sz="2400" dirty="0"/>
          </a:p>
          <a:p>
            <a:endParaRPr lang="en-US" sz="2400" dirty="0"/>
          </a:p>
          <a:p>
            <a:endParaRPr lang="en-US" sz="16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AD9DD8-77C1-3529-7D7F-08B3FA992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72070"/>
              </p:ext>
            </p:extLst>
          </p:nvPr>
        </p:nvGraphicFramePr>
        <p:xfrm>
          <a:off x="674076" y="2598615"/>
          <a:ext cx="9951400" cy="17506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8363">
                  <a:extLst>
                    <a:ext uri="{9D8B030D-6E8A-4147-A177-3AD203B41FA5}">
                      <a16:colId xmlns:a16="http://schemas.microsoft.com/office/drawing/2014/main" val="592444954"/>
                    </a:ext>
                  </a:extLst>
                </a:gridCol>
                <a:gridCol w="3904142">
                  <a:extLst>
                    <a:ext uri="{9D8B030D-6E8A-4147-A177-3AD203B41FA5}">
                      <a16:colId xmlns:a16="http://schemas.microsoft.com/office/drawing/2014/main" val="339566643"/>
                    </a:ext>
                  </a:extLst>
                </a:gridCol>
                <a:gridCol w="3978895">
                  <a:extLst>
                    <a:ext uri="{9D8B030D-6E8A-4147-A177-3AD203B41FA5}">
                      <a16:colId xmlns:a16="http://schemas.microsoft.com/office/drawing/2014/main" val="399785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1" err="1">
                          <a:effectLst/>
                        </a:rPr>
                        <a:t>Aspecto</a:t>
                      </a:r>
                      <a:endParaRPr lang="en-US" sz="2400" b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1" err="1">
                          <a:effectLst/>
                        </a:rPr>
                        <a:t>Modelado</a:t>
                      </a:r>
                      <a:r>
                        <a:rPr lang="en-US" sz="2400" b="1" dirty="0">
                          <a:effectLst/>
                        </a:rPr>
                        <a:t> de Datos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1" err="1">
                          <a:effectLst/>
                        </a:rPr>
                        <a:t>Visualización</a:t>
                      </a:r>
                      <a:endParaRPr lang="en-US" sz="2400" b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0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b="0" err="1">
                          <a:effectLst/>
                        </a:rPr>
                        <a:t>Objetivo</a:t>
                      </a:r>
                      <a:endParaRPr lang="en-US" sz="1800" b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Preparar</a:t>
                      </a:r>
                      <a:r>
                        <a:rPr lang="en-US" dirty="0">
                          <a:effectLst/>
                        </a:rPr>
                        <a:t> y </a:t>
                      </a:r>
                      <a:r>
                        <a:rPr lang="en-US" dirty="0" err="1">
                          <a:effectLst/>
                        </a:rPr>
                        <a:t>estructurar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datos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Comunicar</a:t>
                      </a:r>
                      <a:r>
                        <a:rPr lang="en-US" dirty="0">
                          <a:effectLst/>
                        </a:rPr>
                        <a:t> insights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3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b="0" dirty="0">
                          <a:effectLst/>
                        </a:rPr>
                        <a:t>Herramientas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>
                          <a:effectLst/>
                        </a:rPr>
                        <a:t>Power Query, vista de </a:t>
                      </a:r>
                      <a:r>
                        <a:rPr lang="en-US" dirty="0" err="1">
                          <a:effectLst/>
                        </a:rPr>
                        <a:t>modelo</a:t>
                      </a:r>
                      <a:r>
                        <a:rPr lang="en-US" dirty="0">
                          <a:effectLst/>
                        </a:rPr>
                        <a:t>, DAX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Gráficos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tablas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segmentadores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800" b="0" dirty="0">
                          <a:effectLst/>
                        </a:rPr>
                        <a:t>Impacto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Precisión</a:t>
                      </a:r>
                      <a:r>
                        <a:rPr lang="en-US" dirty="0">
                          <a:effectLst/>
                        </a:rPr>
                        <a:t> y </a:t>
                      </a:r>
                      <a:r>
                        <a:rPr lang="en-US" dirty="0" err="1">
                          <a:effectLst/>
                        </a:rPr>
                        <a:t>rendimiento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Claridad</a:t>
                      </a:r>
                      <a:r>
                        <a:rPr lang="en-US" dirty="0">
                          <a:effectLst/>
                        </a:rPr>
                        <a:t> y </a:t>
                      </a:r>
                      <a:r>
                        <a:rPr lang="en-US" dirty="0" err="1">
                          <a:effectLst/>
                        </a:rPr>
                        <a:t>comprensión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0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56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F9D9-FD3A-3024-264F-4E5DD8866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356D-A7B4-5780-1545-77B03452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F0EDA2-9B1B-37BC-F94C-C29C5C96730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BE6E6-57CB-B5A0-EF50-AEB3DD9C9B7A}"/>
              </a:ext>
            </a:extLst>
          </p:cNvPr>
          <p:cNvSpPr txBox="1"/>
          <p:nvPr/>
        </p:nvSpPr>
        <p:spPr>
          <a:xfrm>
            <a:off x="525863" y="1712897"/>
            <a:ext cx="1114201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FLUJO DE TRABAJO EN POWER BI</a:t>
            </a:r>
          </a:p>
          <a:p>
            <a:endParaRPr lang="en-US" sz="2000"/>
          </a:p>
          <a:p>
            <a:r>
              <a:rPr lang="en-US" sz="2000" dirty="0"/>
              <a:t>01 - CONEXIÓN A UN ORIGEN DE DATOS </a:t>
            </a:r>
          </a:p>
          <a:p>
            <a:r>
              <a:rPr lang="en-US" sz="2000" dirty="0"/>
              <a:t>02 – TRANSFORMACIÓN MEDIANTE POWER QUERY </a:t>
            </a:r>
          </a:p>
          <a:p>
            <a:r>
              <a:rPr lang="en-US" sz="2000" b="1" dirty="0"/>
              <a:t>03 – MODELADO DE DATOS (RELACIONES, MEDIDAS, JERARQUÍAS) </a:t>
            </a:r>
            <a:endParaRPr lang="en-US" sz="2000" dirty="0"/>
          </a:p>
          <a:p>
            <a:r>
              <a:rPr lang="en-US" sz="2000" dirty="0"/>
              <a:t>04 – CREACIÓN DE INFORME Y VISUALIZACIÓN DE DATOS</a:t>
            </a:r>
          </a:p>
          <a:p>
            <a:r>
              <a:rPr lang="en-US" sz="2000" dirty="0"/>
              <a:t>05 - PUBLICACIÓN EN POWER BI SERVICES Y ANÁLISIS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NOTA: El </a:t>
            </a:r>
            <a:r>
              <a:rPr lang="en-US" sz="2000" err="1"/>
              <a:t>modelado</a:t>
            </a:r>
            <a:r>
              <a:rPr lang="en-US" sz="2000" dirty="0"/>
              <a:t> es </a:t>
            </a:r>
            <a:r>
              <a:rPr lang="en-US" sz="2000" err="1"/>
              <a:t>el</a:t>
            </a:r>
            <a:r>
              <a:rPr lang="en-US" sz="2000" dirty="0"/>
              <a:t> </a:t>
            </a:r>
            <a:r>
              <a:rPr lang="en-US" sz="2000" err="1"/>
              <a:t>puente</a:t>
            </a:r>
            <a:r>
              <a:rPr lang="en-US" sz="2000" dirty="0"/>
              <a:t> entre la </a:t>
            </a:r>
            <a:r>
              <a:rPr lang="en-US" sz="2000" err="1"/>
              <a:t>transformación</a:t>
            </a:r>
            <a:r>
              <a:rPr lang="en-US" sz="2000" dirty="0"/>
              <a:t> de </a:t>
            </a:r>
            <a:r>
              <a:rPr lang="en-US" sz="2000" err="1"/>
              <a:t>datos</a:t>
            </a:r>
            <a:r>
              <a:rPr lang="en-US" sz="2000" dirty="0"/>
              <a:t> y la </a:t>
            </a:r>
            <a:r>
              <a:rPr lang="en-US" sz="2000" err="1"/>
              <a:t>visualización</a:t>
            </a:r>
            <a:r>
              <a:rPr lang="en-US" sz="2000" dirty="0"/>
              <a:t> </a:t>
            </a:r>
            <a:r>
              <a:rPr lang="en-US" sz="2000" err="1"/>
              <a:t>efectiva</a:t>
            </a:r>
            <a:r>
              <a:rPr lang="en-US" sz="2000" dirty="0"/>
              <a:t>.</a:t>
            </a:r>
            <a:endParaRPr lang="en-US" sz="2400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787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6B896-39AF-0ED5-4C7E-F8E25CEF8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AC25-1142-FD79-191C-D387A02C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0958A6-E11D-EBE6-B945-9D927C29230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6F98E-5171-F895-9D84-8E26EC4E0FE5}"/>
              </a:ext>
            </a:extLst>
          </p:cNvPr>
          <p:cNvSpPr txBox="1"/>
          <p:nvPr/>
        </p:nvSpPr>
        <p:spPr>
          <a:xfrm>
            <a:off x="525863" y="1712897"/>
            <a:ext cx="11142018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DEL MODELADO DE DATOS</a:t>
            </a:r>
          </a:p>
          <a:p>
            <a:endParaRPr lang="en-US" sz="2000"/>
          </a:p>
          <a:p>
            <a:pPr marL="285750" indent="-285750">
              <a:buFont typeface="Calibri"/>
              <a:buChar char="-"/>
            </a:pPr>
            <a:r>
              <a:rPr lang="en-US" b="1" dirty="0"/>
              <a:t>TIPO DE TABLAS - 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/>
              <a:t>HECHOS: </a:t>
            </a:r>
            <a:r>
              <a:rPr lang="en-US" err="1"/>
              <a:t>contienen</a:t>
            </a:r>
            <a:r>
              <a:rPr lang="en-US" dirty="0"/>
              <a:t> </a:t>
            </a:r>
            <a:r>
              <a:rPr lang="en-US" err="1"/>
              <a:t>datos</a:t>
            </a:r>
            <a:r>
              <a:rPr lang="en-US" dirty="0"/>
              <a:t> </a:t>
            </a:r>
            <a:r>
              <a:rPr lang="en-US" err="1"/>
              <a:t>cuantitativos</a:t>
            </a:r>
            <a:r>
              <a:rPr lang="en-US" dirty="0"/>
              <a:t> (</a:t>
            </a:r>
            <a:r>
              <a:rPr lang="en-US" err="1"/>
              <a:t>ventas</a:t>
            </a:r>
            <a:r>
              <a:rPr lang="en-US" dirty="0"/>
              <a:t>, </a:t>
            </a:r>
            <a:r>
              <a:rPr lang="en-US" err="1"/>
              <a:t>ingresos</a:t>
            </a:r>
            <a:r>
              <a:rPr lang="en-US" dirty="0"/>
              <a:t>, etc.).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/>
              <a:t>DIMENSIONES:</a:t>
            </a:r>
            <a:r>
              <a:rPr lang="en-US" dirty="0"/>
              <a:t> 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descripciones</a:t>
            </a:r>
            <a:r>
              <a:rPr lang="en-US" dirty="0"/>
              <a:t> o </a:t>
            </a:r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productos</a:t>
            </a:r>
            <a:r>
              <a:rPr lang="en-US" dirty="0"/>
              <a:t>, </a:t>
            </a:r>
            <a:r>
              <a:rPr lang="en-US" dirty="0" err="1"/>
              <a:t>fechas</a:t>
            </a:r>
            <a:r>
              <a:rPr lang="en-US" dirty="0"/>
              <a:t>).</a:t>
            </a:r>
            <a:endParaRPr lang="en-US"/>
          </a:p>
          <a:p>
            <a:pPr lvl="1"/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b="1" dirty="0"/>
              <a:t>CARDINALIDAD Y DIRECCION DEL FILTRO CRUZADO   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/>
              <a:t>Conectan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para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cruzados.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b="1" dirty="0"/>
              <a:t>MEDIDAS Y COLUMNAS CALCULADAS - 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</a:t>
            </a:r>
            <a:r>
              <a:rPr lang="en-US" dirty="0" err="1"/>
              <a:t>dinámicos</a:t>
            </a:r>
            <a:r>
              <a:rPr lang="en-US" dirty="0"/>
              <a:t> con DAX.</a:t>
            </a:r>
            <a:endParaRPr lang="en-US"/>
          </a:p>
          <a:p>
            <a:endParaRPr lang="en-US" sz="2400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65776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42F3-98F5-9BC5-B595-62370BE38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85F1-D277-4AF3-8FA4-C577B0EF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  <a:p>
            <a:endParaRPr lang="en-US" sz="4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6BC740-7010-52CA-78A4-49F04CC0F92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93A69-FB43-8061-EC6B-DE2529DEB32F}"/>
              </a:ext>
            </a:extLst>
          </p:cNvPr>
          <p:cNvSpPr txBox="1"/>
          <p:nvPr/>
        </p:nvSpPr>
        <p:spPr>
          <a:xfrm>
            <a:off x="515680" y="1649820"/>
            <a:ext cx="11160640" cy="4820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Segoe UI"/>
              </a:rPr>
              <a:t>ELEMENTOS CLAVE -&gt; TIPOS DE TABLAS</a:t>
            </a:r>
            <a:endParaRPr lang="en-US" dirty="0"/>
          </a:p>
          <a:p>
            <a:pPr>
              <a:lnSpc>
                <a:spcPts val="4650"/>
              </a:lnSpc>
            </a:pPr>
            <a:r>
              <a:rPr lang="es-ES" sz="2000" b="1" u="sng" dirty="0">
                <a:cs typeface="Segoe UI"/>
              </a:rPr>
              <a:t>TABLAS DE HECHOS – DATOS NUMÉRICOS (Ventas, ingresos, </a:t>
            </a:r>
            <a:r>
              <a:rPr lang="es-ES" sz="2000" b="1" u="sng" dirty="0" err="1">
                <a:cs typeface="Segoe UI"/>
              </a:rPr>
              <a:t>etc</a:t>
            </a:r>
            <a:r>
              <a:rPr lang="es-ES" sz="2000" b="1" u="sng" dirty="0">
                <a:cs typeface="Segoe UI"/>
              </a:rPr>
              <a:t>)</a:t>
            </a:r>
            <a:r>
              <a:rPr lang="es-ES" sz="2000" dirty="0">
                <a:cs typeface="Segoe UI"/>
              </a:rPr>
              <a:t>​</a:t>
            </a:r>
            <a:endParaRPr lang="es-ES" dirty="0"/>
          </a:p>
          <a:p>
            <a:pPr>
              <a:lnSpc>
                <a:spcPts val="3000"/>
              </a:lnSpc>
            </a:pPr>
            <a:endParaRPr lang="en-US" sz="1300">
              <a:cs typeface="Arial"/>
            </a:endParaRPr>
          </a:p>
          <a:p>
            <a:pPr marL="285750" indent="-285750">
              <a:lnSpc>
                <a:spcPts val="3000"/>
              </a:lnSpc>
              <a:buFont typeface=""/>
              <a:buChar char="•"/>
            </a:pPr>
            <a:endParaRPr lang="en-US" sz="1300">
              <a:latin typeface="Bierstadt"/>
              <a:cs typeface="Arial"/>
            </a:endParaRPr>
          </a:p>
          <a:p>
            <a:endParaRPr lang="es-ES">
              <a:latin typeface="Arial"/>
              <a:cs typeface="Arial"/>
            </a:endParaRPr>
          </a:p>
          <a:p>
            <a:pPr>
              <a:lnSpc>
                <a:spcPts val="2100"/>
              </a:lnSpc>
            </a:pPr>
            <a:r>
              <a:rPr lang="es-ES" sz="1400" i="1" dirty="0">
                <a:cs typeface="Segoe UI"/>
              </a:rPr>
              <a:t>   Esta tabla contiene datos numéricos y transaccionales. Cada fila representa una venta individual.​</a:t>
            </a:r>
            <a:br>
              <a:rPr lang="es-ES" sz="1400" i="1" dirty="0">
                <a:cs typeface="Segoe UI"/>
              </a:rPr>
            </a:br>
            <a:r>
              <a:rPr lang="es-ES" sz="1400" i="1" dirty="0">
                <a:cs typeface="Segoe UI"/>
              </a:rPr>
              <a:t>   Las claves foráneas (</a:t>
            </a:r>
            <a:r>
              <a:rPr lang="es-ES" sz="1400" i="1" dirty="0" err="1">
                <a:cs typeface="Segoe UI"/>
              </a:rPr>
              <a:t>ID_Producto</a:t>
            </a:r>
            <a:r>
              <a:rPr lang="es-ES" sz="1400" i="1" dirty="0">
                <a:cs typeface="Segoe UI"/>
              </a:rPr>
              <a:t>, </a:t>
            </a:r>
            <a:r>
              <a:rPr lang="es-ES" sz="1400" i="1" dirty="0" err="1">
                <a:cs typeface="Segoe UI"/>
              </a:rPr>
              <a:t>ID_Cliente</a:t>
            </a:r>
            <a:r>
              <a:rPr lang="es-ES" sz="1400" i="1" dirty="0">
                <a:cs typeface="Segoe UI"/>
              </a:rPr>
              <a:t>) se relacionan con las tablas de dimensiones​.</a:t>
            </a:r>
          </a:p>
          <a:p>
            <a:endParaRPr lang="es-ES" sz="2000" b="1" u="sng">
              <a:cs typeface="Arial"/>
            </a:endParaRPr>
          </a:p>
          <a:p>
            <a:r>
              <a:rPr lang="es-ES" sz="2000" b="1" u="sng" dirty="0">
                <a:cs typeface="Arial"/>
              </a:rPr>
              <a:t>TABLAS DE DIMENSIONES – DESCRIPCIONES (Clientes, productos y fechas)</a:t>
            </a:r>
            <a:r>
              <a:rPr lang="es-ES" sz="2000" dirty="0">
                <a:cs typeface="Arial"/>
              </a:rPr>
              <a:t> </a:t>
            </a:r>
            <a:endParaRPr lang="es-ES" dirty="0"/>
          </a:p>
          <a:p>
            <a:pPr>
              <a:lnSpc>
                <a:spcPts val="3375"/>
              </a:lnSpc>
            </a:pPr>
            <a:r>
              <a:rPr lang="en-US" sz="1500" dirty="0">
                <a:cs typeface="Segoe UI"/>
              </a:rPr>
              <a:t>​</a:t>
            </a:r>
          </a:p>
          <a:p>
            <a:pPr>
              <a:lnSpc>
                <a:spcPts val="3375"/>
              </a:lnSpc>
            </a:pPr>
            <a:r>
              <a:rPr lang="es-ES" sz="1500" dirty="0">
                <a:cs typeface="Segoe UI"/>
              </a:rPr>
              <a:t>​</a:t>
            </a:r>
          </a:p>
          <a:p>
            <a:pPr>
              <a:lnSpc>
                <a:spcPts val="3375"/>
              </a:lnSpc>
            </a:pPr>
            <a:r>
              <a:rPr lang="es-ES" sz="1500" dirty="0">
                <a:cs typeface="Segoe UI"/>
              </a:rPr>
              <a:t>​</a:t>
            </a:r>
          </a:p>
          <a:p>
            <a:pPr>
              <a:lnSpc>
                <a:spcPts val="2100"/>
              </a:lnSpc>
            </a:pPr>
            <a:r>
              <a:rPr lang="es-ES" sz="1400" dirty="0">
                <a:solidFill>
                  <a:srgbClr val="424242"/>
                </a:solidFill>
                <a:cs typeface="Segoe UI"/>
              </a:rPr>
              <a:t>   Se usa para </a:t>
            </a:r>
            <a:r>
              <a:rPr lang="es-ES" sz="1400" b="1" dirty="0">
                <a:solidFill>
                  <a:srgbClr val="424242"/>
                </a:solidFill>
                <a:cs typeface="Segoe UI"/>
              </a:rPr>
              <a:t>filtrar, agrupar o segmentar</a:t>
            </a:r>
            <a:r>
              <a:rPr lang="es-ES" sz="1400" dirty="0">
                <a:solidFill>
                  <a:srgbClr val="424242"/>
                </a:solidFill>
                <a:cs typeface="Segoe UI"/>
              </a:rPr>
              <a:t> los datos de la tabla de hechos.</a:t>
            </a:r>
            <a:r>
              <a:rPr lang="es-ES" sz="1400" dirty="0">
                <a:cs typeface="Segoe UI"/>
              </a:rPr>
              <a:t>​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149A55-009C-539A-9244-5AE4F75C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6144"/>
              </p:ext>
            </p:extLst>
          </p:nvPr>
        </p:nvGraphicFramePr>
        <p:xfrm>
          <a:off x="585387" y="2623944"/>
          <a:ext cx="10298829" cy="896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8992">
                  <a:extLst>
                    <a:ext uri="{9D8B030D-6E8A-4147-A177-3AD203B41FA5}">
                      <a16:colId xmlns:a16="http://schemas.microsoft.com/office/drawing/2014/main" val="3913412543"/>
                    </a:ext>
                  </a:extLst>
                </a:gridCol>
                <a:gridCol w="1199357">
                  <a:extLst>
                    <a:ext uri="{9D8B030D-6E8A-4147-A177-3AD203B41FA5}">
                      <a16:colId xmlns:a16="http://schemas.microsoft.com/office/drawing/2014/main" val="2774011626"/>
                    </a:ext>
                  </a:extLst>
                </a:gridCol>
                <a:gridCol w="1538306">
                  <a:extLst>
                    <a:ext uri="{9D8B030D-6E8A-4147-A177-3AD203B41FA5}">
                      <a16:colId xmlns:a16="http://schemas.microsoft.com/office/drawing/2014/main" val="1821887181"/>
                    </a:ext>
                  </a:extLst>
                </a:gridCol>
                <a:gridCol w="1186321">
                  <a:extLst>
                    <a:ext uri="{9D8B030D-6E8A-4147-A177-3AD203B41FA5}">
                      <a16:colId xmlns:a16="http://schemas.microsoft.com/office/drawing/2014/main" val="503040858"/>
                    </a:ext>
                  </a:extLst>
                </a:gridCol>
                <a:gridCol w="1368832">
                  <a:extLst>
                    <a:ext uri="{9D8B030D-6E8A-4147-A177-3AD203B41FA5}">
                      <a16:colId xmlns:a16="http://schemas.microsoft.com/office/drawing/2014/main" val="1089738672"/>
                    </a:ext>
                  </a:extLst>
                </a:gridCol>
                <a:gridCol w="1720817">
                  <a:extLst>
                    <a:ext uri="{9D8B030D-6E8A-4147-A177-3AD203B41FA5}">
                      <a16:colId xmlns:a16="http://schemas.microsoft.com/office/drawing/2014/main" val="696109645"/>
                    </a:ext>
                  </a:extLst>
                </a:gridCol>
                <a:gridCol w="2216204">
                  <a:extLst>
                    <a:ext uri="{9D8B030D-6E8A-4147-A177-3AD203B41FA5}">
                      <a16:colId xmlns:a16="http://schemas.microsoft.com/office/drawing/2014/main" val="468344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ID_Venta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Fecha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ID_Producto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ID_Cliente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Cantidad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Precio_Unitario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Total_Venta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828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1001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2025-05-01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P001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C001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15.00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30.00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1002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2025-05-02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P002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C002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25.00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25.00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800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84F237-39ED-BB3D-9EEA-6A71C0CFC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01970"/>
              </p:ext>
            </p:extLst>
          </p:nvPr>
        </p:nvGraphicFramePr>
        <p:xfrm>
          <a:off x="777616" y="5023994"/>
          <a:ext cx="10288436" cy="896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1968021575"/>
                    </a:ext>
                  </a:extLst>
                </a:gridCol>
                <a:gridCol w="2815966">
                  <a:extLst>
                    <a:ext uri="{9D8B030D-6E8A-4147-A177-3AD203B41FA5}">
                      <a16:colId xmlns:a16="http://schemas.microsoft.com/office/drawing/2014/main" val="3329637845"/>
                    </a:ext>
                  </a:extLst>
                </a:gridCol>
                <a:gridCol w="1737315">
                  <a:extLst>
                    <a:ext uri="{9D8B030D-6E8A-4147-A177-3AD203B41FA5}">
                      <a16:colId xmlns:a16="http://schemas.microsoft.com/office/drawing/2014/main" val="2980585183"/>
                    </a:ext>
                  </a:extLst>
                </a:gridCol>
                <a:gridCol w="4163530">
                  <a:extLst>
                    <a:ext uri="{9D8B030D-6E8A-4147-A177-3AD203B41FA5}">
                      <a16:colId xmlns:a16="http://schemas.microsoft.com/office/drawing/2014/main" val="304622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ID_Producto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Nombre_Producto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Categoría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>
                          <a:effectLst/>
                          <a:latin typeface="Bierstadt"/>
                        </a:rPr>
                        <a:t>Marca</a:t>
                      </a:r>
                      <a:endParaRPr lang="en-US" sz="140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0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P001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Camiseta</a:t>
                      </a:r>
                      <a:r>
                        <a:rPr lang="en-US" sz="1200">
                          <a:effectLst/>
                          <a:latin typeface="Bierstadt"/>
                        </a:rPr>
                        <a:t>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Básica</a:t>
                      </a:r>
                      <a:endParaRPr lang="en-US" sz="120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Ropa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Marca 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P002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Pantalón</a:t>
                      </a:r>
                      <a:r>
                        <a:rPr lang="en-US" sz="1200">
                          <a:effectLst/>
                          <a:latin typeface="Bierstadt"/>
                        </a:rPr>
                        <a:t> Jeans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Ropa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Bierstadt"/>
                        </a:rPr>
                        <a:t>Marca B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1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783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C6EA-F702-1668-667A-14143F200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B986-0A97-6AAA-A82A-03DF49C7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56134C-3CEA-AAA3-BCBA-A147F1E3CD5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DAB9E-92DE-7797-4648-C22DC5B1064D}"/>
              </a:ext>
            </a:extLst>
          </p:cNvPr>
          <p:cNvSpPr txBox="1"/>
          <p:nvPr/>
        </p:nvSpPr>
        <p:spPr>
          <a:xfrm>
            <a:off x="525863" y="1712897"/>
            <a:ext cx="11142018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 CARDINALIDAD</a:t>
            </a:r>
          </a:p>
          <a:p>
            <a:endParaRPr lang="en-US" sz="2000"/>
          </a:p>
          <a:p>
            <a:r>
              <a:rPr lang="en-US" dirty="0"/>
              <a:t>La </a:t>
            </a:r>
            <a:r>
              <a:rPr lang="en-US" err="1"/>
              <a:t>cardinalidad</a:t>
            </a:r>
            <a:r>
              <a:rPr lang="en-US" dirty="0"/>
              <a:t> describe la </a:t>
            </a:r>
            <a:r>
              <a:rPr lang="en-US" err="1"/>
              <a:t>naturaleza</a:t>
            </a:r>
            <a:r>
              <a:rPr lang="en-US" dirty="0"/>
              <a:t> de la </a:t>
            </a:r>
            <a:r>
              <a:rPr lang="en-US" err="1"/>
              <a:t>relación</a:t>
            </a:r>
            <a:r>
              <a:rPr lang="en-US" dirty="0"/>
              <a:t> entre dos </a:t>
            </a:r>
            <a:r>
              <a:rPr lang="en-US" err="1"/>
              <a:t>tablas</a:t>
            </a:r>
            <a:r>
              <a:rPr lang="en-US" dirty="0"/>
              <a:t>. Los </a:t>
            </a:r>
            <a:r>
              <a:rPr lang="en-US" err="1"/>
              <a:t>tipos</a:t>
            </a:r>
            <a:r>
              <a:rPr lang="en-US" dirty="0"/>
              <a:t> </a:t>
            </a:r>
            <a:r>
              <a:rPr lang="en-US" err="1"/>
              <a:t>principales</a:t>
            </a:r>
            <a:r>
              <a:rPr lang="en-US" dirty="0"/>
              <a:t> son: </a:t>
            </a:r>
          </a:p>
          <a:p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b="1" dirty="0"/>
              <a:t>Uno a </a:t>
            </a:r>
            <a:r>
              <a:rPr lang="en-US" b="1" err="1"/>
              <a:t>muchos</a:t>
            </a:r>
            <a:r>
              <a:rPr lang="en-US" b="1" dirty="0"/>
              <a:t> (1:M)</a:t>
            </a:r>
            <a:r>
              <a:rPr lang="en-US" dirty="0"/>
              <a:t> → </a:t>
            </a:r>
            <a:r>
              <a:rPr lang="en-US" err="1"/>
              <a:t>más</a:t>
            </a:r>
            <a:r>
              <a:rPr lang="en-US" dirty="0"/>
              <a:t> </a:t>
            </a:r>
            <a:r>
              <a:rPr lang="en-US" err="1"/>
              <a:t>común</a:t>
            </a:r>
            <a:r>
              <a:rPr lang="en-US" dirty="0"/>
              <a:t> y </a:t>
            </a:r>
            <a:r>
              <a:rPr lang="en-US" err="1"/>
              <a:t>recomendada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b="1" dirty="0"/>
              <a:t>Muchos a uno (M:1)</a:t>
            </a:r>
            <a:r>
              <a:rPr lang="en-US" dirty="0"/>
              <a:t> → </a:t>
            </a:r>
            <a:r>
              <a:rPr lang="en-US" dirty="0" err="1"/>
              <a:t>Equivalente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intuitiva</a:t>
            </a:r>
            <a:r>
              <a:rPr lang="en-US" dirty="0"/>
              <a:t>.</a:t>
            </a:r>
            <a:endParaRPr lang="en-US"/>
          </a:p>
          <a:p>
            <a:pPr marL="342900" indent="-342900">
              <a:buFont typeface="Calibri"/>
              <a:buChar char="-"/>
            </a:pPr>
            <a:r>
              <a:rPr lang="en-US" b="1" dirty="0"/>
              <a:t>Muchos a </a:t>
            </a:r>
            <a:r>
              <a:rPr lang="en-US" b="1" err="1"/>
              <a:t>muchos</a:t>
            </a:r>
            <a:r>
              <a:rPr lang="en-US" b="1" dirty="0"/>
              <a:t> (M:M)</a:t>
            </a:r>
            <a:r>
              <a:rPr lang="en-US" dirty="0"/>
              <a:t> → Usar con </a:t>
            </a:r>
            <a:r>
              <a:rPr lang="en-US" err="1"/>
              <a:t>precaución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Una </a:t>
            </a:r>
            <a:r>
              <a:rPr lang="en-US" dirty="0" err="1"/>
              <a:t>tabla</a:t>
            </a:r>
            <a:r>
              <a:rPr lang="en-US" dirty="0"/>
              <a:t> de </a:t>
            </a:r>
            <a:r>
              <a:rPr lang="en-US" dirty="0" err="1"/>
              <a:t>Clientes</a:t>
            </a:r>
            <a:r>
              <a:rPr lang="en-US" dirty="0"/>
              <a:t> (1) se </a:t>
            </a:r>
            <a:r>
              <a:rPr lang="en-US" dirty="0" err="1"/>
              <a:t>relaciona</a:t>
            </a:r>
            <a:r>
              <a:rPr lang="en-US" dirty="0"/>
              <a:t> con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Ventas (*).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22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71BA-6E29-B428-3AA4-5309B98F5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EA7A-79AE-55F7-65D3-4CA4B242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624C93-652E-4245-857E-5B56B373E4A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8D37D-AEC7-8C54-DBCB-E5BE2888AE51}"/>
              </a:ext>
            </a:extLst>
          </p:cNvPr>
          <p:cNvSpPr txBox="1"/>
          <p:nvPr/>
        </p:nvSpPr>
        <p:spPr>
          <a:xfrm>
            <a:off x="525863" y="1712897"/>
            <a:ext cx="1114201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 DIRECCIÓN DEL FILTRO CRUZADO</a:t>
            </a:r>
          </a:p>
          <a:p>
            <a:endParaRPr lang="en-US" sz="2000"/>
          </a:p>
          <a:p>
            <a:r>
              <a:rPr lang="en-US" b="1" dirty="0"/>
              <a:t>La </a:t>
            </a:r>
            <a:r>
              <a:rPr lang="en-US" b="1" err="1"/>
              <a:t>dirección</a:t>
            </a:r>
            <a:r>
              <a:rPr lang="en-US" b="1" dirty="0"/>
              <a:t> del </a:t>
            </a:r>
            <a:r>
              <a:rPr lang="en-US" b="1" err="1"/>
              <a:t>filtro</a:t>
            </a:r>
            <a:r>
              <a:rPr lang="en-US" b="1" dirty="0"/>
              <a:t> cruzado</a:t>
            </a:r>
            <a:r>
              <a:rPr lang="en-US" dirty="0"/>
              <a:t>, define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fluye</a:t>
            </a:r>
            <a:r>
              <a:rPr lang="en-US" dirty="0"/>
              <a:t>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filtro</a:t>
            </a:r>
            <a:r>
              <a:rPr lang="en-US" dirty="0"/>
              <a:t> entre las </a:t>
            </a:r>
            <a:r>
              <a:rPr lang="en-US" err="1"/>
              <a:t>tablas</a:t>
            </a:r>
            <a:r>
              <a:rPr lang="en-US" dirty="0"/>
              <a:t> </a:t>
            </a:r>
            <a:r>
              <a:rPr lang="en-US" err="1"/>
              <a:t>relacionadas</a:t>
            </a:r>
            <a:r>
              <a:rPr lang="en-US" dirty="0"/>
              <a:t>.</a:t>
            </a:r>
          </a:p>
          <a:p>
            <a:r>
              <a:rPr lang="en-US" err="1"/>
              <a:t>Puede</a:t>
            </a:r>
            <a:r>
              <a:rPr lang="en-US" dirty="0"/>
              <a:t> ser de </a:t>
            </a:r>
            <a:r>
              <a:rPr lang="en-US" err="1"/>
              <a:t>los</a:t>
            </a:r>
            <a:r>
              <a:rPr lang="en-US" dirty="0"/>
              <a:t> </a:t>
            </a:r>
            <a:r>
              <a:rPr lang="en-US" err="1"/>
              <a:t>siguientes</a:t>
            </a:r>
            <a:r>
              <a:rPr lang="en-US" dirty="0"/>
              <a:t> </a:t>
            </a:r>
            <a:r>
              <a:rPr lang="en-US" err="1"/>
              <a:t>tipos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b="1" err="1"/>
              <a:t>Unidireccional</a:t>
            </a:r>
            <a:r>
              <a:rPr lang="en-US" b="1" dirty="0"/>
              <a:t>: </a:t>
            </a:r>
            <a:r>
              <a:rPr lang="en-US" dirty="0"/>
              <a:t>El </a:t>
            </a:r>
            <a:r>
              <a:rPr lang="en-US" err="1"/>
              <a:t>filtro</a:t>
            </a:r>
            <a:r>
              <a:rPr lang="en-US" dirty="0"/>
              <a:t> </a:t>
            </a:r>
            <a:r>
              <a:rPr lang="en-US" err="1"/>
              <a:t>va</a:t>
            </a:r>
            <a:r>
              <a:rPr lang="en-US" dirty="0"/>
              <a:t> de la </a:t>
            </a:r>
            <a:r>
              <a:rPr lang="en-US" err="1"/>
              <a:t>tabla</a:t>
            </a:r>
            <a:r>
              <a:rPr lang="en-US" dirty="0"/>
              <a:t> de </a:t>
            </a:r>
            <a:r>
              <a:rPr lang="en-US" err="1"/>
              <a:t>dimensión</a:t>
            </a:r>
            <a:r>
              <a:rPr lang="en-US" dirty="0"/>
              <a:t> a la de </a:t>
            </a:r>
            <a:r>
              <a:rPr lang="en-US" err="1"/>
              <a:t>hechos</a:t>
            </a:r>
            <a:r>
              <a:rPr lang="en-US" dirty="0"/>
              <a:t> (</a:t>
            </a:r>
            <a:r>
              <a:rPr lang="en-US" err="1"/>
              <a:t>recomendado</a:t>
            </a:r>
            <a:r>
              <a:rPr lang="en-US" dirty="0"/>
              <a:t>).</a:t>
            </a:r>
          </a:p>
          <a:p>
            <a:pPr marL="342900" indent="-342900">
              <a:buFont typeface="Calibri"/>
              <a:buChar char="-"/>
            </a:pPr>
            <a:r>
              <a:rPr lang="en-US" b="1" err="1"/>
              <a:t>Bidireccional</a:t>
            </a:r>
            <a:r>
              <a:rPr lang="en-US" b="1" dirty="0"/>
              <a:t>: </a:t>
            </a:r>
            <a:r>
              <a:rPr lang="en-US" dirty="0"/>
              <a:t>El </a:t>
            </a:r>
            <a:r>
              <a:rPr lang="en-US" err="1"/>
              <a:t>filtro</a:t>
            </a:r>
            <a:r>
              <a:rPr lang="en-US" dirty="0"/>
              <a:t> </a:t>
            </a:r>
            <a:r>
              <a:rPr lang="en-US" err="1"/>
              <a:t>fluye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ambas </a:t>
            </a:r>
            <a:r>
              <a:rPr lang="en-US" err="1"/>
              <a:t>direcciones</a:t>
            </a:r>
            <a:r>
              <a:rPr lang="en-US" dirty="0"/>
              <a:t> (solo </a:t>
            </a:r>
            <a:r>
              <a:rPr lang="en-US" err="1"/>
              <a:t>si</a:t>
            </a:r>
            <a:r>
              <a:rPr lang="en-US" dirty="0"/>
              <a:t> es </a:t>
            </a:r>
            <a:r>
              <a:rPr lang="en-US" err="1"/>
              <a:t>necesario</a:t>
            </a:r>
            <a:r>
              <a:rPr lang="en-US" dirty="0"/>
              <a:t>).</a:t>
            </a:r>
          </a:p>
          <a:p>
            <a:pPr marL="342900" indent="-342900">
              <a:spcBef>
                <a:spcPct val="0"/>
              </a:spcBef>
              <a:buFont typeface="Calibri"/>
              <a:buChar char="-"/>
            </a:pPr>
            <a:endParaRPr lang="en-US" b="1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dirección</a:t>
            </a:r>
            <a:r>
              <a:rPr lang="en-US" dirty="0"/>
              <a:t> del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calculan</a:t>
            </a:r>
            <a:r>
              <a:rPr lang="en-US" dirty="0"/>
              <a:t> las </a:t>
            </a:r>
            <a:r>
              <a:rPr lang="en-US" dirty="0" err="1"/>
              <a:t>medidas</a:t>
            </a:r>
            <a:r>
              <a:rPr lang="en-US" dirty="0"/>
              <a:t> y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comportan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visuales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7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8B1C3-C1EB-0186-EAE9-50F3B448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67E1-2E48-79AA-C304-8E59BC31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4B75E-DB26-747C-1C74-E27EFA3D041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C6369-D38C-9D4B-26FC-E5BFB6BA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23" y="1920365"/>
            <a:ext cx="9222154" cy="43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87EDF-AF46-8C06-4FA5-63BAE54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10E-35ED-916D-3CE1-74710C4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SOBRE ESTE CURSO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5A59D-79B3-0EB9-4069-C7346BACB6D3}"/>
              </a:ext>
            </a:extLst>
          </p:cNvPr>
          <p:cNvSpPr txBox="1"/>
          <p:nvPr/>
        </p:nvSpPr>
        <p:spPr>
          <a:xfrm>
            <a:off x="576470" y="1318591"/>
            <a:ext cx="1109206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SESION 09 -  (</a:t>
            </a:r>
            <a:r>
              <a:rPr lang="en-US" sz="2400" b="1" dirty="0" err="1"/>
              <a:t>Conjunta</a:t>
            </a:r>
            <a:r>
              <a:rPr lang="en-US" sz="2400" b="1" dirty="0"/>
              <a:t> 03h) </a:t>
            </a:r>
            <a:r>
              <a:rPr lang="en-US" sz="2400" dirty="0"/>
              <a:t>- </a:t>
            </a:r>
            <a:endParaRPr lang="en-US"/>
          </a:p>
          <a:p>
            <a:r>
              <a:rPr lang="en-US" sz="2400" dirty="0"/>
              <a:t>PROPUESTA DE FECHA: </a:t>
            </a:r>
            <a:r>
              <a:rPr lang="en-US" sz="2400" b="1" dirty="0"/>
              <a:t>19/06/2025</a:t>
            </a:r>
            <a:r>
              <a:rPr lang="en-US" sz="2400" dirty="0"/>
              <a:t>​</a:t>
            </a:r>
            <a:endParaRPr lang="en-US"/>
          </a:p>
          <a:p>
            <a:r>
              <a:rPr lang="en-US" sz="2400" b="1" dirty="0"/>
              <a:t>CONTENIDO DE LA SESIÓN:</a:t>
            </a:r>
          </a:p>
          <a:p>
            <a:endParaRPr lang="en-US" sz="2400" b="1"/>
          </a:p>
          <a:p>
            <a:pPr marL="342900" indent="-342900">
              <a:buFont typeface="Calibri"/>
              <a:buChar char="-"/>
            </a:pPr>
            <a:r>
              <a:rPr lang="en-US" sz="2400" b="1" dirty="0" err="1"/>
              <a:t>Manejo</a:t>
            </a:r>
            <a:r>
              <a:rPr lang="en-US" sz="2400" b="1" dirty="0"/>
              <a:t> de </a:t>
            </a:r>
            <a:r>
              <a:rPr lang="en-US" sz="2400" b="1" dirty="0" err="1"/>
              <a:t>centro</a:t>
            </a:r>
            <a:r>
              <a:rPr lang="en-US" sz="2400" b="1" dirty="0"/>
              <a:t> de </a:t>
            </a:r>
            <a:r>
              <a:rPr lang="en-US" sz="2400" b="1" dirty="0" err="1"/>
              <a:t>administración</a:t>
            </a:r>
            <a:r>
              <a:rPr lang="en-US" sz="2400" b="1" dirty="0"/>
              <a:t> de </a:t>
            </a:r>
            <a:r>
              <a:rPr lang="en-US" sz="2400" b="1" dirty="0" err="1"/>
              <a:t>PowerBI</a:t>
            </a:r>
            <a:endParaRPr lang="en-US" sz="2400" b="1" dirty="0"/>
          </a:p>
          <a:p>
            <a:pPr marL="342900" indent="-342900">
              <a:buFont typeface="Calibri,Sans-Serif"/>
              <a:buChar char="-"/>
            </a:pPr>
            <a:r>
              <a:rPr lang="en-US" sz="2400" b="1" dirty="0" err="1"/>
              <a:t>Buenas</a:t>
            </a:r>
            <a:r>
              <a:rPr lang="en-US" sz="2400" b="1" dirty="0"/>
              <a:t> </a:t>
            </a:r>
            <a:r>
              <a:rPr lang="en-US" sz="2400" b="1" dirty="0" err="1"/>
              <a:t>prácticas</a:t>
            </a:r>
            <a:r>
              <a:rPr lang="en-US" sz="2400" b="1" dirty="0"/>
              <a:t> </a:t>
            </a:r>
          </a:p>
          <a:p>
            <a:pPr marL="342900" indent="-342900">
              <a:buFont typeface="Calibri,Sans-Serif"/>
              <a:buChar char="-"/>
            </a:pPr>
            <a:r>
              <a:rPr lang="en-US" sz="2400" b="1" dirty="0"/>
              <a:t>Dudas con </a:t>
            </a:r>
            <a:r>
              <a:rPr lang="en-US" sz="2400" b="1" dirty="0" err="1"/>
              <a:t>los</a:t>
            </a:r>
            <a:r>
              <a:rPr lang="en-US" sz="2400" b="1" dirty="0"/>
              <a:t> </a:t>
            </a:r>
            <a:r>
              <a:rPr lang="en-US" sz="2400" b="1" dirty="0" err="1"/>
              <a:t>ejercicios</a:t>
            </a:r>
            <a:endParaRPr lang="en-US" sz="2400" b="1" dirty="0"/>
          </a:p>
          <a:p>
            <a:pPr marL="342900" indent="-342900">
              <a:buFont typeface="Calibri,Sans-Serif"/>
              <a:buChar char="-"/>
            </a:pPr>
            <a:r>
              <a:rPr lang="en-US" sz="2400" b="1" dirty="0"/>
              <a:t>DAX</a:t>
            </a:r>
          </a:p>
          <a:p>
            <a:pPr marL="342900" indent="-342900">
              <a:buFont typeface="Calibri"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712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A5A4-B621-2506-1D5F-E747EA84C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795C-66E6-6017-521D-B80A3FC4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8F8D32-BDED-1692-48B9-6B29E33D53E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E3BDD-46F5-F723-CD92-1DCB096336AE}"/>
              </a:ext>
            </a:extLst>
          </p:cNvPr>
          <p:cNvSpPr txBox="1"/>
          <p:nvPr/>
        </p:nvSpPr>
        <p:spPr>
          <a:xfrm>
            <a:off x="525863" y="1712897"/>
            <a:ext cx="1114201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&gt;MEDIDAS VS COLUMNAS CALCULADAS</a:t>
            </a:r>
            <a:endParaRPr lang="en-US" dirty="0"/>
          </a:p>
          <a:p>
            <a:endParaRPr lang="en-US" sz="200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endParaRPr lang="en-US" sz="2400" dirty="0"/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2A06E3-D79F-9649-A34D-11EA199A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34710"/>
              </p:ext>
            </p:extLst>
          </p:nvPr>
        </p:nvGraphicFramePr>
        <p:xfrm>
          <a:off x="1010093" y="2596116"/>
          <a:ext cx="9337023" cy="21678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07020">
                  <a:extLst>
                    <a:ext uri="{9D8B030D-6E8A-4147-A177-3AD203B41FA5}">
                      <a16:colId xmlns:a16="http://schemas.microsoft.com/office/drawing/2014/main" val="4230007230"/>
                    </a:ext>
                  </a:extLst>
                </a:gridCol>
                <a:gridCol w="2599991">
                  <a:extLst>
                    <a:ext uri="{9D8B030D-6E8A-4147-A177-3AD203B41FA5}">
                      <a16:colId xmlns:a16="http://schemas.microsoft.com/office/drawing/2014/main" val="467659606"/>
                    </a:ext>
                  </a:extLst>
                </a:gridCol>
                <a:gridCol w="3730012">
                  <a:extLst>
                    <a:ext uri="{9D8B030D-6E8A-4147-A177-3AD203B41FA5}">
                      <a16:colId xmlns:a16="http://schemas.microsoft.com/office/drawing/2014/main" val="4143973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1" dirty="0">
                          <a:effectLst/>
                        </a:rPr>
                        <a:t>CARACTERÍSTICA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1" i="1" dirty="0">
                          <a:effectLst/>
                        </a:rPr>
                        <a:t>MEDIDA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1" i="1" dirty="0">
                          <a:effectLst/>
                        </a:rPr>
                        <a:t>COLUMNA CALCULADA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4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Evaluación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>
                          <a:effectLst/>
                        </a:rPr>
                        <a:t>Bajo </a:t>
                      </a:r>
                      <a:r>
                        <a:rPr lang="en-US" dirty="0" err="1">
                          <a:effectLst/>
                        </a:rPr>
                        <a:t>demanda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>
                          <a:effectLst/>
                        </a:rPr>
                        <a:t>Al </a:t>
                      </a:r>
                      <a:r>
                        <a:rPr lang="en-US" dirty="0" err="1">
                          <a:effectLst/>
                        </a:rPr>
                        <a:t>cargar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datos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4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Uso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>
                          <a:effectLst/>
                        </a:rPr>
                        <a:t>En </a:t>
                      </a:r>
                      <a:r>
                        <a:rPr lang="en-US" dirty="0" err="1">
                          <a:effectLst/>
                        </a:rPr>
                        <a:t>visualizaciones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>
                          <a:effectLst/>
                        </a:rPr>
                        <a:t>En </a:t>
                      </a:r>
                      <a:r>
                        <a:rPr lang="en-US" dirty="0" err="1">
                          <a:effectLst/>
                        </a:rPr>
                        <a:t>relaciones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filtros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50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Rendimiento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>
                          <a:effectLst/>
                        </a:rPr>
                        <a:t>Más </a:t>
                      </a:r>
                      <a:r>
                        <a:rPr lang="en-US" dirty="0" err="1">
                          <a:effectLst/>
                        </a:rPr>
                        <a:t>eficiente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>
                          <a:effectLst/>
                        </a:rPr>
                        <a:t>Menos </a:t>
                      </a:r>
                      <a:r>
                        <a:rPr lang="en-US" dirty="0" err="1">
                          <a:effectLst/>
                        </a:rPr>
                        <a:t>eficiente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Contexto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 err="1">
                          <a:effectLst/>
                        </a:rPr>
                        <a:t>Filtro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dirty="0">
                          <a:effectLst/>
                        </a:rPr>
                        <a:t>Fila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1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160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04C48-9ED5-4848-60A5-B93F704A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D5FD-568C-3907-DCB0-EF32D5FE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59F0AA-2021-6FDE-9705-E6C3A40198F0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20E41-DBDA-8862-7648-4FBE60983EA5}"/>
              </a:ext>
            </a:extLst>
          </p:cNvPr>
          <p:cNvSpPr txBox="1"/>
          <p:nvPr/>
        </p:nvSpPr>
        <p:spPr>
          <a:xfrm>
            <a:off x="525863" y="1712897"/>
            <a:ext cx="11142018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 MEDIDAS -&gt; DEFINICIÓN DE DAX</a:t>
            </a:r>
            <a:endParaRPr lang="en-US" dirty="0"/>
          </a:p>
          <a:p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2000" b="1" dirty="0"/>
              <a:t>DAX (Data Analysis Expressions)</a:t>
            </a:r>
            <a:r>
              <a:rPr lang="en-US" sz="2000" dirty="0"/>
              <a:t> es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de </a:t>
            </a:r>
            <a:r>
              <a:rPr lang="en-US" sz="2000" dirty="0" err="1"/>
              <a:t>fórmulas</a:t>
            </a:r>
            <a:r>
              <a:rPr lang="en-US" sz="2000" dirty="0"/>
              <a:t> de Power BI, Power Pivot y SSAS Tabular.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Permite </a:t>
            </a:r>
            <a:r>
              <a:rPr lang="en-US" sz="2000" b="1" dirty="0" err="1"/>
              <a:t>crear</a:t>
            </a:r>
            <a:r>
              <a:rPr lang="en-US" sz="2000" b="1" dirty="0"/>
              <a:t> </a:t>
            </a:r>
            <a:r>
              <a:rPr lang="en-US" sz="2000" b="1" dirty="0" err="1"/>
              <a:t>medidas</a:t>
            </a:r>
            <a:r>
              <a:rPr lang="en-US" sz="2000" b="1" dirty="0"/>
              <a:t>, </a:t>
            </a:r>
            <a:r>
              <a:rPr lang="en-US" sz="2000" b="1" dirty="0" err="1"/>
              <a:t>columnas</a:t>
            </a:r>
            <a:r>
              <a:rPr lang="en-US" sz="2000" b="1" dirty="0"/>
              <a:t> </a:t>
            </a:r>
            <a:r>
              <a:rPr lang="en-US" sz="2000" b="1" dirty="0" err="1"/>
              <a:t>calculadas</a:t>
            </a:r>
            <a:r>
              <a:rPr lang="en-US" sz="2000" b="1" dirty="0"/>
              <a:t> y </a:t>
            </a:r>
            <a:r>
              <a:rPr lang="en-US" sz="2000" b="1" dirty="0" err="1"/>
              <a:t>tablas</a:t>
            </a:r>
            <a:r>
              <a:rPr lang="en-US" sz="2000" b="1" dirty="0"/>
              <a:t> </a:t>
            </a:r>
            <a:r>
              <a:rPr lang="en-US" sz="2000" b="1" dirty="0" err="1"/>
              <a:t>calculadas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diseñado</a:t>
            </a:r>
            <a:r>
              <a:rPr lang="en-US" sz="2000" dirty="0"/>
              <a:t> para </a:t>
            </a:r>
            <a:r>
              <a:rPr lang="en-US" sz="2000" dirty="0" err="1"/>
              <a:t>trabajar</a:t>
            </a:r>
            <a:r>
              <a:rPr lang="en-US" sz="2000" dirty="0"/>
              <a:t> con </a:t>
            </a:r>
            <a:r>
              <a:rPr lang="en-US" sz="2000" dirty="0" err="1"/>
              <a:t>modelos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y </a:t>
            </a:r>
            <a:r>
              <a:rPr lang="en-US" sz="2000" dirty="0" err="1"/>
              <a:t>análisis</a:t>
            </a:r>
            <a:r>
              <a:rPr lang="en-US" sz="2000" dirty="0"/>
              <a:t> </a:t>
            </a:r>
            <a:r>
              <a:rPr lang="en-US" sz="2000" dirty="0" err="1"/>
              <a:t>dinámico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4B381-6E15-5693-40D2-F700CF26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91" y="4164569"/>
            <a:ext cx="6549146" cy="23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89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27EE8-BE36-5393-552E-10D5E065A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8AA7-1E74-FEF8-BCBA-7D60A01A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DF91F4-4B2B-4428-5245-95B841970DE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9163C-E74E-3B67-5284-D3E7E7ADD4C7}"/>
              </a:ext>
            </a:extLst>
          </p:cNvPr>
          <p:cNvSpPr txBox="1"/>
          <p:nvPr/>
        </p:nvSpPr>
        <p:spPr>
          <a:xfrm>
            <a:off x="525863" y="1712897"/>
            <a:ext cx="11142018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 CONTEXTO DE DAX</a:t>
            </a:r>
            <a:endParaRPr lang="en-US" dirty="0"/>
          </a:p>
          <a:p>
            <a:endParaRPr lang="en-US" sz="2000"/>
          </a:p>
          <a:p>
            <a:r>
              <a:rPr lang="en-US" sz="2000" b="1" dirty="0"/>
              <a:t>El </a:t>
            </a:r>
            <a:r>
              <a:rPr lang="en-US" sz="2000" b="1" dirty="0" err="1"/>
              <a:t>contexto</a:t>
            </a:r>
            <a:r>
              <a:rPr lang="en-US" sz="2000" b="1" dirty="0"/>
              <a:t> </a:t>
            </a:r>
            <a:r>
              <a:rPr lang="en-US" sz="2000" b="1" dirty="0" err="1"/>
              <a:t>en</a:t>
            </a:r>
            <a:r>
              <a:rPr lang="en-US" sz="2000" b="1" dirty="0"/>
              <a:t> DAX </a:t>
            </a:r>
            <a:r>
              <a:rPr lang="en-US" sz="2000" dirty="0" err="1"/>
              <a:t>determina</a:t>
            </a:r>
            <a:r>
              <a:rPr lang="en-US" sz="2000" dirty="0"/>
              <a:t> </a:t>
            </a:r>
            <a:r>
              <a:rPr lang="en-US" sz="2000" dirty="0" err="1"/>
              <a:t>cómo</a:t>
            </a:r>
            <a:r>
              <a:rPr lang="en-US" sz="2000" dirty="0"/>
              <a:t> y </a:t>
            </a:r>
            <a:r>
              <a:rPr lang="en-US" sz="2000" dirty="0" err="1"/>
              <a:t>cuándo</a:t>
            </a:r>
            <a:r>
              <a:rPr lang="en-US" sz="2000" dirty="0"/>
              <a:t> se </a:t>
            </a:r>
            <a:r>
              <a:rPr lang="en-US" sz="2000" dirty="0" err="1"/>
              <a:t>evalúan</a:t>
            </a:r>
            <a:r>
              <a:rPr lang="en-US" sz="2000" dirty="0"/>
              <a:t> las </a:t>
            </a:r>
            <a:r>
              <a:rPr lang="en-US" sz="2000" dirty="0" err="1"/>
              <a:t>expresiones</a:t>
            </a:r>
            <a:r>
              <a:rPr lang="en-US" sz="2000" dirty="0"/>
              <a:t>. Es lo que </a:t>
            </a:r>
            <a:r>
              <a:rPr lang="en-US" sz="2000" dirty="0" err="1"/>
              <a:t>permite</a:t>
            </a:r>
            <a:r>
              <a:rPr lang="en-US" sz="2000" dirty="0"/>
              <a:t> que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medida</a:t>
            </a:r>
            <a:r>
              <a:rPr lang="en-US" sz="2000" dirty="0"/>
              <a:t> </a:t>
            </a:r>
            <a:r>
              <a:rPr lang="en-US" sz="2000" dirty="0" err="1"/>
              <a:t>devuelva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según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filtro</a:t>
            </a:r>
            <a:r>
              <a:rPr lang="en-US" sz="2000" dirty="0"/>
              <a:t> </a:t>
            </a:r>
            <a:r>
              <a:rPr lang="en-US" sz="2000" dirty="0" err="1"/>
              <a:t>aplicado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informe</a:t>
            </a:r>
            <a:endParaRPr lang="en-US" dirty="0" err="1"/>
          </a:p>
          <a:p>
            <a:endParaRPr lang="en-US" sz="2000" dirty="0"/>
          </a:p>
          <a:p>
            <a:pPr marL="342900" indent="-342900">
              <a:buFont typeface="Calibri"/>
              <a:buChar char="-"/>
            </a:pPr>
            <a:r>
              <a:rPr lang="en-US" sz="2000" b="1" dirty="0"/>
              <a:t>01 - </a:t>
            </a:r>
            <a:r>
              <a:rPr lang="en-US" sz="2000" b="1" dirty="0" err="1"/>
              <a:t>Contexto</a:t>
            </a:r>
            <a:r>
              <a:rPr lang="en-US" sz="2000" b="1" dirty="0"/>
              <a:t> de fila: </a:t>
            </a:r>
            <a:r>
              <a:rPr lang="en-US" sz="2000" dirty="0"/>
              <a:t>Se </a:t>
            </a:r>
            <a:r>
              <a:rPr lang="en-US" sz="2000" dirty="0" err="1"/>
              <a:t>aplica</a:t>
            </a:r>
            <a:r>
              <a:rPr lang="en-US" sz="2000" dirty="0"/>
              <a:t> fila </a:t>
            </a:r>
            <a:r>
              <a:rPr lang="en-US" sz="2000" dirty="0" err="1"/>
              <a:t>por</a:t>
            </a:r>
            <a:r>
              <a:rPr lang="en-US" sz="2000" dirty="0"/>
              <a:t> fila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y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utilizar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 </a:t>
            </a:r>
            <a:r>
              <a:rPr lang="en-US" sz="2000" dirty="0" err="1"/>
              <a:t>calculadas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b="1" dirty="0"/>
              <a:t>02 - </a:t>
            </a:r>
            <a:r>
              <a:rPr lang="en-US" sz="2000" b="1" dirty="0" err="1"/>
              <a:t>Contexto</a:t>
            </a:r>
            <a:r>
              <a:rPr lang="en-US" sz="2000" b="1" dirty="0"/>
              <a:t> de </a:t>
            </a:r>
            <a:r>
              <a:rPr lang="en-US" sz="2000" b="1" dirty="0" err="1"/>
              <a:t>filtro</a:t>
            </a:r>
            <a:r>
              <a:rPr lang="en-US" sz="2000" b="1" dirty="0"/>
              <a:t>: </a:t>
            </a:r>
            <a:r>
              <a:rPr lang="en-US" sz="2000" dirty="0"/>
              <a:t>Se </a:t>
            </a:r>
            <a:r>
              <a:rPr lang="en-US" sz="2000" dirty="0" err="1"/>
              <a:t>aplica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se </a:t>
            </a:r>
            <a:r>
              <a:rPr lang="en-US" sz="2000" dirty="0" err="1"/>
              <a:t>usan</a:t>
            </a:r>
            <a:r>
              <a:rPr lang="en-US" sz="2000" dirty="0"/>
              <a:t> </a:t>
            </a:r>
            <a:r>
              <a:rPr lang="en-US" sz="2000" dirty="0" err="1"/>
              <a:t>medidas</a:t>
            </a:r>
            <a:r>
              <a:rPr lang="en-US" sz="20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2000" b="1" dirty="0"/>
              <a:t>03 - CALCULATE: </a:t>
            </a:r>
            <a:r>
              <a:rPr lang="en-US" sz="2000" dirty="0"/>
              <a:t>Cambia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contexto</a:t>
            </a:r>
            <a:r>
              <a:rPr lang="en-US" sz="2000" dirty="0"/>
              <a:t> de </a:t>
            </a:r>
            <a:r>
              <a:rPr lang="en-US" sz="2000" dirty="0" err="1"/>
              <a:t>filtro</a:t>
            </a:r>
            <a:r>
              <a:rPr lang="en-US" sz="2000" dirty="0"/>
              <a:t> para </a:t>
            </a:r>
            <a:r>
              <a:rPr lang="en-US" sz="2000" dirty="0" err="1"/>
              <a:t>evaluar</a:t>
            </a:r>
            <a:r>
              <a:rPr lang="en-US" sz="2000" dirty="0"/>
              <a:t> </a:t>
            </a:r>
            <a:r>
              <a:rPr lang="en-US" sz="2000" dirty="0" err="1"/>
              <a:t>expresiones</a:t>
            </a:r>
            <a:r>
              <a:rPr lang="en-US" sz="20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endParaRPr lang="en-US" sz="2000" b="1" dirty="0"/>
          </a:p>
          <a:p>
            <a:endParaRPr lang="en-US" sz="24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98839-F38C-FBC1-722C-C02FD7EB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07" y="4448619"/>
            <a:ext cx="10051976" cy="12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8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B09FF-C8B0-FBE5-BB2D-E03F85418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DFE7-EEBC-6321-009E-266FFBF0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474C60-C40A-3D46-F9CF-D35E3F5EEB2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15F1F-5423-9770-2A0C-E32DF4AB1F6F}"/>
              </a:ext>
            </a:extLst>
          </p:cNvPr>
          <p:cNvSpPr txBox="1"/>
          <p:nvPr/>
        </p:nvSpPr>
        <p:spPr>
          <a:xfrm>
            <a:off x="525863" y="1712897"/>
            <a:ext cx="11142018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 CONTEXTO DE DAX -&gt; CONTEXTO FILA</a:t>
            </a:r>
            <a:endParaRPr lang="en-US" dirty="0"/>
          </a:p>
          <a:p>
            <a:endParaRPr lang="en-US" sz="2000"/>
          </a:p>
          <a:p>
            <a:r>
              <a:rPr lang="en-US" sz="2400" b="1" dirty="0"/>
              <a:t>CONTEXTO FILA: 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Se </a:t>
            </a:r>
            <a:r>
              <a:rPr lang="en-US" sz="2000" err="1"/>
              <a:t>aplica</a:t>
            </a:r>
            <a:r>
              <a:rPr lang="en-US" sz="2000" dirty="0"/>
              <a:t> fila </a:t>
            </a:r>
            <a:r>
              <a:rPr lang="en-US" sz="2000" err="1"/>
              <a:t>por</a:t>
            </a:r>
            <a:r>
              <a:rPr lang="en-US" sz="2000" dirty="0"/>
              <a:t> fila </a:t>
            </a:r>
            <a:r>
              <a:rPr lang="en-US" sz="2000" err="1"/>
              <a:t>en</a:t>
            </a:r>
            <a:r>
              <a:rPr lang="en-US" sz="2000" dirty="0"/>
              <a:t> </a:t>
            </a:r>
            <a:r>
              <a:rPr lang="en-US" sz="2000" err="1"/>
              <a:t>una</a:t>
            </a:r>
            <a:r>
              <a:rPr lang="en-US" sz="2000" dirty="0"/>
              <a:t> </a:t>
            </a:r>
            <a:r>
              <a:rPr lang="en-US" sz="2000" err="1"/>
              <a:t>tabla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Es </a:t>
            </a:r>
            <a:r>
              <a:rPr lang="en-US" sz="2000" err="1"/>
              <a:t>el</a:t>
            </a:r>
            <a:r>
              <a:rPr lang="en-US" sz="2000" dirty="0"/>
              <a:t> </a:t>
            </a:r>
            <a:r>
              <a:rPr lang="en-US" sz="2000" err="1"/>
              <a:t>contexto</a:t>
            </a:r>
            <a:r>
              <a:rPr lang="en-US" sz="2000" dirty="0"/>
              <a:t> que se </a:t>
            </a:r>
            <a:r>
              <a:rPr lang="en-US" sz="2000" err="1"/>
              <a:t>usa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 </a:t>
            </a:r>
            <a:r>
              <a:rPr lang="en-US" sz="2000" err="1"/>
              <a:t>columnas</a:t>
            </a:r>
            <a:r>
              <a:rPr lang="en-US" sz="2000" dirty="0"/>
              <a:t> </a:t>
            </a:r>
            <a:r>
              <a:rPr lang="en-US" sz="2000" err="1"/>
              <a:t>calculadas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Permite acceder a </a:t>
            </a:r>
            <a:r>
              <a:rPr lang="en-US" sz="2000" err="1"/>
              <a:t>los</a:t>
            </a:r>
            <a:r>
              <a:rPr lang="en-US" sz="2000" dirty="0"/>
              <a:t> </a:t>
            </a:r>
            <a:r>
              <a:rPr lang="en-US" sz="2000" err="1"/>
              <a:t>valores</a:t>
            </a:r>
            <a:r>
              <a:rPr lang="en-US" sz="2000" dirty="0"/>
              <a:t> de </a:t>
            </a:r>
            <a:r>
              <a:rPr lang="en-US" sz="2000" err="1"/>
              <a:t>otras</a:t>
            </a:r>
            <a:r>
              <a:rPr lang="en-US" sz="2000" dirty="0"/>
              <a:t> </a:t>
            </a:r>
            <a:r>
              <a:rPr lang="en-US" sz="2000" err="1"/>
              <a:t>columnas</a:t>
            </a:r>
            <a:r>
              <a:rPr lang="en-US" sz="2000" dirty="0"/>
              <a:t> de la </a:t>
            </a:r>
            <a:r>
              <a:rPr lang="en-US" sz="2000" err="1"/>
              <a:t>misma</a:t>
            </a:r>
            <a:r>
              <a:rPr lang="en-US" sz="2000" dirty="0"/>
              <a:t> fila.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err="1"/>
              <a:t>Aquí</a:t>
            </a:r>
            <a:r>
              <a:rPr lang="en-US" sz="2000" dirty="0"/>
              <a:t>, DAX </a:t>
            </a:r>
            <a:r>
              <a:rPr lang="en-US" sz="2000" dirty="0" err="1"/>
              <a:t>evalúa</a:t>
            </a:r>
            <a:r>
              <a:rPr lang="en-US" sz="2000" dirty="0"/>
              <a:t> la </a:t>
            </a:r>
            <a:r>
              <a:rPr lang="en-US" sz="2000" dirty="0" err="1"/>
              <a:t>fórmula</a:t>
            </a:r>
            <a:r>
              <a:rPr lang="en-US" sz="2000" dirty="0"/>
              <a:t> </a:t>
            </a:r>
            <a:r>
              <a:rPr lang="en-US" sz="2000" b="1" dirty="0"/>
              <a:t>para </a:t>
            </a:r>
            <a:r>
              <a:rPr lang="en-US" sz="2000" b="1" dirty="0" err="1"/>
              <a:t>cada</a:t>
            </a:r>
            <a:r>
              <a:rPr lang="en-US" sz="2000" b="1" dirty="0"/>
              <a:t> fila de la </a:t>
            </a:r>
            <a:r>
              <a:rPr lang="en-US" sz="2000" b="1" dirty="0" err="1"/>
              <a:t>tabla</a:t>
            </a:r>
            <a:r>
              <a:rPr lang="en-US" sz="2000" b="1" dirty="0"/>
              <a:t> Ventas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87B6E-1823-7917-13D3-0F0D1E88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23" y="3989312"/>
            <a:ext cx="7650125" cy="12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03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C6E7-F45B-A843-8DF2-D3D6F481C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7758-AD65-8DD1-D2CF-37C1FD33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37627E-1D35-16B7-5F03-6B93663B045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D2E58-96D3-57B1-2368-A9C722F0E070}"/>
              </a:ext>
            </a:extLst>
          </p:cNvPr>
          <p:cNvSpPr txBox="1"/>
          <p:nvPr/>
        </p:nvSpPr>
        <p:spPr>
          <a:xfrm>
            <a:off x="525863" y="1712897"/>
            <a:ext cx="11142018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 CONTEXTO DE DAX -&gt; CONTEXTO FILTRO</a:t>
            </a:r>
            <a:endParaRPr lang="en-US" dirty="0"/>
          </a:p>
          <a:p>
            <a:endParaRPr lang="en-US" sz="2000"/>
          </a:p>
          <a:p>
            <a:r>
              <a:rPr lang="en-US" sz="2400" b="1" dirty="0"/>
              <a:t>CONTEXTO FILTRO: 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Se </a:t>
            </a:r>
            <a:r>
              <a:rPr lang="en-US" sz="2000" dirty="0" err="1"/>
              <a:t>aplica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se </a:t>
            </a:r>
            <a:r>
              <a:rPr lang="en-US" sz="2000" dirty="0" err="1"/>
              <a:t>usan</a:t>
            </a:r>
            <a:r>
              <a:rPr lang="en-US" sz="2000" dirty="0"/>
              <a:t> </a:t>
            </a:r>
            <a:r>
              <a:rPr lang="en-US" sz="2000" dirty="0" err="1"/>
              <a:t>medidas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Determina</a:t>
            </a:r>
            <a:r>
              <a:rPr lang="en-US" sz="2000" dirty="0"/>
              <a:t> 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subconjunto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 se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evaluando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visual.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Se genera </a:t>
            </a:r>
            <a:r>
              <a:rPr lang="en-US" sz="2000" dirty="0" err="1"/>
              <a:t>automáticamente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segmentadores</a:t>
            </a:r>
            <a:r>
              <a:rPr lang="en-US" sz="2000" dirty="0"/>
              <a:t>, </a:t>
            </a:r>
            <a:r>
              <a:rPr lang="en-US" sz="2000" dirty="0" err="1"/>
              <a:t>filtros</a:t>
            </a:r>
            <a:r>
              <a:rPr lang="en-US" sz="2000" dirty="0"/>
              <a:t>, </a:t>
            </a:r>
            <a:r>
              <a:rPr lang="en-US" sz="2000" dirty="0" err="1"/>
              <a:t>filas</a:t>
            </a:r>
            <a:r>
              <a:rPr lang="en-US" sz="2000" dirty="0"/>
              <a:t>/</a:t>
            </a:r>
            <a:r>
              <a:rPr lang="en-US" sz="2000" dirty="0" err="1"/>
              <a:t>columnas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tablas</a:t>
            </a:r>
            <a:r>
              <a:rPr lang="en-US" sz="2000" dirty="0"/>
              <a:t>, etc.</a:t>
            </a:r>
            <a:endParaRPr lang="en-US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Esta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devolverá</a:t>
            </a:r>
            <a:r>
              <a:rPr lang="en-US" dirty="0"/>
              <a:t> un valor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filtra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, </a:t>
            </a:r>
            <a:r>
              <a:rPr lang="en-US" dirty="0" err="1"/>
              <a:t>producto</a:t>
            </a:r>
            <a:r>
              <a:rPr lang="en-US" dirty="0"/>
              <a:t> o </a:t>
            </a:r>
            <a:r>
              <a:rPr lang="en-US" dirty="0" err="1"/>
              <a:t>región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A0C84-F0CD-E474-8DCD-89E552BF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81" y="3772343"/>
            <a:ext cx="6418520" cy="12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52C3D-61E2-38CC-7722-367122542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705-97FA-CC87-B753-09828D27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384684-FE9B-AD99-38CE-3ACECE569339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EF240-30AA-B285-69F3-E598694980AC}"/>
              </a:ext>
            </a:extLst>
          </p:cNvPr>
          <p:cNvSpPr txBox="1"/>
          <p:nvPr/>
        </p:nvSpPr>
        <p:spPr>
          <a:xfrm>
            <a:off x="525863" y="1712897"/>
            <a:ext cx="1114201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 CONTEXTO DE DAX -&gt; CONTEXTO CALCULATE</a:t>
            </a:r>
            <a:endParaRPr lang="en-US" dirty="0"/>
          </a:p>
          <a:p>
            <a:endParaRPr lang="en-US" sz="2000"/>
          </a:p>
          <a:p>
            <a:r>
              <a:rPr lang="en-US" sz="2400" b="1" dirty="0"/>
              <a:t>CONTEXTO CALCULATE: </a:t>
            </a:r>
          </a:p>
          <a:p>
            <a:endParaRPr lang="en-US" sz="2400" b="1" dirty="0"/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CALCULATE </a:t>
            </a:r>
            <a:r>
              <a:rPr lang="en-US" sz="2000" b="1" dirty="0" err="1"/>
              <a:t>modifica</a:t>
            </a:r>
            <a:r>
              <a:rPr lang="en-US" sz="2000" b="1" dirty="0"/>
              <a:t> o </a:t>
            </a:r>
            <a:r>
              <a:rPr lang="en-US" sz="2000" b="1" dirty="0" err="1"/>
              <a:t>crea</a:t>
            </a:r>
            <a:r>
              <a:rPr lang="en-US" sz="2000" b="1" dirty="0"/>
              <a:t> un nuevo </a:t>
            </a:r>
            <a:r>
              <a:rPr lang="en-US" sz="2000" b="1" dirty="0" err="1"/>
              <a:t>contexto</a:t>
            </a:r>
            <a:r>
              <a:rPr lang="en-US" sz="2000" b="1" dirty="0"/>
              <a:t> de </a:t>
            </a:r>
            <a:r>
              <a:rPr lang="en-US" sz="2000" b="1" dirty="0" err="1"/>
              <a:t>filtro</a:t>
            </a:r>
            <a:r>
              <a:rPr lang="en-US" sz="2000" b="1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Es la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poderosa</a:t>
            </a:r>
            <a:r>
              <a:rPr lang="en-US" sz="2000" dirty="0"/>
              <a:t> de DAX </a:t>
            </a:r>
            <a:r>
              <a:rPr lang="en-US" sz="2000" dirty="0" err="1"/>
              <a:t>porque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cambiar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medida</a:t>
            </a:r>
            <a:r>
              <a:rPr lang="en-US" sz="20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r>
              <a:rPr lang="en-US" sz="2000" dirty="0" err="1"/>
              <a:t>Aquí</a:t>
            </a:r>
            <a:r>
              <a:rPr lang="en-US" sz="2000" dirty="0"/>
              <a:t>, se </a:t>
            </a:r>
            <a:r>
              <a:rPr lang="en-US" sz="2000" dirty="0" err="1"/>
              <a:t>fuerza</a:t>
            </a:r>
            <a:r>
              <a:rPr lang="en-US" sz="2000" dirty="0"/>
              <a:t> un </a:t>
            </a:r>
            <a:r>
              <a:rPr lang="en-US" sz="2000" dirty="0" err="1"/>
              <a:t>filtro</a:t>
            </a:r>
            <a:r>
              <a:rPr lang="en-US" sz="2000" dirty="0"/>
              <a:t> </a:t>
            </a:r>
            <a:r>
              <a:rPr lang="en-US" sz="2000" dirty="0" err="1"/>
              <a:t>adicional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la </a:t>
            </a:r>
            <a:r>
              <a:rPr lang="en-US" sz="2000" dirty="0" err="1"/>
              <a:t>tabla</a:t>
            </a:r>
            <a:r>
              <a:rPr lang="en-US" sz="2000" dirty="0"/>
              <a:t> </a:t>
            </a:r>
            <a:r>
              <a:rPr lang="en-US" sz="2000" dirty="0" err="1"/>
              <a:t>Clientes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002AE-543E-1074-043D-4E22BE777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8" y="3944126"/>
            <a:ext cx="10450919" cy="10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67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F0FE-0A9D-336E-9966-CFDFA562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A9C4-0302-2E88-BD7F-E793B8F0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3E5132-05F9-939D-4B11-23AB795ED6D9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F8EDB-7163-25A8-E13E-2B19BC2D659E}"/>
              </a:ext>
            </a:extLst>
          </p:cNvPr>
          <p:cNvSpPr txBox="1"/>
          <p:nvPr/>
        </p:nvSpPr>
        <p:spPr>
          <a:xfrm>
            <a:off x="525863" y="1712897"/>
            <a:ext cx="1114201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ELEMENTOS CLAVE - &gt;SINTAXIS BÁSICA DE DAX</a:t>
            </a:r>
            <a:endParaRPr lang="en-US" dirty="0"/>
          </a:p>
          <a:p>
            <a:endParaRPr lang="en-US" sz="2000"/>
          </a:p>
          <a:p>
            <a:r>
              <a:rPr lang="en-US" sz="2400" dirty="0" err="1"/>
              <a:t>Funciones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comunes</a:t>
            </a:r>
            <a:r>
              <a:rPr lang="en-US" sz="2400" dirty="0"/>
              <a:t> y claves para las </a:t>
            </a:r>
            <a:r>
              <a:rPr lang="en-US" sz="2400" dirty="0" err="1"/>
              <a:t>medidas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Agregación</a:t>
            </a:r>
            <a:r>
              <a:rPr lang="en-US" sz="2000" b="1" dirty="0"/>
              <a:t>: </a:t>
            </a:r>
            <a:r>
              <a:rPr lang="en-US" sz="2000" dirty="0"/>
              <a:t>SUM, MAX, MIN, AVERAGEX</a:t>
            </a:r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Lógicas</a:t>
            </a:r>
            <a:r>
              <a:rPr lang="en-US" sz="2000" b="1" dirty="0"/>
              <a:t>: </a:t>
            </a:r>
            <a:r>
              <a:rPr lang="en-US" sz="2000" dirty="0"/>
              <a:t>IF, SWITCH</a:t>
            </a:r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Filtrado</a:t>
            </a:r>
            <a:r>
              <a:rPr lang="en-US" sz="2000" b="1" dirty="0"/>
              <a:t>: </a:t>
            </a:r>
            <a:r>
              <a:rPr lang="en-US" sz="2000" dirty="0"/>
              <a:t>CALCULATE, FILTER, ALL, REMOVEFILTERS</a:t>
            </a:r>
          </a:p>
          <a:p>
            <a:pPr marL="285750" indent="-285750">
              <a:buFont typeface="Calibri"/>
              <a:buChar char="-"/>
            </a:pPr>
            <a:r>
              <a:rPr lang="en-US" sz="2000" b="1" dirty="0"/>
              <a:t>Tiempo: </a:t>
            </a:r>
            <a:r>
              <a:rPr lang="en-US" sz="2000" dirty="0"/>
              <a:t>TOTALYTD, SAMEPERIODLASTYEAR, DATEADD</a:t>
            </a:r>
            <a:endParaRPr lang="en-US" dirty="0"/>
          </a:p>
          <a:p>
            <a:pPr marL="285750" indent="-285750">
              <a:spcBef>
                <a:spcPct val="0"/>
              </a:spcBef>
              <a:buFont typeface="Calibri"/>
              <a:buChar char="-"/>
            </a:pPr>
            <a:endParaRPr lang="en-US" sz="2000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AF2AA-7F1A-CF54-B61B-BF45C589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41" y="4616192"/>
            <a:ext cx="6103309" cy="11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0B0E-26DC-AD3C-ACC8-FADCA2A83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CF6E-58EF-621D-1525-295C8C7A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  <a:p>
            <a:br>
              <a:rPr lang="en-US" sz="4900" dirty="0"/>
            </a:br>
            <a:br>
              <a:rPr lang="en-US" sz="2000" dirty="0"/>
            </a:br>
            <a:br>
              <a:rPr lang="en-US" sz="2000" dirty="0"/>
            </a:br>
            <a:endParaRPr lang="en-US" sz="49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512982-171F-AEC7-51F6-AB4D594C7D3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1DFA1-00CA-F1CC-18AC-3BD8EC8B3B0E}"/>
              </a:ext>
            </a:extLst>
          </p:cNvPr>
          <p:cNvSpPr txBox="1"/>
          <p:nvPr/>
        </p:nvSpPr>
        <p:spPr>
          <a:xfrm>
            <a:off x="515680" y="1649820"/>
            <a:ext cx="6012710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Segoe UI"/>
              </a:rPr>
              <a:t>MODELO DE ESTRELLA (STAR SCHEMA)</a:t>
            </a:r>
          </a:p>
          <a:p>
            <a:endParaRPr lang="en-US" sz="2400" b="1" dirty="0">
              <a:cs typeface="Segoe UI"/>
            </a:endParaRPr>
          </a:p>
          <a:p>
            <a:pPr marL="342900" indent="-342900">
              <a:spcBef>
                <a:spcPct val="0"/>
              </a:spcBef>
              <a:buFont typeface="Calibri"/>
              <a:buChar char="-"/>
            </a:pPr>
            <a:r>
              <a:rPr lang="en-US" sz="2000" dirty="0" err="1">
                <a:cs typeface="Segoe UI"/>
              </a:rPr>
              <a:t>Estructura</a:t>
            </a:r>
            <a:r>
              <a:rPr lang="en-US" sz="2000" dirty="0">
                <a:cs typeface="Segoe UI"/>
              </a:rPr>
              <a:t> simple con </a:t>
            </a:r>
            <a:r>
              <a:rPr lang="en-US" sz="2000" dirty="0" err="1">
                <a:cs typeface="Segoe UI"/>
              </a:rPr>
              <a:t>una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tabla</a:t>
            </a:r>
            <a:r>
              <a:rPr lang="en-US" sz="2000" dirty="0">
                <a:cs typeface="Segoe UI"/>
              </a:rPr>
              <a:t> de </a:t>
            </a:r>
            <a:r>
              <a:rPr lang="en-US" sz="2000" dirty="0" err="1">
                <a:cs typeface="Segoe UI"/>
              </a:rPr>
              <a:t>hechos</a:t>
            </a:r>
            <a:r>
              <a:rPr lang="en-US" sz="2000" dirty="0">
                <a:cs typeface="Segoe UI"/>
              </a:rPr>
              <a:t> central y </a:t>
            </a:r>
            <a:r>
              <a:rPr lang="en-US" sz="2000" dirty="0" err="1">
                <a:cs typeface="Segoe UI"/>
              </a:rPr>
              <a:t>múltiples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tablas</a:t>
            </a:r>
            <a:r>
              <a:rPr lang="en-US" sz="2000" dirty="0">
                <a:cs typeface="Segoe UI"/>
              </a:rPr>
              <a:t> de </a:t>
            </a:r>
            <a:r>
              <a:rPr lang="en-US" sz="2000" dirty="0" err="1">
                <a:cs typeface="Segoe UI"/>
              </a:rPr>
              <a:t>dimensiones</a:t>
            </a:r>
            <a:r>
              <a:rPr lang="en-US" sz="2000" dirty="0">
                <a:cs typeface="Segoe UI"/>
              </a:rPr>
              <a:t>.</a:t>
            </a:r>
            <a:endParaRPr lang="en-US" sz="2000">
              <a:cs typeface="Segoe UI"/>
            </a:endParaRPr>
          </a:p>
          <a:p>
            <a:pPr marL="342900" indent="-342900">
              <a:spcBef>
                <a:spcPct val="0"/>
              </a:spcBef>
              <a:buFont typeface="Calibri"/>
              <a:buChar char="-"/>
            </a:pPr>
            <a:r>
              <a:rPr lang="en-US" sz="2000" dirty="0" err="1">
                <a:cs typeface="Segoe UI"/>
              </a:rPr>
              <a:t>Relaciones</a:t>
            </a:r>
            <a:r>
              <a:rPr lang="en-US" sz="2000" dirty="0">
                <a:cs typeface="Segoe UI"/>
              </a:rPr>
              <a:t> uno a </a:t>
            </a:r>
            <a:r>
              <a:rPr lang="en-US" sz="2000" dirty="0" err="1">
                <a:cs typeface="Segoe UI"/>
              </a:rPr>
              <a:t>muchos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desde</a:t>
            </a:r>
            <a:r>
              <a:rPr lang="en-US" sz="2000" dirty="0">
                <a:cs typeface="Segoe UI"/>
              </a:rPr>
              <a:t> la </a:t>
            </a:r>
            <a:r>
              <a:rPr lang="en-US" sz="2000" dirty="0" err="1">
                <a:cs typeface="Segoe UI"/>
              </a:rPr>
              <a:t>tabla</a:t>
            </a:r>
            <a:r>
              <a:rPr lang="en-US" sz="2000" dirty="0">
                <a:cs typeface="Segoe UI"/>
              </a:rPr>
              <a:t> de </a:t>
            </a:r>
            <a:r>
              <a:rPr lang="en-US" sz="2000" dirty="0" err="1">
                <a:cs typeface="Segoe UI"/>
              </a:rPr>
              <a:t>hechos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hacia</a:t>
            </a:r>
            <a:r>
              <a:rPr lang="en-US" sz="2000" dirty="0">
                <a:cs typeface="Segoe UI"/>
              </a:rPr>
              <a:t> las </a:t>
            </a:r>
            <a:r>
              <a:rPr lang="en-US" sz="2000" dirty="0" err="1">
                <a:cs typeface="Segoe UI"/>
              </a:rPr>
              <a:t>dimensiones</a:t>
            </a:r>
            <a:r>
              <a:rPr lang="en-US" sz="2000" dirty="0">
                <a:cs typeface="Segoe UI"/>
              </a:rPr>
              <a:t>.</a:t>
            </a:r>
            <a:endParaRPr lang="en-US" sz="2000">
              <a:cs typeface="Segoe UI"/>
            </a:endParaRPr>
          </a:p>
          <a:p>
            <a:pPr marL="342900" indent="-342900">
              <a:spcBef>
                <a:spcPct val="0"/>
              </a:spcBef>
              <a:buFont typeface="Calibri"/>
              <a:buChar char="-"/>
            </a:pPr>
            <a:r>
              <a:rPr lang="en-US" sz="2000" dirty="0" err="1">
                <a:cs typeface="Segoe UI"/>
              </a:rPr>
              <a:t>Fácil</a:t>
            </a:r>
            <a:r>
              <a:rPr lang="en-US" sz="2000" dirty="0">
                <a:cs typeface="Segoe UI"/>
              </a:rPr>
              <a:t> de </a:t>
            </a:r>
            <a:r>
              <a:rPr lang="en-US" sz="2000" dirty="0" err="1">
                <a:cs typeface="Segoe UI"/>
              </a:rPr>
              <a:t>entender</a:t>
            </a:r>
            <a:r>
              <a:rPr lang="en-US" sz="2000" dirty="0">
                <a:cs typeface="Segoe UI"/>
              </a:rPr>
              <a:t> y </a:t>
            </a:r>
            <a:r>
              <a:rPr lang="en-US" sz="2000" dirty="0" err="1">
                <a:cs typeface="Segoe UI"/>
              </a:rPr>
              <a:t>consultar</a:t>
            </a:r>
            <a:r>
              <a:rPr lang="en-US" sz="2000" dirty="0">
                <a:cs typeface="Segoe UI"/>
              </a:rPr>
              <a:t>.</a:t>
            </a:r>
            <a:endParaRPr lang="en-US" sz="2000">
              <a:cs typeface="Segoe UI"/>
            </a:endParaRPr>
          </a:p>
          <a:p>
            <a:pPr marL="342900" indent="-342900">
              <a:spcBef>
                <a:spcPct val="0"/>
              </a:spcBef>
              <a:buFont typeface="Calibri"/>
              <a:buChar char="-"/>
            </a:pPr>
            <a:r>
              <a:rPr lang="en-US" sz="2000" dirty="0">
                <a:cs typeface="Segoe UI"/>
              </a:rPr>
              <a:t>Ideal para </a:t>
            </a:r>
            <a:r>
              <a:rPr lang="en-US" sz="2000" err="1">
                <a:cs typeface="Segoe UI"/>
              </a:rPr>
              <a:t>modelos</a:t>
            </a:r>
            <a:r>
              <a:rPr lang="en-US" sz="2000" dirty="0">
                <a:cs typeface="Segoe UI"/>
              </a:rPr>
              <a:t> de </a:t>
            </a:r>
            <a:r>
              <a:rPr lang="en-US" sz="2000" err="1">
                <a:cs typeface="Segoe UI"/>
              </a:rPr>
              <a:t>análisis</a:t>
            </a:r>
            <a:r>
              <a:rPr lang="en-US" sz="2000" dirty="0">
                <a:cs typeface="Segoe UI"/>
              </a:rPr>
              <a:t> y </a:t>
            </a:r>
            <a:r>
              <a:rPr lang="en-US" sz="2000" err="1">
                <a:cs typeface="Segoe UI"/>
              </a:rPr>
              <a:t>rendimiento</a:t>
            </a:r>
            <a:r>
              <a:rPr lang="en-US" sz="2000" dirty="0">
                <a:cs typeface="Segoe UI"/>
              </a:rPr>
              <a:t> </a:t>
            </a:r>
            <a:r>
              <a:rPr lang="en-US" sz="2000" err="1">
                <a:cs typeface="Segoe UI"/>
              </a:rPr>
              <a:t>en</a:t>
            </a:r>
            <a:r>
              <a:rPr lang="en-US" sz="2000" dirty="0">
                <a:cs typeface="Segoe UI"/>
              </a:rPr>
              <a:t> Power BI.</a:t>
            </a:r>
            <a:endParaRPr lang="en-US"/>
          </a:p>
          <a:p>
            <a:endParaRPr lang="en-US" sz="2400" b="1" dirty="0">
              <a:cs typeface="Segoe UI"/>
            </a:endParaRPr>
          </a:p>
          <a:p>
            <a:endParaRPr lang="en-US" sz="2400" b="1" dirty="0">
              <a:cs typeface="Segoe UI"/>
            </a:endParaRPr>
          </a:p>
          <a:p>
            <a:endParaRPr lang="en-US" sz="2400" b="1" dirty="0">
              <a:cs typeface="Segoe UI"/>
            </a:endParaRPr>
          </a:p>
          <a:p>
            <a:endParaRPr lang="en-US" sz="2400" b="1" dirty="0">
              <a:cs typeface="Segoe UI"/>
            </a:endParaRPr>
          </a:p>
        </p:txBody>
      </p:sp>
      <p:pic>
        <p:nvPicPr>
          <p:cNvPr id="5" name="Picture 4" descr="Ilustración del esquema de estrella con una tabla de hechos en el centro y tablas de dimensiones en cada una de las cinco puntas.">
            <a:extLst>
              <a:ext uri="{FF2B5EF4-FFF2-40B4-BE49-F238E27FC236}">
                <a16:creationId xmlns:a16="http://schemas.microsoft.com/office/drawing/2014/main" id="{03B712A7-24CB-592F-E731-C744AE79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86" y="1712109"/>
            <a:ext cx="5451319" cy="45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6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EBDE3-A62C-E5E1-8611-B27B69B5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092-798B-E110-8646-ACC89978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  <a:p>
            <a:br>
              <a:rPr lang="en-US" sz="4900" dirty="0"/>
            </a:br>
            <a:br>
              <a:rPr lang="en-US" sz="2000" dirty="0"/>
            </a:br>
            <a:br>
              <a:rPr lang="en-US" sz="2000" dirty="0"/>
            </a:br>
            <a:endParaRPr lang="en-US" sz="49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9A90FB-5F96-B7B9-0E24-B4902CD90A52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D5743-F426-8466-5ED1-E3D197609C42}"/>
              </a:ext>
            </a:extLst>
          </p:cNvPr>
          <p:cNvSpPr txBox="1"/>
          <p:nvPr/>
        </p:nvSpPr>
        <p:spPr>
          <a:xfrm>
            <a:off x="515680" y="1649820"/>
            <a:ext cx="4654787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Segoe UI"/>
              </a:rPr>
              <a:t>MODELO DE COPO DE NIEVE (SNOWFLAKE)</a:t>
            </a:r>
          </a:p>
          <a:p>
            <a:endParaRPr lang="en-US" sz="2400" b="1" dirty="0">
              <a:cs typeface="Segoe UI"/>
            </a:endParaRPr>
          </a:p>
          <a:p>
            <a:pPr marL="342900" indent="-342900">
              <a:buFont typeface="Calibri"/>
              <a:buChar char="-"/>
            </a:pPr>
            <a:r>
              <a:rPr lang="en-US" sz="2000" dirty="0" err="1">
                <a:cs typeface="Segoe UI"/>
              </a:rPr>
              <a:t>Extiende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el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modelo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en</a:t>
            </a:r>
            <a:r>
              <a:rPr lang="en-US" sz="2000" dirty="0">
                <a:cs typeface="Segoe UI"/>
              </a:rPr>
              <a:t> estrella </a:t>
            </a:r>
            <a:r>
              <a:rPr lang="en-US" sz="2000" dirty="0" err="1">
                <a:cs typeface="Segoe UI"/>
              </a:rPr>
              <a:t>normalizando</a:t>
            </a:r>
            <a:r>
              <a:rPr lang="en-US" sz="2000" dirty="0">
                <a:cs typeface="Segoe UI"/>
              </a:rPr>
              <a:t> las </a:t>
            </a:r>
            <a:r>
              <a:rPr lang="en-US" sz="2000" dirty="0" err="1">
                <a:cs typeface="Segoe UI"/>
              </a:rPr>
              <a:t>dimensiones</a:t>
            </a:r>
            <a:r>
              <a:rPr lang="en-US" sz="2000" dirty="0">
                <a:cs typeface="Segoe UI"/>
              </a:rPr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cs typeface="Segoe UI"/>
              </a:rPr>
              <a:t>Las </a:t>
            </a:r>
            <a:r>
              <a:rPr lang="en-US" sz="2000" dirty="0" err="1">
                <a:cs typeface="Segoe UI"/>
              </a:rPr>
              <a:t>dimensiones</a:t>
            </a:r>
            <a:r>
              <a:rPr lang="en-US" sz="2000" dirty="0">
                <a:cs typeface="Segoe UI"/>
              </a:rPr>
              <a:t> se </a:t>
            </a:r>
            <a:r>
              <a:rPr lang="en-US" sz="2000" dirty="0" err="1">
                <a:cs typeface="Segoe UI"/>
              </a:rPr>
              <a:t>dividen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en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subdimensiones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relacionadas</a:t>
            </a:r>
            <a:r>
              <a:rPr lang="en-US" sz="2000" dirty="0">
                <a:cs typeface="Segoe UI"/>
              </a:rPr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cs typeface="Segoe UI"/>
              </a:rPr>
              <a:t>Reduce la </a:t>
            </a:r>
            <a:r>
              <a:rPr lang="en-US" sz="2000" dirty="0" err="1">
                <a:cs typeface="Segoe UI"/>
              </a:rPr>
              <a:t>redundancia</a:t>
            </a:r>
            <a:r>
              <a:rPr lang="en-US" sz="2000" dirty="0">
                <a:cs typeface="Segoe UI"/>
              </a:rPr>
              <a:t> de </a:t>
            </a:r>
            <a:r>
              <a:rPr lang="en-US" sz="2000" dirty="0" err="1">
                <a:cs typeface="Segoe UI"/>
              </a:rPr>
              <a:t>datos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pero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aumenta</a:t>
            </a:r>
            <a:r>
              <a:rPr lang="en-US" sz="2000" dirty="0">
                <a:cs typeface="Segoe UI"/>
              </a:rPr>
              <a:t> la </a:t>
            </a:r>
            <a:r>
              <a:rPr lang="en-US" sz="2000" dirty="0" err="1">
                <a:cs typeface="Segoe UI"/>
              </a:rPr>
              <a:t>complejidad</a:t>
            </a:r>
            <a:r>
              <a:rPr lang="en-US" sz="2000" dirty="0">
                <a:cs typeface="Segoe UI"/>
              </a:rPr>
              <a:t>.</a:t>
            </a:r>
          </a:p>
          <a:p>
            <a:pPr marL="342900" indent="-342900">
              <a:spcBef>
                <a:spcPct val="0"/>
              </a:spcBef>
              <a:buFont typeface="Calibri"/>
              <a:buChar char="-"/>
            </a:pPr>
            <a:r>
              <a:rPr lang="en-US" sz="2000" dirty="0" err="1">
                <a:cs typeface="Segoe UI"/>
              </a:rPr>
              <a:t>Puede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requerir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más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uniones</a:t>
            </a:r>
            <a:r>
              <a:rPr lang="en-US" sz="2000" dirty="0">
                <a:cs typeface="Segoe UI"/>
              </a:rPr>
              <a:t> y </a:t>
            </a:r>
            <a:r>
              <a:rPr lang="en-US" sz="2000" dirty="0" err="1">
                <a:cs typeface="Segoe UI"/>
              </a:rPr>
              <a:t>afectar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el</a:t>
            </a:r>
            <a:r>
              <a:rPr lang="en-US" sz="2000" dirty="0">
                <a:cs typeface="Segoe UI"/>
              </a:rPr>
              <a:t> </a:t>
            </a:r>
            <a:r>
              <a:rPr lang="en-US" sz="2000" dirty="0" err="1">
                <a:cs typeface="Segoe UI"/>
              </a:rPr>
              <a:t>rendimiento</a:t>
            </a:r>
            <a:r>
              <a:rPr lang="en-US" sz="2000" dirty="0">
                <a:cs typeface="Segoe UI"/>
              </a:rPr>
              <a:t>.</a:t>
            </a:r>
            <a:endParaRPr lang="en-US" dirty="0"/>
          </a:p>
          <a:p>
            <a:endParaRPr lang="en-US" sz="2400" b="1" dirty="0">
              <a:cs typeface="Segoe UI"/>
            </a:endParaRPr>
          </a:p>
          <a:p>
            <a:endParaRPr lang="en-US" sz="2400" b="1" dirty="0">
              <a:cs typeface="Segoe UI"/>
            </a:endParaRPr>
          </a:p>
          <a:p>
            <a:endParaRPr lang="en-US" sz="2400" b="1" dirty="0">
              <a:cs typeface="Segoe UI"/>
            </a:endParaRPr>
          </a:p>
          <a:p>
            <a:endParaRPr lang="en-US" sz="2400" b="1" dirty="0">
              <a:cs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1B802-770E-2622-0F01-F443E7A8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52" y="1938423"/>
            <a:ext cx="6703646" cy="45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1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E98E1-4AE0-C3ED-0333-5E0D2CCA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2DB-3CF7-F84C-DF42-E20AD6B1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BA92D-9505-6D82-FBB1-2AF894CABB10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E8E37-1F42-C5AE-00B6-93FB70B9FF20}"/>
              </a:ext>
            </a:extLst>
          </p:cNvPr>
          <p:cNvSpPr txBox="1"/>
          <p:nvPr/>
        </p:nvSpPr>
        <p:spPr>
          <a:xfrm>
            <a:off x="525863" y="1712897"/>
            <a:ext cx="1114201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¿POR QUÉ ES IMPORTANTE OPTIMIZAR EL MODELO?</a:t>
            </a:r>
          </a:p>
          <a:p>
            <a:endParaRPr lang="en-US" sz="2000"/>
          </a:p>
          <a:p>
            <a:pPr marL="285750" indent="-285750">
              <a:buFont typeface="Calibri"/>
              <a:buChar char="-"/>
            </a:pPr>
            <a:r>
              <a:rPr lang="en-US" sz="2000" dirty="0" err="1"/>
              <a:t>Mejorar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rendimiento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informes</a:t>
            </a:r>
            <a:r>
              <a:rPr lang="en-US" sz="2000" dirty="0"/>
              <a:t>, </a:t>
            </a:r>
            <a:r>
              <a:rPr lang="en-US" sz="2000" dirty="0" err="1"/>
              <a:t>reduciendo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de carga y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de </a:t>
            </a:r>
            <a:r>
              <a:rPr lang="en-US" sz="2000" dirty="0" err="1"/>
              <a:t>actualizaciones</a:t>
            </a: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2000" dirty="0" err="1"/>
              <a:t>Facilita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mantenimiento</a:t>
            </a:r>
            <a:r>
              <a:rPr lang="en-US" sz="2000" dirty="0"/>
              <a:t> y la </a:t>
            </a:r>
            <a:r>
              <a:rPr lang="en-US" sz="2000" dirty="0" err="1"/>
              <a:t>colaboracion</a:t>
            </a:r>
            <a:r>
              <a:rPr lang="en-US" sz="2000" dirty="0"/>
              <a:t>. </a:t>
            </a:r>
          </a:p>
          <a:p>
            <a:pPr marL="285750" indent="-285750">
              <a:buFont typeface="Calibri"/>
              <a:buChar char="-"/>
            </a:pPr>
            <a:r>
              <a:rPr lang="en-US" sz="2000" dirty="0"/>
              <a:t>Permite </a:t>
            </a:r>
            <a:r>
              <a:rPr lang="en-US" sz="2000" dirty="0" err="1"/>
              <a:t>escalar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 a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2000" dirty="0"/>
              <a:t>Permite </a:t>
            </a:r>
            <a:r>
              <a:rPr lang="en-US" sz="2000" dirty="0" err="1"/>
              <a:t>análisis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precisos</a:t>
            </a:r>
            <a:r>
              <a:rPr lang="en-US" sz="2000" dirty="0"/>
              <a:t> y flexibles.</a:t>
            </a:r>
          </a:p>
          <a:p>
            <a:pPr marL="285750" indent="-285750">
              <a:buFont typeface="Calibri"/>
              <a:buChar char="-"/>
            </a:pPr>
            <a:r>
              <a:rPr lang="en-US" sz="2000" dirty="0"/>
              <a:t>Reduce </a:t>
            </a:r>
            <a:r>
              <a:rPr lang="en-US" sz="2000" err="1"/>
              <a:t>errores</a:t>
            </a:r>
            <a:r>
              <a:rPr lang="en-US" sz="2000" dirty="0"/>
              <a:t> y </a:t>
            </a:r>
            <a:r>
              <a:rPr lang="en-US" sz="2000" err="1"/>
              <a:t>ambigüedades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 </a:t>
            </a:r>
            <a:r>
              <a:rPr lang="en-US" sz="2000" err="1"/>
              <a:t>los</a:t>
            </a:r>
            <a:r>
              <a:rPr lang="en-US" sz="2000" dirty="0"/>
              <a:t> </a:t>
            </a:r>
            <a:r>
              <a:rPr lang="en-US" sz="2000" err="1"/>
              <a:t>datos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endParaRPr lang="en-US" sz="2400" b="1" dirty="0"/>
          </a:p>
          <a:p>
            <a:pPr marL="285750" indent="-285750">
              <a:buFont typeface="Calibri"/>
              <a:buChar char="-"/>
            </a:pPr>
            <a:endParaRPr lang="en-US" sz="2400" dirty="0"/>
          </a:p>
          <a:p>
            <a:pPr marL="742950" lvl="1" indent="-285750">
              <a:buFont typeface="Courier New"/>
              <a:buChar char="o"/>
            </a:pPr>
            <a:endParaRPr lang="en-US" sz="2400" dirty="0"/>
          </a:p>
          <a:p>
            <a:endParaRPr lang="en-US" sz="2400" dirty="0"/>
          </a:p>
          <a:p>
            <a:endParaRPr lang="en-US" sz="1600" b="1" dirty="0"/>
          </a:p>
        </p:txBody>
      </p:sp>
      <p:pic>
        <p:nvPicPr>
          <p:cNvPr id="3" name="Picture 2" descr="Performance - Free business and finance icons">
            <a:extLst>
              <a:ext uri="{FF2B5EF4-FFF2-40B4-BE49-F238E27FC236}">
                <a16:creationId xmlns:a16="http://schemas.microsoft.com/office/drawing/2014/main" id="{FB20F69A-B391-83BC-C9BA-DFB53EB5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351" y="4572000"/>
            <a:ext cx="2238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DE5FA-B5C6-6D92-9DD3-B53852430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6635-8952-4361-6C1F-3F5A9A74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SOBRE ESTE CURSO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245F6-7A94-A38B-063F-9FF5D1EB66E2}"/>
              </a:ext>
            </a:extLst>
          </p:cNvPr>
          <p:cNvSpPr txBox="1"/>
          <p:nvPr/>
        </p:nvSpPr>
        <p:spPr>
          <a:xfrm>
            <a:off x="576470" y="1318591"/>
            <a:ext cx="1109206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400" b="1" dirty="0"/>
              <a:t>CRITERIOS DE EVALUACIÓN:</a:t>
            </a:r>
            <a:endParaRPr lang="en-US"/>
          </a:p>
          <a:p>
            <a:pPr lvl="1"/>
            <a:endParaRPr lang="en-US" dirty="0"/>
          </a:p>
          <a:p>
            <a:pPr lvl="1"/>
            <a:r>
              <a:rPr lang="en-US" sz="2000" b="1" dirty="0"/>
              <a:t>01 EVALUACION FINAL O SUMATIVA (02/07/2025)</a:t>
            </a:r>
            <a:endParaRPr lang="en-US" sz="2000" dirty="0"/>
          </a:p>
          <a:p>
            <a:pPr marL="800100" lvl="1" indent="-342900">
              <a:buFont typeface="Calibri,Sans-Serif"/>
              <a:buChar char="-"/>
            </a:pPr>
            <a:r>
              <a:rPr lang="en-US" sz="2000" dirty="0" err="1"/>
              <a:t>Ejercicio</a:t>
            </a:r>
            <a:r>
              <a:rPr lang="en-US" sz="2000" dirty="0"/>
              <a:t> 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casi</a:t>
            </a:r>
            <a:r>
              <a:rPr lang="en-US" sz="2000" dirty="0"/>
              <a:t> </a:t>
            </a:r>
            <a:r>
              <a:rPr lang="en-US" sz="2000" dirty="0" err="1"/>
              <a:t>igual</a:t>
            </a:r>
            <a:r>
              <a:rPr lang="en-US" sz="2000" dirty="0"/>
              <a:t> que la </a:t>
            </a:r>
            <a:r>
              <a:rPr lang="en-US" sz="2000" dirty="0" err="1"/>
              <a:t>actividad</a:t>
            </a:r>
            <a:r>
              <a:rPr lang="en-US" sz="2000" dirty="0"/>
              <a:t> </a:t>
            </a:r>
            <a:r>
              <a:rPr lang="en-US" sz="2000" dirty="0" err="1"/>
              <a:t>mandada</a:t>
            </a:r>
            <a:r>
              <a:rPr lang="en-US" sz="2000" dirty="0"/>
              <a:t> para hoy. La </a:t>
            </a:r>
            <a:r>
              <a:rPr lang="en-US" sz="2000" dirty="0" err="1"/>
              <a:t>prueba</a:t>
            </a:r>
            <a:r>
              <a:rPr lang="en-US" sz="2000" dirty="0"/>
              <a:t> </a:t>
            </a:r>
            <a:r>
              <a:rPr lang="en-US" sz="2000" dirty="0" err="1"/>
              <a:t>tendrá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de 01 hora.</a:t>
            </a:r>
            <a:endParaRPr lang="en-US" dirty="0"/>
          </a:p>
          <a:p>
            <a:pPr lvl="1"/>
            <a:endParaRPr lang="en-US" sz="2400" b="1" dirty="0"/>
          </a:p>
          <a:p>
            <a:pPr lvl="1"/>
            <a:r>
              <a:rPr lang="en-US" sz="2000" b="1" dirty="0"/>
              <a:t>02 PRUEBA DE CREACIÓN DE INFORME:</a:t>
            </a:r>
            <a:endParaRPr lang="en-US" sz="2000"/>
          </a:p>
          <a:p>
            <a:pPr lvl="1"/>
            <a:r>
              <a:rPr lang="en-US" sz="2000" dirty="0" err="1"/>
              <a:t>Consistirá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uno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siguientes</a:t>
            </a:r>
            <a:r>
              <a:rPr lang="en-US" sz="2000" dirty="0"/>
              <a:t> </a:t>
            </a:r>
            <a:r>
              <a:rPr lang="en-US" sz="2000" dirty="0" err="1"/>
              <a:t>informes</a:t>
            </a:r>
            <a:r>
              <a:rPr lang="en-US" sz="2000" dirty="0"/>
              <a:t> y </a:t>
            </a:r>
            <a:r>
              <a:rPr lang="en-US" sz="2000" dirty="0" err="1"/>
              <a:t>enviármelo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  </a:t>
            </a:r>
            <a:endParaRPr lang="en-US" dirty="0"/>
          </a:p>
          <a:p>
            <a:pPr marL="800100" lvl="1" indent="-342900">
              <a:buFont typeface="Calibri"/>
              <a:buChar char="-"/>
            </a:pPr>
            <a:r>
              <a:rPr lang="en-US" dirty="0"/>
              <a:t>VENTAS Y RENTABILIDAD. </a:t>
            </a:r>
          </a:p>
          <a:p>
            <a:pPr marL="800100" lvl="1" indent="-342900">
              <a:buFont typeface="Calibri"/>
              <a:buChar char="-"/>
            </a:pPr>
            <a:r>
              <a:rPr lang="en-US" dirty="0"/>
              <a:t>RECURSOS HUMANOS.</a:t>
            </a:r>
          </a:p>
          <a:p>
            <a:pPr marL="800100" lvl="1" indent="-342900">
              <a:buFont typeface="Calibri"/>
              <a:buChar char="-"/>
            </a:pPr>
            <a:r>
              <a:rPr lang="en-US" dirty="0"/>
              <a:t>INVENTARIO Y STOCK.</a:t>
            </a:r>
          </a:p>
          <a:p>
            <a:pPr marL="800100" lvl="1" indent="-342900">
              <a:buFont typeface="Calibri"/>
              <a:buChar char="-"/>
            </a:pPr>
            <a:r>
              <a:rPr lang="en-US" dirty="0"/>
              <a:t>DESEMPEÑO DE PRODUCTOS. </a:t>
            </a:r>
          </a:p>
          <a:p>
            <a:pPr marL="800100" lvl="1" indent="-342900">
              <a:buFont typeface="Calibri"/>
              <a:buChar char="-"/>
            </a:pPr>
            <a:r>
              <a:rPr lang="en-US" dirty="0"/>
              <a:t>MARKETING DIGITAL.</a:t>
            </a:r>
          </a:p>
          <a:p>
            <a:pPr marL="800100" lvl="1" indent="-342900">
              <a:buFont typeface="Calibri"/>
              <a:buChar char="-"/>
            </a:pPr>
            <a:r>
              <a:rPr lang="en-US" dirty="0"/>
              <a:t>ATENCIÓN AL CLIENTE.</a:t>
            </a:r>
          </a:p>
          <a:p>
            <a:pPr marL="800100" lvl="1" indent="-342900">
              <a:buFont typeface="Calibri"/>
              <a:buChar char="-"/>
            </a:pPr>
            <a:r>
              <a:rPr lang="en-US" dirty="0"/>
              <a:t>SEGUIMIENTO DE PROYECTOS.</a:t>
            </a:r>
          </a:p>
        </p:txBody>
      </p:sp>
    </p:spTree>
    <p:extLst>
      <p:ext uri="{BB962C8B-B14F-4D97-AF65-F5344CB8AC3E}">
        <p14:creationId xmlns:p14="http://schemas.microsoft.com/office/powerpoint/2010/main" val="295755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5D14-3C2D-D6D9-A62B-7170726E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995-8377-0174-4246-65528B8F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5CFBCD-1453-F656-FCA5-F66B3BBF473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7CA4D-4DFA-3C7D-0DE8-D7CBA11EF0E6}"/>
              </a:ext>
            </a:extLst>
          </p:cNvPr>
          <p:cNvSpPr txBox="1"/>
          <p:nvPr/>
        </p:nvSpPr>
        <p:spPr>
          <a:xfrm>
            <a:off x="525863" y="1712897"/>
            <a:ext cx="1114201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BUENAS PRÁCTICAS - PREPARANDO MODELOS ESCALABLES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 b="1" dirty="0" err="1"/>
              <a:t>Planificar</a:t>
            </a:r>
            <a:r>
              <a:rPr lang="en-US" sz="2000" b="1" dirty="0"/>
              <a:t> y </a:t>
            </a:r>
            <a:r>
              <a:rPr lang="en-US" sz="2000" b="1" dirty="0" err="1"/>
              <a:t>documentar</a:t>
            </a:r>
            <a:r>
              <a:rPr lang="en-US" sz="2000" b="1" dirty="0"/>
              <a:t> </a:t>
            </a:r>
            <a:r>
              <a:rPr lang="en-US" sz="2000" b="1" dirty="0" err="1"/>
              <a:t>el</a:t>
            </a:r>
            <a:r>
              <a:rPr lang="en-US" sz="2000" b="1" dirty="0"/>
              <a:t> </a:t>
            </a:r>
            <a:r>
              <a:rPr lang="en-US" sz="2000" b="1" dirty="0" err="1"/>
              <a:t>modelo</a:t>
            </a:r>
            <a:r>
              <a:rPr lang="en-US" sz="2000" dirty="0"/>
              <a:t> antes de </a:t>
            </a:r>
            <a:r>
              <a:rPr lang="en-US" sz="2000" dirty="0" err="1"/>
              <a:t>importar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(</a:t>
            </a:r>
            <a:r>
              <a:rPr lang="en-US" sz="2000" dirty="0" err="1"/>
              <a:t>descripciones</a:t>
            </a:r>
            <a:r>
              <a:rPr lang="en-US" sz="2000" dirty="0"/>
              <a:t>, </a:t>
            </a:r>
            <a:r>
              <a:rPr lang="en-US" sz="2000" dirty="0" err="1"/>
              <a:t>carpetas</a:t>
            </a:r>
            <a:r>
              <a:rPr lang="en-US" sz="2000" dirty="0"/>
              <a:t>).</a:t>
            </a:r>
          </a:p>
          <a:p>
            <a:pPr marL="342900" indent="-342900">
              <a:buFont typeface="Arial,Sans-Serif"/>
              <a:buChar char="•"/>
            </a:pPr>
            <a:r>
              <a:rPr lang="en-US" sz="2000" dirty="0"/>
              <a:t>Usar </a:t>
            </a:r>
            <a:r>
              <a:rPr lang="en-US" sz="2000" dirty="0" err="1"/>
              <a:t>modelos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estrella (star schema)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lugar</a:t>
            </a:r>
            <a:r>
              <a:rPr lang="en-US" sz="2000" dirty="0"/>
              <a:t> de </a:t>
            </a:r>
            <a:r>
              <a:rPr lang="en-US" sz="2000" dirty="0" err="1"/>
              <a:t>copo</a:t>
            </a:r>
            <a:r>
              <a:rPr lang="en-US" sz="2000" dirty="0"/>
              <a:t> de </a:t>
            </a:r>
            <a:r>
              <a:rPr lang="en-US" sz="2000" dirty="0" err="1"/>
              <a:t>nieve</a:t>
            </a:r>
            <a:r>
              <a:rPr lang="en-US" sz="2000" dirty="0"/>
              <a:t> (snowflake).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Usar  </a:t>
            </a:r>
            <a:r>
              <a:rPr lang="en-US" sz="2000" b="1" dirty="0"/>
              <a:t>vistas previas para </a:t>
            </a:r>
            <a:r>
              <a:rPr lang="en-US" sz="2000" b="1" dirty="0" err="1"/>
              <a:t>validar</a:t>
            </a:r>
            <a:r>
              <a:rPr lang="en-US" sz="2000" b="1" dirty="0"/>
              <a:t> </a:t>
            </a:r>
            <a:r>
              <a:rPr lang="en-US" sz="2000" b="1" dirty="0" err="1"/>
              <a:t>relaciones</a:t>
            </a:r>
            <a:r>
              <a:rPr lang="en-US" sz="2000" dirty="0"/>
              <a:t>  </a:t>
            </a:r>
            <a:r>
              <a:rPr lang="en-US" sz="2000" dirty="0" err="1"/>
              <a:t>evitando</a:t>
            </a:r>
            <a:r>
              <a:rPr lang="en-US" sz="2000" dirty="0"/>
              <a:t> </a:t>
            </a:r>
            <a:r>
              <a:rPr lang="en-US" sz="2000" dirty="0" err="1"/>
              <a:t>relaciones</a:t>
            </a:r>
            <a:r>
              <a:rPr lang="en-US" sz="2000" dirty="0"/>
              <a:t> </a:t>
            </a:r>
            <a:r>
              <a:rPr lang="en-US" sz="2000" dirty="0" err="1"/>
              <a:t>innecesarias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err="1"/>
              <a:t>Nombrar</a:t>
            </a:r>
            <a:r>
              <a:rPr lang="en-US" sz="2000" b="1" dirty="0"/>
              <a:t> </a:t>
            </a:r>
            <a:r>
              <a:rPr lang="en-US" sz="2000" b="1" err="1"/>
              <a:t>tablas</a:t>
            </a:r>
            <a:r>
              <a:rPr lang="en-US" sz="2000" b="1" dirty="0"/>
              <a:t> y </a:t>
            </a:r>
            <a:r>
              <a:rPr lang="en-US" sz="2000" b="1" err="1"/>
              <a:t>columnas</a:t>
            </a:r>
            <a:r>
              <a:rPr lang="en-US" sz="2000" b="1" dirty="0"/>
              <a:t> de forma </a:t>
            </a:r>
            <a:r>
              <a:rPr lang="en-US" sz="2000" b="1" err="1"/>
              <a:t>clara</a:t>
            </a:r>
            <a:r>
              <a:rPr lang="en-US" sz="2000" dirty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Usar </a:t>
            </a:r>
            <a:r>
              <a:rPr lang="en-US" sz="2000" dirty="0" err="1"/>
              <a:t>relaciones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lugar</a:t>
            </a:r>
            <a:r>
              <a:rPr lang="en-US" sz="2000" dirty="0"/>
              <a:t> de </a:t>
            </a:r>
            <a:r>
              <a:rPr lang="en-US" sz="2000" dirty="0" err="1"/>
              <a:t>columnas</a:t>
            </a:r>
            <a:r>
              <a:rPr lang="en-US" sz="2000" dirty="0"/>
              <a:t> </a:t>
            </a:r>
            <a:r>
              <a:rPr lang="en-US" sz="2000" dirty="0" err="1"/>
              <a:t>duplicadas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Eliminar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 </a:t>
            </a:r>
            <a:r>
              <a:rPr lang="en-US" sz="2000" dirty="0" err="1"/>
              <a:t>innecesarias</a:t>
            </a:r>
            <a:r>
              <a:rPr lang="en-US" sz="2000" dirty="0"/>
              <a:t> y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b="1" dirty="0" err="1"/>
              <a:t>columnas</a:t>
            </a:r>
            <a:r>
              <a:rPr lang="en-US" sz="2000" b="1" dirty="0"/>
              <a:t> con </a:t>
            </a:r>
            <a:r>
              <a:rPr lang="en-US" sz="2000" b="1" dirty="0" err="1"/>
              <a:t>alta</a:t>
            </a:r>
            <a:r>
              <a:rPr lang="en-US" sz="2000" b="1" dirty="0"/>
              <a:t> </a:t>
            </a:r>
            <a:r>
              <a:rPr lang="en-US" sz="2000" b="1" dirty="0" err="1"/>
              <a:t>cardinalidad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no son </a:t>
            </a:r>
            <a:r>
              <a:rPr lang="en-US" sz="2000" dirty="0" err="1"/>
              <a:t>necesarias</a:t>
            </a:r>
            <a:r>
              <a:rPr lang="en-US" sz="2000" dirty="0"/>
              <a:t>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Usar </a:t>
            </a:r>
            <a:r>
              <a:rPr lang="en-US" sz="2000" b="1" dirty="0"/>
              <a:t>claves </a:t>
            </a:r>
            <a:r>
              <a:rPr lang="en-US" sz="2000" b="1" dirty="0" err="1"/>
              <a:t>únicas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dimensiones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Utiliza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adecuados</a:t>
            </a:r>
            <a:r>
              <a:rPr lang="en-US" sz="2000" dirty="0"/>
              <a:t> (Por </a:t>
            </a:r>
            <a:r>
              <a:rPr lang="en-US" sz="2000" dirty="0" err="1"/>
              <a:t>ejemplo</a:t>
            </a:r>
            <a:r>
              <a:rPr lang="en-US" sz="2000" dirty="0"/>
              <a:t> Number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lugar</a:t>
            </a:r>
            <a:r>
              <a:rPr lang="en-US" sz="2000" dirty="0"/>
              <a:t> de Decimal)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Separar</a:t>
            </a:r>
            <a:r>
              <a:rPr lang="en-US" sz="2000" dirty="0"/>
              <a:t> </a:t>
            </a:r>
            <a:r>
              <a:rPr lang="en-US" sz="2000" dirty="0" err="1"/>
              <a:t>medidas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carpetas</a:t>
            </a:r>
            <a:r>
              <a:rPr lang="en-US" sz="2000" dirty="0"/>
              <a:t> o </a:t>
            </a:r>
            <a:r>
              <a:rPr lang="en-US" sz="2000" dirty="0" err="1"/>
              <a:t>tablas</a:t>
            </a:r>
            <a:r>
              <a:rPr lang="en-US" sz="2000" dirty="0"/>
              <a:t> de </a:t>
            </a:r>
            <a:r>
              <a:rPr lang="en-US" sz="2000" dirty="0" err="1"/>
              <a:t>medidas</a:t>
            </a:r>
            <a:r>
              <a:rPr lang="en-US" sz="2000" dirty="0"/>
              <a:t>.</a:t>
            </a:r>
          </a:p>
          <a:p>
            <a:pPr marL="342900" indent="-342900">
              <a:buFont typeface="Arial,Sans-Serif"/>
              <a:buChar char="•"/>
            </a:pPr>
            <a:r>
              <a:rPr lang="en-US" sz="2000" dirty="0" err="1"/>
              <a:t>Evalúa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rendimiento</a:t>
            </a:r>
            <a:r>
              <a:rPr lang="en-US" sz="2000" dirty="0"/>
              <a:t> con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analizador</a:t>
            </a:r>
            <a:r>
              <a:rPr lang="en-US" sz="2000" dirty="0"/>
              <a:t> de </a:t>
            </a:r>
            <a:r>
              <a:rPr lang="en-US" sz="2000" dirty="0" err="1"/>
              <a:t>rendimiento</a:t>
            </a:r>
            <a:r>
              <a:rPr lang="en-US" sz="2000" dirty="0"/>
              <a:t> de Power BI.</a:t>
            </a:r>
          </a:p>
          <a:p>
            <a:pPr marL="342900" indent="-342900">
              <a:buFont typeface="Arial"/>
              <a:buChar char="•"/>
            </a:pP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5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50C6-293D-474D-63D6-730044F1F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EDAE-86E4-81AA-3FFB-345DD6E1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A68089-4431-E87F-48E3-C73F6DE93AE2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83D42-E806-08C4-DF19-1FD3EA1BB787}"/>
              </a:ext>
            </a:extLst>
          </p:cNvPr>
          <p:cNvSpPr txBox="1"/>
          <p:nvPr/>
        </p:nvSpPr>
        <p:spPr>
          <a:xfrm>
            <a:off x="525863" y="1712897"/>
            <a:ext cx="1114201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BUENAS PRÁCTICAS - EN MEDIDAS DAX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Centralizar</a:t>
            </a:r>
            <a:r>
              <a:rPr lang="en-US" sz="2000" dirty="0"/>
              <a:t> las </a:t>
            </a:r>
            <a:r>
              <a:rPr lang="en-US" sz="2000" dirty="0" err="1"/>
              <a:t>medidas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de </a:t>
            </a:r>
            <a:r>
              <a:rPr lang="en-US" sz="2000" dirty="0" err="1"/>
              <a:t>medidas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Evita </a:t>
            </a:r>
            <a:r>
              <a:rPr lang="en-US" sz="2000" dirty="0" err="1"/>
              <a:t>cálculos</a:t>
            </a:r>
            <a:r>
              <a:rPr lang="en-US" sz="2000" dirty="0"/>
              <a:t> </a:t>
            </a:r>
            <a:r>
              <a:rPr lang="en-US" sz="2000" dirty="0" err="1"/>
              <a:t>complejos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 </a:t>
            </a:r>
            <a:r>
              <a:rPr lang="en-US" sz="2000" dirty="0" err="1"/>
              <a:t>calculadas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hacerse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medidas</a:t>
            </a:r>
            <a:r>
              <a:rPr lang="en-US" sz="2000" dirty="0"/>
              <a:t>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Usa </a:t>
            </a:r>
            <a:r>
              <a:rPr lang="en-US" sz="2000" dirty="0" err="1"/>
              <a:t>funciones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 SUMX, CALCULATE, FILTER con </a:t>
            </a:r>
            <a:r>
              <a:rPr lang="en-US" sz="2000" dirty="0" err="1"/>
              <a:t>cuidado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Reutiliza</a:t>
            </a:r>
            <a:r>
              <a:rPr lang="en-US" sz="2000" dirty="0"/>
              <a:t> </a:t>
            </a:r>
            <a:r>
              <a:rPr lang="en-US" sz="2000" dirty="0" err="1"/>
              <a:t>medidas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lugar</a:t>
            </a:r>
            <a:r>
              <a:rPr lang="en-US" sz="2000" dirty="0"/>
              <a:t> de </a:t>
            </a:r>
            <a:r>
              <a:rPr lang="en-US" sz="2000" dirty="0" err="1"/>
              <a:t>repetir</a:t>
            </a:r>
            <a:r>
              <a:rPr lang="en-US" sz="2000" dirty="0"/>
              <a:t> </a:t>
            </a:r>
            <a:r>
              <a:rPr lang="en-US" sz="2000" dirty="0" err="1"/>
              <a:t>lógica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Evalúa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impacto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medida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rendimiento</a:t>
            </a:r>
            <a:r>
              <a:rPr lang="en-US" sz="2000" dirty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Entender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contexto</a:t>
            </a:r>
            <a:r>
              <a:rPr lang="en-US" sz="2000" dirty="0"/>
              <a:t> se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aplicando</a:t>
            </a:r>
            <a:r>
              <a:rPr lang="en-US" sz="2000" dirty="0"/>
              <a:t> antes de </a:t>
            </a:r>
            <a:r>
              <a:rPr lang="en-US" sz="2000" dirty="0" err="1"/>
              <a:t>escribir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medida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Usar CALCULATE para </a:t>
            </a:r>
            <a:r>
              <a:rPr lang="en-US" sz="2000" dirty="0" err="1"/>
              <a:t>modificar</a:t>
            </a:r>
            <a:r>
              <a:rPr lang="en-US" sz="2000" dirty="0"/>
              <a:t> </a:t>
            </a:r>
            <a:r>
              <a:rPr lang="en-US" sz="2000" dirty="0" err="1"/>
              <a:t>filtros</a:t>
            </a:r>
            <a:r>
              <a:rPr lang="en-US" sz="2000" dirty="0"/>
              <a:t> de forma </a:t>
            </a:r>
            <a:r>
              <a:rPr lang="en-US" sz="2000" dirty="0" err="1"/>
              <a:t>controlada</a:t>
            </a:r>
            <a:r>
              <a:rPr lang="en-US" sz="2000" dirty="0"/>
              <a:t>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Probar</a:t>
            </a:r>
            <a:r>
              <a:rPr lang="en-US" sz="2000" dirty="0"/>
              <a:t> </a:t>
            </a:r>
            <a:r>
              <a:rPr lang="en-US" sz="2000" dirty="0" err="1"/>
              <a:t>medidas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visuales</a:t>
            </a:r>
            <a:r>
              <a:rPr lang="en-US" sz="2000" dirty="0"/>
              <a:t> simples para </a:t>
            </a:r>
            <a:r>
              <a:rPr lang="en-US" sz="2000" dirty="0" err="1"/>
              <a:t>validar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0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77298-AF66-664F-0BB1-26DC8426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698-AB19-E1B3-9525-715775DC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MODELADO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726A44-E25B-12CC-83C1-3EF6204A6FF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37224-3938-E07A-7E03-29B6CBF571FE}"/>
              </a:ext>
            </a:extLst>
          </p:cNvPr>
          <p:cNvSpPr txBox="1"/>
          <p:nvPr/>
        </p:nvSpPr>
        <p:spPr>
          <a:xfrm>
            <a:off x="516094" y="1722666"/>
            <a:ext cx="5075328" cy="51383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HERRAMIENTAS ANÁLISIS DE RENDIMIENTO</a:t>
            </a:r>
          </a:p>
          <a:p>
            <a:pPr marL="342900" indent="-342900">
              <a:buFont typeface="Calibri"/>
              <a:buChar char="-"/>
            </a:pPr>
            <a:endParaRPr lang="en-US" sz="2000"/>
          </a:p>
          <a:p>
            <a:r>
              <a:rPr lang="en-US" sz="2000" b="1" dirty="0"/>
              <a:t>Performance Analyzer (</a:t>
            </a:r>
            <a:r>
              <a:rPr lang="en-US" sz="2000" b="1" dirty="0" err="1"/>
              <a:t>Analizador</a:t>
            </a:r>
            <a:r>
              <a:rPr lang="en-US" sz="2000" b="1" dirty="0"/>
              <a:t> de </a:t>
            </a:r>
            <a:r>
              <a:rPr lang="en-US" sz="2000" b="1" dirty="0" err="1"/>
              <a:t>rendimiento</a:t>
            </a:r>
            <a:r>
              <a:rPr lang="en-US" sz="2000" b="1" dirty="0"/>
              <a:t>):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Mide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carga de </a:t>
            </a:r>
            <a:r>
              <a:rPr lang="en-US" dirty="0" err="1"/>
              <a:t>cada</a:t>
            </a:r>
            <a:r>
              <a:rPr lang="en-US" dirty="0"/>
              <a:t> visual.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cuellos</a:t>
            </a:r>
            <a:r>
              <a:rPr lang="en-US" dirty="0"/>
              <a:t> de </a:t>
            </a:r>
            <a:r>
              <a:rPr lang="en-US" dirty="0" err="1"/>
              <a:t>botella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o </a:t>
            </a:r>
            <a:r>
              <a:rPr lang="en-US" dirty="0" err="1"/>
              <a:t>consultas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VertiPaq</a:t>
            </a:r>
            <a:r>
              <a:rPr lang="en-US" b="1" dirty="0"/>
              <a:t> Analyzer: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Analiza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y la </a:t>
            </a:r>
            <a:r>
              <a:rPr lang="en-US" dirty="0" err="1"/>
              <a:t>compresión</a:t>
            </a:r>
            <a:r>
              <a:rPr lang="en-US" dirty="0"/>
              <a:t> de </a:t>
            </a:r>
            <a:r>
              <a:rPr lang="en-US" dirty="0" err="1"/>
              <a:t>columnas</a:t>
            </a:r>
            <a:r>
              <a:rPr lang="en-US" dirty="0"/>
              <a:t>.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r>
              <a:rPr lang="en-US" sz="2000" b="1" dirty="0"/>
              <a:t>DAX Studio:</a:t>
            </a:r>
          </a:p>
          <a:p>
            <a:r>
              <a:rPr lang="en-US" dirty="0"/>
              <a:t>Permite </a:t>
            </a:r>
            <a:r>
              <a:rPr lang="en-US" dirty="0" err="1"/>
              <a:t>ejecutar</a:t>
            </a:r>
            <a:r>
              <a:rPr lang="en-US" dirty="0"/>
              <a:t> y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DAX.</a:t>
            </a:r>
          </a:p>
          <a:p>
            <a:br>
              <a:rPr lang="en-US" dirty="0"/>
            </a:b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97A17-ECDB-0FC8-90E0-32E321F2E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971" y="1868732"/>
            <a:ext cx="5693752" cy="3247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2DEF4-9FC8-A605-2B7B-81FB33CBE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56" y="3784598"/>
            <a:ext cx="5934319" cy="26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25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973CD-37B4-D956-3890-A7E103FC8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FC2509-6715-56DB-C9F9-FD3983F01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CA5361-E81D-5501-928E-D18DD8A12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815D53-CBEA-8C37-B8E5-F723CEF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8266683A-2848-60F2-4B00-B6769748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D1A7DF6-762C-1CEC-A9FE-46764DDDD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DC2C2-8D78-32F7-97F3-C02BF1DF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rgbClr val="FFFFFF"/>
                </a:solidFill>
              </a:rPr>
              <a:t>BLOQUE 04 -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TIPOS DE INFORMES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69EB-CAF0-BE69-A119-23A5B330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7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A2E3-9E15-8324-AAC7-929773FB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FD5B-0BC4-7FD9-957D-3BA2593D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F05819-FA84-C4D7-0CA4-5E605346842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pic>
        <p:nvPicPr>
          <p:cNvPr id="3" name="Picture 2" descr="MuaProxy.Vn 🎖️ Cho Thuê, Mua Proxy Việt Nam, US Giá Rẻ - IPV4, V6, Socks5">
            <a:extLst>
              <a:ext uri="{FF2B5EF4-FFF2-40B4-BE49-F238E27FC236}">
                <a16:creationId xmlns:a16="http://schemas.microsoft.com/office/drawing/2014/main" id="{1D39C76E-5144-F3BE-63D8-6661E9E0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900" y="4265539"/>
            <a:ext cx="2253300" cy="2193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AEA92-A26B-97A8-B50A-934ADC67C907}"/>
              </a:ext>
            </a:extLst>
          </p:cNvPr>
          <p:cNvSpPr txBox="1"/>
          <p:nvPr/>
        </p:nvSpPr>
        <p:spPr>
          <a:xfrm>
            <a:off x="524539" y="1977656"/>
            <a:ext cx="7598734" cy="2609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ts val="2775"/>
              </a:lnSpc>
            </a:pPr>
            <a:r>
              <a:rPr lang="en-US" sz="3200" b="1" i="1" dirty="0">
                <a:cs typeface="Arial"/>
              </a:rPr>
              <a:t>VENTAS Y RENTABILIDAD. </a:t>
            </a:r>
            <a:r>
              <a:rPr lang="en-US" sz="3200" b="1" dirty="0">
                <a:cs typeface="Arial"/>
              </a:rPr>
              <a:t>​</a:t>
            </a:r>
            <a:endParaRPr lang="en-US" sz="3200" b="1"/>
          </a:p>
          <a:p>
            <a:pPr lvl="1">
              <a:lnSpc>
                <a:spcPts val="2775"/>
              </a:lnSpc>
            </a:pPr>
            <a:r>
              <a:rPr lang="en-US" sz="3200" b="1" i="1" dirty="0">
                <a:cs typeface="Arial"/>
              </a:rPr>
              <a:t>RECURSOS HUMANOS.</a:t>
            </a:r>
            <a:r>
              <a:rPr lang="en-US" sz="3200" b="1" dirty="0">
                <a:cs typeface="Arial"/>
              </a:rPr>
              <a:t>​</a:t>
            </a:r>
          </a:p>
          <a:p>
            <a:pPr lvl="1">
              <a:lnSpc>
                <a:spcPts val="2775"/>
              </a:lnSpc>
            </a:pPr>
            <a:r>
              <a:rPr lang="en-US" sz="3200" b="1" i="1" dirty="0">
                <a:cs typeface="Arial"/>
              </a:rPr>
              <a:t>INVENTARIO Y STOCK.</a:t>
            </a:r>
            <a:r>
              <a:rPr lang="en-US" sz="3200" b="1" dirty="0">
                <a:cs typeface="Arial"/>
              </a:rPr>
              <a:t>​</a:t>
            </a:r>
          </a:p>
          <a:p>
            <a:pPr lvl="1">
              <a:lnSpc>
                <a:spcPts val="2775"/>
              </a:lnSpc>
            </a:pPr>
            <a:r>
              <a:rPr lang="en-US" sz="3200" b="1" i="1" dirty="0">
                <a:cs typeface="Arial"/>
              </a:rPr>
              <a:t>DESEMPEÑO DE PRODUCTOS. </a:t>
            </a:r>
            <a:r>
              <a:rPr lang="en-US" sz="3200" b="1" dirty="0">
                <a:cs typeface="Arial"/>
              </a:rPr>
              <a:t>​</a:t>
            </a:r>
          </a:p>
          <a:p>
            <a:pPr lvl="1">
              <a:lnSpc>
                <a:spcPts val="2775"/>
              </a:lnSpc>
            </a:pPr>
            <a:r>
              <a:rPr lang="en-US" sz="3200" b="1" i="1" dirty="0">
                <a:cs typeface="Arial"/>
              </a:rPr>
              <a:t>MARKETING DIGITAL.</a:t>
            </a:r>
            <a:r>
              <a:rPr lang="en-US" sz="3200" b="1" dirty="0">
                <a:cs typeface="Arial"/>
              </a:rPr>
              <a:t>​</a:t>
            </a:r>
          </a:p>
          <a:p>
            <a:pPr lvl="1">
              <a:lnSpc>
                <a:spcPts val="2775"/>
              </a:lnSpc>
            </a:pPr>
            <a:r>
              <a:rPr lang="en-US" sz="3200" b="1" i="1" dirty="0">
                <a:cs typeface="Arial"/>
              </a:rPr>
              <a:t>ATENCIÓN AL CLIENTE.</a:t>
            </a:r>
            <a:r>
              <a:rPr lang="en-US" sz="3200" b="1" dirty="0">
                <a:cs typeface="Arial"/>
              </a:rPr>
              <a:t>​</a:t>
            </a:r>
          </a:p>
          <a:p>
            <a:pPr lvl="1">
              <a:lnSpc>
                <a:spcPts val="2775"/>
              </a:lnSpc>
            </a:pPr>
            <a:r>
              <a:rPr lang="en-US" sz="3200" b="1" i="1" dirty="0">
                <a:cs typeface="Arial"/>
              </a:rPr>
              <a:t>SEGUIMIENTO DE PROYECTOS.</a:t>
            </a:r>
          </a:p>
        </p:txBody>
      </p:sp>
    </p:spTree>
    <p:extLst>
      <p:ext uri="{BB962C8B-B14F-4D97-AF65-F5344CB8AC3E}">
        <p14:creationId xmlns:p14="http://schemas.microsoft.com/office/powerpoint/2010/main" val="274687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2A397-39B4-C62E-742E-D849F42E8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2F20-D4AB-13BD-71C6-BDD7CE8C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5BB2A0-4C64-23B5-3002-BE5F636C9AF9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EB7FC-A600-0108-9415-E056D740BEB7}"/>
              </a:ext>
            </a:extLst>
          </p:cNvPr>
          <p:cNvSpPr txBox="1"/>
          <p:nvPr/>
        </p:nvSpPr>
        <p:spPr>
          <a:xfrm>
            <a:off x="524539" y="1977656"/>
            <a:ext cx="11151780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 i="1" err="1">
                <a:cs typeface="Arial"/>
              </a:rPr>
              <a:t>Dentro</a:t>
            </a:r>
            <a:r>
              <a:rPr lang="en-US" b="1" i="1" dirty="0">
                <a:cs typeface="Arial"/>
              </a:rPr>
              <a:t> de Power BI </a:t>
            </a:r>
            <a:r>
              <a:rPr lang="en-US" b="1" i="1" err="1">
                <a:cs typeface="Arial"/>
              </a:rPr>
              <a:t>podemos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encontrar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varios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tipos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distintos</a:t>
            </a:r>
            <a:r>
              <a:rPr lang="en-US" b="1" i="1" dirty="0">
                <a:cs typeface="Arial"/>
              </a:rPr>
              <a:t> de </a:t>
            </a:r>
            <a:r>
              <a:rPr lang="en-US" b="1" i="1" err="1">
                <a:cs typeface="Arial"/>
              </a:rPr>
              <a:t>informes</a:t>
            </a:r>
            <a:r>
              <a:rPr lang="en-US" b="1" i="1" dirty="0">
                <a:cs typeface="Arial"/>
              </a:rPr>
              <a:t>, </a:t>
            </a:r>
            <a:r>
              <a:rPr lang="en-US" b="1" i="1" err="1">
                <a:cs typeface="Arial"/>
              </a:rPr>
              <a:t>adaptados</a:t>
            </a:r>
            <a:r>
              <a:rPr lang="en-US" b="1" i="1" dirty="0">
                <a:cs typeface="Arial"/>
              </a:rPr>
              <a:t> a </a:t>
            </a:r>
            <a:r>
              <a:rPr lang="en-US" b="1" i="1" err="1">
                <a:cs typeface="Arial"/>
              </a:rPr>
              <a:t>diversas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necesidades</a:t>
            </a:r>
            <a:r>
              <a:rPr lang="en-US" b="1" i="1" dirty="0">
                <a:cs typeface="Arial"/>
              </a:rPr>
              <a:t> de </a:t>
            </a:r>
            <a:r>
              <a:rPr lang="en-US" b="1" i="1" err="1">
                <a:cs typeface="Arial"/>
              </a:rPr>
              <a:t>análisis</a:t>
            </a:r>
            <a:r>
              <a:rPr lang="en-US" b="1" i="1" dirty="0">
                <a:cs typeface="Arial"/>
              </a:rPr>
              <a:t> y </a:t>
            </a:r>
            <a:r>
              <a:rPr lang="en-US" b="1" i="1" err="1">
                <a:cs typeface="Arial"/>
              </a:rPr>
              <a:t>presentación</a:t>
            </a:r>
            <a:r>
              <a:rPr lang="en-US" b="1" i="1" dirty="0">
                <a:cs typeface="Arial"/>
              </a:rPr>
              <a:t> de </a:t>
            </a:r>
            <a:r>
              <a:rPr lang="en-US" b="1" i="1" err="1">
                <a:cs typeface="Arial"/>
              </a:rPr>
              <a:t>datos</a:t>
            </a:r>
            <a:r>
              <a:rPr lang="en-US" b="1" i="1" dirty="0">
                <a:cs typeface="Arial"/>
              </a:rPr>
              <a:t>. Los </a:t>
            </a:r>
            <a:r>
              <a:rPr lang="en-US" b="1" i="1" err="1">
                <a:cs typeface="Arial"/>
              </a:rPr>
              <a:t>principales</a:t>
            </a:r>
            <a:r>
              <a:rPr lang="en-US" b="1" i="1" dirty="0">
                <a:cs typeface="Arial"/>
              </a:rPr>
              <a:t> son:</a:t>
            </a:r>
          </a:p>
          <a:p>
            <a:pPr lvl="1"/>
            <a:endParaRPr lang="en-US" sz="1600" b="1" i="1" dirty="0">
              <a:cs typeface="Arial"/>
            </a:endParaRPr>
          </a:p>
          <a:p>
            <a:pPr marL="800100" lvl="1" indent="-342900">
              <a:buFont typeface="Calibri"/>
              <a:buChar char="-"/>
            </a:pPr>
            <a:r>
              <a:rPr lang="en-US" b="1" i="1" err="1">
                <a:cs typeface="Arial"/>
              </a:rPr>
              <a:t>Informes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Estáticos</a:t>
            </a:r>
            <a:r>
              <a:rPr lang="en-US" b="1" i="1" dirty="0">
                <a:cs typeface="Arial"/>
              </a:rPr>
              <a:t>: </a:t>
            </a:r>
            <a:r>
              <a:rPr lang="en-US" dirty="0">
                <a:cs typeface="Arial"/>
              </a:rPr>
              <a:t>Se </a:t>
            </a:r>
            <a:r>
              <a:rPr lang="en-US" err="1">
                <a:cs typeface="Arial"/>
              </a:rPr>
              <a:t>presentan</a:t>
            </a:r>
            <a:r>
              <a:rPr lang="en-US" dirty="0">
                <a:cs typeface="Arial"/>
              </a:rPr>
              <a:t> con </a:t>
            </a:r>
            <a:r>
              <a:rPr lang="en-US" err="1">
                <a:cs typeface="Arial"/>
              </a:rPr>
              <a:t>datos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 dirty="0">
                <a:cs typeface="Arial"/>
              </a:rPr>
              <a:t> un </a:t>
            </a:r>
            <a:r>
              <a:rPr lang="en-US" err="1">
                <a:cs typeface="Arial"/>
              </a:rPr>
              <a:t>estado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específico</a:t>
            </a:r>
            <a:r>
              <a:rPr lang="en-US" dirty="0">
                <a:cs typeface="Arial"/>
              </a:rPr>
              <a:t>, sin </a:t>
            </a:r>
            <a:r>
              <a:rPr lang="en-US" err="1">
                <a:cs typeface="Arial"/>
              </a:rPr>
              <a:t>interactividad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significativa</a:t>
            </a:r>
            <a:r>
              <a:rPr lang="en-US" dirty="0">
                <a:cs typeface="Arial"/>
              </a:rPr>
              <a:t>. Se </a:t>
            </a:r>
            <a:r>
              <a:rPr lang="en-US" err="1">
                <a:cs typeface="Arial"/>
              </a:rPr>
              <a:t>utilizan</a:t>
            </a:r>
            <a:r>
              <a:rPr lang="en-US" dirty="0">
                <a:cs typeface="Arial"/>
              </a:rPr>
              <a:t> para </a:t>
            </a:r>
            <a:r>
              <a:rPr lang="en-US" err="1">
                <a:cs typeface="Arial"/>
              </a:rPr>
              <a:t>reportes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periódicos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como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informes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financieros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mensuales</a:t>
            </a:r>
            <a:r>
              <a:rPr lang="en-US" dirty="0">
                <a:cs typeface="Arial"/>
              </a:rPr>
              <a:t> o </a:t>
            </a:r>
            <a:r>
              <a:rPr lang="en-US" err="1">
                <a:cs typeface="Arial"/>
              </a:rPr>
              <a:t>resúmenes</a:t>
            </a:r>
            <a:r>
              <a:rPr lang="en-US" dirty="0">
                <a:cs typeface="Arial"/>
              </a:rPr>
              <a:t> de </a:t>
            </a:r>
            <a:r>
              <a:rPr lang="en-US" err="1">
                <a:cs typeface="Arial"/>
              </a:rPr>
              <a:t>ventas</a:t>
            </a:r>
            <a:r>
              <a:rPr lang="en-US" dirty="0">
                <a:cs typeface="Arial"/>
              </a:rPr>
              <a:t>.</a:t>
            </a:r>
          </a:p>
          <a:p>
            <a:pPr marL="800100" lvl="1" indent="-342900">
              <a:buFont typeface="Calibri"/>
              <a:buChar char="-"/>
            </a:pPr>
            <a:r>
              <a:rPr lang="en-US" b="1" i="1" err="1">
                <a:cs typeface="Arial"/>
              </a:rPr>
              <a:t>Informes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Interactivos</a:t>
            </a:r>
            <a:r>
              <a:rPr lang="en-US" b="1" i="1" dirty="0">
                <a:cs typeface="Arial"/>
              </a:rPr>
              <a:t>: </a:t>
            </a:r>
            <a:r>
              <a:rPr lang="en-US" err="1">
                <a:cs typeface="Arial"/>
              </a:rPr>
              <a:t>Permiten</a:t>
            </a:r>
            <a:r>
              <a:rPr lang="en-US" dirty="0">
                <a:cs typeface="Arial"/>
              </a:rPr>
              <a:t> la </a:t>
            </a:r>
            <a:r>
              <a:rPr lang="en-US" err="1">
                <a:cs typeface="Arial"/>
              </a:rPr>
              <a:t>exploración</a:t>
            </a:r>
            <a:r>
              <a:rPr lang="en-US" dirty="0">
                <a:cs typeface="Arial"/>
              </a:rPr>
              <a:t> de </a:t>
            </a:r>
            <a:r>
              <a:rPr lang="en-US" err="1">
                <a:cs typeface="Arial"/>
              </a:rPr>
              <a:t>datos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segmentaciones</a:t>
            </a:r>
            <a:r>
              <a:rPr lang="en-US" dirty="0">
                <a:cs typeface="Arial"/>
              </a:rPr>
              <a:t>, </a:t>
            </a:r>
            <a:r>
              <a:rPr lang="en-US" err="1">
                <a:cs typeface="Arial"/>
              </a:rPr>
              <a:t>filtros</a:t>
            </a:r>
            <a:r>
              <a:rPr lang="en-US" dirty="0">
                <a:cs typeface="Arial"/>
              </a:rPr>
              <a:t> y </a:t>
            </a:r>
            <a:r>
              <a:rPr lang="en-US" err="1">
                <a:cs typeface="Arial"/>
              </a:rPr>
              <a:t>visualizaciones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dinámicas</a:t>
            </a:r>
            <a:r>
              <a:rPr lang="en-US" dirty="0">
                <a:cs typeface="Arial"/>
              </a:rPr>
              <a:t>. Son </a:t>
            </a:r>
            <a:r>
              <a:rPr lang="en-US" err="1">
                <a:cs typeface="Arial"/>
              </a:rPr>
              <a:t>ideales</a:t>
            </a:r>
            <a:r>
              <a:rPr lang="en-US" dirty="0">
                <a:cs typeface="Arial"/>
              </a:rPr>
              <a:t> para </a:t>
            </a:r>
            <a:r>
              <a:rPr lang="en-US" err="1">
                <a:cs typeface="Arial"/>
              </a:rPr>
              <a:t>análisis</a:t>
            </a:r>
            <a:r>
              <a:rPr lang="en-US" dirty="0">
                <a:cs typeface="Arial"/>
              </a:rPr>
              <a:t> de </a:t>
            </a:r>
            <a:r>
              <a:rPr lang="en-US" err="1">
                <a:cs typeface="Arial"/>
              </a:rPr>
              <a:t>tendencias</a:t>
            </a:r>
            <a:r>
              <a:rPr lang="en-US" dirty="0">
                <a:cs typeface="Arial"/>
              </a:rPr>
              <a:t> y </a:t>
            </a:r>
            <a:r>
              <a:rPr lang="en-US" err="1">
                <a:cs typeface="Arial"/>
              </a:rPr>
              <a:t>comparaciones</a:t>
            </a:r>
            <a:r>
              <a:rPr lang="en-US" dirty="0">
                <a:cs typeface="Arial"/>
              </a:rPr>
              <a:t> entre </a:t>
            </a:r>
            <a:r>
              <a:rPr lang="en-US" err="1">
                <a:cs typeface="Arial"/>
              </a:rPr>
              <a:t>períodos</a:t>
            </a:r>
            <a:r>
              <a:rPr lang="en-US" dirty="0">
                <a:cs typeface="Arial"/>
              </a:rPr>
              <a:t>.</a:t>
            </a:r>
          </a:p>
          <a:p>
            <a:pPr marL="800100" lvl="1" indent="-342900">
              <a:buFont typeface="Calibri"/>
              <a:buChar char="-"/>
            </a:pPr>
            <a:r>
              <a:rPr lang="en-US" b="1" i="1" err="1">
                <a:cs typeface="Arial"/>
              </a:rPr>
              <a:t>Paneles</a:t>
            </a:r>
            <a:r>
              <a:rPr lang="en-US" b="1" i="1" dirty="0">
                <a:cs typeface="Arial"/>
              </a:rPr>
              <a:t> o Dashboards: </a:t>
            </a:r>
            <a:r>
              <a:rPr lang="en-US" err="1">
                <a:cs typeface="Arial"/>
              </a:rPr>
              <a:t>Recopilan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múltiples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visualizaciones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 dirty="0">
                <a:cs typeface="Arial"/>
              </a:rPr>
              <a:t> sola </a:t>
            </a:r>
            <a:r>
              <a:rPr lang="en-US" err="1">
                <a:cs typeface="Arial"/>
              </a:rPr>
              <a:t>pantalla</a:t>
            </a:r>
            <a:r>
              <a:rPr lang="en-US" dirty="0">
                <a:cs typeface="Arial"/>
              </a:rPr>
              <a:t>, </a:t>
            </a:r>
            <a:r>
              <a:rPr lang="en-US" err="1">
                <a:cs typeface="Arial"/>
              </a:rPr>
              <a:t>proporcionando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 dirty="0">
                <a:cs typeface="Arial"/>
              </a:rPr>
              <a:t> vista global </a:t>
            </a:r>
            <a:r>
              <a:rPr lang="en-US" err="1">
                <a:cs typeface="Arial"/>
              </a:rPr>
              <a:t>rápida</a:t>
            </a:r>
            <a:r>
              <a:rPr lang="en-US" dirty="0">
                <a:cs typeface="Arial"/>
              </a:rPr>
              <a:t>. Se </a:t>
            </a:r>
            <a:r>
              <a:rPr lang="en-US" err="1">
                <a:cs typeface="Arial"/>
              </a:rPr>
              <a:t>utilizan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monitoreo</a:t>
            </a:r>
            <a:r>
              <a:rPr lang="en-US" dirty="0">
                <a:cs typeface="Arial"/>
              </a:rPr>
              <a:t> de KPIs, </a:t>
            </a:r>
            <a:r>
              <a:rPr lang="en-US" err="1">
                <a:cs typeface="Arial"/>
              </a:rPr>
              <a:t>productividad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empresarial</a:t>
            </a:r>
            <a:r>
              <a:rPr lang="en-US" dirty="0">
                <a:cs typeface="Arial"/>
              </a:rPr>
              <a:t> o </a:t>
            </a:r>
            <a:r>
              <a:rPr lang="en-US" err="1">
                <a:cs typeface="Arial"/>
              </a:rPr>
              <a:t>rendimiento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operativo</a:t>
            </a:r>
            <a:r>
              <a:rPr lang="en-US" dirty="0">
                <a:cs typeface="Arial"/>
              </a:rPr>
              <a:t>.</a:t>
            </a:r>
          </a:p>
          <a:p>
            <a:pPr marL="800100" lvl="1" indent="-342900">
              <a:buFont typeface="Calibri"/>
              <a:buChar char="-"/>
            </a:pPr>
            <a:r>
              <a:rPr lang="en-US" b="1" i="1" err="1">
                <a:cs typeface="Arial"/>
              </a:rPr>
              <a:t>Informes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en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tiempo</a:t>
            </a:r>
            <a:r>
              <a:rPr lang="en-US" b="1" i="1" dirty="0">
                <a:cs typeface="Arial"/>
              </a:rPr>
              <a:t> real: </a:t>
            </a:r>
            <a:r>
              <a:rPr lang="en-US" i="1" dirty="0">
                <a:cs typeface="Arial"/>
              </a:rPr>
              <a:t>Se </a:t>
            </a:r>
            <a:r>
              <a:rPr lang="en-US" i="1" err="1">
                <a:cs typeface="Arial"/>
              </a:rPr>
              <a:t>actualizan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automáticamente</a:t>
            </a:r>
            <a:r>
              <a:rPr lang="en-US" i="1" dirty="0">
                <a:cs typeface="Arial"/>
              </a:rPr>
              <a:t> con </a:t>
            </a:r>
            <a:r>
              <a:rPr lang="en-US" i="1" err="1">
                <a:cs typeface="Arial"/>
              </a:rPr>
              <a:t>datos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en</a:t>
            </a:r>
            <a:r>
              <a:rPr lang="en-US" i="1" dirty="0">
                <a:cs typeface="Arial"/>
              </a:rPr>
              <a:t> vivo, </a:t>
            </a:r>
            <a:r>
              <a:rPr lang="en-US" i="1" err="1">
                <a:cs typeface="Arial"/>
              </a:rPr>
              <a:t>cruciales</a:t>
            </a:r>
            <a:r>
              <a:rPr lang="en-US" i="1" dirty="0">
                <a:cs typeface="Arial"/>
              </a:rPr>
              <a:t> para </a:t>
            </a:r>
            <a:r>
              <a:rPr lang="en-US" i="1" err="1">
                <a:cs typeface="Arial"/>
              </a:rPr>
              <a:t>monitoreo</a:t>
            </a:r>
            <a:r>
              <a:rPr lang="en-US" i="1" dirty="0">
                <a:cs typeface="Arial"/>
              </a:rPr>
              <a:t> de </a:t>
            </a:r>
            <a:r>
              <a:rPr lang="en-US" i="1" err="1">
                <a:cs typeface="Arial"/>
              </a:rPr>
              <a:t>operaciones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en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tiempo</a:t>
            </a:r>
            <a:r>
              <a:rPr lang="en-US" i="1" dirty="0">
                <a:cs typeface="Arial"/>
              </a:rPr>
              <a:t> real. </a:t>
            </a:r>
            <a:r>
              <a:rPr lang="en-US" i="1" err="1">
                <a:cs typeface="Arial"/>
              </a:rPr>
              <a:t>Ejemplo</a:t>
            </a:r>
            <a:r>
              <a:rPr lang="en-US" i="1" dirty="0">
                <a:cs typeface="Arial"/>
              </a:rPr>
              <a:t>: </a:t>
            </a:r>
            <a:r>
              <a:rPr lang="en-US" i="1" err="1">
                <a:cs typeface="Arial"/>
              </a:rPr>
              <a:t>seguimiento</a:t>
            </a:r>
            <a:r>
              <a:rPr lang="en-US" i="1" dirty="0">
                <a:cs typeface="Arial"/>
              </a:rPr>
              <a:t> de </a:t>
            </a:r>
            <a:r>
              <a:rPr lang="en-US" i="1" err="1">
                <a:cs typeface="Arial"/>
              </a:rPr>
              <a:t>tráfico</a:t>
            </a:r>
            <a:r>
              <a:rPr lang="en-US" i="1" dirty="0">
                <a:cs typeface="Arial"/>
              </a:rPr>
              <a:t> web, control de </a:t>
            </a:r>
            <a:r>
              <a:rPr lang="en-US" i="1" err="1">
                <a:cs typeface="Arial"/>
              </a:rPr>
              <a:t>inventario</a:t>
            </a:r>
            <a:r>
              <a:rPr lang="en-US" i="1" dirty="0">
                <a:cs typeface="Arial"/>
              </a:rPr>
              <a:t> o </a:t>
            </a:r>
            <a:r>
              <a:rPr lang="en-US" i="1" err="1">
                <a:cs typeface="Arial"/>
              </a:rPr>
              <a:t>desempeño</a:t>
            </a:r>
            <a:r>
              <a:rPr lang="en-US" i="1" dirty="0">
                <a:cs typeface="Arial"/>
              </a:rPr>
              <a:t> de </a:t>
            </a:r>
            <a:r>
              <a:rPr lang="en-US" i="1" err="1">
                <a:cs typeface="Arial"/>
              </a:rPr>
              <a:t>producción</a:t>
            </a:r>
            <a:r>
              <a:rPr lang="en-US" i="1" dirty="0">
                <a:cs typeface="Arial"/>
              </a:rPr>
              <a:t>.</a:t>
            </a:r>
            <a:endParaRPr lang="en-US" dirty="0">
              <a:cs typeface="Arial"/>
            </a:endParaRPr>
          </a:p>
          <a:p>
            <a:pPr marL="800100" lvl="1" indent="-342900">
              <a:buFont typeface="Calibri"/>
              <a:buChar char="-"/>
            </a:pPr>
            <a:r>
              <a:rPr lang="en-US" b="1" i="1" err="1">
                <a:cs typeface="Arial"/>
              </a:rPr>
              <a:t>Informes</a:t>
            </a:r>
            <a:r>
              <a:rPr lang="en-US" b="1" i="1" dirty="0">
                <a:cs typeface="Arial"/>
              </a:rPr>
              <a:t> </a:t>
            </a:r>
            <a:r>
              <a:rPr lang="en-US" b="1" i="1" err="1">
                <a:cs typeface="Arial"/>
              </a:rPr>
              <a:t>Narrativos</a:t>
            </a:r>
            <a:r>
              <a:rPr lang="en-US" b="1" i="1" dirty="0">
                <a:cs typeface="Arial"/>
              </a:rPr>
              <a:t> o de Storytelling: </a:t>
            </a:r>
            <a:r>
              <a:rPr lang="en-US" i="1" err="1">
                <a:cs typeface="Arial"/>
              </a:rPr>
              <a:t>Diseñados</a:t>
            </a:r>
            <a:r>
              <a:rPr lang="en-US" i="1" dirty="0">
                <a:cs typeface="Arial"/>
              </a:rPr>
              <a:t> para </a:t>
            </a:r>
            <a:r>
              <a:rPr lang="en-US" i="1" err="1">
                <a:cs typeface="Arial"/>
              </a:rPr>
              <a:t>contar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una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historia</a:t>
            </a:r>
            <a:r>
              <a:rPr lang="en-US" i="1" dirty="0">
                <a:cs typeface="Arial"/>
              </a:rPr>
              <a:t> con </a:t>
            </a:r>
            <a:r>
              <a:rPr lang="en-US" i="1" err="1">
                <a:cs typeface="Arial"/>
              </a:rPr>
              <a:t>los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datos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mediante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gráficas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secuenciales</a:t>
            </a:r>
            <a:r>
              <a:rPr lang="en-US" i="1" dirty="0">
                <a:cs typeface="Arial"/>
              </a:rPr>
              <a:t> y </a:t>
            </a:r>
            <a:r>
              <a:rPr lang="en-US" i="1" err="1">
                <a:cs typeface="Arial"/>
              </a:rPr>
              <a:t>anotaciones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explicativas</a:t>
            </a:r>
            <a:r>
              <a:rPr lang="en-US" i="1" dirty="0">
                <a:cs typeface="Arial"/>
              </a:rPr>
              <a:t>. </a:t>
            </a:r>
            <a:r>
              <a:rPr lang="en-US" i="1" err="1">
                <a:cs typeface="Arial"/>
              </a:rPr>
              <a:t>Usados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en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presentaciones</a:t>
            </a:r>
            <a:r>
              <a:rPr lang="en-US" i="1" dirty="0">
                <a:cs typeface="Arial"/>
              </a:rPr>
              <a:t> </a:t>
            </a:r>
            <a:r>
              <a:rPr lang="en-US" i="1" err="1">
                <a:cs typeface="Arial"/>
              </a:rPr>
              <a:t>estratégicas</a:t>
            </a:r>
            <a:r>
              <a:rPr lang="en-US" i="1" dirty="0">
                <a:cs typeface="Arial"/>
              </a:rPr>
              <a:t> o </a:t>
            </a:r>
            <a:r>
              <a:rPr lang="en-US" i="1" err="1">
                <a:cs typeface="Arial"/>
              </a:rPr>
              <a:t>análisis</a:t>
            </a:r>
            <a:r>
              <a:rPr lang="en-US" i="1" dirty="0">
                <a:cs typeface="Arial"/>
              </a:rPr>
              <a:t> de </a:t>
            </a:r>
            <a:r>
              <a:rPr lang="en-US" i="1" err="1">
                <a:cs typeface="Arial"/>
              </a:rPr>
              <a:t>impacto</a:t>
            </a:r>
            <a:r>
              <a:rPr lang="en-US" i="1" dirty="0">
                <a:cs typeface="Arial"/>
              </a:rPr>
              <a:t> de </a:t>
            </a:r>
            <a:r>
              <a:rPr lang="en-US" i="1" err="1">
                <a:cs typeface="Arial"/>
              </a:rPr>
              <a:t>decisiones</a:t>
            </a:r>
            <a:r>
              <a:rPr lang="en-US" i="1" dirty="0">
                <a:cs typeface="Arial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7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44329-D21D-53B8-8728-EE4C77B7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E9BD-AC34-5896-F89A-B7F9947A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EDE018E5-0E95-BC5B-BC76-9A1FB37FD868}"/>
              </a:ext>
            </a:extLst>
          </p:cNvPr>
          <p:cNvSpPr>
            <a:spLocks noGrp="1"/>
          </p:cNvSpPr>
          <p:nvPr/>
        </p:nvSpPr>
        <p:spPr>
          <a:xfrm>
            <a:off x="521208" y="1743075"/>
            <a:ext cx="10686054" cy="4602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ALGUNOS CASOS DE USO DE LA HERRAMIENTA:</a:t>
            </a:r>
          </a:p>
          <a:p>
            <a:pPr marL="285750" indent="-285750"/>
            <a:r>
              <a:rPr lang="es-ES" sz="2000" dirty="0"/>
              <a:t>Análisis de </a:t>
            </a:r>
            <a:r>
              <a:rPr lang="es-ES" sz="2000" b="1" u="sng" dirty="0"/>
              <a:t>ventas y marketing</a:t>
            </a:r>
            <a:r>
              <a:rPr lang="es-ES" sz="2000" u="sng" dirty="0"/>
              <a:t>.</a:t>
            </a:r>
          </a:p>
          <a:p>
            <a:pPr marL="285750" indent="-285750"/>
            <a:r>
              <a:rPr lang="es-ES" sz="2000" dirty="0"/>
              <a:t>Seguimiento de </a:t>
            </a:r>
            <a:r>
              <a:rPr lang="es-ES" sz="2000" b="1" u="sng" dirty="0" err="1"/>
              <a:t>KPIs</a:t>
            </a:r>
            <a:r>
              <a:rPr lang="es-ES" sz="2000" b="1" u="sng" dirty="0"/>
              <a:t> financieros</a:t>
            </a:r>
            <a:r>
              <a:rPr lang="es-ES" sz="2000" u="sng" dirty="0"/>
              <a:t>.</a:t>
            </a:r>
          </a:p>
          <a:p>
            <a:pPr marL="285750" indent="-285750"/>
            <a:r>
              <a:rPr lang="es-ES" sz="2000" dirty="0"/>
              <a:t>Gestión de </a:t>
            </a:r>
            <a:r>
              <a:rPr lang="es-ES" sz="2000" b="1" u="sng" dirty="0"/>
              <a:t>inventarios y logística</a:t>
            </a:r>
            <a:r>
              <a:rPr lang="es-ES" sz="2000" u="sng" dirty="0"/>
              <a:t>.</a:t>
            </a:r>
          </a:p>
          <a:p>
            <a:pPr marL="285750" indent="-285750"/>
            <a:r>
              <a:rPr lang="es-ES" sz="2000" dirty="0"/>
              <a:t>Análisis de </a:t>
            </a:r>
            <a:r>
              <a:rPr lang="es-ES" sz="2000" b="1" u="sng" dirty="0"/>
              <a:t>desempeños de productos</a:t>
            </a:r>
            <a:r>
              <a:rPr lang="es-ES" sz="2000" u="sng" dirty="0"/>
              <a:t>.</a:t>
            </a:r>
          </a:p>
          <a:p>
            <a:pPr marL="285750" indent="-285750"/>
            <a:r>
              <a:rPr lang="es-ES" sz="2000" dirty="0"/>
              <a:t>Análisis de </a:t>
            </a:r>
            <a:r>
              <a:rPr lang="es-ES" sz="2000" b="1" u="sng" dirty="0"/>
              <a:t>recursos humanos</a:t>
            </a:r>
            <a:r>
              <a:rPr lang="es-ES" sz="2000" u="sng" dirty="0"/>
              <a:t>.</a:t>
            </a:r>
          </a:p>
          <a:p>
            <a:pPr marL="285750" indent="-285750"/>
            <a:r>
              <a:rPr lang="es-ES" sz="2000" dirty="0"/>
              <a:t>Monitoreo de </a:t>
            </a:r>
            <a:r>
              <a:rPr lang="es-ES" sz="2000" b="1" u="sng" dirty="0"/>
              <a:t>operaciones y rendimiento</a:t>
            </a:r>
            <a:r>
              <a:rPr lang="es-ES" sz="2000" u="sng" dirty="0"/>
              <a:t>.</a:t>
            </a:r>
          </a:p>
          <a:p>
            <a:pPr marL="285750" indent="-285750"/>
            <a:r>
              <a:rPr lang="es-ES" sz="2000" dirty="0"/>
              <a:t>Reporte de </a:t>
            </a:r>
            <a:r>
              <a:rPr lang="es-ES" sz="2000" b="1" u="sng" dirty="0"/>
              <a:t>atención al Cliente</a:t>
            </a:r>
            <a:r>
              <a:rPr lang="es-ES" sz="2000" u="sng" dirty="0"/>
              <a:t>.</a:t>
            </a:r>
          </a:p>
          <a:p>
            <a:pPr marL="285750" indent="-285750"/>
            <a:r>
              <a:rPr lang="es-ES" sz="2000" dirty="0"/>
              <a:t>Análisis de </a:t>
            </a:r>
            <a:r>
              <a:rPr lang="es-ES" sz="2000" b="1" u="sng" dirty="0"/>
              <a:t>seguimientos de proyectos</a:t>
            </a:r>
            <a:r>
              <a:rPr lang="es-ES" sz="2000" u="sng" dirty="0"/>
              <a:t>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 descr="Informes - Iconos gratis de negocios y finanzas">
            <a:extLst>
              <a:ext uri="{FF2B5EF4-FFF2-40B4-BE49-F238E27FC236}">
                <a16:creationId xmlns:a16="http://schemas.microsoft.com/office/drawing/2014/main" id="{71F9F5ED-E1CA-BA04-93D8-04C4FEBE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92" y="1744059"/>
            <a:ext cx="4564672" cy="43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8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9509E-F83D-4918-F3E2-8A297D02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87C-397C-D5CA-42E2-3559C31F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93255E-54CB-985C-2183-7799E53BD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0440"/>
              </p:ext>
            </p:extLst>
          </p:nvPr>
        </p:nvGraphicFramePr>
        <p:xfrm>
          <a:off x="722923" y="1846384"/>
          <a:ext cx="11081182" cy="31661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7900">
                  <a:extLst>
                    <a:ext uri="{9D8B030D-6E8A-4147-A177-3AD203B41FA5}">
                      <a16:colId xmlns:a16="http://schemas.microsoft.com/office/drawing/2014/main" val="2845953762"/>
                    </a:ext>
                  </a:extLst>
                </a:gridCol>
                <a:gridCol w="7603282">
                  <a:extLst>
                    <a:ext uri="{9D8B030D-6E8A-4147-A177-3AD203B41FA5}">
                      <a16:colId xmlns:a16="http://schemas.microsoft.com/office/drawing/2014/main" val="286673653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Bierstadt" panose="020B0004020202020204" pitchFamily="34" charset="0"/>
                        </a:rPr>
                        <a:t>SECTOR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0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5C5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Bierstadt" panose="020B0004020202020204" pitchFamily="34" charset="0"/>
                        </a:rPr>
                        <a:t>TIPO DE INFORME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0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5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4181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Bierstadt" panose="020B0004020202020204" pitchFamily="34" charset="0"/>
                        </a:rPr>
                        <a:t>SECTOR FINANCIERO</a:t>
                      </a:r>
                      <a:endParaRPr lang="en-US"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0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Bierstadt" panose="020B0004020202020204" pitchFamily="34" charset="0"/>
                        </a:rPr>
                        <a:t>Análisis de rentabilidad de clientes.</a:t>
                      </a:r>
                      <a:endParaRPr lang="en-US">
                        <a:effectLst/>
                      </a:endParaRPr>
                    </a:p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Bierstadt" panose="020B0004020202020204" pitchFamily="34" charset="0"/>
                        </a:rPr>
                        <a:t>Control de flujo de caja y predicciones de ingresos.</a:t>
                      </a:r>
                      <a:endParaRPr lang="en-US"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0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90037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Bierstadt" panose="020B0004020202020204" pitchFamily="34" charset="0"/>
                        </a:rPr>
                        <a:t>VENTAS Y MARKETING</a:t>
                      </a:r>
                      <a:endParaRPr lang="en-US"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Bierstadt" panose="020B0004020202020204" pitchFamily="34" charset="0"/>
                        </a:rPr>
                        <a:t>Seguimiento de desempeño de campañas.</a:t>
                      </a:r>
                      <a:endParaRPr lang="en-US">
                        <a:effectLst/>
                      </a:endParaRPr>
                    </a:p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Bierstadt" panose="020B0004020202020204" pitchFamily="34" charset="0"/>
                        </a:rPr>
                        <a:t>Comparación de rendimiento de productos.</a:t>
                      </a:r>
                      <a:endParaRPr lang="en-US"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49393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Bierstadt" panose="020B0004020202020204" pitchFamily="34" charset="0"/>
                        </a:rPr>
                        <a:t>OPERACIONES Y LOGÍSTICA</a:t>
                      </a:r>
                      <a:endParaRPr lang="en-US"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Bierstadt" panose="020B0004020202020204" pitchFamily="34" charset="0"/>
                        </a:rPr>
                        <a:t>Gestión de inventario en tiempo real.</a:t>
                      </a:r>
                      <a:endParaRPr lang="en-US">
                        <a:effectLst/>
                      </a:endParaRPr>
                    </a:p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Bierstadt" panose="020B0004020202020204" pitchFamily="34" charset="0"/>
                        </a:rPr>
                        <a:t>Optimización de rutas de distribución.</a:t>
                      </a:r>
                      <a:endParaRPr lang="en-US"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6146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effectLst/>
                          <a:latin typeface="Bierstadt" panose="020B0004020202020204" pitchFamily="34" charset="0"/>
                        </a:rPr>
                        <a:t>RECURSOS HUMANOS</a:t>
                      </a:r>
                      <a:endParaRPr lang="en-US"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Bierstadt" panose="020B0004020202020204" pitchFamily="34" charset="0"/>
                        </a:rPr>
                        <a:t>Evaluación de desempeño de empleado.</a:t>
                      </a:r>
                      <a:endParaRPr lang="en-US">
                        <a:effectLst/>
                      </a:endParaRPr>
                    </a:p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Bierstadt" panose="020B0004020202020204" pitchFamily="34" charset="0"/>
                        </a:rPr>
                        <a:t>Análisis de rotación y satisfacción laboral.</a:t>
                      </a:r>
                      <a:endParaRPr lang="en-US">
                        <a:effectLst/>
                      </a:endParaRPr>
                    </a:p>
                  </a:txBody>
                  <a:tcPr>
                    <a:lnL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3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121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DD61B-47F0-F1F1-F25A-E99C9E72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CE79-3B16-6368-2309-C719A35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EAFAE5-8FF0-218F-79B2-DE8BC60C13C9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90BF4-510A-59EE-2163-003044E82DCC}"/>
              </a:ext>
            </a:extLst>
          </p:cNvPr>
          <p:cNvSpPr txBox="1"/>
          <p:nvPr/>
        </p:nvSpPr>
        <p:spPr>
          <a:xfrm>
            <a:off x="525863" y="1712897"/>
            <a:ext cx="11142018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01 - VENTAS Y RENTABILIDAD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br>
              <a:rPr lang="en-US" dirty="0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A6A153-D850-D940-60A7-BAC3E9014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35884"/>
              </p:ext>
            </p:extLst>
          </p:nvPr>
        </p:nvGraphicFramePr>
        <p:xfrm>
          <a:off x="709192" y="2627376"/>
          <a:ext cx="11058877" cy="2895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53982">
                  <a:extLst>
                    <a:ext uri="{9D8B030D-6E8A-4147-A177-3AD203B41FA5}">
                      <a16:colId xmlns:a16="http://schemas.microsoft.com/office/drawing/2014/main" val="3463105677"/>
                    </a:ext>
                  </a:extLst>
                </a:gridCol>
                <a:gridCol w="7104895">
                  <a:extLst>
                    <a:ext uri="{9D8B030D-6E8A-4147-A177-3AD203B41FA5}">
                      <a16:colId xmlns:a16="http://schemas.microsoft.com/office/drawing/2014/main" val="1956415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u="none" strike="noStrike" baseline="0" noProof="0" err="1">
                          <a:solidFill>
                            <a:srgbClr val="000000"/>
                          </a:solidFill>
                        </a:rPr>
                        <a:t>Analizar</a:t>
                      </a:r>
                      <a:r>
                        <a:rPr lang="en-US" sz="2000" b="0" u="none" strike="noStrike" baseline="0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 b="0" u="none" strike="noStrike" baseline="0" noProof="0" err="1">
                          <a:solidFill>
                            <a:srgbClr val="000000"/>
                          </a:solidFill>
                        </a:rPr>
                        <a:t>ingresos</a:t>
                      </a:r>
                      <a:r>
                        <a:rPr lang="en-US" sz="2000" b="0" u="none" strike="noStrike" baseline="0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2000" b="0" u="none" strike="noStrike" baseline="0" noProof="0" err="1">
                          <a:solidFill>
                            <a:srgbClr val="000000"/>
                          </a:solidFill>
                        </a:rPr>
                        <a:t>márgenes</a:t>
                      </a:r>
                      <a:r>
                        <a:rPr lang="en-US" sz="2000" b="0" u="none" strike="noStrike" baseline="0" noProof="0" dirty="0">
                          <a:solidFill>
                            <a:srgbClr val="000000"/>
                          </a:solidFill>
                        </a:rPr>
                        <a:t> y </a:t>
                      </a:r>
                      <a:r>
                        <a:rPr lang="en-US" sz="2000" b="0" u="none" strike="noStrike" baseline="0" noProof="0" err="1">
                          <a:solidFill>
                            <a:srgbClr val="000000"/>
                          </a:solidFill>
                        </a:rPr>
                        <a:t>tendencias</a:t>
                      </a:r>
                      <a:r>
                        <a:rPr lang="en-US" sz="2000" b="0" u="none" strike="noStrike" baseline="0" noProof="0" dirty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2000" b="0" u="none" strike="noStrike" baseline="0" noProof="0" err="1">
                          <a:solidFill>
                            <a:srgbClr val="000000"/>
                          </a:solidFill>
                        </a:rPr>
                        <a:t>ventas</a:t>
                      </a:r>
                      <a:r>
                        <a:rPr lang="en-US" sz="2000" b="0" u="none" strike="noStrike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ORÍGENES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ERP, CRM, BBDD Ventas, Hojas Excel.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TRANSFORMACIONES COMUNES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Conversión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Monedas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Cálculo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márgenes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limpieza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fechas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Modelo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estrella con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tabla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hechos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ventas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y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dimensiones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productos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clientes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fechas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ELEMENTOS VISUALES SUGERIDOS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Gráficos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columnas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líneas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tarjetas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de KPIs,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segmentadores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por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región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 o </a:t>
                      </a:r>
                      <a:r>
                        <a:rPr lang="en-US" sz="2000" u="none" strike="noStrike" baseline="0" noProof="0" dirty="0" err="1">
                          <a:solidFill>
                            <a:srgbClr val="000000"/>
                          </a:solidFill>
                        </a:rPr>
                        <a:t>producto</a:t>
                      </a:r>
                      <a:r>
                        <a:rPr lang="en-US" sz="2000" u="none" strike="noStrike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87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7D97-8BB9-7919-8230-9C4D0D79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0B9B-2ACC-6106-27EB-D10B4DB3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3A06A5-66B1-9D7B-0EBC-808B4922863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05EB5-9B35-B6BC-2753-F6A304C54F2F}"/>
              </a:ext>
            </a:extLst>
          </p:cNvPr>
          <p:cNvSpPr txBox="1"/>
          <p:nvPr/>
        </p:nvSpPr>
        <p:spPr>
          <a:xfrm>
            <a:off x="525863" y="1712897"/>
            <a:ext cx="11142018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02 - RECURSOS HUMANOS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br>
              <a:rPr lang="en-US" dirty="0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341437-F3C3-698F-9E3E-5848ADB24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75776"/>
              </p:ext>
            </p:extLst>
          </p:nvPr>
        </p:nvGraphicFramePr>
        <p:xfrm>
          <a:off x="709192" y="2627376"/>
          <a:ext cx="11058877" cy="2895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53982">
                  <a:extLst>
                    <a:ext uri="{9D8B030D-6E8A-4147-A177-3AD203B41FA5}">
                      <a16:colId xmlns:a16="http://schemas.microsoft.com/office/drawing/2014/main" val="3463105677"/>
                    </a:ext>
                  </a:extLst>
                </a:gridCol>
                <a:gridCol w="7104895">
                  <a:extLst>
                    <a:ext uri="{9D8B030D-6E8A-4147-A177-3AD203B41FA5}">
                      <a16:colId xmlns:a16="http://schemas.microsoft.com/office/drawing/2014/main" val="1956415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Monitorear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plantilla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rotación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ausencias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desempeño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ORÍGENES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Sistemas de RRHH,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nóminas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encuestas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clima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laboral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TRANSFORMACIONES COMUNES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Normalización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cargos,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cálculo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antigüedad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limpieza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duplicados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Modelo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con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hechos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empleados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dimensiones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departamentos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fechas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ubicaciones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ELEMENTOS VISUALES SUGERIDOS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Gráficos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barras, matrices,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indicadores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rotación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segmentadores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género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o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área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96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C1CF-A011-22D0-15B2-97BCFC6B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C50-7D3E-97CD-CCBB-695C4512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/>
              <a:t>REPASO SESIÓN ANTERIOR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A4BC72-1D4B-96B0-965E-8585DB48E43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99EF-2E00-9051-051B-93FCC923E50C}"/>
              </a:ext>
            </a:extLst>
          </p:cNvPr>
          <p:cNvSpPr txBox="1"/>
          <p:nvPr/>
        </p:nvSpPr>
        <p:spPr>
          <a:xfrm>
            <a:off x="517003" y="1721757"/>
            <a:ext cx="1115973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TRANSFORMACIONES AVANZADAS</a:t>
            </a:r>
          </a:p>
          <a:p>
            <a:endParaRPr lang="en-US" sz="2400" b="1" dirty="0"/>
          </a:p>
          <a:p>
            <a:r>
              <a:rPr lang="en-US" sz="2400" dirty="0"/>
              <a:t>01 – Concepto de </a:t>
            </a:r>
            <a:r>
              <a:rPr lang="en-US" sz="2400" dirty="0" err="1"/>
              <a:t>transformaciones</a:t>
            </a:r>
            <a:r>
              <a:rPr lang="en-US" sz="2400" dirty="0"/>
              <a:t> Avanzadas.</a:t>
            </a:r>
          </a:p>
          <a:p>
            <a:r>
              <a:rPr lang="en-US" sz="2400" dirty="0"/>
              <a:t>02 – </a:t>
            </a:r>
            <a:r>
              <a:rPr lang="en-US" sz="2400" dirty="0" err="1"/>
              <a:t>Combinar</a:t>
            </a:r>
            <a:r>
              <a:rPr lang="en-US" sz="2400" dirty="0"/>
              <a:t> </a:t>
            </a:r>
            <a:r>
              <a:rPr lang="en-US" sz="2400" dirty="0" err="1"/>
              <a:t>Columnas</a:t>
            </a:r>
            <a:r>
              <a:rPr lang="en-US" sz="2400" dirty="0"/>
              <a:t> (MERGE)</a:t>
            </a:r>
            <a:endParaRPr lang="en-US"/>
          </a:p>
          <a:p>
            <a:r>
              <a:rPr lang="en-US" sz="2400" dirty="0"/>
              <a:t>03 – </a:t>
            </a:r>
            <a:r>
              <a:rPr lang="en-US" sz="2400" err="1"/>
              <a:t>Tipos</a:t>
            </a:r>
            <a:r>
              <a:rPr lang="en-US" sz="2400" dirty="0"/>
              <a:t> de </a:t>
            </a:r>
            <a:r>
              <a:rPr lang="en-US" sz="2400" err="1"/>
              <a:t>combinaciones</a:t>
            </a:r>
            <a:r>
              <a:rPr lang="en-US" sz="2400" dirty="0"/>
              <a:t> (</a:t>
            </a:r>
            <a:r>
              <a:rPr lang="en-US" sz="2400" err="1"/>
              <a:t>Ext.Izq</a:t>
            </a:r>
            <a:r>
              <a:rPr lang="en-US" sz="2400" dirty="0"/>
              <a:t>, </a:t>
            </a:r>
            <a:r>
              <a:rPr lang="en-US" sz="2400" err="1"/>
              <a:t>Ext.Dere</a:t>
            </a:r>
            <a:r>
              <a:rPr lang="en-US" sz="2400" dirty="0"/>
              <a:t>, </a:t>
            </a:r>
            <a:r>
              <a:rPr lang="en-US" sz="2400" err="1"/>
              <a:t>Ext.Completa</a:t>
            </a:r>
            <a:r>
              <a:rPr lang="en-US" sz="2400" dirty="0"/>
              <a:t>...)</a:t>
            </a:r>
          </a:p>
          <a:p>
            <a:r>
              <a:rPr lang="en-US" sz="2400" dirty="0"/>
              <a:t>04 – </a:t>
            </a:r>
            <a:r>
              <a:rPr lang="en-US" sz="2400" err="1"/>
              <a:t>Anexar</a:t>
            </a:r>
            <a:r>
              <a:rPr lang="en-US" sz="2400" dirty="0"/>
              <a:t> </a:t>
            </a:r>
            <a:r>
              <a:rPr lang="en-US" sz="2400" err="1"/>
              <a:t>Columnas</a:t>
            </a:r>
            <a:r>
              <a:rPr lang="en-US" sz="2400" dirty="0"/>
              <a:t> (APPEND)</a:t>
            </a:r>
          </a:p>
          <a:p>
            <a:r>
              <a:rPr lang="en-US" sz="2400" dirty="0"/>
              <a:t>05 – </a:t>
            </a:r>
            <a:r>
              <a:rPr lang="en-US" sz="2400" dirty="0" err="1"/>
              <a:t>Columnas</a:t>
            </a:r>
            <a:r>
              <a:rPr lang="en-US" sz="2400" dirty="0"/>
              <a:t> </a:t>
            </a:r>
            <a:r>
              <a:rPr lang="en-US" sz="2400" dirty="0" err="1"/>
              <a:t>Dinámicas</a:t>
            </a:r>
            <a:endParaRPr lang="en-US" sz="2400" dirty="0"/>
          </a:p>
          <a:p>
            <a:r>
              <a:rPr lang="en-US" sz="2400" dirty="0"/>
              <a:t>06 – </a:t>
            </a:r>
            <a:r>
              <a:rPr lang="en-US" sz="2400" err="1"/>
              <a:t>Transponer</a:t>
            </a:r>
            <a:r>
              <a:rPr lang="en-US" sz="2400" dirty="0"/>
              <a:t> </a:t>
            </a:r>
            <a:r>
              <a:rPr lang="en-US" sz="2400" err="1"/>
              <a:t>Tablas</a:t>
            </a:r>
            <a:r>
              <a:rPr lang="en-US" sz="2400" dirty="0"/>
              <a:t> </a:t>
            </a:r>
          </a:p>
          <a:p>
            <a:r>
              <a:rPr lang="en-US" sz="2400" dirty="0"/>
              <a:t>07 – </a:t>
            </a:r>
            <a:r>
              <a:rPr lang="en-US" sz="2400" err="1"/>
              <a:t>Funciones</a:t>
            </a:r>
            <a:r>
              <a:rPr lang="en-US" sz="2400" dirty="0"/>
              <a:t> </a:t>
            </a:r>
            <a:r>
              <a:rPr lang="en-US" sz="2400" err="1"/>
              <a:t>personalizadas</a:t>
            </a:r>
            <a:r>
              <a:rPr lang="en-US" sz="2400" dirty="0"/>
              <a:t>. </a:t>
            </a:r>
          </a:p>
          <a:p>
            <a:r>
              <a:rPr lang="en-US" sz="2400" dirty="0"/>
              <a:t>08 – </a:t>
            </a:r>
            <a:r>
              <a:rPr lang="en-US" sz="2400" dirty="0" err="1"/>
              <a:t>Tabla</a:t>
            </a:r>
            <a:r>
              <a:rPr lang="en-US" sz="2400" dirty="0"/>
              <a:t> de </a:t>
            </a:r>
            <a:r>
              <a:rPr lang="en-US" sz="2400" dirty="0" err="1"/>
              <a:t>hechos</a:t>
            </a:r>
            <a:r>
              <a:rPr lang="en-US" sz="2400" dirty="0"/>
              <a:t> vs </a:t>
            </a:r>
            <a:r>
              <a:rPr lang="en-US" sz="2400" dirty="0" err="1"/>
              <a:t>Tabla</a:t>
            </a:r>
            <a:r>
              <a:rPr lang="en-US" sz="2400" dirty="0"/>
              <a:t> de </a:t>
            </a:r>
            <a:r>
              <a:rPr lang="en-US" sz="2400" dirty="0" err="1"/>
              <a:t>dimensiones</a:t>
            </a:r>
            <a:endParaRPr lang="en-US" sz="2400" dirty="0"/>
          </a:p>
          <a:p>
            <a:r>
              <a:rPr lang="en-US" sz="2400" dirty="0"/>
              <a:t>09 – </a:t>
            </a:r>
            <a:r>
              <a:rPr lang="en-US" sz="2400" dirty="0" err="1"/>
              <a:t>Brevemente</a:t>
            </a:r>
            <a:r>
              <a:rPr lang="en-US" sz="2400" dirty="0"/>
              <a:t> </a:t>
            </a:r>
            <a:r>
              <a:rPr lang="en-US" sz="2400" dirty="0" err="1"/>
              <a:t>mencionamos</a:t>
            </a:r>
            <a:r>
              <a:rPr lang="en-US" sz="2400" dirty="0"/>
              <a:t>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parámetros</a:t>
            </a:r>
            <a:r>
              <a:rPr lang="en-US" sz="2400" dirty="0"/>
              <a:t> y </a:t>
            </a:r>
            <a:r>
              <a:rPr lang="en-US" sz="2400" dirty="0" err="1"/>
              <a:t>funciones</a:t>
            </a:r>
            <a:r>
              <a:rPr lang="en-US" sz="2400" dirty="0"/>
              <a:t> </a:t>
            </a:r>
            <a:r>
              <a:rPr lang="en-US" sz="2400" dirty="0" err="1"/>
              <a:t>personalizadas</a:t>
            </a:r>
            <a:endParaRPr lang="en-US" sz="2400" dirty="0"/>
          </a:p>
          <a:p>
            <a:endParaRPr lang="en-US" sz="2400" b="1" dirty="0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29996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79EB2-4C8E-AA7F-74DD-ADB3F1A7D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278-9910-410C-9876-DCE21C43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DC71-B2BF-D460-8B6D-FFAB5C2931F0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A6A44-BE67-D12B-F02D-237E40D3244A}"/>
              </a:ext>
            </a:extLst>
          </p:cNvPr>
          <p:cNvSpPr txBox="1"/>
          <p:nvPr/>
        </p:nvSpPr>
        <p:spPr>
          <a:xfrm>
            <a:off x="525863" y="1712897"/>
            <a:ext cx="11142018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03 - INVENTARIO Y STOCK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br>
              <a:rPr lang="en-US" dirty="0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034815-BCC9-3635-8686-FF502971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143"/>
              </p:ext>
            </p:extLst>
          </p:nvPr>
        </p:nvGraphicFramePr>
        <p:xfrm>
          <a:off x="709192" y="2627376"/>
          <a:ext cx="11058877" cy="2895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53982">
                  <a:extLst>
                    <a:ext uri="{9D8B030D-6E8A-4147-A177-3AD203B41FA5}">
                      <a16:colId xmlns:a16="http://schemas.microsoft.com/office/drawing/2014/main" val="3463105677"/>
                    </a:ext>
                  </a:extLst>
                </a:gridCol>
                <a:gridCol w="7104895">
                  <a:extLst>
                    <a:ext uri="{9D8B030D-6E8A-4147-A177-3AD203B41FA5}">
                      <a16:colId xmlns:a16="http://schemas.microsoft.com/office/drawing/2014/main" val="1956415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Controlar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niveles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stock,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rotación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abastecimiento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ORÍGENES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ERP,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sistemas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almacén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hojas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inventario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TRANSFORMACIONES COMUNES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Cálculo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stock disponible,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clasificación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ABC,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detección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faltantes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Modelo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con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hechos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movimientos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inventario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dimensiones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productos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almacenes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fechas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ELEMENTOS VISUALES SUGERIDOS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Gráficos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columnas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tarjetas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stock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mínimo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mapas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almacén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segmentadores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categoría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44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1B3E2-0845-FF08-8BF8-EE9EB3ED8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3D0A-19E0-88EE-CDBB-023658C5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4B9FF5-74D1-EDD6-B68D-17A5AF89063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B7DB0-2FA4-5D4A-39F9-514D9A9C1C3F}"/>
              </a:ext>
            </a:extLst>
          </p:cNvPr>
          <p:cNvSpPr txBox="1"/>
          <p:nvPr/>
        </p:nvSpPr>
        <p:spPr>
          <a:xfrm>
            <a:off x="525863" y="1712897"/>
            <a:ext cx="11142018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04 - DESEMPEÑO DE PRODUCTOS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br>
              <a:rPr lang="en-US" dirty="0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245A27-47F9-5E04-8E44-C923338D9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33858"/>
              </p:ext>
            </p:extLst>
          </p:nvPr>
        </p:nvGraphicFramePr>
        <p:xfrm>
          <a:off x="709192" y="2627376"/>
          <a:ext cx="11058877" cy="320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53982">
                  <a:extLst>
                    <a:ext uri="{9D8B030D-6E8A-4147-A177-3AD203B41FA5}">
                      <a16:colId xmlns:a16="http://schemas.microsoft.com/office/drawing/2014/main" val="3463105677"/>
                    </a:ext>
                  </a:extLst>
                </a:gridCol>
                <a:gridCol w="7104895">
                  <a:extLst>
                    <a:ext uri="{9D8B030D-6E8A-4147-A177-3AD203B41FA5}">
                      <a16:colId xmlns:a16="http://schemas.microsoft.com/office/drawing/2014/main" val="1956415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Evaluar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qué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productos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tienen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mejor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rendimiento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en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ventas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rentabilidad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ORÍGENES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ERP, CRM,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catálogos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productos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TRANSFORMACIONES COMUNES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Cálculo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rentabilidad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producto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agrupación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categoría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Modelo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con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hechos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ventas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dimensiones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productos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fechas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regiones.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ELEMENTOS VISUALES SUGERIDOS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Gráficos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dispersión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rankings,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tarjetas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KPIs,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segmentadores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línea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producto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345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937F6-BAC4-E7FF-9A5A-4D7266AB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0CEF-9E36-E732-DA88-23737A1D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EA7D23-A6BD-035E-9D87-F9A817EB1B8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63B6B-688B-91AC-A668-F1AA80792381}"/>
              </a:ext>
            </a:extLst>
          </p:cNvPr>
          <p:cNvSpPr txBox="1"/>
          <p:nvPr/>
        </p:nvSpPr>
        <p:spPr>
          <a:xfrm>
            <a:off x="525863" y="1712897"/>
            <a:ext cx="11142018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05 – MARKETING DIGITAL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br>
              <a:rPr lang="en-US" dirty="0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3B7959-6914-B739-078A-28DFB462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5360"/>
              </p:ext>
            </p:extLst>
          </p:nvPr>
        </p:nvGraphicFramePr>
        <p:xfrm>
          <a:off x="709192" y="2627376"/>
          <a:ext cx="11058877" cy="320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53982">
                  <a:extLst>
                    <a:ext uri="{9D8B030D-6E8A-4147-A177-3AD203B41FA5}">
                      <a16:colId xmlns:a16="http://schemas.microsoft.com/office/drawing/2014/main" val="3463105677"/>
                    </a:ext>
                  </a:extLst>
                </a:gridCol>
                <a:gridCol w="7104895">
                  <a:extLst>
                    <a:ext uri="{9D8B030D-6E8A-4147-A177-3AD203B41FA5}">
                      <a16:colId xmlns:a16="http://schemas.microsoft.com/office/drawing/2014/main" val="1956415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Medir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campañas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tráfico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web,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conversiones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ROI.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ORÍGENES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Google Analytics, redes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sociales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plataformas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email marketing.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TRANSFORMACIONES COMUNES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Unificación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fuentes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cálculo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tasas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conversión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limpieza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URLs.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Modelo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con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hechos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campañas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dimensiones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canales,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fechas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audiencias.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ELEMENTOS VISUALES SUGERIDOS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Gráficos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líneas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embudos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conversión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tarjetas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KPIs,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segmentadores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canal.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46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E8F8-00A9-0832-CC68-8158D455D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7E2E-7BD4-0178-B94C-6137C6C3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EECB89-CDE1-8EBE-BE2F-766F5825894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32416-69AF-9D70-D8BB-5415CBAC9F1B}"/>
              </a:ext>
            </a:extLst>
          </p:cNvPr>
          <p:cNvSpPr txBox="1"/>
          <p:nvPr/>
        </p:nvSpPr>
        <p:spPr>
          <a:xfrm>
            <a:off x="525863" y="1712897"/>
            <a:ext cx="11142018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06 – ATENCIÓN AL CLIENTE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br>
              <a:rPr lang="en-US" dirty="0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A41425-56B2-1FFC-C293-DB4E395D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34062"/>
              </p:ext>
            </p:extLst>
          </p:nvPr>
        </p:nvGraphicFramePr>
        <p:xfrm>
          <a:off x="709192" y="2627376"/>
          <a:ext cx="11058877" cy="320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53982">
                  <a:extLst>
                    <a:ext uri="{9D8B030D-6E8A-4147-A177-3AD203B41FA5}">
                      <a16:colId xmlns:a16="http://schemas.microsoft.com/office/drawing/2014/main" val="3463105677"/>
                    </a:ext>
                  </a:extLst>
                </a:gridCol>
                <a:gridCol w="7104895">
                  <a:extLst>
                    <a:ext uri="{9D8B030D-6E8A-4147-A177-3AD203B41FA5}">
                      <a16:colId xmlns:a16="http://schemas.microsoft.com/office/drawing/2014/main" val="1956415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Analizar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tiempos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respuesta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satisfacción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volumen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tickets.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ORÍGENES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Sistemas de tickets,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encuestas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satisfacción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CRM.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TRANSFORMACIONES COMUNES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Clasificación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tickets,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cálculo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tiempos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promedio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limpieza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texto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Modelo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con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hechos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interacciones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dimensiones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clientes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agentes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fechas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ELEMENTOS VISUALES SUGERIDOS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Gráficos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barras,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indicadores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SLA, matrices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satisfacción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segmentadores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canal.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998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67DDB-6113-B35C-A790-79FDFC55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DE0C-9E34-AE56-C94A-F330B2DF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TIPOS DE INFORMES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0AE214-3280-A25A-1D46-34A3662099C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710A6-AA15-3560-F0CB-C93B8EC1A263}"/>
              </a:ext>
            </a:extLst>
          </p:cNvPr>
          <p:cNvSpPr txBox="1"/>
          <p:nvPr/>
        </p:nvSpPr>
        <p:spPr>
          <a:xfrm>
            <a:off x="525863" y="1712897"/>
            <a:ext cx="11142018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07 – SEGUIMIENTO DE PROYECTOS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br>
              <a:rPr lang="en-US" dirty="0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DFAD9-EE88-2241-8841-918AB3DAA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95023"/>
              </p:ext>
            </p:extLst>
          </p:nvPr>
        </p:nvGraphicFramePr>
        <p:xfrm>
          <a:off x="709192" y="2627376"/>
          <a:ext cx="11058877" cy="320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53982">
                  <a:extLst>
                    <a:ext uri="{9D8B030D-6E8A-4147-A177-3AD203B41FA5}">
                      <a16:colId xmlns:a16="http://schemas.microsoft.com/office/drawing/2014/main" val="3463105677"/>
                    </a:ext>
                  </a:extLst>
                </a:gridCol>
                <a:gridCol w="7104895">
                  <a:extLst>
                    <a:ext uri="{9D8B030D-6E8A-4147-A177-3AD203B41FA5}">
                      <a16:colId xmlns:a16="http://schemas.microsoft.com/office/drawing/2014/main" val="1956415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Controlar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avances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tiempos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costos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desviaciones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ORÍGENES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Herramientas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gestión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proyectos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(MS Project, Jira, Trello), hojas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seguimiento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TRANSFORMACIONES COMUNES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Cálculo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%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completado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diferencias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entre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planificado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real,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consolidación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tareas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Modelo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con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hechos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tareas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y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dimensiones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proyectos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responsables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fechas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ELEMENTOS VISUALES SUGERIDOS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Gráficos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Gantt,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tarjetas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avance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líneas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de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tiempo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segmentadores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por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estado</a:t>
                      </a: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805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A2991-920D-D1F2-C009-B7F356BA6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9620AC-8FC5-C4EE-2331-F5EF1AA1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811DB9-CE54-1633-D546-93256492B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D3B576-879C-344A-1A25-D9C702731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9CFB4BBA-7154-15CB-A2A3-499D7DFC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529E39C-BC0A-8160-2410-8BD4548EB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309A1-74C5-3E4C-0324-37A6D8BE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rgbClr val="FFFFFF"/>
                </a:solidFill>
              </a:rPr>
              <a:t>BLOQUE 05 -</a:t>
            </a:r>
            <a:r>
              <a:rPr lang="en-US" sz="7200" dirty="0">
                <a:solidFill>
                  <a:srgbClr val="FFFFFF"/>
                </a:solidFill>
              </a:rPr>
              <a:t> 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VISUALIZACIÓN DE DATOS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2CDAEF-46CE-C7DC-CF27-3749E9EA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7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09A5-973A-DBA9-5344-4C5288758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9D59-DEA5-78FE-73D8-66A5127D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5383"/>
            <a:ext cx="11155680" cy="691642"/>
          </a:xfrm>
        </p:spPr>
        <p:txBody>
          <a:bodyPr>
            <a:normAutofit/>
          </a:bodyPr>
          <a:lstStyle/>
          <a:p>
            <a:r>
              <a:rPr lang="es-ES" sz="3200" dirty="0"/>
              <a:t>DISEÑO DE INFORMES INTERACTIVOS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573CD4-F444-1900-6486-94E61988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43075"/>
            <a:ext cx="11155680" cy="46028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b="1" dirty="0"/>
              <a:t>PRINCIPIOS DE DISEÑO DE INFORMES</a:t>
            </a:r>
            <a:endParaRPr lang="en-US" sz="2000" dirty="0"/>
          </a:p>
          <a:p>
            <a:pPr marL="0" indent="0">
              <a:buNone/>
            </a:pP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Un informe interactivo en </a:t>
            </a:r>
            <a:r>
              <a:rPr lang="es-ES" sz="1200" dirty="0" err="1">
                <a:solidFill>
                  <a:srgbClr val="424242"/>
                </a:solidFill>
                <a:ea typeface="+mn-lt"/>
                <a:cs typeface="+mn-lt"/>
              </a:rPr>
              <a:t>Power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 BI no solo debe ser visualmente atractivo, sino también funcional, intuitivo y orientado a la toma de decisiones. </a:t>
            </a:r>
            <a:r>
              <a:rPr lang="es-ES" sz="1200" dirty="0" err="1">
                <a:solidFill>
                  <a:srgbClr val="424242"/>
                </a:solidFill>
                <a:ea typeface="+mn-lt"/>
                <a:cs typeface="+mn-lt"/>
              </a:rPr>
              <a:t>ALgunos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 principios clave que debemos conocer para lograrlo:</a:t>
            </a:r>
            <a:endParaRPr lang="es-ES" dirty="0"/>
          </a:p>
          <a:p>
            <a:pPr>
              <a:buNone/>
            </a:pPr>
            <a:r>
              <a:rPr lang="es-ES" b="1" i="1" u="sng" dirty="0">
                <a:solidFill>
                  <a:srgbClr val="424242"/>
                </a:solidFill>
              </a:rPr>
              <a:t>1. Claridad y simplicidad</a:t>
            </a:r>
            <a:endParaRPr lang="es-ES" i="1" u="sng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Evita la sobrecarga visual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Usa solo los elementos necesarios. Demasiadas visualizaciones pueden confundir al usuario.</a:t>
            </a:r>
            <a:endParaRPr lang="es-ES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Usa títulos claros y descriptivos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Cada gráfico debe tener un propósito evidente.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Agrupa la información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Organiza los elementos relacionados en secciones o paneles.</a:t>
            </a:r>
            <a:endParaRPr lang="es-ES" dirty="0"/>
          </a:p>
          <a:p>
            <a:pPr>
              <a:buNone/>
            </a:pPr>
            <a:r>
              <a:rPr lang="es-ES" b="1" i="1" u="sng" dirty="0">
                <a:solidFill>
                  <a:srgbClr val="424242"/>
                </a:solidFill>
              </a:rPr>
              <a:t>2. Interactividad significativa</a:t>
            </a:r>
            <a:endParaRPr lang="es-ES" b="1" i="1" u="sng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Filtros y segmentaciones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Usa </a:t>
            </a:r>
            <a:r>
              <a:rPr lang="es-ES" sz="1200" dirty="0" err="1">
                <a:solidFill>
                  <a:srgbClr val="424242"/>
                </a:solidFill>
                <a:ea typeface="+mn-lt"/>
                <a:cs typeface="+mn-lt"/>
              </a:rPr>
              <a:t>slicers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, filtros y segmentaciones para permitir al usuario explorar los datos por sí mismo.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 err="1">
                <a:solidFill>
                  <a:srgbClr val="424242"/>
                </a:solidFill>
                <a:ea typeface="+mn-lt"/>
                <a:cs typeface="+mn-lt"/>
              </a:rPr>
              <a:t>Bookmarks</a:t>
            </a: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 y botones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Crea experiencias de navegación personalizadas, como menús desplegables o vistas detalladas.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 err="1">
                <a:solidFill>
                  <a:srgbClr val="424242"/>
                </a:solidFill>
                <a:ea typeface="+mn-lt"/>
                <a:cs typeface="+mn-lt"/>
              </a:rPr>
              <a:t>Tooltips</a:t>
            </a: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 personalizados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Agrega información adicional al pasar el cursor sobre un elemento sin saturar la vista principal.</a:t>
            </a:r>
            <a:endParaRPr lang="es-ES" dirty="0"/>
          </a:p>
          <a:p>
            <a:pPr marL="0" indent="0">
              <a:buNone/>
            </a:pP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435792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7057-758F-C750-9665-4EA3E663A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E5713-ADFA-5A00-D884-771AF8B2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5383"/>
            <a:ext cx="11155680" cy="691642"/>
          </a:xfrm>
        </p:spPr>
        <p:txBody>
          <a:bodyPr>
            <a:normAutofit/>
          </a:bodyPr>
          <a:lstStyle/>
          <a:p>
            <a:r>
              <a:rPr lang="es-ES" sz="3200" dirty="0"/>
              <a:t>DISEÑO DE INFORMES INTERACTIVOS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40B0B7-C41E-9945-AB43-FF9CE860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43075"/>
            <a:ext cx="11155680" cy="46028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b="1" i="1" u="sng" dirty="0">
                <a:solidFill>
                  <a:srgbClr val="424242"/>
                </a:solidFill>
              </a:rPr>
              <a:t>3. Jerarquía visual</a:t>
            </a:r>
            <a:endParaRPr lang="en-US" i="1" u="sng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Tamaño y color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Usa el tamaño de los elementos y los colores para guiar la atención del usuario hacia lo más importante.</a:t>
            </a:r>
            <a:endParaRPr lang="es-ES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Orden lógico de lectura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Diseña de arriba hacia abajo y de izquierda a derecha, siguiendo patrones naturales de lectura.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Indicadores clave (</a:t>
            </a:r>
            <a:r>
              <a:rPr lang="es-ES" sz="1200" b="1" dirty="0" err="1">
                <a:solidFill>
                  <a:srgbClr val="424242"/>
                </a:solidFill>
                <a:ea typeface="+mn-lt"/>
                <a:cs typeface="+mn-lt"/>
              </a:rPr>
              <a:t>KPIs</a:t>
            </a: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)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Destaca métricas importantes con tarjetas o indicadores visuales.</a:t>
            </a:r>
            <a:endParaRPr lang="es-ES" dirty="0"/>
          </a:p>
          <a:p>
            <a:pPr>
              <a:buNone/>
            </a:pPr>
            <a:r>
              <a:rPr lang="es-ES" b="1" i="1" u="sng" dirty="0">
                <a:solidFill>
                  <a:srgbClr val="424242"/>
                </a:solidFill>
              </a:rPr>
              <a:t>4. Consistencia visual</a:t>
            </a:r>
            <a:endParaRPr lang="es-ES" i="1" u="sng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Paleta de colores uniforme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Usa colores corporativos o una paleta coherente en todo el informe.</a:t>
            </a:r>
            <a:endParaRPr lang="es-ES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Tipografía y estilos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Mantén el mismo tipo de letra, tamaño y estilo para títulos, etiquetas y valores.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Alineación y espaciado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Usa cuadrículas y márgenes para mantener una estructura ordenada.</a:t>
            </a:r>
            <a:endParaRPr lang="es-ES"/>
          </a:p>
          <a:p>
            <a:pPr>
              <a:buNone/>
            </a:pPr>
            <a:r>
              <a:rPr lang="es-ES" b="1" i="1" u="sng" dirty="0">
                <a:solidFill>
                  <a:srgbClr val="424242"/>
                </a:solidFill>
              </a:rPr>
              <a:t>5. Diseño responsivo y adaptable</a:t>
            </a:r>
            <a:endParaRPr lang="es-ES" i="1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Diseño para diferentes dispositivos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Considera cómo se verá el informe en </a:t>
            </a:r>
            <a:r>
              <a:rPr lang="es-ES" sz="1200" dirty="0" err="1">
                <a:solidFill>
                  <a:srgbClr val="424242"/>
                </a:solidFill>
                <a:ea typeface="+mn-lt"/>
                <a:cs typeface="+mn-lt"/>
              </a:rPr>
              <a:t>Power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 BI Mobile.</a:t>
            </a:r>
            <a:endParaRPr lang="es-ES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Prueba de navegación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Asegúrate de que los botones, filtros y enlaces funcionen correctamente.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Carga eficiente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Evita visualizaciones complejas innecesarias que ralenticen el informe.</a:t>
            </a:r>
            <a:endParaRPr lang="es-ES" dirty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015437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ADFA-67EC-7B24-9847-89B55167C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18B1-792D-1CB8-3747-8B125CDD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5383"/>
            <a:ext cx="11155680" cy="691642"/>
          </a:xfrm>
        </p:spPr>
        <p:txBody>
          <a:bodyPr>
            <a:normAutofit/>
          </a:bodyPr>
          <a:lstStyle/>
          <a:p>
            <a:r>
              <a:rPr lang="es-ES" sz="3200" dirty="0"/>
              <a:t>DISEÑO DE INFORMES INTERACTIVOS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43B15C-9C4C-40F0-6B4B-E5882334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43075"/>
            <a:ext cx="11155680" cy="46028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b="1" i="1" u="sng" dirty="0">
                <a:solidFill>
                  <a:srgbClr val="424242"/>
                </a:solidFill>
              </a:rPr>
              <a:t>6. Contexto y narrativa</a:t>
            </a:r>
            <a:endParaRPr lang="en-US" u="sng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Cuenta una historia con los datos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Presenta la información en un orden lógico que guíe al usuario desde una visión general hasta el detalle.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Incluye contexto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Agrega descripciones, leyendas o notas para ayudar a interpretar los datos.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Define objetivos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Cada página del informe debe responder a una pregunta o necesidad específica del negocio.</a:t>
            </a:r>
            <a:endParaRPr lang="es-ES" sz="1200" dirty="0"/>
          </a:p>
          <a:p>
            <a:pPr>
              <a:buNone/>
            </a:pPr>
            <a:endParaRPr lang="es-ES" sz="1500" b="1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2904906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371D6-B19D-4BF4-97F7-7976E5618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89B17-C4D5-86BA-0212-CA618C74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5383"/>
            <a:ext cx="11155680" cy="691642"/>
          </a:xfrm>
        </p:spPr>
        <p:txBody>
          <a:bodyPr>
            <a:normAutofit/>
          </a:bodyPr>
          <a:lstStyle/>
          <a:p>
            <a:r>
              <a:rPr lang="es-ES" sz="3200" dirty="0"/>
              <a:t>TIPOS DE GRÁFICOS Y SU USO ADECUADO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7F373D-57C4-BFDC-E0A3-044DF978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43075"/>
            <a:ext cx="11155680" cy="46028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600" dirty="0"/>
              <a:t>Elegir el gráfico correcto es clave para comunicar los datos de forma clara, efectiva y visualmente atractiva. A continuación, se describen los tipos más comunes de gráficos en </a:t>
            </a:r>
            <a:r>
              <a:rPr lang="es-ES" sz="1600" dirty="0" err="1"/>
              <a:t>Power</a:t>
            </a:r>
            <a:r>
              <a:rPr lang="es-ES" sz="1600" dirty="0"/>
              <a:t> BI y cuándo utilizarlos.</a:t>
            </a:r>
            <a:endParaRPr lang="en-US" sz="1600" dirty="0"/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s-ES" sz="2000" b="1" dirty="0">
                <a:solidFill>
                  <a:srgbClr val="424242"/>
                </a:solidFill>
              </a:rPr>
              <a:t>1. Gráfico de columnas o barras</a:t>
            </a:r>
            <a:endParaRPr lang="es-ES" sz="20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Comparar valores entre categorías.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 Informes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</a:t>
            </a:r>
            <a:r>
              <a:rPr lang="es-ES" sz="1200" i="1" dirty="0">
                <a:solidFill>
                  <a:srgbClr val="424242"/>
                </a:solidFill>
                <a:ea typeface="+mn-lt"/>
                <a:cs typeface="+mn-lt"/>
              </a:rPr>
              <a:t>Ventas por producto, ingresos por región.</a:t>
            </a:r>
            <a:endParaRPr lang="es-ES" i="1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Usa columnas para series temporales y barras para categorías con nombres largos.</a:t>
            </a:r>
            <a:endParaRPr lang="es-ES" sz="1200" dirty="0">
              <a:solidFill>
                <a:srgbClr val="424242"/>
              </a:solidFill>
            </a:endParaRPr>
          </a:p>
          <a:p>
            <a:pPr>
              <a:buFont typeface="Arial"/>
              <a:buChar char="•"/>
            </a:pPr>
            <a:endParaRPr lang="es-ES" sz="1200" dirty="0">
              <a:solidFill>
                <a:srgbClr val="424242"/>
              </a:solidFill>
            </a:endParaRPr>
          </a:p>
          <a:p>
            <a:pPr>
              <a:buNone/>
            </a:pPr>
            <a:r>
              <a:rPr lang="es-ES" sz="2000" b="1" dirty="0">
                <a:solidFill>
                  <a:srgbClr val="424242"/>
                </a:solidFill>
              </a:rPr>
              <a:t>2. Gráfico de líneas</a:t>
            </a:r>
            <a:endParaRPr lang="es-ES" sz="20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Mostrar tendencias a lo largo del tiempo.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 Informes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</a:t>
            </a:r>
            <a:r>
              <a:rPr lang="es-ES" sz="1200" i="1" dirty="0">
                <a:solidFill>
                  <a:srgbClr val="424242"/>
                </a:solidFill>
                <a:ea typeface="+mn-lt"/>
                <a:cs typeface="+mn-lt"/>
              </a:rPr>
              <a:t>Evolución de ventas mensuales, visitas diarias a un sitio web.</a:t>
            </a:r>
            <a:endParaRPr lang="es-ES" i="1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Ideal para series temporales con muchos puntos de datos.</a:t>
            </a:r>
            <a:endParaRPr lang="es-ES" dirty="0"/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600" b="1" dirty="0"/>
          </a:p>
        </p:txBody>
      </p:sp>
      <p:pic>
        <p:nvPicPr>
          <p:cNvPr id="5" name="Picture 4" descr="O Que é Um Grafico De Barras - LIBRAIN">
            <a:extLst>
              <a:ext uri="{FF2B5EF4-FFF2-40B4-BE49-F238E27FC236}">
                <a16:creationId xmlns:a16="http://schemas.microsoft.com/office/drawing/2014/main" id="{8C0A63FC-E5D7-F54E-E41A-C7A61F0E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513" y="2309193"/>
            <a:ext cx="2219739" cy="2232991"/>
          </a:xfrm>
          <a:prstGeom prst="rect">
            <a:avLst/>
          </a:prstGeom>
        </p:spPr>
      </p:pic>
      <p:pic>
        <p:nvPicPr>
          <p:cNvPr id="6" name="Picture 5" descr="Cómo hacer un gráfico de línea: Fácil paso a paso">
            <a:extLst>
              <a:ext uri="{FF2B5EF4-FFF2-40B4-BE49-F238E27FC236}">
                <a16:creationId xmlns:a16="http://schemas.microsoft.com/office/drawing/2014/main" id="{2722942D-5964-2E4F-358E-CE2490A9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73" y="4420044"/>
            <a:ext cx="2149337" cy="20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A9C6B-8CF6-4181-3BEA-DA04DD2E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100CD8-F92C-FE85-A24B-4EFB4B63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AF9CE0-AB89-D44B-F1E7-A64DDE2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A3E703-63BF-BDC8-2E30-365D7FE5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B68DD651-815B-49CB-689C-A089A0D5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8AFBD2-3766-6B5C-1FBB-921254B46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0C86-71CB-420F-DB8C-46DEE714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rgbClr val="FFFFFF"/>
                </a:solidFill>
              </a:rPr>
              <a:t>BLOQUE 01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br>
              <a:rPr lang="en-US" sz="6600" dirty="0"/>
            </a:br>
            <a:r>
              <a:rPr lang="en-US" sz="6600" dirty="0"/>
              <a:t>FUNCIONES PERSONALIZADAS EN POWER QUERY</a:t>
            </a:r>
            <a:br>
              <a:rPr lang="en-US" sz="6600" dirty="0"/>
            </a:br>
            <a:endParaRPr lang="en-US" sz="5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0A50E-89F5-3598-47D0-8F9243BA1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6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B8365-599A-5FC7-B2C2-1974B95C7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97992-F4D3-3BB3-0628-5172699A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5383"/>
            <a:ext cx="11155680" cy="691642"/>
          </a:xfrm>
        </p:spPr>
        <p:txBody>
          <a:bodyPr>
            <a:normAutofit/>
          </a:bodyPr>
          <a:lstStyle/>
          <a:p>
            <a:r>
              <a:rPr lang="es-ES" sz="3200" dirty="0"/>
              <a:t>TIPOS DE GRÁFICOS Y SU USO ADECUADO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7C28D2-8044-3C78-CC36-3C5F3A2E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62953"/>
            <a:ext cx="11155680" cy="474200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s-ES" sz="2200" b="1" dirty="0">
                <a:solidFill>
                  <a:srgbClr val="424242"/>
                </a:solidFill>
              </a:rPr>
              <a:t>3. Gráfico de áreas</a:t>
            </a:r>
            <a:endParaRPr lang="en-US" sz="2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Similar al de líneas, pero con énfasis en el volumen.</a:t>
            </a:r>
            <a:endParaRPr lang="es-ES" sz="1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 Informes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</a:t>
            </a:r>
            <a:r>
              <a:rPr lang="es-ES" sz="1200" i="1" dirty="0">
                <a:solidFill>
                  <a:srgbClr val="424242"/>
                </a:solidFill>
                <a:ea typeface="+mn-lt"/>
                <a:cs typeface="+mn-lt"/>
              </a:rPr>
              <a:t>Comparar participación de productos a lo largo del tiempo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.</a:t>
            </a:r>
            <a:endParaRPr lang="es-ES" sz="1200">
              <a:solidFill>
                <a:srgbClr val="424242"/>
              </a:solidFill>
            </a:endParaRPr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Útil para mostrar  proporciones.</a:t>
            </a:r>
            <a:endParaRPr lang="es-ES" sz="1200" dirty="0">
              <a:solidFill>
                <a:srgbClr val="424242"/>
              </a:solidFill>
            </a:endParaRPr>
          </a:p>
          <a:p>
            <a:pPr>
              <a:buFont typeface="Arial"/>
              <a:buChar char="•"/>
            </a:pPr>
            <a:endParaRPr lang="es-ES" sz="1200" dirty="0">
              <a:solidFill>
                <a:srgbClr val="424242"/>
              </a:solidFill>
            </a:endParaRPr>
          </a:p>
          <a:p>
            <a:pPr>
              <a:buNone/>
            </a:pPr>
            <a:r>
              <a:rPr lang="es-ES" sz="2200" b="1" dirty="0">
                <a:solidFill>
                  <a:srgbClr val="424242"/>
                </a:solidFill>
              </a:rPr>
              <a:t>4. Gráfico circular (tarta o donut)</a:t>
            </a:r>
            <a:endParaRPr lang="es-ES" sz="2200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Mostrar proporciones o porcentajes de un total.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 Informes 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Distribución de ventas por categoría.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No usar con más de 5-6 categorías; puede volverse confuso.</a:t>
            </a:r>
            <a:endParaRPr lang="es-ES" dirty="0"/>
          </a:p>
          <a:p>
            <a:pPr>
              <a:buFont typeface="Arial"/>
              <a:buChar char="•"/>
            </a:pPr>
            <a:endParaRPr lang="es-ES" sz="1200" dirty="0">
              <a:solidFill>
                <a:srgbClr val="424242"/>
              </a:solidFill>
            </a:endParaRPr>
          </a:p>
          <a:p>
            <a:pPr>
              <a:buNone/>
            </a:pPr>
            <a:r>
              <a:rPr lang="es-ES" sz="1500" b="1" dirty="0">
                <a:solidFill>
                  <a:srgbClr val="424242"/>
                </a:solidFill>
              </a:rPr>
              <a:t> </a:t>
            </a:r>
            <a:r>
              <a:rPr lang="es-ES" sz="2200" b="1" dirty="0">
                <a:solidFill>
                  <a:srgbClr val="424242"/>
                </a:solidFill>
              </a:rPr>
              <a:t>5. Tarjetas e indicadores</a:t>
            </a:r>
            <a:endParaRPr lang="es-ES" sz="2200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Mostrar métricas clave (KPI) de forma destacada.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 Informes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Total de ventas, número de clientes activos.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Úsalos para resaltar cifras importantes en </a:t>
            </a:r>
            <a:r>
              <a:rPr lang="es-ES" sz="1200" dirty="0" err="1">
                <a:solidFill>
                  <a:srgbClr val="424242"/>
                </a:solidFill>
                <a:ea typeface="+mn-lt"/>
                <a:cs typeface="+mn-lt"/>
              </a:rPr>
              <a:t>dashboards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 ejecutivos.</a:t>
            </a:r>
            <a:endParaRPr lang="es-ES" dirty="0"/>
          </a:p>
          <a:p>
            <a:pPr>
              <a:buNone/>
            </a:pPr>
            <a:endParaRPr lang="es-ES" sz="1500" b="1" dirty="0">
              <a:solidFill>
                <a:srgbClr val="424242"/>
              </a:solidFill>
            </a:endParaRPr>
          </a:p>
          <a:p>
            <a:pPr>
              <a:buFont typeface="Arial"/>
              <a:buChar char="•"/>
            </a:pPr>
            <a:endParaRPr lang="es-ES" sz="1200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600" b="1" dirty="0"/>
          </a:p>
        </p:txBody>
      </p:sp>
      <p:pic>
        <p:nvPicPr>
          <p:cNvPr id="8" name="Picture 7" descr="Gráfico de Área no Excel: Dinâmico e Interativo | Hashtag Treinamentos">
            <a:extLst>
              <a:ext uri="{FF2B5EF4-FFF2-40B4-BE49-F238E27FC236}">
                <a16:creationId xmlns:a16="http://schemas.microsoft.com/office/drawing/2014/main" id="{945863C0-3D28-E44A-DCFC-5B0CBEAA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47" y="1766824"/>
            <a:ext cx="3412432" cy="1664166"/>
          </a:xfrm>
          <a:prstGeom prst="rect">
            <a:avLst/>
          </a:prstGeom>
        </p:spPr>
      </p:pic>
      <p:pic>
        <p:nvPicPr>
          <p:cNvPr id="9" name="Picture 8" descr="Gráfica circular: Características, ejemplos y consejos para crearla">
            <a:extLst>
              <a:ext uri="{FF2B5EF4-FFF2-40B4-BE49-F238E27FC236}">
                <a16:creationId xmlns:a16="http://schemas.microsoft.com/office/drawing/2014/main" id="{7D7227CC-5338-AC32-3B07-2BE832EC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007" y="2973231"/>
            <a:ext cx="2716695" cy="2331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E358E3-C7E2-0047-A0C5-F42380873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035" y="4827847"/>
            <a:ext cx="2598545" cy="18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08B04-F4DC-BA9C-190C-7B8D32C1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C0AE-7933-6312-A21F-0E34EE6C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5383"/>
            <a:ext cx="11155680" cy="691642"/>
          </a:xfrm>
        </p:spPr>
        <p:txBody>
          <a:bodyPr>
            <a:normAutofit/>
          </a:bodyPr>
          <a:lstStyle/>
          <a:p>
            <a:r>
              <a:rPr lang="es-ES" sz="3200" dirty="0"/>
              <a:t>TIPOS DE GRÁFICOS Y SU USO ADECUADO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8324D3-671D-2BAB-9304-65A884DF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43075"/>
            <a:ext cx="11155680" cy="46028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b="1" dirty="0">
                <a:solidFill>
                  <a:srgbClr val="424242"/>
                </a:solidFill>
              </a:rPr>
              <a:t>6. Tablas y matrices</a:t>
            </a:r>
            <a:endParaRPr lang="en-U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Mostrar datos detallados o desglosados.</a:t>
            </a:r>
            <a:endParaRPr lang="es-ES" sz="1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Listado de facturas, ventas por producto y región.</a:t>
            </a:r>
            <a:endParaRPr lang="es-ES" sz="1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Útiles para análisis detallado, pero no deben sobrecargar el informe.</a:t>
            </a:r>
            <a:endParaRPr lang="es-ES" sz="1200" dirty="0">
              <a:ea typeface="+mn-lt"/>
              <a:cs typeface="+mn-lt"/>
            </a:endParaRPr>
          </a:p>
          <a:p>
            <a:pPr>
              <a:buNone/>
            </a:pPr>
            <a:r>
              <a:rPr lang="es-ES" b="1" dirty="0">
                <a:solidFill>
                  <a:srgbClr val="424242"/>
                </a:solidFill>
              </a:rPr>
              <a:t> 7. Gráfico de dispersión (</a:t>
            </a:r>
            <a:r>
              <a:rPr lang="es-ES" b="1" dirty="0" err="1">
                <a:solidFill>
                  <a:srgbClr val="424242"/>
                </a:solidFill>
              </a:rPr>
              <a:t>scatter</a:t>
            </a:r>
            <a:r>
              <a:rPr lang="es-ES" b="1" dirty="0">
                <a:solidFill>
                  <a:srgbClr val="424242"/>
                </a:solidFill>
              </a:rPr>
              <a:t> </a:t>
            </a:r>
            <a:r>
              <a:rPr lang="es-ES" b="1" dirty="0" err="1">
                <a:solidFill>
                  <a:srgbClr val="424242"/>
                </a:solidFill>
              </a:rPr>
              <a:t>plot</a:t>
            </a:r>
            <a:r>
              <a:rPr lang="es-ES" b="1" dirty="0">
                <a:solidFill>
                  <a:srgbClr val="424242"/>
                </a:solidFill>
              </a:rPr>
              <a:t>)</a:t>
            </a:r>
            <a:endParaRPr lang="es-ES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Analizar relaciones entre dos variables numéricas.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Relación entre ingresos y número de visitas.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Añadir tamaño o color para representar una tercera variable.</a:t>
            </a:r>
            <a:endParaRPr lang="es-ES" dirty="0"/>
          </a:p>
          <a:p>
            <a:pPr>
              <a:buNone/>
            </a:pPr>
            <a:r>
              <a:rPr lang="es-ES" b="1" dirty="0">
                <a:solidFill>
                  <a:srgbClr val="424242"/>
                </a:solidFill>
              </a:rPr>
              <a:t> 8. Mapas</a:t>
            </a:r>
            <a:endParaRPr lang="es-ES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Visualizar datos geográficos.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Ventas por país, clientes por ciudad.</a:t>
            </a:r>
            <a:endParaRPr lang="es-ES" sz="120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Asegúrate de que los datos estén bien categorizados como geográficos.</a:t>
            </a:r>
            <a:endParaRPr lang="es-ES" dirty="0"/>
          </a:p>
          <a:p>
            <a:pPr marL="0" indent="0">
              <a:buNone/>
            </a:pPr>
            <a:endParaRPr lang="es-ES" sz="1200" dirty="0">
              <a:solidFill>
                <a:srgbClr val="424242"/>
              </a:solidFill>
            </a:endParaRPr>
          </a:p>
          <a:p>
            <a:pPr>
              <a:buNone/>
            </a:pPr>
            <a:endParaRPr lang="es-ES" sz="1500" b="1" dirty="0">
              <a:solidFill>
                <a:srgbClr val="424242"/>
              </a:solidFill>
            </a:endParaRPr>
          </a:p>
          <a:p>
            <a:pPr>
              <a:buFont typeface="Arial"/>
              <a:buChar char="•"/>
            </a:pPr>
            <a:endParaRPr lang="es-ES" sz="1200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sz="2600" b="1" dirty="0"/>
          </a:p>
        </p:txBody>
      </p:sp>
      <p:pic>
        <p:nvPicPr>
          <p:cNvPr id="1028" name="Picture 4" descr="Vetores de Vetor De Ícone De Rede Isolado No Fundo Branco Placa De Rede ...">
            <a:extLst>
              <a:ext uri="{FF2B5EF4-FFF2-40B4-BE49-F238E27FC236}">
                <a16:creationId xmlns:a16="http://schemas.microsoft.com/office/drawing/2014/main" id="{8A651826-AC88-DA1E-0403-48809C26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832358"/>
            <a:ext cx="837692" cy="83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45E6A2-4498-E18A-1EFB-C8A43867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26" y="1535389"/>
            <a:ext cx="1910384" cy="1613867"/>
          </a:xfrm>
          <a:prstGeom prst="rect">
            <a:avLst/>
          </a:prstGeom>
        </p:spPr>
      </p:pic>
      <p:pic>
        <p:nvPicPr>
          <p:cNvPr id="5" name="Picture 4" descr="Gráfico de dispersión | Interactive Chaos">
            <a:extLst>
              <a:ext uri="{FF2B5EF4-FFF2-40B4-BE49-F238E27FC236}">
                <a16:creationId xmlns:a16="http://schemas.microsoft.com/office/drawing/2014/main" id="{62DCE34F-875C-99A8-83C1-B004593C6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975" y="3219204"/>
            <a:ext cx="2743198" cy="1280983"/>
          </a:xfrm>
          <a:prstGeom prst="rect">
            <a:avLst/>
          </a:prstGeom>
        </p:spPr>
      </p:pic>
      <p:pic>
        <p:nvPicPr>
          <p:cNvPr id="6" name="Picture 5" descr="Usar mapas de formas en Power BI Desktop (versión preliminar) - Power ...">
            <a:extLst>
              <a:ext uri="{FF2B5EF4-FFF2-40B4-BE49-F238E27FC236}">
                <a16:creationId xmlns:a16="http://schemas.microsoft.com/office/drawing/2014/main" id="{5C8BEE9A-490E-3A1D-8EA6-8A8A17A8D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593242"/>
            <a:ext cx="2743199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9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2533A-84A5-3999-3AD0-89D5B7AA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4DC72-7DAE-BE5F-9861-09B3F93C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5383"/>
            <a:ext cx="11155680" cy="691642"/>
          </a:xfrm>
        </p:spPr>
        <p:txBody>
          <a:bodyPr>
            <a:normAutofit/>
          </a:bodyPr>
          <a:lstStyle/>
          <a:p>
            <a:r>
              <a:rPr lang="es-ES" sz="3200" dirty="0"/>
              <a:t>TIPOS DE GRÁFICOS Y SU USO ADECUADO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F0AD41-F7F4-F1EC-E4E4-B9F54F64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43075"/>
            <a:ext cx="11155680" cy="46028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b="1" dirty="0">
                <a:solidFill>
                  <a:srgbClr val="424242"/>
                </a:solidFill>
              </a:rPr>
              <a:t>9. Gráficos combinados (línea + columnas)</a:t>
            </a:r>
            <a:endParaRPr lang="en-U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Uso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Comparar dos métricas con diferentes escalas.</a:t>
            </a:r>
            <a:endParaRPr lang="es-E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Ejemplos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Ventas (columna) y margen de beneficio (línea).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sz="1200" b="1" dirty="0">
                <a:solidFill>
                  <a:srgbClr val="424242"/>
                </a:solidFill>
                <a:ea typeface="+mn-lt"/>
                <a:cs typeface="+mn-lt"/>
              </a:rPr>
              <a:t>Consejo</a:t>
            </a:r>
            <a:r>
              <a:rPr lang="es-ES" sz="1200" dirty="0">
                <a:solidFill>
                  <a:srgbClr val="424242"/>
                </a:solidFill>
                <a:ea typeface="+mn-lt"/>
                <a:cs typeface="+mn-lt"/>
              </a:rPr>
              <a:t>: Útil para mostrar correlaciones o contrastes.</a:t>
            </a:r>
            <a:endParaRPr lang="es-ES" dirty="0">
              <a:ea typeface="+mn-lt"/>
              <a:cs typeface="+mn-lt"/>
            </a:endParaRPr>
          </a:p>
          <a:p>
            <a:pPr>
              <a:buNone/>
            </a:pPr>
            <a:endParaRPr lang="es-ES" b="1" dirty="0">
              <a:solidFill>
                <a:srgbClr val="424242"/>
              </a:solidFill>
              <a:ea typeface="+mn-lt"/>
              <a:cs typeface="+mn-lt"/>
            </a:endParaRPr>
          </a:p>
          <a:p>
            <a:pPr>
              <a:buNone/>
            </a:pPr>
            <a:endParaRPr lang="es-ES" b="1" dirty="0">
              <a:solidFill>
                <a:srgbClr val="424242"/>
              </a:solidFill>
            </a:endParaRPr>
          </a:p>
          <a:p>
            <a:pPr>
              <a:buNone/>
            </a:pPr>
            <a:r>
              <a:rPr lang="es-ES" sz="2400" b="1" dirty="0">
                <a:solidFill>
                  <a:srgbClr val="424242"/>
                </a:solidFill>
              </a:rPr>
              <a:t>RECOMENDACIONES A LA HORA DE ELEGIR UN GRÁFICO:</a:t>
            </a:r>
          </a:p>
          <a:p>
            <a:pPr marL="285750" indent="-285750">
              <a:buFont typeface="Calibri,Sans-Serif"/>
              <a:buChar char="-"/>
            </a:pPr>
            <a:r>
              <a:rPr lang="es-ES" sz="1600" b="1" dirty="0">
                <a:solidFill>
                  <a:srgbClr val="000000"/>
                </a:solidFill>
              </a:rPr>
              <a:t>Menos es más:</a:t>
            </a:r>
            <a:r>
              <a:rPr lang="es-ES" sz="1600" dirty="0">
                <a:solidFill>
                  <a:srgbClr val="000000"/>
                </a:solidFill>
              </a:rPr>
              <a:t> evita sobrecargar con visualizaciones innecesarias.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Calibri,Sans-Serif"/>
              <a:buChar char="-"/>
            </a:pPr>
            <a:r>
              <a:rPr lang="es-ES" sz="1600" b="1" dirty="0">
                <a:solidFill>
                  <a:srgbClr val="000000"/>
                </a:solidFill>
              </a:rPr>
              <a:t>Contexto claro:</a:t>
            </a:r>
            <a:r>
              <a:rPr lang="es-ES" sz="1600" dirty="0">
                <a:solidFill>
                  <a:srgbClr val="000000"/>
                </a:solidFill>
              </a:rPr>
              <a:t> siempre incluye títulos, etiquetas y leyendas.</a:t>
            </a:r>
            <a:endParaRPr lang="en-US" sz="1600">
              <a:solidFill>
                <a:srgbClr val="000000"/>
              </a:solidFill>
            </a:endParaRPr>
          </a:p>
          <a:p>
            <a:pPr marL="285750" indent="-285750">
              <a:buFont typeface="Calibri,Sans-Serif"/>
              <a:buChar char="-"/>
            </a:pPr>
            <a:r>
              <a:rPr lang="es-ES" sz="1600" b="1" dirty="0">
                <a:solidFill>
                  <a:srgbClr val="000000"/>
                </a:solidFill>
              </a:rPr>
              <a:t>Consistencia visual:</a:t>
            </a:r>
            <a:r>
              <a:rPr lang="es-ES" sz="1600" dirty="0">
                <a:solidFill>
                  <a:srgbClr val="000000"/>
                </a:solidFill>
              </a:rPr>
              <a:t> usa colores y estilos coherentes.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Calibri,Sans-Serif"/>
              <a:buChar char="-"/>
            </a:pPr>
            <a:r>
              <a:rPr lang="es-ES" sz="1600" b="1" dirty="0">
                <a:solidFill>
                  <a:srgbClr val="000000"/>
                </a:solidFill>
              </a:rPr>
              <a:t>Interactividad:</a:t>
            </a:r>
            <a:r>
              <a:rPr lang="es-ES" sz="1600" dirty="0">
                <a:solidFill>
                  <a:srgbClr val="000000"/>
                </a:solidFill>
              </a:rPr>
              <a:t> aprovecha filtros, segmentaciones y </a:t>
            </a:r>
            <a:r>
              <a:rPr lang="es-ES" sz="1600" dirty="0" err="1">
                <a:solidFill>
                  <a:srgbClr val="000000"/>
                </a:solidFill>
              </a:rPr>
              <a:t>tooltips</a:t>
            </a:r>
            <a:r>
              <a:rPr lang="es-ES" sz="1600" dirty="0">
                <a:solidFill>
                  <a:srgbClr val="000000"/>
                </a:solidFill>
              </a:rPr>
              <a:t> para enriquecer la experiencia.</a:t>
            </a:r>
            <a:endParaRPr lang="es-ES" dirty="0"/>
          </a:p>
          <a:p>
            <a:pPr marL="0" indent="0">
              <a:buNone/>
            </a:pPr>
            <a:endParaRPr lang="es-ES" sz="1200" dirty="0">
              <a:solidFill>
                <a:srgbClr val="424242"/>
              </a:solidFill>
            </a:endParaRPr>
          </a:p>
          <a:p>
            <a:pPr>
              <a:buNone/>
            </a:pPr>
            <a:endParaRPr lang="es-ES" sz="1500" b="1" dirty="0">
              <a:solidFill>
                <a:srgbClr val="424242"/>
              </a:solidFill>
            </a:endParaRPr>
          </a:p>
          <a:p>
            <a:pPr>
              <a:buFont typeface="Arial"/>
              <a:buChar char="•"/>
            </a:pPr>
            <a:endParaRPr lang="es-ES" sz="1200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600" b="1" dirty="0"/>
          </a:p>
        </p:txBody>
      </p:sp>
      <p:pic>
        <p:nvPicPr>
          <p:cNvPr id="1028" name="Picture 4" descr="Vetores de Vetor De Ícone De Rede Isolado No Fundo Branco Placa De Rede ...">
            <a:extLst>
              <a:ext uri="{FF2B5EF4-FFF2-40B4-BE49-F238E27FC236}">
                <a16:creationId xmlns:a16="http://schemas.microsoft.com/office/drawing/2014/main" id="{B042D2DA-0E28-4DF0-A4AD-B21E667C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800" y="832358"/>
            <a:ext cx="837692" cy="83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áficos combinados en Excel • Excel Total">
            <a:extLst>
              <a:ext uri="{FF2B5EF4-FFF2-40B4-BE49-F238E27FC236}">
                <a16:creationId xmlns:a16="http://schemas.microsoft.com/office/drawing/2014/main" id="{DC6B7550-FCA6-B59C-9A24-9AB79482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9" y="1825910"/>
            <a:ext cx="3445563" cy="14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9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B0203-52F9-303F-42D5-57A67203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CE652F-78A1-1ECC-6C04-56067BCC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9B90F332-A6B2-8D74-5A87-46543F55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38DD4D-704C-0643-AD1B-7EE043E0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CB29E-5567-119E-E868-94C3FF8B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411854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800">
                <a:solidFill>
                  <a:srgbClr val="FFFFFF"/>
                </a:solidFill>
              </a:rPr>
              <a:t>Gracias</a:t>
            </a:r>
            <a:br>
              <a:rPr lang="es-ES" sz="8000">
                <a:solidFill>
                  <a:srgbClr val="FFFFFF"/>
                </a:solidFill>
              </a:rPr>
            </a:br>
            <a:br>
              <a:rPr lang="es-ES" sz="8000">
                <a:solidFill>
                  <a:srgbClr val="FFFFFF"/>
                </a:solidFill>
              </a:rPr>
            </a:br>
            <a:r>
              <a:rPr lang="es-ES" sz="8000">
                <a:solidFill>
                  <a:srgbClr val="FFFFFF"/>
                </a:solidFill>
              </a:rPr>
              <a:t>FINAL SESION 06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B692A6-D924-9C42-88FE-82E265BE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18186-CBB6-C874-399C-D74E134E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043A5-587F-A33A-5DAD-E9BC44CA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0C24C-5225-BB52-F0A0-60A53031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59E-1114-F921-7FC4-7BAD8FB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SESION MIERCOLES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688655-239E-8695-4710-099590522792}"/>
              </a:ext>
            </a:extLst>
          </p:cNvPr>
          <p:cNvSpPr txBox="1">
            <a:spLocks/>
          </p:cNvSpPr>
          <p:nvPr/>
        </p:nvSpPr>
        <p:spPr>
          <a:xfrm>
            <a:off x="517869" y="1387199"/>
            <a:ext cx="11158656" cy="4597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/>
              <a:t>TEMAS PENDIENTES</a:t>
            </a:r>
            <a:r>
              <a:rPr lang="en-US" sz="3200" b="0"/>
              <a:t>:</a:t>
            </a:r>
            <a:endParaRPr lang="en-US" sz="320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b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/>
              <a:t>EJERCICIO CON CASO PRÁCTICO POWER QUERY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/>
              <a:t>EJEMPLOS COLUMNAS DINÁMICAS Y TRANSPONER TABLAS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/>
              <a:t>SESION FUNCIONES PERSONALIZADAS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/>
              <a:t>CONECTORES SQL Y WEB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b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700" b="0"/>
          </a:p>
        </p:txBody>
      </p:sp>
    </p:spTree>
    <p:extLst>
      <p:ext uri="{BB962C8B-B14F-4D97-AF65-F5344CB8AC3E}">
        <p14:creationId xmlns:p14="http://schemas.microsoft.com/office/powerpoint/2010/main" val="1121080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908B2-CA3A-F758-8A5A-F784C3856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8FE4-A27D-64CD-3610-208FEDDD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FEC2E-B207-8586-BD8B-685A97C7BE4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0509-60B9-1836-D713-F8617D39673A}"/>
              </a:ext>
            </a:extLst>
          </p:cNvPr>
          <p:cNvSpPr txBox="1"/>
          <p:nvPr/>
        </p:nvSpPr>
        <p:spPr>
          <a:xfrm>
            <a:off x="525863" y="1712897"/>
            <a:ext cx="11142018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USO AVANZADO DE COLUMNAS PERSONALIZADAS</a:t>
            </a:r>
          </a:p>
          <a:p>
            <a:endParaRPr lang="en-US" sz="2000"/>
          </a:p>
          <a:p>
            <a:r>
              <a:rPr lang="en-US" sz="1600" b="1"/>
              <a:t>FUNCIONES PERSONALIZADAS (PRÓXIMA SESION):</a:t>
            </a:r>
          </a:p>
          <a:p>
            <a:endParaRPr lang="en-US" sz="1600"/>
          </a:p>
          <a:p>
            <a:pPr marL="285750" indent="-285750">
              <a:buFont typeface="Calibri"/>
              <a:buChar char="-"/>
            </a:pPr>
            <a:r>
              <a:rPr lang="en-US" sz="1600"/>
              <a:t>Hacer </a:t>
            </a:r>
            <a:r>
              <a:rPr lang="en-US" sz="1600" err="1"/>
              <a:t>clic</a:t>
            </a:r>
            <a:r>
              <a:rPr lang="en-US" sz="1600"/>
              <a:t> con </a:t>
            </a:r>
            <a:r>
              <a:rPr lang="en-US" sz="1600" err="1"/>
              <a:t>el</a:t>
            </a:r>
            <a:r>
              <a:rPr lang="en-US" sz="1600"/>
              <a:t> </a:t>
            </a:r>
            <a:r>
              <a:rPr lang="en-US" sz="1600" err="1"/>
              <a:t>botón</a:t>
            </a:r>
            <a:r>
              <a:rPr lang="en-US" sz="1600"/>
              <a:t> derecho </a:t>
            </a:r>
            <a:r>
              <a:rPr lang="en-US" sz="1600" err="1"/>
              <a:t>en</a:t>
            </a:r>
            <a:r>
              <a:rPr lang="en-US" sz="1600"/>
              <a:t> un </a:t>
            </a:r>
            <a:r>
              <a:rPr lang="en-US" sz="1600" err="1"/>
              <a:t>lugar</a:t>
            </a:r>
            <a:r>
              <a:rPr lang="en-US" sz="1600"/>
              <a:t> </a:t>
            </a:r>
            <a:r>
              <a:rPr lang="en-US" sz="1600" err="1"/>
              <a:t>en</a:t>
            </a:r>
            <a:r>
              <a:rPr lang="en-US" sz="1600"/>
              <a:t> </a:t>
            </a:r>
            <a:r>
              <a:rPr lang="en-US" sz="1600" err="1"/>
              <a:t>blanco</a:t>
            </a:r>
            <a:r>
              <a:rPr lang="en-US" sz="1600"/>
              <a:t> </a:t>
            </a:r>
            <a:r>
              <a:rPr lang="en-US" sz="1600" err="1"/>
              <a:t>en</a:t>
            </a:r>
            <a:r>
              <a:rPr lang="en-US" sz="1600"/>
              <a:t> </a:t>
            </a:r>
            <a:r>
              <a:rPr lang="en-US" sz="1600" err="1"/>
              <a:t>el</a:t>
            </a:r>
            <a:r>
              <a:rPr lang="en-US" sz="1600"/>
              <a:t> panel </a:t>
            </a:r>
            <a:r>
              <a:rPr lang="en-US" sz="1600" err="1"/>
              <a:t>Consultas</a:t>
            </a:r>
            <a:r>
              <a:rPr lang="en-US" sz="1600"/>
              <a:t> de la </a:t>
            </a:r>
            <a:r>
              <a:rPr lang="en-US" sz="1600" err="1"/>
              <a:t>izquierda</a:t>
            </a:r>
            <a:r>
              <a:rPr lang="en-US" sz="160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Seleccionar</a:t>
            </a:r>
            <a:r>
              <a:rPr lang="en-US" sz="1600"/>
              <a:t> Consulta </a:t>
            </a:r>
            <a:r>
              <a:rPr lang="en-US" sz="1600" err="1"/>
              <a:t>en</a:t>
            </a:r>
            <a:r>
              <a:rPr lang="en-US" sz="1600"/>
              <a:t> </a:t>
            </a:r>
            <a:r>
              <a:rPr lang="en-US" sz="1600" err="1"/>
              <a:t>blanco</a:t>
            </a:r>
            <a:r>
              <a:rPr lang="en-US" sz="1600"/>
              <a:t>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1600"/>
              <a:t>En la </a:t>
            </a:r>
            <a:r>
              <a:rPr lang="en-US" sz="1600" err="1"/>
              <a:t>nueva</a:t>
            </a:r>
            <a:r>
              <a:rPr lang="en-US" sz="1600"/>
              <a:t> </a:t>
            </a:r>
            <a:r>
              <a:rPr lang="en-US" sz="1600" err="1"/>
              <a:t>ventana</a:t>
            </a:r>
            <a:r>
              <a:rPr lang="en-US" sz="1600"/>
              <a:t> de consulta </a:t>
            </a:r>
            <a:r>
              <a:rPr lang="en-US" sz="1600" err="1"/>
              <a:t>en</a:t>
            </a:r>
            <a:r>
              <a:rPr lang="en-US" sz="1600"/>
              <a:t> </a:t>
            </a:r>
            <a:r>
              <a:rPr lang="en-US" sz="1600" err="1"/>
              <a:t>blanco</a:t>
            </a:r>
            <a:r>
              <a:rPr lang="en-US" sz="1600"/>
              <a:t>, </a:t>
            </a:r>
            <a:r>
              <a:rPr lang="en-US" sz="1600" err="1"/>
              <a:t>seleccione</a:t>
            </a:r>
            <a:r>
              <a:rPr lang="en-US" sz="1600"/>
              <a:t> </a:t>
            </a:r>
            <a:r>
              <a:rPr lang="en-US" sz="1600" err="1"/>
              <a:t>el</a:t>
            </a:r>
            <a:r>
              <a:rPr lang="en-US" sz="1600"/>
              <a:t> </a:t>
            </a:r>
            <a:r>
              <a:rPr lang="en-US" sz="1600" err="1"/>
              <a:t>menú</a:t>
            </a:r>
            <a:r>
              <a:rPr lang="en-US" sz="1600"/>
              <a:t> </a:t>
            </a:r>
            <a:r>
              <a:rPr lang="en-US" sz="1600" err="1"/>
              <a:t>Inicio</a:t>
            </a:r>
            <a:r>
              <a:rPr lang="en-US" sz="1600"/>
              <a:t> y, a </a:t>
            </a:r>
            <a:r>
              <a:rPr lang="en-US" sz="1600" err="1"/>
              <a:t>continuación</a:t>
            </a:r>
            <a:r>
              <a:rPr lang="en-US" sz="1600"/>
              <a:t>, Editor </a:t>
            </a:r>
            <a:r>
              <a:rPr lang="en-US" sz="1600" err="1"/>
              <a:t>avanzado</a:t>
            </a:r>
            <a:r>
              <a:rPr lang="en-US" sz="1600"/>
              <a:t>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1600" err="1"/>
              <a:t>Reemplace</a:t>
            </a:r>
            <a:r>
              <a:rPr lang="en-US" sz="1600"/>
              <a:t> la </a:t>
            </a:r>
            <a:r>
              <a:rPr lang="en-US" sz="1600" err="1"/>
              <a:t>plantilla</a:t>
            </a:r>
            <a:r>
              <a:rPr lang="en-US" sz="1600"/>
              <a:t> </a:t>
            </a:r>
            <a:r>
              <a:rPr lang="en-US" sz="1600" err="1"/>
              <a:t>por</a:t>
            </a:r>
            <a:r>
              <a:rPr lang="en-US" sz="1600"/>
              <a:t> la </a:t>
            </a:r>
            <a:r>
              <a:rPr lang="en-US" sz="1600" err="1"/>
              <a:t>función</a:t>
            </a:r>
            <a:r>
              <a:rPr lang="en-US" sz="1600"/>
              <a:t> </a:t>
            </a:r>
            <a:r>
              <a:rPr lang="en-US" sz="1600" err="1"/>
              <a:t>personalizada</a:t>
            </a:r>
            <a:r>
              <a:rPr lang="en-US" sz="1600"/>
              <a:t>. Por </a:t>
            </a:r>
            <a:r>
              <a:rPr lang="en-US" sz="1600" err="1"/>
              <a:t>ejemplo</a:t>
            </a:r>
            <a:r>
              <a:rPr lang="en-US" sz="1600"/>
              <a:t>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 sz="1600"/>
          </a:p>
          <a:p>
            <a:pPr marL="285750" indent="-285750">
              <a:buFont typeface="Calibri"/>
              <a:buChar char="-"/>
            </a:pPr>
            <a:endParaRPr lang="en-US" sz="1600"/>
          </a:p>
          <a:p>
            <a:r>
              <a:rPr lang="en-US" sz="1600"/>
              <a:t>
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1600" err="1"/>
              <a:t>Seleccionar</a:t>
            </a:r>
            <a:r>
              <a:rPr lang="en-US" sz="1600"/>
              <a:t> Listo.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 sz="1600"/>
          </a:p>
          <a:p>
            <a:pPr marL="285750" indent="-285750">
              <a:buFont typeface="Calibri"/>
              <a:buChar char="-"/>
            </a:pPr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2000" b="1">
              <a:ea typeface="+mn-lt"/>
              <a:cs typeface="+mn-lt"/>
            </a:endParaRPr>
          </a:p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AD6B82-483D-1440-49E6-2C1B6A932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14177"/>
              </p:ext>
            </p:extLst>
          </p:nvPr>
        </p:nvGraphicFramePr>
        <p:xfrm>
          <a:off x="894521" y="3935895"/>
          <a:ext cx="2239108" cy="78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108">
                  <a:extLst>
                    <a:ext uri="{9D8B030D-6E8A-4147-A177-3AD203B41FA5}">
                      <a16:colId xmlns:a16="http://schemas.microsoft.com/office/drawing/2014/main" val="4173876446"/>
                    </a:ext>
                  </a:extLst>
                </a:gridCol>
              </a:tblGrid>
              <a:tr h="7802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let</a:t>
                      </a:r>
                      <a:br>
                        <a:rPr lang="en-US" sz="1000" b="1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 HelloWorld = () =&gt; ("Hello World")</a:t>
                      </a:r>
                      <a:br>
                        <a:rPr lang="en-US" sz="1000" b="1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in</a:t>
                      </a:r>
                      <a:br>
                        <a:rPr lang="en-US" sz="1000" b="1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>
                          <a:solidFill>
                            <a:srgbClr val="000000"/>
                          </a:solidFill>
                          <a:latin typeface="Bierstadt"/>
                        </a:rPr>
                        <a:t> HelloWorld</a:t>
                      </a:r>
                      <a:endParaRPr lang="en-US" sz="10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3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2F90-9667-06C9-5EC8-7C9A8C5E9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CE7-1ACF-21D3-0032-8EEC45C8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FUNCIONES PERSONALIZADAS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2CFB06-C5D2-1E98-B44F-525F3277F400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17E49-2477-2BCD-6A18-05B10439E436}"/>
              </a:ext>
            </a:extLst>
          </p:cNvPr>
          <p:cNvSpPr txBox="1"/>
          <p:nvPr/>
        </p:nvSpPr>
        <p:spPr>
          <a:xfrm>
            <a:off x="517003" y="1721757"/>
            <a:ext cx="1115973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¿QUE ES UNA FUNCION?</a:t>
            </a:r>
          </a:p>
          <a:p>
            <a:r>
              <a:rPr lang="en-US" dirty="0"/>
              <a:t>Una </a:t>
            </a:r>
            <a:r>
              <a:rPr lang="en-US" dirty="0" err="1"/>
              <a:t>funcion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formula o 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que </a:t>
            </a:r>
            <a:r>
              <a:rPr lang="en-US" dirty="0" err="1"/>
              <a:t>toma</a:t>
            </a:r>
            <a:r>
              <a:rPr lang="en-US" dirty="0"/>
              <a:t> uno 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entrada (</a:t>
            </a:r>
            <a:r>
              <a:rPr lang="en-US" dirty="0" err="1"/>
              <a:t>llado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),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operacion</a:t>
            </a:r>
            <a:r>
              <a:rPr lang="en-US" dirty="0"/>
              <a:t> con </a:t>
            </a:r>
            <a:r>
              <a:rPr lang="en-US" dirty="0" err="1"/>
              <a:t>ellos</a:t>
            </a:r>
            <a:r>
              <a:rPr lang="en-US" dirty="0"/>
              <a:t> y </a:t>
            </a:r>
            <a:r>
              <a:rPr lang="en-US" dirty="0" err="1"/>
              <a:t>devuelve</a:t>
            </a:r>
            <a:r>
              <a:rPr lang="en-US" dirty="0"/>
              <a:t> un </a:t>
            </a:r>
            <a:r>
              <a:rPr lang="en-US" dirty="0" err="1"/>
              <a:t>resultado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400" b="1" dirty="0"/>
              <a:t>EN POWER BI (POWER QUERY) UNA FUNCIÓN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 </a:t>
            </a:r>
            <a:r>
              <a:rPr lang="en-US" dirty="0" err="1"/>
              <a:t>pieza</a:t>
            </a:r>
            <a:r>
              <a:rPr lang="en-US" dirty="0"/>
              <a:t> </a:t>
            </a:r>
            <a:r>
              <a:rPr lang="en-US" dirty="0" err="1"/>
              <a:t>reutilizable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 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 M.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aceptar</a:t>
            </a:r>
            <a:r>
              <a:rPr lang="en-US" dirty="0"/>
              <a:t> </a:t>
            </a:r>
            <a:r>
              <a:rPr lang="en-US" dirty="0" err="1"/>
              <a:t>parámetros</a:t>
            </a:r>
            <a:r>
              <a:rPr lang="en-US" dirty="0"/>
              <a:t> 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números</a:t>
            </a:r>
            <a:r>
              <a:rPr lang="en-US" dirty="0"/>
              <a:t>, </a:t>
            </a:r>
            <a:r>
              <a:rPr lang="en-US" dirty="0" err="1"/>
              <a:t>fechas</a:t>
            </a:r>
            <a:r>
              <a:rPr lang="en-US" dirty="0"/>
              <a:t>, etc.).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Devuelve</a:t>
            </a:r>
            <a:r>
              <a:rPr lang="en-US" dirty="0"/>
              <a:t> un </a:t>
            </a:r>
            <a:r>
              <a:rPr lang="en-US" dirty="0" err="1"/>
              <a:t>resultado</a:t>
            </a:r>
            <a:r>
              <a:rPr lang="en-US" dirty="0"/>
              <a:t> que </a:t>
            </a:r>
            <a:r>
              <a:rPr lang="en-US" dirty="0" err="1"/>
              <a:t>puede</a:t>
            </a:r>
            <a:r>
              <a:rPr lang="en-US" dirty="0"/>
              <a:t> ser un valor,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, etc.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o a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9391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AB418-AD14-3ADF-5912-826D1AAF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A55-8CC1-E261-1254-329DBD87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FUNCIONES PERSONALIZADAS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B6421C-D6EA-AB16-915E-33294F39382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AE08-3C2E-2C16-94B4-377D9D5A7A13}"/>
              </a:ext>
            </a:extLst>
          </p:cNvPr>
          <p:cNvSpPr txBox="1"/>
          <p:nvPr/>
        </p:nvSpPr>
        <p:spPr>
          <a:xfrm>
            <a:off x="517003" y="1721757"/>
            <a:ext cx="11159738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¿PORQUÉ UTILIZAR FUNCIONES?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Para 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repetir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Para </a:t>
            </a:r>
            <a:r>
              <a:rPr lang="en-US" dirty="0" err="1"/>
              <a:t>modularizar</a:t>
            </a:r>
            <a:r>
              <a:rPr lang="en-US" dirty="0"/>
              <a:t> 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Para </a:t>
            </a:r>
            <a:r>
              <a:rPr lang="en-US" dirty="0" err="1"/>
              <a:t>automatizar</a:t>
            </a:r>
            <a:r>
              <a:rPr lang="en-US" dirty="0"/>
              <a:t> </a:t>
            </a:r>
            <a:r>
              <a:rPr lang="en-US" dirty="0" err="1"/>
              <a:t>transformaciones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Para </a:t>
            </a:r>
            <a:r>
              <a:rPr lang="en-US" dirty="0" err="1"/>
              <a:t>reutilizar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o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0193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A9D44-EFFC-35AF-0592-EC56AA12B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F89E-BC71-BD53-E423-C9788812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FUNCIONES PERSONALIZADAS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E44320-31DA-E3F3-9E13-02A07FE39A2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/>
          </a:p>
          <a:p>
            <a:pPr>
              <a:lnSpc>
                <a:spcPct val="90000"/>
              </a:lnSpc>
            </a:pPr>
            <a:br>
              <a:rPr lang="en-US" sz="2900" b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DFE33-22BF-489F-C672-C4748E3A98B9}"/>
              </a:ext>
            </a:extLst>
          </p:cNvPr>
          <p:cNvSpPr txBox="1"/>
          <p:nvPr/>
        </p:nvSpPr>
        <p:spPr>
          <a:xfrm>
            <a:off x="517003" y="1721757"/>
            <a:ext cx="11159738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¿COMO SE DECLARAN FUNCIONES EN POWER QUERY?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se </a:t>
            </a:r>
            <a:r>
              <a:rPr lang="en-US" dirty="0" err="1"/>
              <a:t>declaran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 M. La </a:t>
            </a:r>
            <a:r>
              <a:rPr lang="en-US" dirty="0" err="1"/>
              <a:t>sintaxis</a:t>
            </a:r>
            <a:r>
              <a:rPr lang="en-US" dirty="0"/>
              <a:t> es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y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palabra clave let 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 y in para </a:t>
            </a:r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sz="2000" dirty="0"/>
          </a:p>
          <a:p>
            <a:endParaRPr lang="en-US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35C35-ACA9-BEC1-2259-E86D45BC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" y="2994505"/>
            <a:ext cx="11153775" cy="28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430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65</Slides>
  <Notes>47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GestaltVTI</vt:lpstr>
      <vt:lpstr>ANALÍTICA DE DATOS  Y POWER BI  SESION 06  MODELADO Y VISUALIZACION DE DATOS</vt:lpstr>
      <vt:lpstr>SESIONES PENDIENTES</vt:lpstr>
      <vt:lpstr>SOBRE ESTE CURSO</vt:lpstr>
      <vt:lpstr>SOBRE ESTE CURSO</vt:lpstr>
      <vt:lpstr>REPASO SESIÓN ANTERIOR</vt:lpstr>
      <vt:lpstr>BLOQUE 01  FUNCIONES PERSONALIZADAS EN POWER QUERY </vt:lpstr>
      <vt:lpstr>FUNCIONES PERSONALIZADAS </vt:lpstr>
      <vt:lpstr>FUNCIONES PERSONALIZADAS </vt:lpstr>
      <vt:lpstr>FUNCIONES PERSONALIZADAS </vt:lpstr>
      <vt:lpstr>FUNCIONES PERSONALIZADAS </vt:lpstr>
      <vt:lpstr>FUNCIONES PERSONALIZADAS </vt:lpstr>
      <vt:lpstr>FUNCIONES PERSONALIZADAS </vt:lpstr>
      <vt:lpstr>BLOQUE 02  SOLUCIÓN CASO DE NEGOCIO</vt:lpstr>
      <vt:lpstr>EJERCICIO - CASO DE NEGOCIO</vt:lpstr>
      <vt:lpstr>EJERCICIO - CASO DE NEGOCIO</vt:lpstr>
      <vt:lpstr>EJERCICIO - CASO DE NEGOCIO</vt:lpstr>
      <vt:lpstr>EJERCICIO - CASO DE NEGOCIO</vt:lpstr>
      <vt:lpstr>EJERCICIO - CASO DE NEGOCIO</vt:lpstr>
      <vt:lpstr>BLOQUE 03  MODELADO DE DATOS </vt:lpstr>
      <vt:lpstr>MODELADO DE DATOS</vt:lpstr>
      <vt:lpstr>MODELADO DE DATOS</vt:lpstr>
      <vt:lpstr>PowerPoint Presentation</vt:lpstr>
      <vt:lpstr>MODELADO DE DATOS</vt:lpstr>
      <vt:lpstr>MODELADO DE DATOS</vt:lpstr>
      <vt:lpstr>MODELADO DE DATOS</vt:lpstr>
      <vt:lpstr>MODELADO DE DATOS </vt:lpstr>
      <vt:lpstr>MODELADO DE DATOS</vt:lpstr>
      <vt:lpstr>MODELADO DE DATOS</vt:lpstr>
      <vt:lpstr>MODELADO DE DATOS</vt:lpstr>
      <vt:lpstr>MODELADO DE DATOS</vt:lpstr>
      <vt:lpstr>MODELADO DE DATOS</vt:lpstr>
      <vt:lpstr>MODELADO DE DATOS</vt:lpstr>
      <vt:lpstr>MODELADO DE DATOS</vt:lpstr>
      <vt:lpstr>MODELADO DE DATOS</vt:lpstr>
      <vt:lpstr>MODELADO DE DATOS</vt:lpstr>
      <vt:lpstr>MODELADO DE DATOS</vt:lpstr>
      <vt:lpstr>MODELADO DE DATOS    </vt:lpstr>
      <vt:lpstr>MODELADO DE DATOS    </vt:lpstr>
      <vt:lpstr>MODELADO DE DATOS</vt:lpstr>
      <vt:lpstr>MODELADO DE DATOS</vt:lpstr>
      <vt:lpstr>MODELADO DE DATOS</vt:lpstr>
      <vt:lpstr>MODELADO DE DATOS</vt:lpstr>
      <vt:lpstr>BLOQUE 04 -  TIPOS DE INFORMES</vt:lpstr>
      <vt:lpstr>TIPOS DE INFORMES</vt:lpstr>
      <vt:lpstr>TIPOS DE INFORMES</vt:lpstr>
      <vt:lpstr>TIPOS DE INFORMES</vt:lpstr>
      <vt:lpstr>TIPOS DE INFORMES</vt:lpstr>
      <vt:lpstr>TIPOS DE INFORMES</vt:lpstr>
      <vt:lpstr>TIPOS DE INFORMES</vt:lpstr>
      <vt:lpstr>TIPOS DE INFORMES</vt:lpstr>
      <vt:lpstr>TIPOS DE INFORMES</vt:lpstr>
      <vt:lpstr>TIPOS DE INFORMES</vt:lpstr>
      <vt:lpstr>TIPOS DE INFORMES</vt:lpstr>
      <vt:lpstr>TIPOS DE INFORMES</vt:lpstr>
      <vt:lpstr>BLOQUE 05 -  VISUALIZACIÓN DE DATOS</vt:lpstr>
      <vt:lpstr>DISEÑO DE INFORMES INTERACTIVOS</vt:lpstr>
      <vt:lpstr>DISEÑO DE INFORMES INTERACTIVOS</vt:lpstr>
      <vt:lpstr>DISEÑO DE INFORMES INTERACTIVOS</vt:lpstr>
      <vt:lpstr>TIPOS DE GRÁFICOS Y SU USO ADECUADO</vt:lpstr>
      <vt:lpstr>TIPOS DE GRÁFICOS Y SU USO ADECUADO</vt:lpstr>
      <vt:lpstr>TIPOS DE GRÁFICOS Y SU USO ADECUADO</vt:lpstr>
      <vt:lpstr>TIPOS DE GRÁFICOS Y SU USO ADECUADO</vt:lpstr>
      <vt:lpstr>Gracias  FINAL SESION 06</vt:lpstr>
      <vt:lpstr>SESION MIERCOLES</vt:lpstr>
      <vt:lpstr>TRANSFORMACIONES AVANZADAS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1684</cp:revision>
  <dcterms:created xsi:type="dcterms:W3CDTF">2025-05-06T11:53:30Z</dcterms:created>
  <dcterms:modified xsi:type="dcterms:W3CDTF">2025-06-11T08:00:28Z</dcterms:modified>
</cp:coreProperties>
</file>