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3"/>
  </p:notesMasterIdLst>
  <p:sldIdLst>
    <p:sldId id="256" r:id="rId2"/>
    <p:sldId id="377" r:id="rId3"/>
    <p:sldId id="376" r:id="rId4"/>
    <p:sldId id="261" r:id="rId5"/>
    <p:sldId id="381" r:id="rId6"/>
    <p:sldId id="380" r:id="rId7"/>
    <p:sldId id="450" r:id="rId8"/>
    <p:sldId id="451" r:id="rId9"/>
    <p:sldId id="452" r:id="rId10"/>
    <p:sldId id="480" r:id="rId11"/>
    <p:sldId id="466" r:id="rId12"/>
    <p:sldId id="481" r:id="rId13"/>
    <p:sldId id="479" r:id="rId14"/>
    <p:sldId id="482" r:id="rId15"/>
    <p:sldId id="483" r:id="rId16"/>
    <p:sldId id="484" r:id="rId17"/>
    <p:sldId id="485" r:id="rId18"/>
    <p:sldId id="486" r:id="rId19"/>
    <p:sldId id="487" r:id="rId20"/>
    <p:sldId id="469" r:id="rId21"/>
    <p:sldId id="454" r:id="rId22"/>
    <p:sldId id="467" r:id="rId23"/>
    <p:sldId id="470" r:id="rId24"/>
    <p:sldId id="473" r:id="rId25"/>
    <p:sldId id="457" r:id="rId26"/>
    <p:sldId id="458" r:id="rId27"/>
    <p:sldId id="460" r:id="rId28"/>
    <p:sldId id="488" r:id="rId29"/>
    <p:sldId id="464" r:id="rId30"/>
    <p:sldId id="489" r:id="rId31"/>
    <p:sldId id="497" r:id="rId32"/>
    <p:sldId id="501" r:id="rId33"/>
    <p:sldId id="491" r:id="rId34"/>
    <p:sldId id="492" r:id="rId35"/>
    <p:sldId id="478" r:id="rId36"/>
    <p:sldId id="475" r:id="rId37"/>
    <p:sldId id="493" r:id="rId38"/>
    <p:sldId id="494" r:id="rId39"/>
    <p:sldId id="495" r:id="rId40"/>
    <p:sldId id="474" r:id="rId41"/>
    <p:sldId id="349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3C104-B4BB-FEF3-04BE-AD3B831E4899}" v="467" dt="2025-06-04T00:08:06.852"/>
    <p1510:client id="{9F9B0152-39EB-2EC2-452A-752B1AFB563F}" v="27" dt="2025-06-03T07:35:28.352"/>
    <p1510:client id="{BE7E4BE4-88A6-925F-811E-C626CCD29D9A}" v="26" dt="2025-06-04T07:46:42.577"/>
    <p1510:client id="{DDB460AD-8253-4FD4-2A22-9A079B59E482}" v="8152" dt="2025-06-02T23:51:34.5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B67CC-4D15-A21B-32F1-2236AAF73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24CB9-8CB2-EB39-F08E-D7D64E338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55FCC-6FED-A7C8-0902-419034D22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B839E-1982-C426-E3BB-5A201DC5F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1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BA51F-BF15-AD99-3C5E-993F5C46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D3D85-41F2-3313-1749-31B32F10D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00337-C472-4338-BCE2-D21B4B5E2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1D680-AA64-010A-9C09-B42FB0A15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7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7FE5-1020-544C-F901-E95D1CE8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2CCE4-B599-B87C-274C-396C29DB7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62D73-41F4-B587-DC09-0BEAFF675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CF61-0AC9-6624-0A50-28C23BF0E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15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F33C-4F58-9AB8-1D33-4DC29E78B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37A10-5CF9-C5AC-170D-79FEC0FE3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CF4D5-55E5-6C05-C385-4C43C22B1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4A5E-C8EF-3D76-E4ED-E4FB4A7D0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44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49B53-E8A5-7B29-E46E-1CB9E9862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4F5A5-A8B4-E875-9FA3-D7006B152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7AB98-675C-132F-87C6-7A4E7CE81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9871E-EC2C-EA3D-3CB0-C851DC76F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24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FF520-E567-0EAD-0863-7BE5033C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603E0-F20D-B6FC-AB73-AF241E248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8C4E5-27F4-DA44-F012-EAF9E966F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A38F4-DF42-B675-012A-68AA68E94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4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7B8F9-968A-83D0-4B11-59A6254D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1CF63-FFF8-92B3-3EC5-FFC7948BB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5A56D-DC0F-867A-39F9-7D1499678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D7F26-793A-6652-4D17-53D87B0DE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1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B1169-334E-6B42-4B9A-4CE4FF3D4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DF7EE-9BE4-421E-E619-C9FA02AB4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13930E-26E3-9EBB-E5A9-C6B5F4DA2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719C-16FC-5CDF-4864-9B4088160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13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12F85-C84E-0794-4C5B-4E1041E3D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D2561-342C-5482-093A-3E81C4D1F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E44E3-C607-52B4-C630-CAB0EC2BF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5F792-C425-D379-6CB3-B374D282F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92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9456-4EC2-1939-155D-F4F1A2FFD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B86C6-5AC7-B14A-A693-92A105F85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EFDD6-E065-C764-C789-563210789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FA750-93E2-D3C1-7B55-EA4F2A96B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7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EB0F-90C2-F416-726B-82E5A848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831AE-A672-A961-5D48-AA3AACD41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11498-1A04-434B-EE2D-25286712D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2AE5E-4981-F03A-792A-C14A8C0E6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94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CA0D9-3755-1736-8286-7D192D352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5199F-1C29-4D5E-A796-D47B43939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5FD3D-C969-B93F-463E-BD9135B7B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4DC5-A6FF-028A-A7F1-4E18E11D7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4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E439B-FFF9-9FC7-CFD2-D82B5619F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17B85-9CA8-CF69-9F2F-FCEEDA13C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E6AC0A-6B84-EA46-7975-9989DE64F5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6DD22-554C-F739-EB7C-5476ED943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58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48B81-DBFD-1357-A4F7-D22F1BC30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D07B8-D284-8029-795F-AA5AE98C1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7A7AF-635D-69D0-3C64-76ED39B4B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09196-92AD-7749-E354-C132216B6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86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24A3-958C-EC15-00DD-0CBCD896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FADCB-148B-382B-65F3-4691CC0CA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028BE-21EE-5E95-9E92-18971C927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12D5D-737C-9122-E31F-45D4CBABBA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2A523-924E-826E-E620-145E4FA2B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A80FF-9040-2FE4-75AB-B138A1B3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C3120E-ECB5-E674-7227-7A56CB941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0010D-324A-33D4-B887-06DDDE263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32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EDF96-979A-9725-23BE-C964D54A3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983EE7-8D6F-927E-92CA-9B97744BC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8A9FD-FBD2-9470-DBF3-F47A2FCB2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63B05-97D0-58FC-0190-F0FC21FD4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1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CBCBA-ADAC-49BD-BA94-CE98C507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305CC0-B10C-47EB-E534-00F8253D0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E7863-202C-A2BC-8AFE-66A32AB67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B2C8-04C4-3DFD-8E7C-93F87BF4C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88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E079D-7080-441E-268F-A3988C22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B1639-FA15-6952-09D7-85C6708F9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CA12BA-026C-094F-22F2-63D9C7EF09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BCE8-646F-95F3-D485-D233DBE80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86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C817C-771A-9623-C91A-F2096A611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396339-CB62-E3B3-8C20-A96E11CE1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9BBE7-9754-C7D5-F811-8461800FA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38965-BBE5-D1B8-C219-32198B3F8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4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0142-5031-BB1D-69BF-626519B9E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0C7132-D686-B852-5836-68F6CC5A5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16F4A-D4A2-08B2-A0D1-79357323F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29A81-14EE-5DC4-D2F7-E2C6DC782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60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9F5E-43FA-359A-EC18-0C480CB31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6EFEF-0C32-041C-E45C-097918B55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5CB87E-7727-10DD-B0A6-6DE32F4B5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</a:t>
            </a:r>
            <a:r>
              <a:rPr lang="en-US" err="1"/>
              <a:t>convierten</a:t>
            </a:r>
            <a:r>
              <a:rPr lang="en-US"/>
              <a:t> </a:t>
            </a:r>
            <a:r>
              <a:rPr lang="en-US" err="1"/>
              <a:t>datos</a:t>
            </a:r>
            <a:r>
              <a:rPr lang="en-US"/>
              <a:t> crudos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estructuras</a:t>
            </a:r>
            <a:r>
              <a:rPr lang="en-US"/>
              <a:t> </a:t>
            </a:r>
            <a:r>
              <a:rPr lang="en-US" err="1"/>
              <a:t>inteligentes</a:t>
            </a:r>
            <a:r>
              <a:rPr lang="en-US"/>
              <a:t> </a:t>
            </a:r>
            <a:r>
              <a:rPr lang="en-US" err="1"/>
              <a:t>listas</a:t>
            </a:r>
            <a:r>
              <a:rPr lang="en-US"/>
              <a:t> para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análisis</a:t>
            </a:r>
            <a:r>
              <a:rPr lang="en-US"/>
              <a:t>.”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33B8-A86A-91C6-F918-0BC991927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159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DEB82-F702-0E0A-CB99-BA343CA3B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C4783-2193-0F94-3D0D-AE1131273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2EB5A-3C92-674F-BD11-D30AE9A88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3CD05-FEC2-E312-ACF4-8D6A5D780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11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CB75-A424-ABA3-AD5A-B5287465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71330-FE93-3A01-84AD-D3472FF59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6B2E5-8A71-07AA-981E-A217DD7FA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A6AD1-1A13-FFBF-DC06-F3A05C28E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4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5BCC0-BE45-BE6F-DBEB-E0CB55C74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C20E5-E460-E6A7-5234-F3EF93E78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FEF29-ACDB-E58D-9472-7E3B5259F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8DE-39FF-7110-D76F-B177FE014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80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8488B-57A3-8CCE-E832-0EC7389E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61FE7-B413-252F-A3AF-84B8023B2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5094EB-7E0F-3D28-95BE-6980B66E6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E7B1-DB8E-2B81-D5E5-414F128C1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4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D6951-AC48-64D7-74B3-36AC398A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3C09C-BC38-9711-1ECF-1B13AF487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D3585-C950-B534-0B6F-76D7362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4FCAE-CC8E-7891-B569-0633B86F3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04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4453-4EE7-9419-AE5D-B7EA1C99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52C31-7ADC-40A8-9AFB-2D4E0F421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AF2FF-11C3-2C45-E801-EBE58D3BB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59E3-F9F4-BD40-12AD-507377E59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81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DD794-7E8E-07B1-544C-5433F5C1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9AB77-0C20-3402-DDDC-3C9B4AC60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82B01-6027-E79F-3148-86CEEF2FB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AA5E-5B16-D8EE-91FE-EC6C56012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5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B8AB-5C15-E642-C04C-CB9ADD1E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82B091-D08E-C03E-58A3-CB41BC5CC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F0415-0F9A-6F44-2722-FF9706121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44D87-1328-83F9-729B-5C469DC8C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26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CFA41-EB7B-E282-E990-87EB7739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34B94-68D7-C4A6-F485-76F546B42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12A01-48D2-F1F4-F9E3-73CBF1C12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2081B-53B9-1782-476B-C86ABB07F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022C0-A4A7-F93A-7AC5-4CEF5327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9B020-77E3-F096-D62E-AAA0A5E0B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7B740-9B86-095B-AE2D-6D2275902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3602F-EC04-CB4D-A2A9-75CB12686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8255-5C26-2D94-6FA2-91DFADFF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92C4D-D39A-216C-0959-D4888663D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AE7F5-7EC1-3996-EDA4-7640DC5BA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r>
              <a:rPr lang="en-US" dirty="0"/>
              <a:t>“Las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personalizadas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permiten</a:t>
            </a:r>
            <a:r>
              <a:rPr lang="en-US" dirty="0"/>
              <a:t>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negocio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.”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endParaRPr lang="en-US" dirty="0">
              <a:cs typeface="+mn-lt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10B2-0BC4-D7F4-7635-4D3930D28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5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power-query/custom-function#create-a-custom-function-from-code-in-the-ui" TargetMode="External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s-es/power-query/custom-function" TargetMode="External"/><Relationship Id="rId5" Type="http://schemas.openxmlformats.org/officeDocument/2006/relationships/hyperlink" Target="https://learn.microsoft.com/es-es/power-query/custom-function#create-a-custom-function-from-a-reusable-piece-of-logic" TargetMode="External"/><Relationship Id="rId4" Type="http://schemas.openxmlformats.org/officeDocument/2006/relationships/hyperlink" Target="https://learn.microsoft.com/es-es/power-query/custom-function#create-a-custom-function-from-a-table-reference-tutoria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61B78A45-B1FB-99A6-9A7D-62BA391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920574" cy="45905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ANALÍTICA DE DATOS </a:t>
            </a:r>
            <a:br>
              <a:rPr lang="es-ES" sz="4800" dirty="0"/>
            </a:br>
            <a:r>
              <a:rPr lang="es-ES" sz="4800" dirty="0">
                <a:solidFill>
                  <a:srgbClr val="FFFFFF"/>
                </a:solidFill>
              </a:rPr>
              <a:t>Y POWER BI</a:t>
            </a:r>
            <a:br>
              <a:rPr lang="es-ES" sz="5400" dirty="0">
                <a:solidFill>
                  <a:srgbClr val="FFFFFF"/>
                </a:solidFill>
              </a:rPr>
            </a:b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6700" dirty="0">
                <a:solidFill>
                  <a:srgbClr val="FFFFFF"/>
                </a:solidFill>
              </a:rPr>
              <a:t>SESION 05 TRANSFORMACION DE 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70C6F-5843-788C-E66A-316BB2E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26D8-33B9-5D37-7D77-F3DD0A16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C1E9E-E688-E8F1-F174-1E236104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4BB0-3C52-357B-29B4-36393A38B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BA062F-136C-6884-CEC9-E9168E789CC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76FE1-80F5-E3CE-B280-17D4F824ABC9}"/>
              </a:ext>
            </a:extLst>
          </p:cNvPr>
          <p:cNvSpPr txBox="1"/>
          <p:nvPr/>
        </p:nvSpPr>
        <p:spPr>
          <a:xfrm>
            <a:off x="517003" y="1721757"/>
            <a:ext cx="1115973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</a:t>
            </a:r>
            <a:endParaRPr lang="en-US" sz="2400" dirty="0"/>
          </a:p>
          <a:p>
            <a:r>
              <a:rPr lang="en-US" sz="2000" b="1" err="1"/>
              <a:t>Ejemplo</a:t>
            </a:r>
            <a:r>
              <a:rPr lang="en-US" sz="2000" b="1" dirty="0"/>
              <a:t> </a:t>
            </a:r>
            <a:r>
              <a:rPr lang="en-US" sz="2000" b="1" err="1"/>
              <a:t>práctico</a:t>
            </a:r>
            <a:r>
              <a:rPr lang="en-US" sz="2000" b="1" dirty="0"/>
              <a:t>: </a:t>
            </a:r>
            <a:endParaRPr lang="en-US" dirty="0" err="1"/>
          </a:p>
          <a:p>
            <a:endParaRPr lang="en-US" sz="2000" dirty="0"/>
          </a:p>
          <a:p>
            <a:r>
              <a:rPr lang="en-US" sz="2000" dirty="0" err="1"/>
              <a:t>Supongamos</a:t>
            </a:r>
            <a:r>
              <a:rPr lang="en-US" sz="2000" dirty="0"/>
              <a:t> que </a:t>
            </a:r>
            <a:r>
              <a:rPr lang="en-US" sz="2000" dirty="0" err="1"/>
              <a:t>tenemos</a:t>
            </a:r>
            <a:r>
              <a:rPr lang="en-US" sz="2000" dirty="0"/>
              <a:t> las </a:t>
            </a:r>
            <a:r>
              <a:rPr lang="en-US" sz="2000" dirty="0" err="1"/>
              <a:t>tablas</a:t>
            </a:r>
            <a:r>
              <a:rPr lang="en-US" sz="2000" dirty="0"/>
              <a:t>: </a:t>
            </a:r>
            <a:r>
              <a:rPr lang="en-US" sz="2000" b="1" dirty="0" err="1"/>
              <a:t>Clientes</a:t>
            </a:r>
            <a:r>
              <a:rPr lang="en-US" sz="2000" b="1" dirty="0"/>
              <a:t> y Ventas</a:t>
            </a:r>
            <a:endParaRPr lang="en-US" b="1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 err="1"/>
              <a:t>Combinando</a:t>
            </a:r>
            <a:r>
              <a:rPr lang="en-US" sz="2000" b="1" dirty="0"/>
              <a:t> ambas </a:t>
            </a:r>
            <a:r>
              <a:rPr lang="en-US" sz="2000" b="1" dirty="0" err="1"/>
              <a:t>tablas</a:t>
            </a:r>
            <a:r>
              <a:rPr lang="en-US" sz="2000" b="1" dirty="0"/>
              <a:t> </a:t>
            </a:r>
            <a:r>
              <a:rPr lang="en-US" sz="2000" b="1" dirty="0" err="1"/>
              <a:t>obtenemos</a:t>
            </a:r>
            <a:r>
              <a:rPr lang="en-US" sz="2000" b="1" dirty="0"/>
              <a:t>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nombres</a:t>
            </a:r>
            <a:r>
              <a:rPr lang="en-US" sz="2000" b="1" dirty="0"/>
              <a:t> de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clientes</a:t>
            </a:r>
            <a:r>
              <a:rPr lang="en-US" sz="2000" b="1" dirty="0"/>
              <a:t> junto con sus </a:t>
            </a:r>
            <a:r>
              <a:rPr lang="en-US" sz="2000" b="1" dirty="0" err="1"/>
              <a:t>ventas</a:t>
            </a:r>
            <a:r>
              <a:rPr lang="en-US" sz="2000" b="1" dirty="0"/>
              <a:t>.</a:t>
            </a:r>
            <a:endParaRPr lang="en-US"/>
          </a:p>
          <a:p>
            <a:endParaRPr lang="en-US" sz="2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E76446-1449-C50C-380F-4BF4ABB35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76799"/>
              </p:ext>
            </p:extLst>
          </p:nvPr>
        </p:nvGraphicFramePr>
        <p:xfrm>
          <a:off x="642345" y="3275444"/>
          <a:ext cx="3065165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122">
                  <a:extLst>
                    <a:ext uri="{9D8B030D-6E8A-4147-A177-3AD203B41FA5}">
                      <a16:colId xmlns:a16="http://schemas.microsoft.com/office/drawing/2014/main" val="859922814"/>
                    </a:ext>
                  </a:extLst>
                </a:gridCol>
                <a:gridCol w="1545043">
                  <a:extLst>
                    <a:ext uri="{9D8B030D-6E8A-4147-A177-3AD203B41FA5}">
                      <a16:colId xmlns:a16="http://schemas.microsoft.com/office/drawing/2014/main" val="31478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bg1"/>
                          </a:solidFill>
                        </a:rPr>
                        <a:t>ID_Cliente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Nombre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0026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E2DF54-88B0-77B4-327A-2E65DABAE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65299"/>
              </p:ext>
            </p:extLst>
          </p:nvPr>
        </p:nvGraphicFramePr>
        <p:xfrm>
          <a:off x="6899221" y="3275444"/>
          <a:ext cx="352589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0123">
                  <a:extLst>
                    <a:ext uri="{9D8B030D-6E8A-4147-A177-3AD203B41FA5}">
                      <a16:colId xmlns:a16="http://schemas.microsoft.com/office/drawing/2014/main" val="859922814"/>
                    </a:ext>
                  </a:extLst>
                </a:gridCol>
                <a:gridCol w="2005773">
                  <a:extLst>
                    <a:ext uri="{9D8B030D-6E8A-4147-A177-3AD203B41FA5}">
                      <a16:colId xmlns:a16="http://schemas.microsoft.com/office/drawing/2014/main" val="31478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bg1"/>
                          </a:solidFill>
                        </a:rPr>
                        <a:t>ID_Cliente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0026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231DC4-4AED-C1D8-5D46-9C94AFB3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48443"/>
              </p:ext>
            </p:extLst>
          </p:nvPr>
        </p:nvGraphicFramePr>
        <p:xfrm>
          <a:off x="3047614" y="4996377"/>
          <a:ext cx="507908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9847">
                  <a:extLst>
                    <a:ext uri="{9D8B030D-6E8A-4147-A177-3AD203B41FA5}">
                      <a16:colId xmlns:a16="http://schemas.microsoft.com/office/drawing/2014/main" val="859922814"/>
                    </a:ext>
                  </a:extLst>
                </a:gridCol>
                <a:gridCol w="1529777">
                  <a:extLst>
                    <a:ext uri="{9D8B030D-6E8A-4147-A177-3AD203B41FA5}">
                      <a16:colId xmlns:a16="http://schemas.microsoft.com/office/drawing/2014/main" val="762264561"/>
                    </a:ext>
                  </a:extLst>
                </a:gridCol>
                <a:gridCol w="2179456">
                  <a:extLst>
                    <a:ext uri="{9D8B030D-6E8A-4147-A177-3AD203B41FA5}">
                      <a16:colId xmlns:a16="http://schemas.microsoft.com/office/drawing/2014/main" val="3147814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err="1">
                          <a:solidFill>
                            <a:schemeClr val="bg1"/>
                          </a:solidFill>
                        </a:rPr>
                        <a:t>ID_Cliente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u="none" strike="noStrike" noProof="0" dirty="0">
                          <a:solidFill>
                            <a:schemeClr val="bg1"/>
                          </a:solidFill>
                        </a:rPr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91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400267"/>
                  </a:ext>
                </a:extLst>
              </a:tr>
            </a:tbl>
          </a:graphicData>
        </a:graphic>
      </p:graphicFrame>
      <p:pic>
        <p:nvPicPr>
          <p:cNvPr id="8" name="Picture 7" descr="Unir | Icono Gratis">
            <a:extLst>
              <a:ext uri="{FF2B5EF4-FFF2-40B4-BE49-F238E27FC236}">
                <a16:creationId xmlns:a16="http://schemas.microsoft.com/office/drawing/2014/main" id="{41447C7E-A596-E185-5D67-DE2885AB5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853" y="3247165"/>
            <a:ext cx="828109" cy="7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4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A7312-8985-D419-E794-322865C6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B0DC-A6A9-1C9F-C835-F8571E41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955B3C-2A54-484D-DE45-0C5442CB4C8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1177D-F127-6288-ED10-E99C325F5310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 - PASOS PARA COMBINAR CONSULTAS</a:t>
            </a:r>
            <a:endParaRPr lang="en-US" sz="2400" dirty="0"/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3CF31-6BF4-6B46-E7FA-4F84AF044848}"/>
              </a:ext>
            </a:extLst>
          </p:cNvPr>
          <p:cNvSpPr txBox="1"/>
          <p:nvPr/>
        </p:nvSpPr>
        <p:spPr>
          <a:xfrm>
            <a:off x="515679" y="2376377"/>
            <a:ext cx="5837197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2400" b="1" dirty="0">
                <a:cs typeface="Segoe UI"/>
              </a:rPr>
              <a:t>Pasos para COMBINAR </a:t>
            </a:r>
            <a:r>
              <a:rPr lang="en-US" sz="2400" b="1" dirty="0" err="1">
                <a:cs typeface="Segoe UI"/>
              </a:rPr>
              <a:t>consultas</a:t>
            </a:r>
            <a:endParaRPr lang="en-US" dirty="0" err="1">
              <a:cs typeface="Segoe UI"/>
            </a:endParaRPr>
          </a:p>
          <a:p>
            <a:endParaRPr lang="en-US"/>
          </a:p>
          <a:p>
            <a:r>
              <a:rPr lang="en-US" sz="1600" dirty="0">
                <a:cs typeface="Segoe UI"/>
              </a:rPr>
              <a:t>01 - </a:t>
            </a:r>
            <a:r>
              <a:rPr lang="en-US" sz="1600" dirty="0" err="1">
                <a:cs typeface="Segoe UI"/>
              </a:rPr>
              <a:t>Ir</a:t>
            </a:r>
            <a:r>
              <a:rPr lang="en-US" sz="1600" dirty="0">
                <a:cs typeface="Segoe UI"/>
              </a:rPr>
              <a:t> a la </a:t>
            </a:r>
            <a:r>
              <a:rPr lang="en-US" sz="1600" dirty="0" err="1">
                <a:cs typeface="Segoe UI"/>
              </a:rPr>
              <a:t>pestaña</a:t>
            </a:r>
            <a:r>
              <a:rPr lang="en-US" sz="1600" dirty="0">
                <a:cs typeface="Segoe UI"/>
              </a:rPr>
              <a:t> "</a:t>
            </a:r>
            <a:r>
              <a:rPr lang="en-US" sz="1600" dirty="0" err="1">
                <a:cs typeface="Segoe UI"/>
              </a:rPr>
              <a:t>Inicio</a:t>
            </a:r>
            <a:r>
              <a:rPr lang="en-US" sz="1600" dirty="0">
                <a:cs typeface="Segoe UI"/>
              </a:rPr>
              <a:t>" &gt; "</a:t>
            </a:r>
            <a:r>
              <a:rPr lang="en-US" sz="1600" dirty="0" err="1">
                <a:cs typeface="Segoe UI"/>
              </a:rPr>
              <a:t>Combinar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consultas</a:t>
            </a:r>
            <a:r>
              <a:rPr lang="en-US" sz="1600" dirty="0">
                <a:cs typeface="Segoe UI"/>
              </a:rPr>
              <a:t>" &gt; "</a:t>
            </a:r>
            <a:r>
              <a:rPr lang="en-US" sz="1600" i="1" dirty="0" err="1">
                <a:cs typeface="Segoe UI"/>
              </a:rPr>
              <a:t>Combinar</a:t>
            </a:r>
            <a:r>
              <a:rPr lang="en-US" sz="1600" i="1" dirty="0">
                <a:cs typeface="Segoe UI"/>
              </a:rPr>
              <a:t> </a:t>
            </a:r>
            <a:r>
              <a:rPr lang="en-US" sz="1600" i="1" dirty="0" err="1">
                <a:cs typeface="Segoe UI"/>
              </a:rPr>
              <a:t>consultas</a:t>
            </a:r>
            <a:r>
              <a:rPr lang="en-US" sz="1600" i="1" dirty="0">
                <a:cs typeface="Segoe UI"/>
              </a:rPr>
              <a:t> para </a:t>
            </a:r>
            <a:r>
              <a:rPr lang="en-US" sz="1600" i="1" dirty="0" err="1">
                <a:cs typeface="Segoe UI"/>
              </a:rPr>
              <a:t>crear</a:t>
            </a:r>
            <a:r>
              <a:rPr lang="en-US" sz="1600" i="1" dirty="0">
                <a:cs typeface="Segoe UI"/>
              </a:rPr>
              <a:t> </a:t>
            </a:r>
            <a:r>
              <a:rPr lang="en-US" sz="1600" i="1" dirty="0" err="1">
                <a:cs typeface="Segoe UI"/>
              </a:rPr>
              <a:t>una</a:t>
            </a:r>
            <a:r>
              <a:rPr lang="en-US" sz="1600" i="1" dirty="0">
                <a:cs typeface="Segoe UI"/>
              </a:rPr>
              <a:t> </a:t>
            </a:r>
            <a:r>
              <a:rPr lang="en-US" sz="1600" i="1" dirty="0" err="1">
                <a:cs typeface="Segoe UI"/>
              </a:rPr>
              <a:t>nueva</a:t>
            </a:r>
            <a:r>
              <a:rPr lang="en-US" sz="1600" dirty="0">
                <a:cs typeface="Segoe UI"/>
              </a:rPr>
              <a:t>".​</a:t>
            </a:r>
            <a:endParaRPr lang="en-US"/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02 – La </a:t>
            </a:r>
            <a:r>
              <a:rPr lang="en-US" sz="1600" dirty="0" err="1">
                <a:cs typeface="Segoe UI"/>
              </a:rPr>
              <a:t>ventana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nos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requerirá</a:t>
            </a:r>
            <a:r>
              <a:rPr lang="en-US" sz="1600" dirty="0">
                <a:cs typeface="Segoe UI"/>
              </a:rPr>
              <a:t> dos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sz="1400" b="1" err="1">
                <a:cs typeface="Segoe UI"/>
              </a:rPr>
              <a:t>Tabla</a:t>
            </a:r>
            <a:r>
              <a:rPr lang="en-US" sz="1400" b="1" dirty="0">
                <a:cs typeface="Segoe UI"/>
              </a:rPr>
              <a:t> </a:t>
            </a:r>
            <a:r>
              <a:rPr lang="en-US" sz="1400" b="1" err="1">
                <a:cs typeface="Segoe UI"/>
              </a:rPr>
              <a:t>izquierda</a:t>
            </a:r>
            <a:r>
              <a:rPr lang="en-US" sz="1400" b="1" dirty="0">
                <a:cs typeface="Segoe UI"/>
              </a:rPr>
              <a:t> para </a:t>
            </a:r>
            <a:r>
              <a:rPr lang="en-US" sz="1400" b="1" err="1">
                <a:cs typeface="Segoe UI"/>
              </a:rPr>
              <a:t>combinar</a:t>
            </a:r>
            <a:r>
              <a:rPr lang="en-US" sz="1400" dirty="0">
                <a:cs typeface="Segoe UI"/>
              </a:rPr>
              <a:t>: La </a:t>
            </a:r>
            <a:r>
              <a:rPr lang="en-US" sz="1400" err="1">
                <a:cs typeface="Segoe UI"/>
              </a:rPr>
              <a:t>primera</a:t>
            </a:r>
            <a:r>
              <a:rPr lang="en-US" sz="1400" dirty="0">
                <a:cs typeface="Segoe UI"/>
              </a:rPr>
              <a:t> de la </a:t>
            </a:r>
            <a:r>
              <a:rPr lang="en-US" sz="1400" err="1">
                <a:cs typeface="Segoe UI"/>
              </a:rPr>
              <a:t>selección</a:t>
            </a:r>
            <a:r>
              <a:rPr lang="en-US" sz="1400" dirty="0">
                <a:cs typeface="Segoe UI"/>
              </a:rPr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400" b="1" dirty="0" err="1">
                <a:cs typeface="Segoe UI"/>
              </a:rPr>
              <a:t>Tabla</a:t>
            </a:r>
            <a:r>
              <a:rPr lang="en-US" sz="1400" b="1" dirty="0">
                <a:cs typeface="Segoe UI"/>
              </a:rPr>
              <a:t> </a:t>
            </a:r>
            <a:r>
              <a:rPr lang="en-US" sz="1400" b="1" dirty="0" err="1">
                <a:cs typeface="Segoe UI"/>
              </a:rPr>
              <a:t>derecha</a:t>
            </a:r>
            <a:r>
              <a:rPr lang="en-US" sz="1400" b="1" dirty="0">
                <a:cs typeface="Segoe UI"/>
              </a:rPr>
              <a:t> para </a:t>
            </a:r>
            <a:r>
              <a:rPr lang="en-US" sz="1400" b="1" dirty="0" err="1">
                <a:cs typeface="Segoe UI"/>
              </a:rPr>
              <a:t>combinar</a:t>
            </a:r>
            <a:r>
              <a:rPr lang="en-US" sz="1400" dirty="0">
                <a:cs typeface="Segoe UI"/>
              </a:rPr>
              <a:t>: la </a:t>
            </a:r>
            <a:r>
              <a:rPr lang="en-US" sz="1400" dirty="0" err="1">
                <a:cs typeface="Segoe UI"/>
              </a:rPr>
              <a:t>segunda</a:t>
            </a:r>
            <a:r>
              <a:rPr lang="en-US" sz="1400" dirty="0">
                <a:cs typeface="Segoe UI"/>
              </a:rPr>
              <a:t> de la </a:t>
            </a:r>
            <a:r>
              <a:rPr lang="en-US" sz="1400" dirty="0" err="1">
                <a:cs typeface="Segoe UI"/>
              </a:rPr>
              <a:t>selección</a:t>
            </a:r>
            <a:r>
              <a:rPr lang="en-US" sz="1400" dirty="0">
                <a:cs typeface="Segoe UI"/>
              </a:rPr>
              <a:t>.</a:t>
            </a:r>
          </a:p>
          <a:p>
            <a:r>
              <a:rPr lang="en-US" sz="1400" dirty="0" err="1">
                <a:cs typeface="Segoe UI"/>
              </a:rPr>
              <a:t>Seleccionaremos</a:t>
            </a:r>
            <a:r>
              <a:rPr lang="en-US" sz="1400" dirty="0">
                <a:cs typeface="Segoe UI"/>
              </a:rPr>
              <a:t> ambas </a:t>
            </a:r>
            <a:r>
              <a:rPr lang="en-US" sz="1400" dirty="0" err="1">
                <a:cs typeface="Segoe UI"/>
              </a:rPr>
              <a:t>tablas</a:t>
            </a:r>
            <a:r>
              <a:rPr lang="en-US" sz="1400" dirty="0">
                <a:cs typeface="Segoe UI"/>
              </a:rPr>
              <a:t> y </a:t>
            </a:r>
            <a:r>
              <a:rPr lang="en-US" sz="1400" dirty="0" err="1">
                <a:cs typeface="Segoe UI"/>
              </a:rPr>
              <a:t>el</a:t>
            </a:r>
            <a:r>
              <a:rPr lang="en-US" sz="1400" dirty="0">
                <a:cs typeface="Segoe UI"/>
              </a:rPr>
              <a:t> campo </a:t>
            </a:r>
            <a:r>
              <a:rPr lang="en-US" sz="1400" dirty="0" err="1">
                <a:cs typeface="Segoe UI"/>
              </a:rPr>
              <a:t>común</a:t>
            </a:r>
            <a:r>
              <a:rPr lang="en-US" sz="1400" dirty="0">
                <a:cs typeface="Segoe UI"/>
              </a:rPr>
              <a:t> (</a:t>
            </a:r>
            <a:r>
              <a:rPr lang="en-US" sz="1400" dirty="0" err="1">
                <a:cs typeface="Segoe UI"/>
              </a:rPr>
              <a:t>ID_Cliente</a:t>
            </a:r>
            <a:r>
              <a:rPr lang="en-US" sz="1400" dirty="0">
                <a:cs typeface="Segoe UI"/>
              </a:rPr>
              <a:t>).​</a:t>
            </a:r>
            <a:endParaRPr lang="en-US" sz="1400"/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03 - </a:t>
            </a:r>
            <a:r>
              <a:rPr lang="en-US" sz="1600" dirty="0" err="1">
                <a:cs typeface="Segoe UI"/>
              </a:rPr>
              <a:t>Elegir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tipo</a:t>
            </a:r>
            <a:r>
              <a:rPr lang="en-US" sz="1600" dirty="0">
                <a:cs typeface="Segoe UI"/>
              </a:rPr>
              <a:t> de </a:t>
            </a:r>
            <a:r>
              <a:rPr lang="en-US" sz="1600" dirty="0" err="1">
                <a:cs typeface="Segoe UI"/>
              </a:rPr>
              <a:t>combinación</a:t>
            </a:r>
            <a:r>
              <a:rPr lang="en-US" sz="1600" dirty="0">
                <a:cs typeface="Segoe UI"/>
              </a:rPr>
              <a:t>.</a:t>
            </a: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04 - </a:t>
            </a:r>
            <a:r>
              <a:rPr lang="en-US" sz="1600" dirty="0" err="1">
                <a:cs typeface="Segoe UI"/>
              </a:rPr>
              <a:t>Expandir</a:t>
            </a:r>
            <a:r>
              <a:rPr lang="en-US" sz="1600" dirty="0">
                <a:cs typeface="Segoe UI"/>
              </a:rPr>
              <a:t> la </a:t>
            </a:r>
            <a:r>
              <a:rPr lang="en-US" sz="1600" dirty="0" err="1">
                <a:cs typeface="Segoe UI"/>
              </a:rPr>
              <a:t>tabla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fusionada</a:t>
            </a:r>
            <a:r>
              <a:rPr lang="en-US" sz="1600" dirty="0">
                <a:cs typeface="Segoe UI"/>
              </a:rPr>
              <a:t> para </a:t>
            </a:r>
            <a:r>
              <a:rPr lang="en-US" sz="1600" dirty="0" err="1">
                <a:cs typeface="Segoe UI"/>
              </a:rPr>
              <a:t>ver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los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datos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combinados</a:t>
            </a:r>
            <a:endParaRPr lang="en-US" sz="1600" dirty="0">
              <a:cs typeface="Segoe 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48053-3BCC-6A31-642C-2A76DBC4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17" y="2959144"/>
            <a:ext cx="4186243" cy="3814817"/>
          </a:xfrm>
          <a:prstGeom prst="rect">
            <a:avLst/>
          </a:prstGeom>
        </p:spPr>
      </p:pic>
      <p:pic>
        <p:nvPicPr>
          <p:cNvPr id="7" name="Picture 6" descr="Captura de pantalla de la pestaña Inicio de Power Query con las opciones combinar consultas resaltadas.">
            <a:extLst>
              <a:ext uri="{FF2B5EF4-FFF2-40B4-BE49-F238E27FC236}">
                <a16:creationId xmlns:a16="http://schemas.microsoft.com/office/drawing/2014/main" id="{7E23E985-C067-6AE7-80AD-25681A942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950" y="2258410"/>
            <a:ext cx="6036358" cy="65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06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E329-1FC9-AEA7-7671-2662F8EA3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B3FC-8787-657C-93AE-44B863AB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E0C42B-C59A-57EE-60BE-0FC2D43D94A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B510A-A69F-741B-BCC9-B8C40CDD80D7}"/>
              </a:ext>
            </a:extLst>
          </p:cNvPr>
          <p:cNvSpPr txBox="1"/>
          <p:nvPr/>
        </p:nvSpPr>
        <p:spPr>
          <a:xfrm>
            <a:off x="517003" y="1721757"/>
            <a:ext cx="1115973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 - PASOS PARA COMBINAR CONSULTAS</a:t>
            </a:r>
            <a:endParaRPr lang="en-US" sz="2400" dirty="0"/>
          </a:p>
          <a:p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9725B-E8DF-2193-9E68-760E270026CC}"/>
              </a:ext>
            </a:extLst>
          </p:cNvPr>
          <p:cNvSpPr txBox="1"/>
          <p:nvPr/>
        </p:nvSpPr>
        <p:spPr>
          <a:xfrm>
            <a:off x="515679" y="2376377"/>
            <a:ext cx="111579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1600" dirty="0">
                <a:cs typeface="Segoe UI"/>
              </a:rPr>
              <a:t>Al </a:t>
            </a:r>
            <a:r>
              <a:rPr lang="en-US" sz="1600" dirty="0" err="1">
                <a:cs typeface="Segoe UI"/>
              </a:rPr>
              <a:t>combinar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los</a:t>
            </a:r>
            <a:r>
              <a:rPr lang="en-US" sz="1600" dirty="0">
                <a:cs typeface="Segoe UI"/>
              </a:rPr>
              <a:t> campos </a:t>
            </a:r>
            <a:r>
              <a:rPr lang="en-US" sz="1600" dirty="0" err="1">
                <a:cs typeface="Segoe UI"/>
              </a:rPr>
              <a:t>nos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aparece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una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Tabla</a:t>
            </a:r>
            <a:r>
              <a:rPr lang="en-US" sz="1600" dirty="0">
                <a:cs typeface="Segoe UI"/>
              </a:rPr>
              <a:t> que </a:t>
            </a:r>
            <a:r>
              <a:rPr lang="en-US" sz="1600" dirty="0" err="1">
                <a:cs typeface="Segoe UI"/>
              </a:rPr>
              <a:t>podemos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expandir</a:t>
            </a:r>
            <a:r>
              <a:rPr lang="en-US" sz="1600" dirty="0">
                <a:cs typeface="Segoe UI"/>
              </a:rPr>
              <a:t> con </a:t>
            </a:r>
            <a:r>
              <a:rPr lang="en-US" sz="1600" dirty="0" err="1">
                <a:cs typeface="Segoe UI"/>
              </a:rPr>
              <a:t>todas</a:t>
            </a:r>
            <a:r>
              <a:rPr lang="en-US" sz="1600" dirty="0">
                <a:cs typeface="Segoe UI"/>
              </a:rPr>
              <a:t> las </a:t>
            </a:r>
            <a:r>
              <a:rPr lang="en-US" sz="1600" dirty="0" err="1">
                <a:cs typeface="Segoe UI"/>
              </a:rPr>
              <a:t>columnas</a:t>
            </a:r>
            <a:r>
              <a:rPr lang="en-US" sz="1600" dirty="0">
                <a:cs typeface="Segoe UI"/>
              </a:rPr>
              <a:t>.  </a:t>
            </a:r>
          </a:p>
        </p:txBody>
      </p:sp>
      <p:pic>
        <p:nvPicPr>
          <p:cNvPr id="8" name="Picture 7" descr="Expandir menú de columna de tabla.">
            <a:extLst>
              <a:ext uri="{FF2B5EF4-FFF2-40B4-BE49-F238E27FC236}">
                <a16:creationId xmlns:a16="http://schemas.microsoft.com/office/drawing/2014/main" id="{42E808CE-6410-BDBA-BE18-CFBBCC7D2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70" y="2719577"/>
            <a:ext cx="8295857" cy="38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9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7890-4E78-0050-95DB-4C26C6BD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55C6-2341-655E-6075-CAE49F63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D54E535-4C18-4AF2-AF44-1B78C758C95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76759-1B8F-14AA-B6AD-5E073AED6D39}"/>
              </a:ext>
            </a:extLst>
          </p:cNvPr>
          <p:cNvSpPr txBox="1"/>
          <p:nvPr/>
        </p:nvSpPr>
        <p:spPr>
          <a:xfrm>
            <a:off x="525863" y="1712897"/>
            <a:ext cx="1114201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TIPOS DE COMBINACIONES</a:t>
            </a:r>
            <a:endParaRPr lang="en-US" dirty="0"/>
          </a:p>
          <a:p>
            <a:endParaRPr lang="en-US" sz="2400" b="1" dirty="0"/>
          </a:p>
          <a:p>
            <a:endParaRPr lang="en-US" sz="20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6CFA1C-0B53-FD3C-7BE7-5B9613CBA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83" y="2204625"/>
            <a:ext cx="4921940" cy="181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FBE222-B1BF-BAD2-49DD-C3309422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5584" y="1716157"/>
            <a:ext cx="5322867" cy="51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9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238A4-4A0F-451F-B4E1-9417E29E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5709-22F3-27E8-C939-E3871A95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6E71B0-1B2F-8270-52F4-F4C92634E4D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9E681-A681-41EE-745D-35A86D1E5681}"/>
              </a:ext>
            </a:extLst>
          </p:cNvPr>
          <p:cNvSpPr txBox="1"/>
          <p:nvPr/>
        </p:nvSpPr>
        <p:spPr>
          <a:xfrm>
            <a:off x="525863" y="1712897"/>
            <a:ext cx="1114201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EXTERNA IZQUIERDA</a:t>
            </a:r>
          </a:p>
          <a:p>
            <a:r>
              <a:rPr lang="en-US" sz="1200" dirty="0" err="1"/>
              <a:t>Mantiene</a:t>
            </a:r>
            <a:r>
              <a:rPr lang="en-US" sz="1200" dirty="0"/>
              <a:t> </a:t>
            </a: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 y </a:t>
            </a:r>
            <a:r>
              <a:rPr lang="en-US" sz="1200" dirty="0" err="1"/>
              <a:t>agrega</a:t>
            </a:r>
            <a:r>
              <a:rPr lang="en-US" sz="1200" dirty="0"/>
              <a:t> </a:t>
            </a:r>
            <a:r>
              <a:rPr lang="en-US" sz="1200" dirty="0" err="1"/>
              <a:t>cualquier</a:t>
            </a:r>
            <a:r>
              <a:rPr lang="en-US" sz="1200" dirty="0"/>
              <a:t> fila </a:t>
            </a:r>
            <a:r>
              <a:rPr lang="en-US" sz="1200" dirty="0" err="1"/>
              <a:t>coincidente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derecha</a:t>
            </a:r>
            <a:endParaRPr lang="en-US" sz="1200" dirty="0"/>
          </a:p>
          <a:p>
            <a:endParaRPr lang="en-US" sz="2000" b="1" dirty="0"/>
          </a:p>
          <a:p>
            <a:r>
              <a:rPr lang="en-US" sz="2000" b="1" dirty="0" err="1"/>
              <a:t>Ejemplo</a:t>
            </a:r>
            <a:r>
              <a:rPr lang="en-US" sz="2000" b="1" dirty="0"/>
              <a:t>:</a:t>
            </a:r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7" name="Picture 6" descr="Diagrama del ejemplo de combinación externa izquierda.">
            <a:extLst>
              <a:ext uri="{FF2B5EF4-FFF2-40B4-BE49-F238E27FC236}">
                <a16:creationId xmlns:a16="http://schemas.microsoft.com/office/drawing/2014/main" id="{B1C5BA13-061F-F357-10B1-653B4C96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96" y="2527324"/>
            <a:ext cx="4936433" cy="4062846"/>
          </a:xfrm>
          <a:prstGeom prst="rect">
            <a:avLst/>
          </a:prstGeom>
        </p:spPr>
      </p:pic>
      <p:pic>
        <p:nvPicPr>
          <p:cNvPr id="8" name="Picture 7" descr="Captura de pantalla de la tabla de ventas que contiene columnas Date, CountryID y Units, con CountryID establecido en 1 en las filas 1 y 2, 3 de la fila 3 y 4 en la fila 4.">
            <a:extLst>
              <a:ext uri="{FF2B5EF4-FFF2-40B4-BE49-F238E27FC236}">
                <a16:creationId xmlns:a16="http://schemas.microsoft.com/office/drawing/2014/main" id="{E96E7EF7-37F7-F8CF-1286-0F8FB5FD6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37" y="2855815"/>
            <a:ext cx="2590933" cy="1066855"/>
          </a:xfrm>
          <a:prstGeom prst="rect">
            <a:avLst/>
          </a:prstGeom>
        </p:spPr>
      </p:pic>
      <p:pic>
        <p:nvPicPr>
          <p:cNvPr id="9" name="Picture 8" descr="Captura de pantalla de la tabla Country de ejemplo para la combinación externa izquierda.">
            <a:extLst>
              <a:ext uri="{FF2B5EF4-FFF2-40B4-BE49-F238E27FC236}">
                <a16:creationId xmlns:a16="http://schemas.microsoft.com/office/drawing/2014/main" id="{9E60824A-1ABA-2A22-A251-A07B972E3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93" y="2854854"/>
            <a:ext cx="2138934" cy="1062151"/>
          </a:xfrm>
          <a:prstGeom prst="rect">
            <a:avLst/>
          </a:prstGeom>
        </p:spPr>
      </p:pic>
      <p:pic>
        <p:nvPicPr>
          <p:cNvPr id="10" name="Picture 9" descr="Captura de pantalla de la tabla final con la columna Country agregada con el valor de la cuarta fila de esa columna establecida en NULL.">
            <a:extLst>
              <a:ext uri="{FF2B5EF4-FFF2-40B4-BE49-F238E27FC236}">
                <a16:creationId xmlns:a16="http://schemas.microsoft.com/office/drawing/2014/main" id="{4779618F-739A-88AB-6DEE-26CC7684D9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61" y="4518661"/>
            <a:ext cx="5373754" cy="17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9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5C17-9485-4A02-9421-EDE38073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6C04-E747-8CDB-A6B1-56C57431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1471C9-EE6F-2658-51F2-131B39F7693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05427-C2A9-368C-30FC-C532E531A55D}"/>
              </a:ext>
            </a:extLst>
          </p:cNvPr>
          <p:cNvSpPr txBox="1"/>
          <p:nvPr/>
        </p:nvSpPr>
        <p:spPr>
          <a:xfrm>
            <a:off x="525863" y="1712897"/>
            <a:ext cx="11142018" cy="44396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EXTERNA DERECHA</a:t>
            </a:r>
          </a:p>
          <a:p>
            <a:r>
              <a:rPr lang="en-US" sz="1200" dirty="0" err="1"/>
              <a:t>Mantiene</a:t>
            </a:r>
            <a:r>
              <a:rPr lang="en-US" sz="1200" dirty="0"/>
              <a:t> </a:t>
            </a:r>
            <a:r>
              <a:rPr lang="en-US" sz="1200" dirty="0" err="1"/>
              <a:t>todas</a:t>
            </a:r>
            <a:r>
              <a:rPr lang="en-US" sz="1200" dirty="0"/>
              <a:t> las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derecha</a:t>
            </a:r>
            <a:r>
              <a:rPr lang="en-US" sz="1200" dirty="0"/>
              <a:t> y </a:t>
            </a:r>
            <a:r>
              <a:rPr lang="en-US" sz="1200" dirty="0" err="1"/>
              <a:t>devuelve</a:t>
            </a:r>
            <a:r>
              <a:rPr lang="en-US" sz="1200" dirty="0"/>
              <a:t> las </a:t>
            </a:r>
            <a:r>
              <a:rPr lang="en-US" sz="1200" dirty="0" err="1"/>
              <a:t>filas</a:t>
            </a:r>
            <a:r>
              <a:rPr lang="en-US" sz="1200" dirty="0"/>
              <a:t> </a:t>
            </a:r>
            <a:r>
              <a:rPr lang="en-US" sz="1200" dirty="0" err="1"/>
              <a:t>coincidentes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i="1" dirty="0"/>
              <a:t>Izquierda (</a:t>
            </a:r>
            <a:r>
              <a:rPr lang="en-US" sz="1200" i="1" dirty="0" err="1"/>
              <a:t>Tabla</a:t>
            </a:r>
            <a:r>
              <a:rPr lang="en-US" sz="1200" i="1" dirty="0"/>
              <a:t> Ventas) - </a:t>
            </a:r>
            <a:r>
              <a:rPr lang="en-US" sz="1200" i="1" dirty="0" err="1"/>
              <a:t>Derecha</a:t>
            </a:r>
            <a:r>
              <a:rPr lang="en-US" sz="1200" i="1" dirty="0"/>
              <a:t> (</a:t>
            </a:r>
            <a:r>
              <a:rPr lang="en-US" sz="1200" i="1" dirty="0" err="1"/>
              <a:t>Tabla</a:t>
            </a:r>
            <a:r>
              <a:rPr lang="en-US" sz="1200" i="1" dirty="0"/>
              <a:t> </a:t>
            </a:r>
            <a:r>
              <a:rPr lang="en-US" sz="1200" i="1" dirty="0" err="1"/>
              <a:t>Países</a:t>
            </a:r>
            <a:r>
              <a:rPr lang="en-US" sz="1200" i="1" dirty="0"/>
              <a:t>)</a:t>
            </a:r>
            <a:endParaRPr lang="en-US" i="1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050" b="1" i="1" dirty="0"/>
              <a:t>RESULTADO: Un </a:t>
            </a:r>
            <a:r>
              <a:rPr lang="en-US" sz="1050" b="1" i="1" dirty="0" err="1"/>
              <a:t>único</a:t>
            </a:r>
            <a:r>
              <a:rPr lang="en-US" sz="1050" b="1" i="1" dirty="0"/>
              <a:t> </a:t>
            </a:r>
            <a:r>
              <a:rPr lang="en-US" sz="1050" b="1" i="1" dirty="0" err="1"/>
              <a:t>registro</a:t>
            </a:r>
            <a:r>
              <a:rPr lang="en-US" sz="1050" b="1" i="1" dirty="0"/>
              <a:t> </a:t>
            </a:r>
            <a:r>
              <a:rPr lang="en-US" sz="1050" b="1" i="1" dirty="0" err="1"/>
              <a:t>correspondiente</a:t>
            </a:r>
            <a:r>
              <a:rPr lang="en-US" sz="1050" b="1" i="1" dirty="0"/>
              <a:t> a </a:t>
            </a:r>
            <a:r>
              <a:rPr lang="en-US" sz="1050" b="1" i="1" dirty="0" err="1"/>
              <a:t>Países</a:t>
            </a:r>
            <a:endParaRPr lang="en-US" sz="1050" b="1" i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 descr="Ejemplo de combinación externa derecha.">
            <a:extLst>
              <a:ext uri="{FF2B5EF4-FFF2-40B4-BE49-F238E27FC236}">
                <a16:creationId xmlns:a16="http://schemas.microsoft.com/office/drawing/2014/main" id="{571128F1-813A-0A7F-856D-1569CD8CC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2" y="2534036"/>
            <a:ext cx="5711686" cy="3764501"/>
          </a:xfrm>
          <a:prstGeom prst="rect">
            <a:avLst/>
          </a:prstGeom>
        </p:spPr>
      </p:pic>
      <p:pic>
        <p:nvPicPr>
          <p:cNvPr id="6" name="Picture 5" descr="Tabla de ventas que contiene las columnas Fecha, ID de país y Unidades, con el ID de país establecido en 1 en las filas 1 y 2, 3 en la fila 3 y 4 en la fila 4.">
            <a:extLst>
              <a:ext uri="{FF2B5EF4-FFF2-40B4-BE49-F238E27FC236}">
                <a16:creationId xmlns:a16="http://schemas.microsoft.com/office/drawing/2014/main" id="{204432EB-A2FB-C535-820D-7DB98131A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1" y="2419320"/>
            <a:ext cx="2629035" cy="1104957"/>
          </a:xfrm>
          <a:prstGeom prst="rect">
            <a:avLst/>
          </a:prstGeom>
        </p:spPr>
      </p:pic>
      <p:pic>
        <p:nvPicPr>
          <p:cNvPr id="11" name="Picture 10" descr="Tabla de países con una sola fila, con el identificador establecido en 3 y País establecido en Panamá.">
            <a:extLst>
              <a:ext uri="{FF2B5EF4-FFF2-40B4-BE49-F238E27FC236}">
                <a16:creationId xmlns:a16="http://schemas.microsoft.com/office/drawing/2014/main" id="{3D4392AA-FC5C-467A-5A56-FE0CC4A12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990" y="3065795"/>
            <a:ext cx="2533741" cy="726410"/>
          </a:xfrm>
          <a:prstGeom prst="rect">
            <a:avLst/>
          </a:prstGeom>
        </p:spPr>
      </p:pic>
      <p:pic>
        <p:nvPicPr>
          <p:cNvPr id="13" name="Picture 12" descr="Tabla final con columnas de encabezado Fecha, ID de país, Unidades y País, y una sola fila con datos para Panamá.">
            <a:extLst>
              <a:ext uri="{FF2B5EF4-FFF2-40B4-BE49-F238E27FC236}">
                <a16:creationId xmlns:a16="http://schemas.microsoft.com/office/drawing/2014/main" id="{1F8D2BC8-58F9-7B7B-E26E-FD64934A9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699" y="5508823"/>
            <a:ext cx="5413505" cy="7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94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6532C-592C-B528-B4DC-D9810001D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E156-A194-43F6-FECF-2ED4E682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051A14-ED1A-C473-D079-A9A779B9718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C1F16-74F0-FF4E-C673-4D793DB2F34B}"/>
              </a:ext>
            </a:extLst>
          </p:cNvPr>
          <p:cNvSpPr txBox="1"/>
          <p:nvPr/>
        </p:nvSpPr>
        <p:spPr>
          <a:xfrm>
            <a:off x="519237" y="1712897"/>
            <a:ext cx="6563392" cy="37087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EXTERNA COMPLETA</a:t>
            </a:r>
          </a:p>
          <a:p>
            <a:r>
              <a:rPr lang="en-US" sz="1200" err="1"/>
              <a:t>Combinación</a:t>
            </a:r>
            <a:r>
              <a:rPr lang="en-US" sz="1200" dirty="0"/>
              <a:t> externa </a:t>
            </a:r>
            <a:r>
              <a:rPr lang="en-US" sz="1200" err="1"/>
              <a:t>completa</a:t>
            </a:r>
            <a:r>
              <a:rPr lang="en-US" sz="1200" dirty="0"/>
              <a:t>, que </a:t>
            </a:r>
            <a:r>
              <a:rPr lang="en-US" sz="1200" err="1"/>
              <a:t>devuelve</a:t>
            </a:r>
            <a:r>
              <a:rPr lang="en-US" sz="1200" dirty="0"/>
              <a:t> </a:t>
            </a:r>
            <a:r>
              <a:rPr lang="en-US" sz="1200" err="1"/>
              <a:t>todas</a:t>
            </a:r>
            <a:r>
              <a:rPr lang="en-US" sz="1200" dirty="0"/>
              <a:t> las </a:t>
            </a:r>
            <a:r>
              <a:rPr lang="en-US" sz="1200" err="1"/>
              <a:t>filas</a:t>
            </a:r>
            <a:r>
              <a:rPr lang="en-US" sz="1200" dirty="0"/>
              <a:t> de las </a:t>
            </a:r>
            <a:r>
              <a:rPr lang="en-US" sz="1200" err="1"/>
              <a:t>tablas</a:t>
            </a:r>
            <a:r>
              <a:rPr lang="en-US" sz="2400" dirty="0"/>
              <a:t> </a:t>
            </a:r>
            <a:r>
              <a:rPr lang="en-US" sz="1200" err="1"/>
              <a:t>izquierda</a:t>
            </a:r>
            <a:r>
              <a:rPr lang="en-US" sz="1200" dirty="0"/>
              <a:t> y </a:t>
            </a:r>
            <a:r>
              <a:rPr lang="en-US" sz="1200" err="1"/>
              <a:t>derecha</a:t>
            </a:r>
            <a:r>
              <a:rPr lang="en-US" sz="1200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i="1" dirty="0"/>
              <a:t>Izquierda (</a:t>
            </a:r>
            <a:r>
              <a:rPr lang="en-US" sz="1200" i="1" dirty="0" err="1"/>
              <a:t>Tabla</a:t>
            </a:r>
            <a:r>
              <a:rPr lang="en-US" sz="1200" i="1" dirty="0"/>
              <a:t> Ventas) - </a:t>
            </a:r>
            <a:r>
              <a:rPr lang="en-US" sz="1200" i="1" dirty="0" err="1"/>
              <a:t>Derecha</a:t>
            </a:r>
            <a:r>
              <a:rPr lang="en-US" sz="1200" i="1" dirty="0"/>
              <a:t> (</a:t>
            </a:r>
            <a:r>
              <a:rPr lang="en-US" sz="1200" i="1" dirty="0" err="1"/>
              <a:t>Tabla</a:t>
            </a:r>
            <a:r>
              <a:rPr lang="en-US" sz="1200" i="1" dirty="0"/>
              <a:t> </a:t>
            </a:r>
            <a:r>
              <a:rPr lang="en-US" sz="1200" i="1" dirty="0" err="1"/>
              <a:t>Países</a:t>
            </a:r>
            <a:r>
              <a:rPr lang="en-US" sz="1200" i="1" dirty="0"/>
              <a:t>)</a:t>
            </a:r>
            <a:endParaRPr lang="en-US" i="1"/>
          </a:p>
          <a:p>
            <a:endParaRPr lang="en-US" sz="2000" b="1" dirty="0"/>
          </a:p>
          <a:p>
            <a:r>
              <a:rPr lang="en-US" sz="1050" i="1" dirty="0"/>
              <a:t>RESULTADO: Se </a:t>
            </a:r>
            <a:r>
              <a:rPr lang="en-US" sz="1050" i="1" dirty="0" err="1"/>
              <a:t>realizará</a:t>
            </a:r>
            <a:r>
              <a:rPr lang="en-US" sz="1050" i="1" dirty="0"/>
              <a:t> </a:t>
            </a:r>
            <a:r>
              <a:rPr lang="en-US" sz="1050" i="1" dirty="0" err="1"/>
              <a:t>una</a:t>
            </a:r>
            <a:r>
              <a:rPr lang="en-US" sz="1050" i="1" dirty="0"/>
              <a:t> </a:t>
            </a:r>
            <a:r>
              <a:rPr lang="en-US" sz="1050" i="1" dirty="0" err="1"/>
              <a:t>combinación</a:t>
            </a:r>
            <a:r>
              <a:rPr lang="en-US" sz="1050" i="1" dirty="0"/>
              <a:t> </a:t>
            </a:r>
            <a:r>
              <a:rPr lang="en-US" sz="1050" i="1" dirty="0" err="1"/>
              <a:t>completa</a:t>
            </a:r>
            <a:r>
              <a:rPr lang="en-US" sz="1050" i="1" dirty="0"/>
              <a:t>. L</a:t>
            </a:r>
            <a:r>
              <a:rPr lang="en-US" sz="1100" dirty="0"/>
              <a:t>a </a:t>
            </a:r>
            <a:r>
              <a:rPr lang="en-US" sz="1100" dirty="0" err="1"/>
              <a:t>tabla</a:t>
            </a:r>
            <a:r>
              <a:rPr lang="en-US" sz="1100" dirty="0"/>
              <a:t> </a:t>
            </a:r>
            <a:r>
              <a:rPr lang="en-US" sz="1100" dirty="0" err="1"/>
              <a:t>Países</a:t>
            </a:r>
            <a:r>
              <a:rPr lang="en-US" sz="1100" dirty="0"/>
              <a:t>, </a:t>
            </a:r>
            <a:r>
              <a:rPr lang="en-US" sz="1100" dirty="0" err="1"/>
              <a:t>tiene</a:t>
            </a:r>
            <a:r>
              <a:rPr lang="en-US" sz="1100" dirty="0"/>
              <a:t> </a:t>
            </a:r>
            <a:r>
              <a:rPr lang="en-US" sz="1100" dirty="0" err="1"/>
              <a:t>el</a:t>
            </a:r>
            <a:r>
              <a:rPr lang="en-US" sz="1100" dirty="0"/>
              <a:t> País España con un ID de 4, </a:t>
            </a:r>
            <a:r>
              <a:rPr lang="en-US" sz="1100" dirty="0" err="1"/>
              <a:t>pero</a:t>
            </a:r>
            <a:r>
              <a:rPr lang="en-US" sz="1100" dirty="0"/>
              <a:t> no hay </a:t>
            </a:r>
            <a:r>
              <a:rPr lang="en-US" sz="1100" dirty="0" err="1"/>
              <a:t>registros</a:t>
            </a:r>
            <a:r>
              <a:rPr lang="en-US" sz="1100" dirty="0"/>
              <a:t> para </a:t>
            </a:r>
            <a:r>
              <a:rPr lang="en-US" sz="1100" dirty="0" err="1"/>
              <a:t>CountryID</a:t>
            </a:r>
            <a:r>
              <a:rPr lang="en-US" sz="1100" dirty="0"/>
              <a:t> 4 </a:t>
            </a:r>
            <a:r>
              <a:rPr lang="en-US" sz="1100" dirty="0" err="1"/>
              <a:t>en</a:t>
            </a:r>
            <a:r>
              <a:rPr lang="en-US" sz="1100" dirty="0"/>
              <a:t> la </a:t>
            </a:r>
            <a:r>
              <a:rPr lang="en-US" sz="1100" dirty="0" err="1"/>
              <a:t>tabla</a:t>
            </a:r>
            <a:r>
              <a:rPr lang="en-US" sz="1100" dirty="0"/>
              <a:t> Ventas. Solo 03 de 04 </a:t>
            </a:r>
            <a:r>
              <a:rPr lang="en-US" sz="1100" dirty="0" err="1"/>
              <a:t>filas</a:t>
            </a:r>
            <a:r>
              <a:rPr lang="en-US" sz="1100" dirty="0"/>
              <a:t> </a:t>
            </a:r>
            <a:r>
              <a:rPr lang="en-US" sz="1100" dirty="0" err="1"/>
              <a:t>encontraron</a:t>
            </a:r>
            <a:r>
              <a:rPr lang="en-US" sz="1100" dirty="0"/>
              <a:t> </a:t>
            </a:r>
            <a:r>
              <a:rPr lang="en-US" sz="1100" dirty="0" err="1"/>
              <a:t>una</a:t>
            </a:r>
            <a:r>
              <a:rPr lang="en-US" sz="1100" dirty="0"/>
              <a:t> </a:t>
            </a:r>
            <a:r>
              <a:rPr lang="en-US" sz="1100" dirty="0" err="1"/>
              <a:t>coincidencia</a:t>
            </a:r>
            <a:r>
              <a:rPr lang="en-US" sz="1100" dirty="0"/>
              <a:t>. </a:t>
            </a:r>
            <a:r>
              <a:rPr lang="en-US" sz="1100" b="1" dirty="0" err="1"/>
              <a:t>Todas</a:t>
            </a:r>
            <a:r>
              <a:rPr lang="en-US" sz="1100" b="1" dirty="0"/>
              <a:t> las </a:t>
            </a:r>
            <a:r>
              <a:rPr lang="en-US" sz="1100" b="1" dirty="0" err="1"/>
              <a:t>filas</a:t>
            </a:r>
            <a:r>
              <a:rPr lang="en-US" sz="1100" b="1" dirty="0"/>
              <a:t> de la </a:t>
            </a:r>
            <a:r>
              <a:rPr lang="en-US" sz="1100" b="1" dirty="0" err="1"/>
              <a:t>tabla</a:t>
            </a:r>
            <a:r>
              <a:rPr lang="en-US" sz="1100" b="1" dirty="0"/>
              <a:t> </a:t>
            </a:r>
            <a:r>
              <a:rPr lang="en-US" sz="1100" b="1" dirty="0" err="1"/>
              <a:t>derecha</a:t>
            </a:r>
            <a:r>
              <a:rPr lang="en-US" sz="1100" b="1" dirty="0"/>
              <a:t> que no </a:t>
            </a:r>
            <a:r>
              <a:rPr lang="en-US" sz="1100" b="1" dirty="0" err="1"/>
              <a:t>tenían</a:t>
            </a:r>
            <a:r>
              <a:rPr lang="en-US" sz="1100" b="1" dirty="0"/>
              <a:t> </a:t>
            </a:r>
            <a:r>
              <a:rPr lang="en-US" sz="1100" b="1" dirty="0" err="1"/>
              <a:t>filas</a:t>
            </a:r>
            <a:r>
              <a:rPr lang="en-US" sz="1100" b="1" dirty="0"/>
              <a:t> </a:t>
            </a:r>
            <a:r>
              <a:rPr lang="en-US" sz="1100" b="1" dirty="0" err="1"/>
              <a:t>coincidentes</a:t>
            </a:r>
            <a:r>
              <a:rPr lang="en-US" sz="1100" b="1" dirty="0"/>
              <a:t> de la </a:t>
            </a:r>
            <a:r>
              <a:rPr lang="en-US" sz="1100" b="1" dirty="0" err="1"/>
              <a:t>tabla</a:t>
            </a:r>
            <a:r>
              <a:rPr lang="en-US" sz="1100" b="1" dirty="0"/>
              <a:t> </a:t>
            </a:r>
            <a:r>
              <a:rPr lang="en-US" sz="1100" b="1" dirty="0" err="1"/>
              <a:t>izquierda</a:t>
            </a:r>
            <a:r>
              <a:rPr lang="en-US" sz="1100" b="1" dirty="0"/>
              <a:t> se </a:t>
            </a:r>
            <a:r>
              <a:rPr lang="en-US" sz="1100" b="1" dirty="0" err="1"/>
              <a:t>agruparán</a:t>
            </a:r>
            <a:r>
              <a:rPr lang="en-US" sz="1100" b="1" dirty="0"/>
              <a:t> y se </a:t>
            </a:r>
            <a:r>
              <a:rPr lang="en-US" sz="1100" b="1" dirty="0" err="1"/>
              <a:t>mostrarán</a:t>
            </a:r>
            <a:r>
              <a:rPr lang="en-US" sz="1100" b="1" dirty="0"/>
              <a:t> </a:t>
            </a:r>
            <a:r>
              <a:rPr lang="en-US" sz="1100" b="1" dirty="0" err="1"/>
              <a:t>en</a:t>
            </a:r>
            <a:r>
              <a:rPr lang="en-US" sz="1100" b="1" dirty="0"/>
              <a:t> </a:t>
            </a:r>
            <a:r>
              <a:rPr lang="en-US" sz="1100" b="1" dirty="0" err="1"/>
              <a:t>una</a:t>
            </a:r>
            <a:r>
              <a:rPr lang="en-US" sz="1100" b="1" dirty="0"/>
              <a:t> </a:t>
            </a:r>
            <a:r>
              <a:rPr lang="en-US" sz="1100" b="1" dirty="0" err="1"/>
              <a:t>nueva</a:t>
            </a:r>
            <a:r>
              <a:rPr lang="en-US" sz="1100" b="1" dirty="0"/>
              <a:t> fila de la </a:t>
            </a:r>
            <a:r>
              <a:rPr lang="en-US" sz="1100" b="1" dirty="0" err="1"/>
              <a:t>tabla</a:t>
            </a:r>
            <a:r>
              <a:rPr lang="en-US" sz="1100" b="1" dirty="0"/>
              <a:t> de </a:t>
            </a:r>
            <a:r>
              <a:rPr lang="en-US" sz="1100" b="1" dirty="0" err="1"/>
              <a:t>salida</a:t>
            </a:r>
            <a:r>
              <a:rPr lang="en-US" sz="1100" b="1" dirty="0"/>
              <a:t> sin </a:t>
            </a:r>
            <a:r>
              <a:rPr lang="en-US" sz="1100" b="1" dirty="0" err="1"/>
              <a:t>valores</a:t>
            </a:r>
            <a:r>
              <a:rPr lang="en-US" sz="1100" b="1" dirty="0"/>
              <a:t> para </a:t>
            </a:r>
            <a:r>
              <a:rPr lang="en-US" sz="1100" b="1" dirty="0" err="1"/>
              <a:t>los</a:t>
            </a:r>
            <a:r>
              <a:rPr lang="en-US" sz="1100" b="1" dirty="0"/>
              <a:t> campos de la </a:t>
            </a:r>
            <a:r>
              <a:rPr lang="en-US" sz="1100" b="1" dirty="0" err="1"/>
              <a:t>tabla</a:t>
            </a:r>
            <a:r>
              <a:rPr lang="en-US" sz="1100" b="1" dirty="0"/>
              <a:t> </a:t>
            </a:r>
            <a:r>
              <a:rPr lang="en-US" sz="1100" b="1" dirty="0" err="1"/>
              <a:t>izquierda</a:t>
            </a:r>
            <a:r>
              <a:rPr lang="en-US" sz="1100" b="1" dirty="0"/>
              <a:t>.</a:t>
            </a:r>
          </a:p>
          <a:p>
            <a:endParaRPr lang="en-US" sz="2000" b="1" dirty="0"/>
          </a:p>
        </p:txBody>
      </p:sp>
      <p:pic>
        <p:nvPicPr>
          <p:cNvPr id="7" name="Picture 6" descr="Ejemplo de combinación externa completa.">
            <a:extLst>
              <a:ext uri="{FF2B5EF4-FFF2-40B4-BE49-F238E27FC236}">
                <a16:creationId xmlns:a16="http://schemas.microsoft.com/office/drawing/2014/main" id="{B0772B3A-6E83-03AD-7CD2-FDD704B30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555" y="2148621"/>
            <a:ext cx="4578627" cy="4018494"/>
          </a:xfrm>
          <a:prstGeom prst="rect">
            <a:avLst/>
          </a:prstGeom>
        </p:spPr>
      </p:pic>
      <p:pic>
        <p:nvPicPr>
          <p:cNvPr id="8" name="Picture 7" descr="Captura de pantalla de la tabla de ventas que contiene las columnas Fecha, CountryID y Unidades, con el CountryID (ID de país) establecido en 1 en las filas 1 y 2, 3 en la fila 3, y 2 en la fila 4.">
            <a:extLst>
              <a:ext uri="{FF2B5EF4-FFF2-40B4-BE49-F238E27FC236}">
                <a16:creationId xmlns:a16="http://schemas.microsoft.com/office/drawing/2014/main" id="{B8C542D5-03E6-0669-6A6B-F5D818AE7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91" y="2510983"/>
            <a:ext cx="2609984" cy="1054154"/>
          </a:xfrm>
          <a:prstGeom prst="rect">
            <a:avLst/>
          </a:prstGeom>
        </p:spPr>
      </p:pic>
      <p:pic>
        <p:nvPicPr>
          <p:cNvPr id="9" name="Picture 8" descr="Captura de pantalla de la tabla Países que contiene las columnas ID y País, con ID establecido en 1 en la fila 1, 2 en la fila 2, 3 en la fila 3 y 4 en la fila 4.">
            <a:extLst>
              <a:ext uri="{FF2B5EF4-FFF2-40B4-BE49-F238E27FC236}">
                <a16:creationId xmlns:a16="http://schemas.microsoft.com/office/drawing/2014/main" id="{3E04FB85-AA5B-0690-FF79-A5137D48B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605" y="2474677"/>
            <a:ext cx="1806525" cy="1113513"/>
          </a:xfrm>
          <a:prstGeom prst="rect">
            <a:avLst/>
          </a:prstGeom>
        </p:spPr>
      </p:pic>
      <p:pic>
        <p:nvPicPr>
          <p:cNvPr id="10" name="Picture 9" descr="Tabla final para la operación de combinación externa completa.">
            <a:extLst>
              <a:ext uri="{FF2B5EF4-FFF2-40B4-BE49-F238E27FC236}">
                <a16:creationId xmlns:a16="http://schemas.microsoft.com/office/drawing/2014/main" id="{F9E49FC1-7F6A-78C7-520E-FFF6CC8B6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5463" y="5088325"/>
            <a:ext cx="4353335" cy="16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78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3E99-DD08-CF47-E36A-B311F3562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109E-2BF4-2C6D-B271-219A46833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EECD45-18D0-71BF-04DD-E50477CDB0A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EED4AF-7C29-30C5-CDF6-586D00DB630E}"/>
              </a:ext>
            </a:extLst>
          </p:cNvPr>
          <p:cNvSpPr txBox="1"/>
          <p:nvPr/>
        </p:nvSpPr>
        <p:spPr>
          <a:xfrm>
            <a:off x="519237" y="1712897"/>
            <a:ext cx="542370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COMBINACIÓN INTERNA</a:t>
            </a:r>
          </a:p>
          <a:p>
            <a:r>
              <a:rPr lang="en-US" sz="1200" b="1" dirty="0" err="1"/>
              <a:t>Devuelve</a:t>
            </a:r>
            <a:r>
              <a:rPr lang="en-US" sz="1200" b="1" dirty="0"/>
              <a:t> solo las </a:t>
            </a:r>
            <a:r>
              <a:rPr lang="en-US" sz="1200" b="1" dirty="0" err="1"/>
              <a:t>filas</a:t>
            </a:r>
            <a:r>
              <a:rPr lang="en-US" sz="1200" b="1" dirty="0"/>
              <a:t> </a:t>
            </a:r>
            <a:r>
              <a:rPr lang="en-US" sz="1200" b="1" dirty="0" err="1"/>
              <a:t>coincidentes</a:t>
            </a:r>
            <a:r>
              <a:rPr lang="en-US" sz="1200" b="1" dirty="0"/>
              <a:t> de las </a:t>
            </a:r>
            <a:r>
              <a:rPr lang="en-US" sz="1200" b="1" dirty="0" err="1"/>
              <a:t>tablas</a:t>
            </a:r>
            <a:r>
              <a:rPr lang="en-US" sz="1200" b="1" dirty="0"/>
              <a:t> </a:t>
            </a:r>
            <a:r>
              <a:rPr lang="en-US" sz="1200" b="1" dirty="0" err="1"/>
              <a:t>izquierda</a:t>
            </a:r>
            <a:r>
              <a:rPr lang="en-US" sz="1200" b="1" dirty="0"/>
              <a:t> y </a:t>
            </a:r>
            <a:r>
              <a:rPr lang="en-US" sz="1200" b="1" dirty="0" err="1"/>
              <a:t>derecha</a:t>
            </a:r>
            <a:r>
              <a:rPr lang="en-US" sz="1200" b="1" dirty="0"/>
              <a:t>. </a:t>
            </a:r>
          </a:p>
          <a:p>
            <a:endParaRPr lang="en-US" sz="16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  <a:endParaRPr lang="en-US" dirty="0"/>
          </a:p>
          <a:p>
            <a:endParaRPr lang="en-US" sz="2000" b="1" dirty="0"/>
          </a:p>
          <a:p>
            <a:r>
              <a:rPr lang="en-US" sz="1200" dirty="0"/>
              <a:t>En la </a:t>
            </a:r>
            <a:r>
              <a:rPr lang="en-US" sz="1200" dirty="0" err="1"/>
              <a:t>tabla</a:t>
            </a:r>
            <a:r>
              <a:rPr lang="en-US" sz="1200" dirty="0"/>
              <a:t> Ventas, </a:t>
            </a:r>
            <a:r>
              <a:rPr lang="en-US" sz="1200" dirty="0" err="1"/>
              <a:t>aparecen</a:t>
            </a:r>
            <a:r>
              <a:rPr lang="en-US" sz="1200" dirty="0"/>
              <a:t> </a:t>
            </a:r>
            <a:r>
              <a:rPr lang="en-US" sz="1200" dirty="0" err="1"/>
              <a:t>los</a:t>
            </a:r>
            <a:r>
              <a:rPr lang="en-US" sz="1200" dirty="0"/>
              <a:t> ID 1 y 2, </a:t>
            </a:r>
            <a:r>
              <a:rPr lang="en-US" sz="1200" dirty="0" err="1"/>
              <a:t>pero</a:t>
            </a:r>
            <a:r>
              <a:rPr lang="en-US" sz="1200" dirty="0"/>
              <a:t> </a:t>
            </a:r>
            <a:r>
              <a:rPr lang="en-US" sz="1200" dirty="0" err="1"/>
              <a:t>ninguno</a:t>
            </a:r>
            <a:r>
              <a:rPr lang="en-US" sz="1200" dirty="0"/>
              <a:t> de </a:t>
            </a:r>
            <a:r>
              <a:rPr lang="en-US" sz="1200" dirty="0" err="1"/>
              <a:t>estos</a:t>
            </a:r>
            <a:r>
              <a:rPr lang="en-US" sz="1200" dirty="0"/>
              <a:t> </a:t>
            </a:r>
            <a:r>
              <a:rPr lang="en-US" sz="1200" dirty="0" err="1"/>
              <a:t>valores</a:t>
            </a:r>
            <a:r>
              <a:rPr lang="en-US" sz="1200" dirty="0"/>
              <a:t> se </a:t>
            </a:r>
            <a:r>
              <a:rPr lang="en-US" sz="1200" dirty="0" err="1"/>
              <a:t>encuentra</a:t>
            </a:r>
            <a:r>
              <a:rPr lang="en-US" sz="1200" dirty="0"/>
              <a:t>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tabla</a:t>
            </a:r>
            <a:r>
              <a:rPr lang="en-US" sz="1200" dirty="0"/>
              <a:t> </a:t>
            </a:r>
            <a:r>
              <a:rPr lang="en-US" sz="1200" dirty="0" err="1"/>
              <a:t>Países</a:t>
            </a:r>
            <a:r>
              <a:rPr lang="en-US" sz="1200" dirty="0"/>
              <a:t>. Por lo tanto, la </a:t>
            </a:r>
            <a:r>
              <a:rPr lang="en-US" sz="1200" dirty="0" err="1"/>
              <a:t>coincidencia</a:t>
            </a:r>
            <a:r>
              <a:rPr lang="en-US" sz="1200" dirty="0"/>
              <a:t> solo </a:t>
            </a:r>
            <a:r>
              <a:rPr lang="en-US" sz="1200" dirty="0" err="1"/>
              <a:t>encontró</a:t>
            </a:r>
            <a:r>
              <a:rPr lang="en-US" sz="1200" dirty="0"/>
              <a:t> </a:t>
            </a:r>
            <a:r>
              <a:rPr lang="en-US" sz="1200" dirty="0" err="1"/>
              <a:t>una</a:t>
            </a:r>
            <a:r>
              <a:rPr lang="en-US" sz="1200" dirty="0"/>
              <a:t> de las cuatro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 (</a:t>
            </a:r>
            <a:r>
              <a:rPr lang="en-US" sz="1200" dirty="0" err="1"/>
              <a:t>primera</a:t>
            </a:r>
            <a:r>
              <a:rPr lang="en-US" sz="1200" dirty="0"/>
              <a:t>). En la 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Países</a:t>
            </a:r>
            <a:r>
              <a:rPr lang="en-US" sz="1200" dirty="0"/>
              <a:t> ,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 País España con </a:t>
            </a:r>
            <a:r>
              <a:rPr lang="en-US" sz="1200" dirty="0" err="1"/>
              <a:t>el</a:t>
            </a:r>
            <a:r>
              <a:rPr lang="en-US" sz="1200" dirty="0"/>
              <a:t> </a:t>
            </a:r>
            <a:r>
              <a:rPr lang="en-US" sz="1200" dirty="0" err="1"/>
              <a:t>identificador</a:t>
            </a:r>
            <a:r>
              <a:rPr lang="en-US" sz="1200" dirty="0"/>
              <a:t> 4, </a:t>
            </a:r>
            <a:r>
              <a:rPr lang="en-US" sz="1200" dirty="0" err="1"/>
              <a:t>pero</a:t>
            </a:r>
            <a:r>
              <a:rPr lang="en-US" sz="1200" dirty="0"/>
              <a:t> no hay </a:t>
            </a:r>
            <a:r>
              <a:rPr lang="en-US" sz="1200" dirty="0" err="1"/>
              <a:t>registros</a:t>
            </a:r>
            <a:r>
              <a:rPr lang="en-US" sz="1200" dirty="0"/>
              <a:t> para un </a:t>
            </a:r>
            <a:r>
              <a:rPr lang="en-US" sz="1200" dirty="0" err="1"/>
              <a:t>CountryID</a:t>
            </a:r>
            <a:r>
              <a:rPr lang="en-US" sz="1200" dirty="0"/>
              <a:t> de 4 </a:t>
            </a:r>
            <a:r>
              <a:rPr lang="en-US" sz="1200" dirty="0" err="1"/>
              <a:t>en</a:t>
            </a:r>
            <a:r>
              <a:rPr lang="en-US" sz="1200" dirty="0"/>
              <a:t> la </a:t>
            </a:r>
            <a:r>
              <a:rPr lang="en-US" sz="1200" dirty="0" err="1"/>
              <a:t>tabla</a:t>
            </a:r>
            <a:r>
              <a:rPr lang="en-US" sz="1200" dirty="0"/>
              <a:t> Ventas . </a:t>
            </a:r>
            <a:r>
              <a:rPr lang="en-US" sz="1200" b="1" dirty="0"/>
              <a:t>Por lo tanto, solo </a:t>
            </a:r>
            <a:r>
              <a:rPr lang="en-US" sz="1200" b="1" dirty="0" err="1"/>
              <a:t>una</a:t>
            </a:r>
            <a:r>
              <a:rPr lang="en-US" sz="1200" b="1" dirty="0"/>
              <a:t> de las dos </a:t>
            </a:r>
            <a:r>
              <a:rPr lang="en-US" sz="1200" b="1" dirty="0" err="1"/>
              <a:t>filas</a:t>
            </a:r>
            <a:r>
              <a:rPr lang="en-US" sz="1200" b="1" dirty="0"/>
              <a:t> de la 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segunda</a:t>
            </a:r>
            <a:r>
              <a:rPr lang="en-US" sz="1200" b="1" dirty="0"/>
              <a:t>) </a:t>
            </a:r>
            <a:r>
              <a:rPr lang="en-US" sz="1200" b="1" dirty="0" err="1"/>
              <a:t>encontró</a:t>
            </a:r>
            <a:r>
              <a:rPr lang="en-US" sz="1200" b="1" dirty="0"/>
              <a:t> </a:t>
            </a:r>
            <a:r>
              <a:rPr lang="en-US" sz="1200" b="1" dirty="0" err="1"/>
              <a:t>una</a:t>
            </a:r>
            <a:r>
              <a:rPr lang="en-US" sz="1200" b="1" dirty="0"/>
              <a:t> </a:t>
            </a:r>
            <a:r>
              <a:rPr lang="en-US" sz="1200" b="1" dirty="0" err="1"/>
              <a:t>coincidencia</a:t>
            </a:r>
            <a:r>
              <a:rPr lang="en-US" sz="1200" b="1" dirty="0"/>
              <a:t>.</a:t>
            </a:r>
            <a:endParaRPr lang="en-US" b="1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 descr="Ejemplo de combinación interna.">
            <a:extLst>
              <a:ext uri="{FF2B5EF4-FFF2-40B4-BE49-F238E27FC236}">
                <a16:creationId xmlns:a16="http://schemas.microsoft.com/office/drawing/2014/main" id="{7F685C92-989E-BB9C-266C-E86AF13F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7287"/>
            <a:ext cx="5877338" cy="3881042"/>
          </a:xfrm>
          <a:prstGeom prst="rect">
            <a:avLst/>
          </a:prstGeom>
        </p:spPr>
      </p:pic>
      <p:pic>
        <p:nvPicPr>
          <p:cNvPr id="6" name="Picture 5" descr="Captura de pantalla de la tabla de ventas que contiene columnas Date, CountryID y Units, con CountryID establecido en 1 en las filas 1 y 2, 3 en la fila 3 y 2 en la fila 4.">
            <a:extLst>
              <a:ext uri="{FF2B5EF4-FFF2-40B4-BE49-F238E27FC236}">
                <a16:creationId xmlns:a16="http://schemas.microsoft.com/office/drawing/2014/main" id="{6FE9B3A0-B263-F9F4-C591-6026D5D3A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92" y="2421945"/>
            <a:ext cx="2603634" cy="1073205"/>
          </a:xfrm>
          <a:prstGeom prst="rect">
            <a:avLst/>
          </a:prstGeom>
        </p:spPr>
      </p:pic>
      <p:pic>
        <p:nvPicPr>
          <p:cNvPr id="11" name="Picture 10" descr="Captura de pantalla de la tabla de países con el identificador establecido en 3 en la fila 1 y 4 en la fila 2 y país establecido en Panamá en la fila 1 y España en la fila 2.">
            <a:extLst>
              <a:ext uri="{FF2B5EF4-FFF2-40B4-BE49-F238E27FC236}">
                <a16:creationId xmlns:a16="http://schemas.microsoft.com/office/drawing/2014/main" id="{D7DDD9F1-F483-B33C-0A1D-2DB189593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691" y="2539017"/>
            <a:ext cx="2150806" cy="825810"/>
          </a:xfrm>
          <a:prstGeom prst="rect">
            <a:avLst/>
          </a:prstGeom>
        </p:spPr>
      </p:pic>
      <p:pic>
        <p:nvPicPr>
          <p:cNvPr id="13" name="Picture 12" descr="Captura de pantalla de la tabla final con encabezados de columna Date, CountryID, Units y Country, y una sola fila de datos para el país Panamá.">
            <a:extLst>
              <a:ext uri="{FF2B5EF4-FFF2-40B4-BE49-F238E27FC236}">
                <a16:creationId xmlns:a16="http://schemas.microsoft.com/office/drawing/2014/main" id="{CC4150E1-F1F3-D2F2-F7F4-FCC0B06D8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71" y="5689799"/>
            <a:ext cx="4982814" cy="6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57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CC14-7D4A-F464-4541-242AADBB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A032-2614-ADAB-7654-77D65BAB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A88EA1-EF5E-256E-40BC-16C90F76548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0E559-970C-BEAC-36F7-D1A4B14EC3BE}"/>
              </a:ext>
            </a:extLst>
          </p:cNvPr>
          <p:cNvSpPr txBox="1"/>
          <p:nvPr/>
        </p:nvSpPr>
        <p:spPr>
          <a:xfrm>
            <a:off x="519237" y="1712897"/>
            <a:ext cx="5483339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ANTICOMBINACIÓN IZQUIERDA</a:t>
            </a:r>
          </a:p>
          <a:p>
            <a:r>
              <a:rPr lang="en-US" sz="1200" dirty="0"/>
              <a:t>Solo </a:t>
            </a:r>
            <a:r>
              <a:rPr lang="en-US" sz="1200" err="1"/>
              <a:t>devuelve</a:t>
            </a:r>
            <a:r>
              <a:rPr lang="en-US" sz="1200" dirty="0"/>
              <a:t> </a:t>
            </a:r>
            <a:r>
              <a:rPr lang="en-US" sz="1200" b="1" err="1"/>
              <a:t>filas</a:t>
            </a:r>
            <a:r>
              <a:rPr lang="en-US" sz="1200" b="1" dirty="0"/>
              <a:t> de la </a:t>
            </a:r>
            <a:r>
              <a:rPr lang="en-US" sz="1200" b="1" err="1"/>
              <a:t>tabla</a:t>
            </a:r>
            <a:r>
              <a:rPr lang="en-US" sz="1200" b="1" dirty="0"/>
              <a:t> </a:t>
            </a:r>
            <a:r>
              <a:rPr lang="en-US" sz="1200" b="1" err="1"/>
              <a:t>izquierda</a:t>
            </a:r>
            <a:r>
              <a:rPr lang="en-US" sz="1200" b="1" dirty="0"/>
              <a:t> que no </a:t>
            </a:r>
            <a:r>
              <a:rPr lang="en-US" sz="1200" b="1" err="1"/>
              <a:t>tienen</a:t>
            </a:r>
            <a:r>
              <a:rPr lang="en-US" sz="1200" b="1" dirty="0"/>
              <a:t> </a:t>
            </a:r>
            <a:r>
              <a:rPr lang="en-US" sz="1200" b="1" err="1"/>
              <a:t>ninguna</a:t>
            </a:r>
            <a:r>
              <a:rPr lang="en-US" sz="1200" b="1" dirty="0"/>
              <a:t> fila </a:t>
            </a:r>
            <a:r>
              <a:rPr lang="en-US" sz="1200" b="1" err="1"/>
              <a:t>coincidente</a:t>
            </a:r>
            <a:r>
              <a:rPr lang="en-US" sz="1200" b="1" dirty="0"/>
              <a:t> de la </a:t>
            </a:r>
            <a:r>
              <a:rPr lang="en-US" sz="1200" b="1" err="1"/>
              <a:t>tabla</a:t>
            </a:r>
            <a:r>
              <a:rPr lang="en-US" sz="1200" b="1" dirty="0"/>
              <a:t> </a:t>
            </a:r>
            <a:r>
              <a:rPr lang="en-US" sz="1200" b="1" err="1"/>
              <a:t>derecha</a:t>
            </a:r>
            <a:r>
              <a:rPr lang="en-US" sz="1200" b="1" dirty="0"/>
              <a:t>.</a:t>
            </a:r>
          </a:p>
          <a:p>
            <a:endParaRPr lang="en-US" sz="16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  <a:endParaRPr lang="en-US" dirty="0"/>
          </a:p>
          <a:p>
            <a:endParaRPr lang="en-US" sz="1200" dirty="0"/>
          </a:p>
          <a:p>
            <a:r>
              <a:rPr lang="en-US" sz="1200" dirty="0"/>
              <a:t>El campo País </a:t>
            </a:r>
            <a:r>
              <a:rPr lang="en-US" sz="1200" err="1"/>
              <a:t>recién</a:t>
            </a:r>
            <a:r>
              <a:rPr lang="en-US" sz="1200" dirty="0"/>
              <a:t> </a:t>
            </a:r>
            <a:r>
              <a:rPr lang="en-US" sz="1200" err="1"/>
              <a:t>ampliado</a:t>
            </a:r>
            <a:r>
              <a:rPr lang="en-US" sz="1200" dirty="0"/>
              <a:t> no </a:t>
            </a:r>
            <a:r>
              <a:rPr lang="en-US" sz="1200" err="1"/>
              <a:t>tiene</a:t>
            </a:r>
            <a:r>
              <a:rPr lang="en-US" sz="1200" dirty="0"/>
              <a:t> </a:t>
            </a:r>
            <a:r>
              <a:rPr lang="en-US" sz="1200" err="1"/>
              <a:t>ningún</a:t>
            </a:r>
            <a:r>
              <a:rPr lang="en-US" sz="1200" dirty="0"/>
              <a:t> valor </a:t>
            </a:r>
            <a:r>
              <a:rPr lang="en-US" sz="1200" err="1"/>
              <a:t>porque</a:t>
            </a:r>
            <a:r>
              <a:rPr lang="en-US" sz="1200" dirty="0"/>
              <a:t> la </a:t>
            </a:r>
            <a:r>
              <a:rPr lang="en-US" sz="1200" err="1"/>
              <a:t>anticombinación</a:t>
            </a:r>
            <a:r>
              <a:rPr lang="en-US" sz="1200" dirty="0"/>
              <a:t> </a:t>
            </a:r>
            <a:r>
              <a:rPr lang="en-US" sz="1200" err="1"/>
              <a:t>izquierda</a:t>
            </a:r>
            <a:r>
              <a:rPr lang="en-US" sz="1200" dirty="0"/>
              <a:t> no </a:t>
            </a:r>
            <a:r>
              <a:rPr lang="en-US" sz="1200" err="1"/>
              <a:t>devuelve</a:t>
            </a:r>
            <a:r>
              <a:rPr lang="en-US" sz="1200" dirty="0"/>
              <a:t> </a:t>
            </a:r>
            <a:r>
              <a:rPr lang="en-US" sz="1200" err="1"/>
              <a:t>ningún</a:t>
            </a:r>
            <a:r>
              <a:rPr lang="en-US" sz="1200" dirty="0"/>
              <a:t> valor de la </a:t>
            </a:r>
            <a:r>
              <a:rPr lang="en-US" sz="1200" err="1"/>
              <a:t>tabla</a:t>
            </a:r>
            <a:r>
              <a:rPr lang="en-US" sz="1200" dirty="0"/>
              <a:t> </a:t>
            </a:r>
            <a:r>
              <a:rPr lang="en-US" sz="1200" err="1"/>
              <a:t>derecha</a:t>
            </a:r>
            <a:r>
              <a:rPr lang="en-US" sz="1200" dirty="0"/>
              <a:t>, solo </a:t>
            </a:r>
            <a:r>
              <a:rPr lang="en-US" sz="1200" err="1"/>
              <a:t>mantiene</a:t>
            </a:r>
            <a:r>
              <a:rPr lang="en-US" sz="1200" dirty="0"/>
              <a:t> las </a:t>
            </a:r>
            <a:r>
              <a:rPr lang="en-US" sz="1200" err="1"/>
              <a:t>filas</a:t>
            </a:r>
            <a:r>
              <a:rPr lang="en-US" sz="1200" dirty="0"/>
              <a:t> de la </a:t>
            </a:r>
            <a:r>
              <a:rPr lang="en-US" sz="1200" err="1"/>
              <a:t>tabla</a:t>
            </a:r>
            <a:r>
              <a:rPr lang="en-US" sz="1200" dirty="0"/>
              <a:t> </a:t>
            </a:r>
            <a:r>
              <a:rPr lang="en-US" sz="1200" err="1"/>
              <a:t>izquierda</a:t>
            </a:r>
            <a:r>
              <a:rPr lang="en-US" sz="1200" dirty="0"/>
              <a:t>.</a:t>
            </a:r>
          </a:p>
          <a:p>
            <a:endParaRPr lang="en-US" sz="1200" b="1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7" name="Picture 6" descr="Ejemplo de combinación anti izquierda.">
            <a:extLst>
              <a:ext uri="{FF2B5EF4-FFF2-40B4-BE49-F238E27FC236}">
                <a16:creationId xmlns:a16="http://schemas.microsoft.com/office/drawing/2014/main" id="{592A85C2-0B64-CB0F-D072-D2E24461A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347" y="1932704"/>
            <a:ext cx="5883963" cy="4516591"/>
          </a:xfrm>
          <a:prstGeom prst="rect">
            <a:avLst/>
          </a:prstGeom>
        </p:spPr>
      </p:pic>
      <p:pic>
        <p:nvPicPr>
          <p:cNvPr id="8" name="Picture 7" descr="Captura de pantalla de la tabla de ventas que contiene las columnas Fecha, CountryID y Unidades, con el CountryID (ID de país) establecido en 1 en las filas 1 y 2, 3 en la fila 3, y 2 en la fila 4.">
            <a:extLst>
              <a:ext uri="{FF2B5EF4-FFF2-40B4-BE49-F238E27FC236}">
                <a16:creationId xmlns:a16="http://schemas.microsoft.com/office/drawing/2014/main" id="{BAFDFC10-3A0B-86B4-A8BC-938ED0F97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32" y="2550740"/>
            <a:ext cx="2597283" cy="1054154"/>
          </a:xfrm>
          <a:prstGeom prst="rect">
            <a:avLst/>
          </a:prstGeom>
        </p:spPr>
      </p:pic>
      <p:pic>
        <p:nvPicPr>
          <p:cNvPr id="9" name="Picture 8" descr="Captura de pantalla de la tabla de países con ID establecido en 3 en la fila 1 y 4 en la fila 2 y País establecido en Panamá en la fila 1 y España en la fila 2.">
            <a:extLst>
              <a:ext uri="{FF2B5EF4-FFF2-40B4-BE49-F238E27FC236}">
                <a16:creationId xmlns:a16="http://schemas.microsoft.com/office/drawing/2014/main" id="{E95A33CF-FA9D-8DF3-857B-07B8008B1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476" y="2548818"/>
            <a:ext cx="2528768" cy="998364"/>
          </a:xfrm>
          <a:prstGeom prst="rect">
            <a:avLst/>
          </a:prstGeom>
        </p:spPr>
      </p:pic>
      <p:pic>
        <p:nvPicPr>
          <p:cNvPr id="10" name="Picture 9" descr="Tabla final para combinación anti izquierda.">
            <a:extLst>
              <a:ext uri="{FF2B5EF4-FFF2-40B4-BE49-F238E27FC236}">
                <a16:creationId xmlns:a16="http://schemas.microsoft.com/office/drawing/2014/main" id="{3F555701-6B1D-8F41-D718-BBFCB8144B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836" y="5063111"/>
            <a:ext cx="5353875" cy="138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997EA-2E05-112F-AFF0-7EA8097B2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BD88-9BF9-8CC1-4714-C41E92A4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C01E8F-6475-170D-649B-EC832D5E16A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466F0-70AF-A9D0-26E0-BC8777672D91}"/>
              </a:ext>
            </a:extLst>
          </p:cNvPr>
          <p:cNvSpPr txBox="1"/>
          <p:nvPr/>
        </p:nvSpPr>
        <p:spPr>
          <a:xfrm>
            <a:off x="519237" y="1712897"/>
            <a:ext cx="5483339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ANTICOMBINACIÓN DERECHA</a:t>
            </a:r>
          </a:p>
          <a:p>
            <a:r>
              <a:rPr lang="en-US" sz="1200" dirty="0"/>
              <a:t>Solo </a:t>
            </a:r>
            <a:r>
              <a:rPr lang="en-US" sz="1200" dirty="0" err="1"/>
              <a:t>devuelve</a:t>
            </a:r>
            <a:r>
              <a:rPr lang="en-US" sz="1200" dirty="0"/>
              <a:t> </a:t>
            </a:r>
            <a:r>
              <a:rPr lang="en-US" sz="1200" dirty="0" err="1"/>
              <a:t>filas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derecha</a:t>
            </a:r>
            <a:r>
              <a:rPr lang="en-US" sz="1200" dirty="0"/>
              <a:t> que no </a:t>
            </a:r>
            <a:r>
              <a:rPr lang="en-US" sz="1200" dirty="0" err="1"/>
              <a:t>tienen</a:t>
            </a:r>
            <a:r>
              <a:rPr lang="en-US" sz="1200" dirty="0"/>
              <a:t> </a:t>
            </a:r>
            <a:r>
              <a:rPr lang="en-US" sz="1200" dirty="0" err="1"/>
              <a:t>ninguna</a:t>
            </a:r>
            <a:r>
              <a:rPr lang="en-US" sz="1200" dirty="0"/>
              <a:t> fila </a:t>
            </a:r>
            <a:r>
              <a:rPr lang="en-US" sz="1200" dirty="0" err="1"/>
              <a:t>coincidente</a:t>
            </a:r>
            <a:r>
              <a:rPr lang="en-US" sz="1200" dirty="0"/>
              <a:t> de la </a:t>
            </a:r>
            <a:r>
              <a:rPr lang="en-US" sz="1200" dirty="0" err="1"/>
              <a:t>tabla</a:t>
            </a:r>
            <a:r>
              <a:rPr lang="en-US" sz="1200" dirty="0"/>
              <a:t> </a:t>
            </a:r>
            <a:r>
              <a:rPr lang="en-US" sz="1200" dirty="0" err="1"/>
              <a:t>izquierda</a:t>
            </a:r>
            <a:r>
              <a:rPr lang="en-US" sz="1200" dirty="0"/>
              <a:t>.</a:t>
            </a:r>
            <a:endParaRPr lang="en-US" sz="1200" b="1" dirty="0"/>
          </a:p>
          <a:p>
            <a:endParaRPr lang="en-US" sz="16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1200" b="1" dirty="0"/>
              <a:t>Izquierda (</a:t>
            </a:r>
            <a:r>
              <a:rPr lang="en-US" sz="1200" b="1" dirty="0" err="1"/>
              <a:t>Tabla</a:t>
            </a:r>
            <a:r>
              <a:rPr lang="en-US" sz="1200" b="1" dirty="0"/>
              <a:t> Ventas) - </a:t>
            </a:r>
            <a:r>
              <a:rPr lang="en-US" sz="1200" b="1" dirty="0" err="1"/>
              <a:t>Derecha</a:t>
            </a:r>
            <a:r>
              <a:rPr lang="en-US" sz="1200" b="1" dirty="0"/>
              <a:t> (</a:t>
            </a:r>
            <a:r>
              <a:rPr lang="en-US" sz="1200" b="1" dirty="0" err="1"/>
              <a:t>Tabla</a:t>
            </a:r>
            <a:r>
              <a:rPr lang="en-US" sz="1200" b="1" dirty="0"/>
              <a:t> </a:t>
            </a:r>
            <a:r>
              <a:rPr lang="en-US" sz="1200" b="1" dirty="0" err="1"/>
              <a:t>Países</a:t>
            </a:r>
            <a:r>
              <a:rPr lang="en-US" sz="1200" b="1" dirty="0"/>
              <a:t>)</a:t>
            </a:r>
            <a:endParaRPr lang="en-US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En la </a:t>
            </a:r>
            <a:r>
              <a:rPr lang="en-US" sz="1200" dirty="0" err="1"/>
              <a:t>tabla</a:t>
            </a:r>
            <a:r>
              <a:rPr lang="en-US" sz="1200" dirty="0"/>
              <a:t> </a:t>
            </a:r>
            <a:r>
              <a:rPr lang="en-US" sz="1200" dirty="0" err="1"/>
              <a:t>Países</a:t>
            </a:r>
            <a:r>
              <a:rPr lang="en-US" sz="1200" dirty="0"/>
              <a:t>, </a:t>
            </a:r>
            <a:r>
              <a:rPr lang="en-US" sz="1200" dirty="0" err="1"/>
              <a:t>tiene</a:t>
            </a:r>
            <a:r>
              <a:rPr lang="en-US" sz="1200" dirty="0"/>
              <a:t> </a:t>
            </a:r>
            <a:r>
              <a:rPr lang="en-US" sz="1200" dirty="0" err="1"/>
              <a:t>el</a:t>
            </a:r>
            <a:r>
              <a:rPr lang="en-US" sz="1200" dirty="0"/>
              <a:t> País España con un Id. de 4, </a:t>
            </a:r>
            <a:r>
              <a:rPr lang="en-US" sz="1200" dirty="0" err="1"/>
              <a:t>pero</a:t>
            </a:r>
            <a:r>
              <a:rPr lang="en-US" sz="1200" dirty="0"/>
              <a:t> no hay </a:t>
            </a:r>
            <a:r>
              <a:rPr lang="en-US" sz="1200" dirty="0" err="1"/>
              <a:t>registros</a:t>
            </a:r>
            <a:r>
              <a:rPr lang="en-US" sz="1200" dirty="0"/>
              <a:t> para </a:t>
            </a:r>
            <a:r>
              <a:rPr lang="en-US" sz="1200" dirty="0" err="1"/>
              <a:t>CountryID</a:t>
            </a:r>
            <a:r>
              <a:rPr lang="en-US" sz="1200" dirty="0"/>
              <a:t> 4 </a:t>
            </a:r>
            <a:r>
              <a:rPr lang="en-US" sz="1200" dirty="0" err="1"/>
              <a:t>en</a:t>
            </a:r>
            <a:r>
              <a:rPr lang="en-US" sz="1200" dirty="0"/>
              <a:t> la </a:t>
            </a:r>
            <a:r>
              <a:rPr lang="en-US" sz="1200" dirty="0" err="1"/>
              <a:t>tabla</a:t>
            </a:r>
            <a:r>
              <a:rPr lang="en-US" sz="1200" dirty="0"/>
              <a:t> Ventas.</a:t>
            </a:r>
            <a:endParaRPr lang="en-US" dirty="0"/>
          </a:p>
          <a:p>
            <a:endParaRPr lang="en-US" sz="2400" b="1" dirty="0"/>
          </a:p>
          <a:p>
            <a:endParaRPr lang="en-US" sz="2000" b="1" dirty="0"/>
          </a:p>
        </p:txBody>
      </p:sp>
      <p:pic>
        <p:nvPicPr>
          <p:cNvPr id="3" name="Picture 2" descr="Ejemplo de combinación anti derecha.">
            <a:extLst>
              <a:ext uri="{FF2B5EF4-FFF2-40B4-BE49-F238E27FC236}">
                <a16:creationId xmlns:a16="http://schemas.microsoft.com/office/drawing/2014/main" id="{4F34FEDB-232D-00E2-898A-A8F13105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783" y="2445949"/>
            <a:ext cx="5539407" cy="3649127"/>
          </a:xfrm>
          <a:prstGeom prst="rect">
            <a:avLst/>
          </a:prstGeom>
        </p:spPr>
      </p:pic>
      <p:pic>
        <p:nvPicPr>
          <p:cNvPr id="6" name="Picture 5" descr="Tabla de ventas que contiene las columnas Fecha, ID de país y Unidades, con ID de país establecido en 1 en las filas 1 y 2, 3 en la fila 3 y 2 en la fila 4.">
            <a:extLst>
              <a:ext uri="{FF2B5EF4-FFF2-40B4-BE49-F238E27FC236}">
                <a16:creationId xmlns:a16="http://schemas.microsoft.com/office/drawing/2014/main" id="{164779BE-2692-9BD7-5382-F14705881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2" y="2584973"/>
            <a:ext cx="2641736" cy="1104957"/>
          </a:xfrm>
          <a:prstGeom prst="rect">
            <a:avLst/>
          </a:prstGeom>
        </p:spPr>
      </p:pic>
      <p:pic>
        <p:nvPicPr>
          <p:cNvPr id="11" name="Picture 10" descr="Tabla de países con el ID establecido en 3 en la fila 1 y 4 en la fila 2, y País establecido en Panamá en la fila 1 y España en la fila 2.">
            <a:extLst>
              <a:ext uri="{FF2B5EF4-FFF2-40B4-BE49-F238E27FC236}">
                <a16:creationId xmlns:a16="http://schemas.microsoft.com/office/drawing/2014/main" id="{15B3DAA8-5DF1-DB7C-1707-BE749EC7C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364" y="2775483"/>
            <a:ext cx="1771741" cy="723937"/>
          </a:xfrm>
          <a:prstGeom prst="rect">
            <a:avLst/>
          </a:prstGeom>
        </p:spPr>
      </p:pic>
      <p:pic>
        <p:nvPicPr>
          <p:cNvPr id="12" name="Picture 11" descr="Tabla creada a partir de la combinación anti derecha.">
            <a:extLst>
              <a:ext uri="{FF2B5EF4-FFF2-40B4-BE49-F238E27FC236}">
                <a16:creationId xmlns:a16="http://schemas.microsoft.com/office/drawing/2014/main" id="{F2BDEDEC-23C9-A89B-A447-83902B8F2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462" y="5157449"/>
            <a:ext cx="5771318" cy="9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7EDF-AF46-8C06-4FA5-63BAE54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10E-35ED-916D-3CE1-74710C4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SESIONES PENDIENTES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D5F1E-3A9D-3A6F-4571-E5007A23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208504"/>
              </p:ext>
            </p:extLst>
          </p:nvPr>
        </p:nvGraphicFramePr>
        <p:xfrm>
          <a:off x="604097" y="1526709"/>
          <a:ext cx="11050107" cy="4583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3256238080"/>
                    </a:ext>
                  </a:extLst>
                </a:gridCol>
                <a:gridCol w="1797843">
                  <a:extLst>
                    <a:ext uri="{9D8B030D-6E8A-4147-A177-3AD203B41FA5}">
                      <a16:colId xmlns:a16="http://schemas.microsoft.com/office/drawing/2014/main" val="1312472185"/>
                    </a:ext>
                  </a:extLst>
                </a:gridCol>
                <a:gridCol w="7430608">
                  <a:extLst>
                    <a:ext uri="{9D8B030D-6E8A-4147-A177-3AD203B41FA5}">
                      <a16:colId xmlns:a16="http://schemas.microsoft.com/office/drawing/2014/main" val="2903575754"/>
                    </a:ext>
                  </a:extLst>
                </a:gridCol>
              </a:tblGrid>
              <a:tr h="4445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2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dirty="0"/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1" dirty="0"/>
                        <a:t>SESION 01 - ANALÍTICA DE DATOS (</a:t>
                      </a:r>
                      <a:r>
                        <a:rPr lang="en-US" sz="1600" i="1" err="1"/>
                        <a:t>Sesión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i="1" err="1"/>
                        <a:t>conjunta</a:t>
                      </a:r>
                      <a:r>
                        <a:rPr lang="en-US" sz="1600" i="1" dirty="0"/>
                        <a:t> 02 horas)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47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02 – INTRODUCCION POWER BI 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513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21/05/2025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03 - TRANSFORMACIÓN DE DATOS I (</a:t>
                      </a:r>
                      <a:r>
                        <a:rPr lang="en-US" sz="1600" b="0" dirty="0" err="1"/>
                        <a:t>Básica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854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28/05/2025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dirty="0"/>
                        <a:t>SESION 04 -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TRANSFORMACIÓN DE DATOS II  (Intermedia)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2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dirty="0"/>
                        <a:t>03/06/2025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04/06/2025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05 – TRANSFORMACIÓN DE DATOS III (Avanzada)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308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06 –MODELADO Y VISUALIZACIÓN DE DATOS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140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17/06/2025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18/06/2025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07 – CASOS PRÁCTICOS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435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24/06/2025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08 – CASOS PRÁCTICOS II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9651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Por </a:t>
                      </a:r>
                      <a:r>
                        <a:rPr lang="en-US" sz="1600" b="1" dirty="0" err="1"/>
                        <a:t>Determinar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Por 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Determinar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09 – CONFIGURACION AVANZADA Y BUENAS PRÁCTICAS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8880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02/07/2025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02/07/2025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10 – REPASO Y CIERRE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02 horas)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71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CB486-B541-F8AE-7C76-D7DC0CC8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D7D6-8622-1B2D-3DF3-9607BAAF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50563F-F067-5828-D784-B29656BF0F8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31B46-F9A2-B70A-60D1-B8FD219CD612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DIFERENCIAS ENTRE FUSIONAR Y ANEXAR</a:t>
            </a:r>
            <a:endParaRPr lang="en-US" sz="24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FDC6E0-EAD0-A17E-9BC1-C882BF45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16783"/>
              </p:ext>
            </p:extLst>
          </p:nvPr>
        </p:nvGraphicFramePr>
        <p:xfrm>
          <a:off x="602511" y="2480930"/>
          <a:ext cx="11075540" cy="1157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33538">
                  <a:extLst>
                    <a:ext uri="{9D8B030D-6E8A-4147-A177-3AD203B41FA5}">
                      <a16:colId xmlns:a16="http://schemas.microsoft.com/office/drawing/2014/main" val="2770687480"/>
                    </a:ext>
                  </a:extLst>
                </a:gridCol>
                <a:gridCol w="4352703">
                  <a:extLst>
                    <a:ext uri="{9D8B030D-6E8A-4147-A177-3AD203B41FA5}">
                      <a16:colId xmlns:a16="http://schemas.microsoft.com/office/drawing/2014/main" val="831927223"/>
                    </a:ext>
                  </a:extLst>
                </a:gridCol>
                <a:gridCol w="4189299">
                  <a:extLst>
                    <a:ext uri="{9D8B030D-6E8A-4147-A177-3AD203B41FA5}">
                      <a16:colId xmlns:a16="http://schemas.microsoft.com/office/drawing/2014/main" val="3577632819"/>
                    </a:ext>
                  </a:extLst>
                </a:gridCol>
              </a:tblGrid>
              <a:tr h="415334">
                <a:tc>
                  <a:txBody>
                    <a:bodyPr/>
                    <a:lstStyle/>
                    <a:p>
                      <a:r>
                        <a:rPr lang="en-US" dirty="0"/>
                        <a:t>METODO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USO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DATOS RESULTANTES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28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Fusionar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tablas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relacionados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combinan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columnas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Anexar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Consolidar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principales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agregan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56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23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F06D7-E546-EA8E-ABF6-FAC396C80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56DC-209B-9BD1-BFCD-2D092145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559E34-E87B-0C22-C7AE-2EFDEABFF66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D8B36-5B06-1A38-FF3E-140E4A50A63A}"/>
              </a:ext>
            </a:extLst>
          </p:cNvPr>
          <p:cNvSpPr txBox="1"/>
          <p:nvPr/>
        </p:nvSpPr>
        <p:spPr>
          <a:xfrm>
            <a:off x="517003" y="1721757"/>
            <a:ext cx="1115973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ANEXAR CONSULTAS (APPEND)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operación</a:t>
            </a:r>
            <a:r>
              <a:rPr lang="en-US" sz="2000" dirty="0"/>
              <a:t> de </a:t>
            </a:r>
            <a:r>
              <a:rPr lang="en-US" sz="2000" b="1" dirty="0" err="1"/>
              <a:t>anexar</a:t>
            </a:r>
            <a:r>
              <a:rPr lang="en-US" sz="2000" b="1" dirty="0"/>
              <a:t> </a:t>
            </a:r>
            <a:r>
              <a:rPr lang="en-US" sz="2000" b="1" dirty="0" err="1"/>
              <a:t>crea</a:t>
            </a:r>
            <a:r>
              <a:rPr lang="en-US" sz="2000" b="1" dirty="0"/>
              <a:t> </a:t>
            </a:r>
            <a:r>
              <a:rPr lang="en-US" sz="2000" b="1" dirty="0" err="1"/>
              <a:t>una</a:t>
            </a:r>
            <a:r>
              <a:rPr lang="en-US" sz="2000" b="1" dirty="0"/>
              <a:t> sola </a:t>
            </a:r>
            <a:r>
              <a:rPr lang="en-US" sz="2000" b="1" dirty="0" err="1"/>
              <a:t>tabla</a:t>
            </a:r>
            <a:r>
              <a:rPr lang="en-US" sz="2000" b="1" dirty="0"/>
              <a:t> </a:t>
            </a:r>
            <a:r>
              <a:rPr lang="en-US" sz="2000" b="1" dirty="0" err="1"/>
              <a:t>agregando</a:t>
            </a:r>
            <a:r>
              <a:rPr lang="en-US" sz="2000" b="1" dirty="0"/>
              <a:t> </a:t>
            </a:r>
            <a:r>
              <a:rPr lang="en-US" sz="2000" b="1" dirty="0" err="1"/>
              <a:t>el</a:t>
            </a:r>
            <a:r>
              <a:rPr lang="en-US" sz="2000" b="1" dirty="0"/>
              <a:t> </a:t>
            </a:r>
            <a:r>
              <a:rPr lang="en-US" sz="2000" b="1" dirty="0" err="1"/>
              <a:t>contenido</a:t>
            </a:r>
            <a:r>
              <a:rPr lang="en-US" sz="2000" b="1" dirty="0"/>
              <a:t> de </a:t>
            </a:r>
            <a:r>
              <a:rPr lang="en-US" sz="2000" b="1" dirty="0" err="1"/>
              <a:t>una</a:t>
            </a:r>
            <a:r>
              <a:rPr lang="en-US" sz="2000" b="1" dirty="0"/>
              <a:t> o </a:t>
            </a:r>
            <a:r>
              <a:rPr lang="en-US" sz="2000" b="1" dirty="0" err="1"/>
              <a:t>más</a:t>
            </a:r>
            <a:r>
              <a:rPr lang="en-US" sz="2000" b="1" dirty="0"/>
              <a:t> </a:t>
            </a:r>
            <a:r>
              <a:rPr lang="en-US" sz="2000" b="1" dirty="0" err="1"/>
              <a:t>tablas</a:t>
            </a:r>
            <a:r>
              <a:rPr lang="en-US" sz="2000" b="1" dirty="0"/>
              <a:t> a </a:t>
            </a:r>
            <a:r>
              <a:rPr lang="en-US" sz="2000" b="1" dirty="0" err="1"/>
              <a:t>otra</a:t>
            </a:r>
            <a:r>
              <a:rPr lang="en-US" sz="2000" dirty="0"/>
              <a:t>, y </a:t>
            </a:r>
            <a:r>
              <a:rPr lang="en-US" sz="2000" dirty="0" err="1"/>
              <a:t>agrega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encabezados</a:t>
            </a:r>
            <a:r>
              <a:rPr lang="en-US" sz="2000" dirty="0"/>
              <a:t> de la </a:t>
            </a:r>
            <a:r>
              <a:rPr lang="en-US" sz="2000" dirty="0" err="1"/>
              <a:t>columna</a:t>
            </a:r>
            <a:r>
              <a:rPr lang="en-US" sz="2000" dirty="0"/>
              <a:t> de las </a:t>
            </a:r>
            <a:r>
              <a:rPr lang="en-US" sz="2000" dirty="0" err="1"/>
              <a:t>tablas</a:t>
            </a:r>
            <a:r>
              <a:rPr lang="en-US" sz="2000" dirty="0"/>
              <a:t> para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esquema</a:t>
            </a:r>
            <a:r>
              <a:rPr lang="en-US" sz="2000" dirty="0"/>
              <a:t> para la </a:t>
            </a:r>
            <a:r>
              <a:rPr lang="en-US" sz="2000" dirty="0" err="1"/>
              <a:t>nueva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.</a:t>
            </a:r>
            <a:endParaRPr lang="en-US" dirty="0"/>
          </a:p>
          <a:p>
            <a:endParaRPr lang="en-US" sz="2000" b="1" dirty="0"/>
          </a:p>
        </p:txBody>
      </p:sp>
      <p:pic>
        <p:nvPicPr>
          <p:cNvPr id="3" name="Picture 2" descr="Diagrama que muestra el resultado de una operación de anexión con valores NULL en columnas que no existen en una de las tablas originales.">
            <a:extLst>
              <a:ext uri="{FF2B5EF4-FFF2-40B4-BE49-F238E27FC236}">
                <a16:creationId xmlns:a16="http://schemas.microsoft.com/office/drawing/2014/main" id="{B05E1102-95BB-8FE8-DB4F-0623F427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80" y="3293129"/>
            <a:ext cx="7931424" cy="300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87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45AD8-4CB8-DCE5-40E7-2C036A42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68C22-F816-D65D-4848-40B336B1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018454-9ADD-E4F8-4607-8A14CB6325E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21773-B98D-5CF0-DDCC-70DDEA5B4C1A}"/>
              </a:ext>
            </a:extLst>
          </p:cNvPr>
          <p:cNvSpPr txBox="1"/>
          <p:nvPr/>
        </p:nvSpPr>
        <p:spPr>
          <a:xfrm>
            <a:off x="517003" y="1721757"/>
            <a:ext cx="1115973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ANEXAR CONSULTAS (APPEND) - PASOS PARA ANEXAR CONSULTAS</a:t>
            </a:r>
            <a:endParaRPr lang="en-US" sz="2400" dirty="0"/>
          </a:p>
          <a:p>
            <a:endParaRPr lang="en-US" sz="2000" dirty="0"/>
          </a:p>
          <a:p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3D2EB-B485-3E13-89AF-8AC69E10C6EF}"/>
              </a:ext>
            </a:extLst>
          </p:cNvPr>
          <p:cNvSpPr txBox="1"/>
          <p:nvPr/>
        </p:nvSpPr>
        <p:spPr>
          <a:xfrm>
            <a:off x="515679" y="2376377"/>
            <a:ext cx="583719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2400" b="1" dirty="0">
                <a:cs typeface="Segoe UI"/>
              </a:rPr>
              <a:t>Pasos para ANEXAR </a:t>
            </a:r>
            <a:r>
              <a:rPr lang="en-US" sz="2400" b="1" dirty="0" err="1">
                <a:cs typeface="Segoe UI"/>
              </a:rPr>
              <a:t>consultas</a:t>
            </a:r>
            <a:endParaRPr lang="en-US" dirty="0" err="1">
              <a:cs typeface="Segoe UI"/>
            </a:endParaRPr>
          </a:p>
          <a:p>
            <a:endParaRPr lang="en-US"/>
          </a:p>
          <a:p>
            <a:r>
              <a:rPr lang="en-US" sz="1600" dirty="0">
                <a:cs typeface="Segoe UI"/>
              </a:rPr>
              <a:t>01 - </a:t>
            </a:r>
            <a:r>
              <a:rPr lang="en-US" sz="1600" dirty="0" err="1">
                <a:cs typeface="Segoe UI"/>
              </a:rPr>
              <a:t>Ir</a:t>
            </a:r>
            <a:r>
              <a:rPr lang="en-US" sz="1600" dirty="0">
                <a:cs typeface="Segoe UI"/>
              </a:rPr>
              <a:t> a la </a:t>
            </a:r>
            <a:r>
              <a:rPr lang="en-US" sz="1600" dirty="0" err="1">
                <a:cs typeface="Segoe UI"/>
              </a:rPr>
              <a:t>pestaña</a:t>
            </a:r>
            <a:r>
              <a:rPr lang="en-US" sz="1600" dirty="0">
                <a:cs typeface="Segoe UI"/>
              </a:rPr>
              <a:t> "</a:t>
            </a:r>
            <a:r>
              <a:rPr lang="en-US" sz="1600" dirty="0" err="1">
                <a:cs typeface="Segoe UI"/>
              </a:rPr>
              <a:t>Inicio</a:t>
            </a:r>
            <a:r>
              <a:rPr lang="en-US" sz="1600" dirty="0">
                <a:cs typeface="Segoe UI"/>
              </a:rPr>
              <a:t>" &gt; </a:t>
            </a:r>
            <a:r>
              <a:rPr lang="en-US" sz="1400" dirty="0">
                <a:cs typeface="Segoe UI"/>
              </a:rPr>
              <a:t>"</a:t>
            </a:r>
            <a:r>
              <a:rPr lang="en-US" sz="1400" dirty="0" err="1">
                <a:cs typeface="Segoe UI"/>
              </a:rPr>
              <a:t>Anexar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consultas</a:t>
            </a:r>
            <a:r>
              <a:rPr lang="en-US" sz="1400" dirty="0">
                <a:cs typeface="Segoe UI"/>
              </a:rPr>
              <a:t>"</a:t>
            </a:r>
            <a:r>
              <a:rPr lang="en-US" sz="1600" dirty="0">
                <a:cs typeface="Segoe UI"/>
              </a:rPr>
              <a:t> o </a:t>
            </a:r>
            <a:r>
              <a:rPr lang="en-US" sz="1400" dirty="0">
                <a:cs typeface="Segoe UI"/>
              </a:rPr>
              <a:t>"</a:t>
            </a:r>
            <a:r>
              <a:rPr lang="en-US" sz="1400" dirty="0" err="1">
                <a:cs typeface="Segoe UI"/>
              </a:rPr>
              <a:t>Anexar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consultas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como</a:t>
            </a:r>
            <a:r>
              <a:rPr lang="en-US" sz="1400" dirty="0">
                <a:cs typeface="Segoe UI"/>
              </a:rPr>
              <a:t> </a:t>
            </a:r>
            <a:r>
              <a:rPr lang="en-US" sz="1400" dirty="0" err="1">
                <a:cs typeface="Segoe UI"/>
              </a:rPr>
              <a:t>nuevas</a:t>
            </a:r>
            <a:r>
              <a:rPr lang="en-US" sz="1400" dirty="0">
                <a:cs typeface="Segoe UI"/>
              </a:rPr>
              <a:t>"</a:t>
            </a:r>
            <a:r>
              <a:rPr lang="en-US" sz="1600" dirty="0">
                <a:cs typeface="Segoe UI"/>
              </a:rPr>
              <a:t>  &gt; </a:t>
            </a:r>
            <a:endParaRPr lang="en-US" dirty="0">
              <a:cs typeface="Segoe UI"/>
            </a:endParaRP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02 – </a:t>
            </a:r>
            <a:r>
              <a:rPr lang="en-US" sz="1600" dirty="0" err="1">
                <a:cs typeface="Segoe UI"/>
              </a:rPr>
              <a:t>Seleccionar</a:t>
            </a:r>
            <a:r>
              <a:rPr lang="en-US" sz="1600" dirty="0">
                <a:cs typeface="Segoe UI"/>
              </a:rPr>
              <a:t> las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 que </a:t>
            </a:r>
            <a:r>
              <a:rPr lang="en-US" sz="1600" dirty="0" err="1">
                <a:cs typeface="Segoe UI"/>
              </a:rPr>
              <a:t>queremos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unir</a:t>
            </a:r>
            <a:r>
              <a:rPr lang="en-US" sz="1600" dirty="0">
                <a:cs typeface="Segoe UI"/>
              </a:rPr>
              <a:t> (Es </a:t>
            </a:r>
            <a:r>
              <a:rPr lang="en-US" sz="1600" dirty="0" err="1">
                <a:cs typeface="Segoe UI"/>
              </a:rPr>
              <a:t>posible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unir</a:t>
            </a:r>
            <a:r>
              <a:rPr lang="en-US" sz="1600" dirty="0">
                <a:cs typeface="Segoe UI"/>
              </a:rPr>
              <a:t> dos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 o </a:t>
            </a:r>
            <a:r>
              <a:rPr lang="en-US" sz="1600" dirty="0" err="1">
                <a:cs typeface="Segoe UI"/>
              </a:rPr>
              <a:t>tres</a:t>
            </a:r>
            <a:r>
              <a:rPr lang="en-US" sz="1600" dirty="0">
                <a:cs typeface="Segoe UI"/>
              </a:rPr>
              <a:t> o mas tablas)</a:t>
            </a: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03 – </a:t>
            </a:r>
            <a:r>
              <a:rPr lang="en-US" sz="1600" dirty="0" err="1">
                <a:cs typeface="Segoe UI"/>
              </a:rPr>
              <a:t>Indicamos</a:t>
            </a:r>
            <a:r>
              <a:rPr lang="en-US" sz="1600" dirty="0">
                <a:cs typeface="Segoe UI"/>
              </a:rPr>
              <a:t> las </a:t>
            </a:r>
            <a:r>
              <a:rPr lang="en-US" sz="1600" dirty="0" err="1">
                <a:cs typeface="Segoe UI"/>
              </a:rPr>
              <a:t>tablas</a:t>
            </a:r>
            <a:r>
              <a:rPr lang="en-US" sz="1600" dirty="0">
                <a:cs typeface="Segoe UI"/>
              </a:rPr>
              <a:t> que </a:t>
            </a:r>
            <a:r>
              <a:rPr lang="en-US" sz="1600" dirty="0" err="1">
                <a:cs typeface="Segoe UI"/>
              </a:rPr>
              <a:t>queremos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anexar</a:t>
            </a:r>
            <a:r>
              <a:rPr lang="en-US" sz="1600" dirty="0">
                <a:cs typeface="Segoe UI"/>
              </a:rPr>
              <a:t> y </a:t>
            </a:r>
            <a:r>
              <a:rPr lang="en-US" sz="1600" dirty="0" err="1">
                <a:cs typeface="Segoe UI"/>
              </a:rPr>
              <a:t>presionamos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sobre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botón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aceptar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eligiendo</a:t>
            </a:r>
            <a:r>
              <a:rPr lang="en-US" sz="1600" dirty="0">
                <a:cs typeface="Segoe UI"/>
              </a:rPr>
              <a:t> </a:t>
            </a:r>
            <a:r>
              <a:rPr lang="en-US" sz="1600" dirty="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tipo</a:t>
            </a:r>
            <a:r>
              <a:rPr lang="en-US" sz="1600" dirty="0">
                <a:cs typeface="Segoe UI"/>
              </a:rPr>
              <a:t> de </a:t>
            </a:r>
            <a:r>
              <a:rPr lang="en-US" sz="1600" dirty="0" err="1">
                <a:cs typeface="Segoe UI"/>
              </a:rPr>
              <a:t>combinación</a:t>
            </a:r>
            <a:r>
              <a:rPr lang="en-US" sz="1600" dirty="0">
                <a:cs typeface="Segoe UI"/>
              </a:rPr>
              <a:t>.</a:t>
            </a:r>
          </a:p>
          <a:p>
            <a:br>
              <a:rPr lang="en-US" sz="1600" dirty="0">
                <a:cs typeface="Segoe UI"/>
              </a:rPr>
            </a:br>
            <a:r>
              <a:rPr lang="en-US" sz="1600" dirty="0">
                <a:cs typeface="Segoe UI"/>
              </a:rPr>
              <a:t>04 - </a:t>
            </a:r>
            <a:r>
              <a:rPr lang="en-US" sz="1600" dirty="0" err="1">
                <a:cs typeface="Segoe UI"/>
              </a:rPr>
              <a:t>Expandir</a:t>
            </a:r>
            <a:r>
              <a:rPr lang="en-US" sz="1600" dirty="0">
                <a:cs typeface="Segoe UI"/>
              </a:rPr>
              <a:t> la </a:t>
            </a:r>
            <a:r>
              <a:rPr lang="en-US" sz="1600" dirty="0" err="1">
                <a:cs typeface="Segoe UI"/>
              </a:rPr>
              <a:t>tabla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fusionada</a:t>
            </a:r>
            <a:r>
              <a:rPr lang="en-US" sz="1600" dirty="0">
                <a:cs typeface="Segoe UI"/>
              </a:rPr>
              <a:t> para </a:t>
            </a:r>
            <a:r>
              <a:rPr lang="en-US" sz="1600" dirty="0" err="1">
                <a:cs typeface="Segoe UI"/>
              </a:rPr>
              <a:t>ver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los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datos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combinados</a:t>
            </a:r>
            <a:endParaRPr lang="en-US" sz="1600" dirty="0">
              <a:cs typeface="Segoe U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06E3CF-5806-9EC4-5AB4-183AA253F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02" y="3011557"/>
            <a:ext cx="5435048" cy="19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1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C1CF-A011-22D0-15B2-97BCFC6BD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C50-7D3E-97CD-CCBB-695C4512C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A4BC72-1D4B-96B0-965E-8585DB48E43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D399EF-2E00-9051-051B-93FCC923E50C}"/>
              </a:ext>
            </a:extLst>
          </p:cNvPr>
          <p:cNvSpPr txBox="1"/>
          <p:nvPr/>
        </p:nvSpPr>
        <p:spPr>
          <a:xfrm>
            <a:off x="517003" y="1721757"/>
            <a:ext cx="1115973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BUENAS PRÁCTICAS EN EL USO DE FUSION Y ANEXIÓN</a:t>
            </a:r>
          </a:p>
          <a:p>
            <a:endParaRPr lang="en-US" sz="2400" b="1" dirty="0"/>
          </a:p>
          <a:p>
            <a:r>
              <a:rPr lang="en-US" b="1" dirty="0"/>
              <a:t>01 - </a:t>
            </a:r>
            <a:r>
              <a:rPr lang="en-US" b="1" dirty="0" err="1"/>
              <a:t>Comprender</a:t>
            </a:r>
            <a:r>
              <a:rPr lang="en-US" b="1" dirty="0"/>
              <a:t> bien la </a:t>
            </a:r>
            <a:r>
              <a:rPr lang="en-US" b="1" dirty="0" err="1"/>
              <a:t>diferencia</a:t>
            </a:r>
            <a:r>
              <a:rPr lang="en-US" b="1" dirty="0"/>
              <a:t> entre </a:t>
            </a:r>
            <a:r>
              <a:rPr lang="en-US" b="1" dirty="0" err="1"/>
              <a:t>anexión</a:t>
            </a:r>
            <a:r>
              <a:rPr lang="en-US" b="1" dirty="0"/>
              <a:t> y </a:t>
            </a:r>
            <a:r>
              <a:rPr lang="en-US" b="1" dirty="0" err="1"/>
              <a:t>fusión</a:t>
            </a:r>
            <a:r>
              <a:rPr lang="en-US" b="1" dirty="0"/>
              <a:t>:</a:t>
            </a:r>
            <a:r>
              <a:rPr lang="en-US" dirty="0"/>
              <a:t> Las </a:t>
            </a:r>
            <a:r>
              <a:rPr lang="en-US" dirty="0" err="1"/>
              <a:t>combinaciones</a:t>
            </a:r>
            <a:r>
              <a:rPr lang="en-US" dirty="0"/>
              <a:t> (merge) </a:t>
            </a:r>
            <a:r>
              <a:rPr lang="en-US" dirty="0" err="1"/>
              <a:t>unen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clave </a:t>
            </a:r>
            <a:r>
              <a:rPr lang="en-US" dirty="0" err="1"/>
              <a:t>común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 las </a:t>
            </a:r>
            <a:r>
              <a:rPr lang="en-US" dirty="0" err="1"/>
              <a:t>fusiones</a:t>
            </a:r>
            <a:r>
              <a:rPr lang="en-US" dirty="0"/>
              <a:t> (append) </a:t>
            </a:r>
            <a:r>
              <a:rPr lang="en-US" dirty="0" err="1"/>
              <a:t>apilan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tablas</a:t>
            </a:r>
            <a:r>
              <a:rPr lang="en-US" dirty="0"/>
              <a:t> </a:t>
            </a:r>
            <a:r>
              <a:rPr lang="en-US" dirty="0" err="1"/>
              <a:t>similares</a:t>
            </a:r>
            <a:r>
              <a:rPr lang="en-US" dirty="0"/>
              <a:t>. </a:t>
            </a:r>
          </a:p>
          <a:p>
            <a:r>
              <a:rPr lang="en-US" b="1" dirty="0"/>
              <a:t>02 - </a:t>
            </a:r>
            <a:r>
              <a:rPr lang="en-US" b="1" dirty="0" err="1"/>
              <a:t>Limpiar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datos</a:t>
            </a:r>
            <a:r>
              <a:rPr lang="en-US" b="1" dirty="0"/>
              <a:t> antes de </a:t>
            </a:r>
            <a:r>
              <a:rPr lang="en-US" b="1" dirty="0" err="1"/>
              <a:t>combinarlos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duplicados</a:t>
            </a:r>
            <a:r>
              <a:rPr lang="en-US" dirty="0"/>
              <a:t>, </a:t>
            </a:r>
            <a:r>
              <a:rPr lang="en-US" dirty="0" err="1"/>
              <a:t>corregir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y </a:t>
            </a:r>
            <a:r>
              <a:rPr lang="en-US" dirty="0" err="1"/>
              <a:t>verificar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formatos</a:t>
            </a:r>
            <a:r>
              <a:rPr lang="en-US" dirty="0"/>
              <a:t> de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coinciden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</a:p>
          <a:p>
            <a:r>
              <a:rPr lang="en-US" b="1" dirty="0"/>
              <a:t>03 - </a:t>
            </a:r>
            <a:r>
              <a:rPr lang="en-US" b="1" err="1"/>
              <a:t>Elegir</a:t>
            </a:r>
            <a:r>
              <a:rPr lang="en-US" b="1" dirty="0"/>
              <a:t> </a:t>
            </a:r>
            <a:r>
              <a:rPr lang="en-US" b="1" err="1"/>
              <a:t>el</a:t>
            </a:r>
            <a:r>
              <a:rPr lang="en-US" b="1" dirty="0"/>
              <a:t> </a:t>
            </a:r>
            <a:r>
              <a:rPr lang="en-US" b="1" err="1"/>
              <a:t>tipo</a:t>
            </a:r>
            <a:r>
              <a:rPr lang="en-US" b="1" dirty="0"/>
              <a:t> de </a:t>
            </a:r>
            <a:r>
              <a:rPr lang="en-US" b="1" err="1"/>
              <a:t>combinación</a:t>
            </a:r>
            <a:r>
              <a:rPr lang="en-US" b="1" dirty="0"/>
              <a:t> </a:t>
            </a:r>
            <a:r>
              <a:rPr lang="en-US" b="1" err="1"/>
              <a:t>adecuado</a:t>
            </a:r>
            <a:r>
              <a:rPr lang="en-US" b="1" dirty="0"/>
              <a:t>:</a:t>
            </a:r>
            <a:r>
              <a:rPr lang="en-US" dirty="0"/>
              <a:t> Power BI </a:t>
            </a:r>
            <a:r>
              <a:rPr lang="en-US" err="1"/>
              <a:t>permite</a:t>
            </a:r>
            <a:r>
              <a:rPr lang="en-US" dirty="0"/>
              <a:t> </a:t>
            </a:r>
            <a:r>
              <a:rPr lang="en-US" err="1"/>
              <a:t>combinaciones</a:t>
            </a:r>
            <a:r>
              <a:rPr lang="en-US" dirty="0"/>
              <a:t> </a:t>
            </a:r>
            <a:r>
              <a:rPr lang="en-US" err="1"/>
              <a:t>internas</a:t>
            </a:r>
            <a:r>
              <a:rPr lang="en-US" dirty="0"/>
              <a:t>, </a:t>
            </a:r>
            <a:r>
              <a:rPr lang="en-US" err="1"/>
              <a:t>externas</a:t>
            </a:r>
            <a:r>
              <a:rPr lang="en-US" dirty="0"/>
              <a:t> (</a:t>
            </a:r>
            <a:r>
              <a:rPr lang="en-US" err="1"/>
              <a:t>izquierda</a:t>
            </a:r>
            <a:r>
              <a:rPr lang="en-US" dirty="0"/>
              <a:t>/</a:t>
            </a:r>
            <a:r>
              <a:rPr lang="en-US" err="1"/>
              <a:t>derecha</a:t>
            </a:r>
            <a:r>
              <a:rPr lang="en-US" dirty="0"/>
              <a:t>), </a:t>
            </a:r>
            <a:r>
              <a:rPr lang="en-US" err="1"/>
              <a:t>cruzadas</a:t>
            </a:r>
            <a:r>
              <a:rPr lang="en-US" dirty="0"/>
              <a:t>, etc. </a:t>
            </a:r>
          </a:p>
          <a:p>
            <a:r>
              <a:rPr lang="en-US" b="1" dirty="0"/>
              <a:t>04 - </a:t>
            </a:r>
            <a:r>
              <a:rPr lang="en-US" b="1" dirty="0" err="1"/>
              <a:t>Verifica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después</a:t>
            </a:r>
            <a:r>
              <a:rPr lang="en-US" b="1" dirty="0"/>
              <a:t> de la </a:t>
            </a:r>
            <a:r>
              <a:rPr lang="en-US" b="1" dirty="0" err="1"/>
              <a:t>combinación</a:t>
            </a:r>
            <a:r>
              <a:rPr lang="en-US" b="1" dirty="0"/>
              <a:t>: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revisar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hayan</a:t>
            </a:r>
            <a:r>
              <a:rPr lang="en-US" dirty="0"/>
              <a:t> </a:t>
            </a:r>
            <a:r>
              <a:rPr lang="en-US" dirty="0" err="1"/>
              <a:t>fusionado</a:t>
            </a:r>
            <a:r>
              <a:rPr lang="en-US" dirty="0"/>
              <a:t>  </a:t>
            </a:r>
            <a:r>
              <a:rPr lang="en-US" dirty="0" err="1"/>
              <a:t>correctamente</a:t>
            </a:r>
            <a:r>
              <a:rPr lang="en-US" dirty="0"/>
              <a:t> y que no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pérdidas</a:t>
            </a:r>
            <a:r>
              <a:rPr lang="en-US" dirty="0"/>
              <a:t> o </a:t>
            </a:r>
            <a:r>
              <a:rPr lang="en-US" dirty="0" err="1"/>
              <a:t>duplicaciones</a:t>
            </a:r>
            <a:r>
              <a:rPr lang="en-US" dirty="0"/>
              <a:t> </a:t>
            </a:r>
            <a:r>
              <a:rPr lang="en-US" dirty="0" err="1"/>
              <a:t>inesperadas</a:t>
            </a:r>
            <a:r>
              <a:rPr lang="en-US" dirty="0"/>
              <a:t>.</a:t>
            </a:r>
            <a:endParaRPr lang="en-US"/>
          </a:p>
          <a:p>
            <a:r>
              <a:rPr lang="en-US" b="1" dirty="0"/>
              <a:t>05 - </a:t>
            </a:r>
            <a:r>
              <a:rPr lang="en-US" b="1" dirty="0" err="1"/>
              <a:t>Mantener</a:t>
            </a:r>
            <a:r>
              <a:rPr lang="en-US" b="1" dirty="0"/>
              <a:t> </a:t>
            </a:r>
            <a:r>
              <a:rPr lang="en-US" b="1" dirty="0" err="1"/>
              <a:t>nombres</a:t>
            </a:r>
            <a:r>
              <a:rPr lang="en-US" b="1" dirty="0"/>
              <a:t> </a:t>
            </a:r>
            <a:r>
              <a:rPr lang="en-US" b="1" dirty="0" err="1"/>
              <a:t>consistentes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las </a:t>
            </a:r>
            <a:r>
              <a:rPr lang="en-US" b="1" dirty="0" err="1"/>
              <a:t>columnas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Emplear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claros y </a:t>
            </a:r>
            <a:r>
              <a:rPr lang="en-US" dirty="0" err="1"/>
              <a:t>uniformes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tus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 para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confusiones</a:t>
            </a:r>
            <a:r>
              <a:rPr lang="en-US" dirty="0"/>
              <a:t>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combinarlas</a:t>
            </a:r>
            <a:r>
              <a:rPr lang="en-US" dirty="0"/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06 - </a:t>
            </a:r>
            <a:r>
              <a:rPr lang="en-US" b="1" err="1">
                <a:ea typeface="+mn-lt"/>
                <a:cs typeface="+mn-lt"/>
              </a:rPr>
              <a:t>Documentar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los</a:t>
            </a:r>
            <a:r>
              <a:rPr lang="en-US" b="1" dirty="0">
                <a:ea typeface="+mn-lt"/>
                <a:cs typeface="+mn-lt"/>
              </a:rPr>
              <a:t> pasos </a:t>
            </a:r>
            <a:r>
              <a:rPr lang="en-US" b="1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Power Query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Utilizar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nombres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descriptivos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pasos de </a:t>
            </a:r>
            <a:r>
              <a:rPr lang="en-US" err="1">
                <a:ea typeface="+mn-lt"/>
                <a:cs typeface="+mn-lt"/>
              </a:rPr>
              <a:t>transformación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err="1">
                <a:ea typeface="+mn-lt"/>
                <a:cs typeface="+mn-lt"/>
              </a:rPr>
              <a:t>comentarios</a:t>
            </a:r>
            <a:r>
              <a:rPr lang="en-US" dirty="0">
                <a:ea typeface="+mn-lt"/>
                <a:cs typeface="+mn-lt"/>
              </a:rPr>
              <a:t> para que </a:t>
            </a:r>
            <a:r>
              <a:rPr lang="en-US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usuarios</a:t>
            </a:r>
            <a:r>
              <a:rPr lang="en-US" dirty="0">
                <a:ea typeface="+mn-lt"/>
                <a:cs typeface="+mn-lt"/>
              </a:rPr>
              <a:t> (o </a:t>
            </a:r>
            <a:r>
              <a:rPr lang="en-US" err="1">
                <a:ea typeface="+mn-lt"/>
                <a:cs typeface="+mn-lt"/>
              </a:rPr>
              <a:t>tú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mismo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futuro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entiendan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r>
              <a:rPr lang="en-US" b="1" dirty="0"/>
              <a:t>07 – </a:t>
            </a:r>
            <a:r>
              <a:rPr lang="en-US" b="1" dirty="0" err="1"/>
              <a:t>Identificar</a:t>
            </a:r>
            <a:r>
              <a:rPr lang="en-US" b="1" dirty="0"/>
              <a:t> las </a:t>
            </a:r>
            <a:r>
              <a:rPr lang="en-US" b="1" u="sng" dirty="0" err="1"/>
              <a:t>tablas</a:t>
            </a:r>
            <a:r>
              <a:rPr lang="en-US" b="1" u="sng" dirty="0"/>
              <a:t> de </a:t>
            </a:r>
            <a:r>
              <a:rPr lang="en-US" b="1" u="sng" dirty="0" err="1"/>
              <a:t>hecho</a:t>
            </a:r>
            <a:r>
              <a:rPr lang="en-US" b="1" u="sng" dirty="0"/>
              <a:t> y las </a:t>
            </a:r>
            <a:r>
              <a:rPr lang="en-US" b="1" u="sng" dirty="0" err="1"/>
              <a:t>tablas</a:t>
            </a:r>
            <a:r>
              <a:rPr lang="en-US" b="1" u="sng" dirty="0"/>
              <a:t> de </a:t>
            </a:r>
            <a:r>
              <a:rPr lang="en-US" b="1" u="sng" dirty="0" err="1"/>
              <a:t>dimensión</a:t>
            </a:r>
            <a:r>
              <a:rPr lang="en-US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9996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42F3-98F5-9BC5-B595-62370BE38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85F1-D277-4AF3-8FA4-C577B0EF5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6BC740-7010-52CA-78A4-49F04CC0F92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93A69-FB43-8061-EC6B-DE2529DEB32F}"/>
              </a:ext>
            </a:extLst>
          </p:cNvPr>
          <p:cNvSpPr txBox="1"/>
          <p:nvPr/>
        </p:nvSpPr>
        <p:spPr>
          <a:xfrm>
            <a:off x="604284" y="1729563"/>
            <a:ext cx="11063176" cy="47041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650"/>
              </a:lnSpc>
            </a:pPr>
            <a:r>
              <a:rPr lang="es-ES" sz="2000" b="1" u="sng" dirty="0">
                <a:cs typeface="Segoe UI"/>
              </a:rPr>
              <a:t> TABLA DE HECHOS – CONTIENEN DATOS NUMÉRICOS (Ventas, ingresos, </a:t>
            </a:r>
            <a:r>
              <a:rPr lang="es-ES" sz="2000" b="1" u="sng" dirty="0" err="1">
                <a:cs typeface="Segoe UI"/>
              </a:rPr>
              <a:t>etc</a:t>
            </a:r>
            <a:r>
              <a:rPr lang="es-ES" sz="2000" b="1" u="sng" dirty="0">
                <a:cs typeface="Segoe UI"/>
              </a:rPr>
              <a:t>)</a:t>
            </a:r>
            <a:r>
              <a:rPr lang="es-ES" sz="2000" dirty="0">
                <a:cs typeface="Segoe UI"/>
              </a:rPr>
              <a:t>​</a:t>
            </a:r>
          </a:p>
          <a:p>
            <a:pPr>
              <a:lnSpc>
                <a:spcPts val="3000"/>
              </a:lnSpc>
            </a:pPr>
            <a:endParaRPr lang="en-US" sz="1300" dirty="0">
              <a:cs typeface="Arial"/>
            </a:endParaRPr>
          </a:p>
          <a:p>
            <a:pPr marL="285750" indent="-285750">
              <a:lnSpc>
                <a:spcPts val="3000"/>
              </a:lnSpc>
              <a:buFont typeface=""/>
              <a:buChar char="•"/>
            </a:pPr>
            <a:endParaRPr lang="en-US" sz="1300" dirty="0">
              <a:latin typeface="Bierstadt"/>
              <a:cs typeface="Arial"/>
            </a:endParaRPr>
          </a:p>
          <a:p>
            <a:endParaRPr lang="es-ES">
              <a:latin typeface="Arial"/>
              <a:cs typeface="Arial"/>
            </a:endParaRPr>
          </a:p>
          <a:p>
            <a:pPr>
              <a:lnSpc>
                <a:spcPts val="2100"/>
              </a:lnSpc>
            </a:pPr>
            <a:r>
              <a:rPr lang="es-ES" sz="1400" i="1" dirty="0">
                <a:cs typeface="Segoe UI"/>
              </a:rPr>
              <a:t>   Esta tabla contiene datos numéricos y transaccionales. Cada fila representa una venta individual.​</a:t>
            </a:r>
            <a:br>
              <a:rPr lang="es-ES" sz="1400" i="1" dirty="0">
                <a:cs typeface="Segoe UI"/>
              </a:rPr>
            </a:br>
            <a:r>
              <a:rPr lang="es-ES" sz="1400" i="1" dirty="0">
                <a:cs typeface="Segoe UI"/>
              </a:rPr>
              <a:t>   Las claves foráneas (</a:t>
            </a:r>
            <a:r>
              <a:rPr lang="es-ES" sz="1400" i="1" err="1">
                <a:cs typeface="Segoe UI"/>
              </a:rPr>
              <a:t>ID_Producto</a:t>
            </a:r>
            <a:r>
              <a:rPr lang="es-ES" sz="1400" i="1" dirty="0">
                <a:cs typeface="Segoe UI"/>
              </a:rPr>
              <a:t>, </a:t>
            </a:r>
            <a:r>
              <a:rPr lang="es-ES" sz="1400" i="1" err="1">
                <a:cs typeface="Segoe UI"/>
              </a:rPr>
              <a:t>ID_Cliente</a:t>
            </a:r>
            <a:r>
              <a:rPr lang="es-ES" sz="1400" i="1" dirty="0">
                <a:cs typeface="Segoe UI"/>
              </a:rPr>
              <a:t>) se relacionan con las tablas de dimensiones​.</a:t>
            </a:r>
          </a:p>
          <a:p>
            <a:endParaRPr lang="es-ES" sz="2000" b="1" u="sng" dirty="0">
              <a:cs typeface="Arial"/>
            </a:endParaRPr>
          </a:p>
          <a:p>
            <a:r>
              <a:rPr lang="es-ES" sz="2000" b="1" u="sng" dirty="0">
                <a:cs typeface="Arial"/>
              </a:rPr>
              <a:t>TABLA DE DIMENSIONES – CONTIENEN DESCRIPCIONES (Clientes, productos y fechas)</a:t>
            </a:r>
            <a:r>
              <a:rPr lang="es-ES" sz="2000" dirty="0">
                <a:cs typeface="Arial"/>
              </a:rPr>
              <a:t> </a:t>
            </a:r>
            <a:endParaRPr lang="es-ES" dirty="0"/>
          </a:p>
          <a:p>
            <a:pPr>
              <a:lnSpc>
                <a:spcPts val="3375"/>
              </a:lnSpc>
            </a:pPr>
            <a:r>
              <a:rPr lang="en-US" sz="1500" dirty="0">
                <a:cs typeface="Segoe UI"/>
              </a:rPr>
              <a:t>​</a:t>
            </a:r>
          </a:p>
          <a:p>
            <a:pPr>
              <a:lnSpc>
                <a:spcPts val="3375"/>
              </a:lnSpc>
            </a:pPr>
            <a:r>
              <a:rPr lang="es-ES" sz="1500" dirty="0">
                <a:cs typeface="Segoe UI"/>
              </a:rPr>
              <a:t>​</a:t>
            </a:r>
          </a:p>
          <a:p>
            <a:pPr>
              <a:lnSpc>
                <a:spcPts val="3375"/>
              </a:lnSpc>
            </a:pPr>
            <a:r>
              <a:rPr lang="es-ES" sz="1500" dirty="0">
                <a:cs typeface="Segoe UI"/>
              </a:rPr>
              <a:t>​</a:t>
            </a:r>
          </a:p>
          <a:p>
            <a:pPr>
              <a:lnSpc>
                <a:spcPts val="2100"/>
              </a:lnSpc>
            </a:pPr>
            <a:r>
              <a:rPr lang="es-ES" sz="1400" dirty="0">
                <a:solidFill>
                  <a:srgbClr val="424242"/>
                </a:solidFill>
                <a:cs typeface="Segoe UI"/>
              </a:rPr>
              <a:t>  Esta tabla describe los productos.</a:t>
            </a:r>
            <a:r>
              <a:rPr lang="es-ES" sz="1400" dirty="0">
                <a:cs typeface="Segoe UI"/>
              </a:rPr>
              <a:t>​</a:t>
            </a:r>
            <a:br>
              <a:rPr lang="es-ES" sz="1400" dirty="0">
                <a:cs typeface="Segoe UI"/>
              </a:rPr>
            </a:br>
            <a:r>
              <a:rPr lang="es-ES" sz="1400" dirty="0">
                <a:solidFill>
                  <a:srgbClr val="424242"/>
                </a:solidFill>
                <a:cs typeface="Segoe UI"/>
              </a:rPr>
              <a:t>  Se usa para </a:t>
            </a:r>
            <a:r>
              <a:rPr lang="es-ES" sz="1400" b="1" dirty="0">
                <a:solidFill>
                  <a:srgbClr val="424242"/>
                </a:solidFill>
                <a:cs typeface="Segoe UI"/>
              </a:rPr>
              <a:t>filtrar, agrupar o segmentar</a:t>
            </a:r>
            <a:r>
              <a:rPr lang="es-ES" sz="1400" dirty="0">
                <a:solidFill>
                  <a:srgbClr val="424242"/>
                </a:solidFill>
                <a:cs typeface="Segoe UI"/>
              </a:rPr>
              <a:t> los datos de la tabla de hechos.</a:t>
            </a:r>
            <a:r>
              <a:rPr lang="es-ES" sz="1400" dirty="0">
                <a:cs typeface="Segoe UI"/>
              </a:rPr>
              <a:t>​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149A55-009C-539A-9244-5AE4F75C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151386"/>
              </p:ext>
            </p:extLst>
          </p:nvPr>
        </p:nvGraphicFramePr>
        <p:xfrm>
          <a:off x="780317" y="2331549"/>
          <a:ext cx="10298829" cy="89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68992">
                  <a:extLst>
                    <a:ext uri="{9D8B030D-6E8A-4147-A177-3AD203B41FA5}">
                      <a16:colId xmlns:a16="http://schemas.microsoft.com/office/drawing/2014/main" val="3913412543"/>
                    </a:ext>
                  </a:extLst>
                </a:gridCol>
                <a:gridCol w="1199357">
                  <a:extLst>
                    <a:ext uri="{9D8B030D-6E8A-4147-A177-3AD203B41FA5}">
                      <a16:colId xmlns:a16="http://schemas.microsoft.com/office/drawing/2014/main" val="2774011626"/>
                    </a:ext>
                  </a:extLst>
                </a:gridCol>
                <a:gridCol w="1538306">
                  <a:extLst>
                    <a:ext uri="{9D8B030D-6E8A-4147-A177-3AD203B41FA5}">
                      <a16:colId xmlns:a16="http://schemas.microsoft.com/office/drawing/2014/main" val="1821887181"/>
                    </a:ext>
                  </a:extLst>
                </a:gridCol>
                <a:gridCol w="1186321">
                  <a:extLst>
                    <a:ext uri="{9D8B030D-6E8A-4147-A177-3AD203B41FA5}">
                      <a16:colId xmlns:a16="http://schemas.microsoft.com/office/drawing/2014/main" val="503040858"/>
                    </a:ext>
                  </a:extLst>
                </a:gridCol>
                <a:gridCol w="1368832">
                  <a:extLst>
                    <a:ext uri="{9D8B030D-6E8A-4147-A177-3AD203B41FA5}">
                      <a16:colId xmlns:a16="http://schemas.microsoft.com/office/drawing/2014/main" val="1089738672"/>
                    </a:ext>
                  </a:extLst>
                </a:gridCol>
                <a:gridCol w="1720817">
                  <a:extLst>
                    <a:ext uri="{9D8B030D-6E8A-4147-A177-3AD203B41FA5}">
                      <a16:colId xmlns:a16="http://schemas.microsoft.com/office/drawing/2014/main" val="696109645"/>
                    </a:ext>
                  </a:extLst>
                </a:gridCol>
                <a:gridCol w="2216204">
                  <a:extLst>
                    <a:ext uri="{9D8B030D-6E8A-4147-A177-3AD203B41FA5}">
                      <a16:colId xmlns:a16="http://schemas.microsoft.com/office/drawing/2014/main" val="468344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ID_Venta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Fecha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ID_Producto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ID_Cliente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Cantidad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Precio_Unitario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Total_Venta</a:t>
                      </a:r>
                      <a:endParaRPr lang="en-US" sz="1400">
                        <a:effectLst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1828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1001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2025-05-01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C001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15.00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30.00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04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1002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2025-05-02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C002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25.00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7800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84F237-39ED-BB3D-9EEA-6A71C0CFC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499109"/>
              </p:ext>
            </p:extLst>
          </p:nvPr>
        </p:nvGraphicFramePr>
        <p:xfrm>
          <a:off x="777616" y="4634133"/>
          <a:ext cx="10288436" cy="89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1968021575"/>
                    </a:ext>
                  </a:extLst>
                </a:gridCol>
                <a:gridCol w="2815966">
                  <a:extLst>
                    <a:ext uri="{9D8B030D-6E8A-4147-A177-3AD203B41FA5}">
                      <a16:colId xmlns:a16="http://schemas.microsoft.com/office/drawing/2014/main" val="3329637845"/>
                    </a:ext>
                  </a:extLst>
                </a:gridCol>
                <a:gridCol w="1737315">
                  <a:extLst>
                    <a:ext uri="{9D8B030D-6E8A-4147-A177-3AD203B41FA5}">
                      <a16:colId xmlns:a16="http://schemas.microsoft.com/office/drawing/2014/main" val="2980585183"/>
                    </a:ext>
                  </a:extLst>
                </a:gridCol>
                <a:gridCol w="4163530">
                  <a:extLst>
                    <a:ext uri="{9D8B030D-6E8A-4147-A177-3AD203B41FA5}">
                      <a16:colId xmlns:a16="http://schemas.microsoft.com/office/drawing/2014/main" val="30462226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ID_Producto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Nombre_Producto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err="1">
                          <a:effectLst/>
                          <a:latin typeface="Bierstadt"/>
                        </a:rPr>
                        <a:t>Categoría</a:t>
                      </a:r>
                      <a:endParaRPr lang="en-US" sz="1400" err="1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400" b="1" dirty="0">
                          <a:effectLst/>
                          <a:latin typeface="Bierstadt"/>
                        </a:rPr>
                        <a:t>Marca</a:t>
                      </a:r>
                      <a:endParaRPr lang="en-US" sz="14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08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P001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 err="1">
                          <a:effectLst/>
                          <a:latin typeface="Bierstadt"/>
                        </a:rPr>
                        <a:t>Camiseta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 </a:t>
                      </a:r>
                      <a:r>
                        <a:rPr lang="en-US" sz="1200" dirty="0" err="1">
                          <a:effectLst/>
                          <a:latin typeface="Bierstadt"/>
                        </a:rPr>
                        <a:t>Básica</a:t>
                      </a:r>
                      <a:endParaRPr lang="en-US" sz="1200" dirty="0">
                        <a:effectLst/>
                        <a:latin typeface="Bierstadt"/>
                      </a:endParaRP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Ropa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Marca 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27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P002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err="1">
                          <a:effectLst/>
                          <a:latin typeface="Bierstadt"/>
                        </a:rPr>
                        <a:t>Pantalón</a:t>
                      </a:r>
                      <a:r>
                        <a:rPr lang="en-US" sz="1200" dirty="0">
                          <a:effectLst/>
                          <a:latin typeface="Bierstadt"/>
                        </a:rPr>
                        <a:t> Jeans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Ropa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200"/>
                        </a:lnSpc>
                        <a:buNone/>
                      </a:pPr>
                      <a:r>
                        <a:rPr lang="en-US" sz="1200" dirty="0">
                          <a:effectLst/>
                          <a:latin typeface="Bierstadt"/>
                        </a:rPr>
                        <a:t>Marca B</a:t>
                      </a:r>
                    </a:p>
                  </a:txBody>
                  <a:tcPr marL="114300" marR="76200" marT="76200" marB="66675">
                    <a:lnL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82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719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783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028E-1100-EB2D-60CD-7478E8BF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3B9F-3791-1299-A40B-52E8240D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349940-047B-9F24-2C38-F5F79CB63C8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CD0D7-1B66-48A8-E8D6-65FB9B1CF34C}"/>
              </a:ext>
            </a:extLst>
          </p:cNvPr>
          <p:cNvSpPr txBox="1"/>
          <p:nvPr/>
        </p:nvSpPr>
        <p:spPr>
          <a:xfrm>
            <a:off x="517003" y="1721757"/>
            <a:ext cx="1115973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</a:p>
          <a:p>
            <a:r>
              <a:rPr lang="en-US" sz="2000" dirty="0"/>
              <a:t>En Power Query, es </a:t>
            </a:r>
            <a:r>
              <a:rPr lang="en-US" sz="2000" dirty="0" err="1"/>
              <a:t>posible</a:t>
            </a:r>
            <a:r>
              <a:rPr lang="en-US" sz="2000" dirty="0"/>
              <a:t>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que </a:t>
            </a:r>
            <a:r>
              <a:rPr lang="en-US" sz="2000" dirty="0" err="1"/>
              <a:t>contenga</a:t>
            </a:r>
            <a:r>
              <a:rPr lang="en-US" sz="2000" dirty="0"/>
              <a:t> un valor </a:t>
            </a:r>
            <a:r>
              <a:rPr lang="en-US" sz="2000" dirty="0" err="1"/>
              <a:t>agregado</a:t>
            </a:r>
            <a:r>
              <a:rPr lang="en-US" sz="2000" dirty="0"/>
              <a:t> para </a:t>
            </a:r>
            <a:r>
              <a:rPr lang="en-US" sz="2000" dirty="0" err="1"/>
              <a:t>cada</a:t>
            </a:r>
            <a:r>
              <a:rPr lang="en-US" sz="2000" dirty="0"/>
              <a:t> valor </a:t>
            </a:r>
            <a:r>
              <a:rPr lang="en-US" sz="2000" dirty="0" err="1"/>
              <a:t>único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. Power Query </a:t>
            </a:r>
            <a:r>
              <a:rPr lang="en-US" sz="2000" b="1" dirty="0" err="1"/>
              <a:t>agrupa</a:t>
            </a:r>
            <a:r>
              <a:rPr lang="en-US" sz="2000" b="1" dirty="0"/>
              <a:t> </a:t>
            </a:r>
            <a:r>
              <a:rPr lang="en-US" sz="2000" b="1" dirty="0" err="1"/>
              <a:t>cada</a:t>
            </a:r>
            <a:r>
              <a:rPr lang="en-US" sz="2000" b="1" dirty="0"/>
              <a:t> valor </a:t>
            </a:r>
            <a:r>
              <a:rPr lang="en-US" sz="2000" b="1" dirty="0" err="1"/>
              <a:t>único</a:t>
            </a:r>
            <a:r>
              <a:rPr lang="en-US" sz="2000" b="1" dirty="0"/>
              <a:t>,</a:t>
            </a:r>
            <a:r>
              <a:rPr lang="en-US" sz="2000" dirty="0"/>
              <a:t>  y lo </a:t>
            </a:r>
            <a:r>
              <a:rPr lang="en-US" sz="2000" dirty="0" err="1"/>
              <a:t>convierte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3" name="Picture 2" descr="Diagrama de columnas dinámicas.">
            <a:extLst>
              <a:ext uri="{FF2B5EF4-FFF2-40B4-BE49-F238E27FC236}">
                <a16:creationId xmlns:a16="http://schemas.microsoft.com/office/drawing/2014/main" id="{ED73493A-DDD2-FAFB-CFFF-5B6A4CF4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4" y="3573559"/>
            <a:ext cx="9899373" cy="30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11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29F1C-17FD-78CF-2186-755FDEBAF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3864-DBBC-076F-CA83-5A57037D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17B1A6-F8EE-B413-B0AA-66DBCC15C0F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31C79-5CDE-8125-14FF-0ED3B1548E41}"/>
              </a:ext>
            </a:extLst>
          </p:cNvPr>
          <p:cNvSpPr txBox="1"/>
          <p:nvPr/>
        </p:nvSpPr>
        <p:spPr>
          <a:xfrm>
            <a:off x="517003" y="1721757"/>
            <a:ext cx="1115973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 err="1"/>
              <a:t>Pivotar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implica</a:t>
            </a:r>
            <a:r>
              <a:rPr lang="en-US" sz="2000" dirty="0"/>
              <a:t> </a:t>
            </a:r>
            <a:r>
              <a:rPr lang="en-US" sz="2000" dirty="0" err="1"/>
              <a:t>convertir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nombres</a:t>
            </a:r>
            <a:r>
              <a:rPr lang="en-US" sz="2000" dirty="0"/>
              <a:t> de </a:t>
            </a:r>
            <a:r>
              <a:rPr lang="en-US" sz="2000" dirty="0" err="1"/>
              <a:t>nuevas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, </a:t>
            </a:r>
            <a:r>
              <a:rPr lang="en-US" sz="2000" dirty="0" err="1"/>
              <a:t>reorganizando</a:t>
            </a:r>
            <a:r>
              <a:rPr lang="en-US" sz="2000" dirty="0"/>
              <a:t> la </a:t>
            </a:r>
            <a:r>
              <a:rPr lang="en-US" sz="2000" dirty="0" err="1"/>
              <a:t>estructura</a:t>
            </a:r>
            <a:r>
              <a:rPr lang="en-US" sz="2000" dirty="0"/>
              <a:t> para </a:t>
            </a:r>
            <a:r>
              <a:rPr lang="en-US" sz="2000" dirty="0" err="1"/>
              <a:t>facilitar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.</a:t>
            </a:r>
            <a:endParaRPr lang="en-US" dirty="0"/>
          </a:p>
          <a:p>
            <a:endParaRPr lang="en-US" sz="2000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b="1" u="sng" dirty="0"/>
              <a:t>Antes</a:t>
            </a:r>
            <a:r>
              <a:rPr lang="en-US" u="sng" dirty="0"/>
              <a:t> </a:t>
            </a:r>
            <a:r>
              <a:rPr lang="en-US" dirty="0"/>
              <a:t>de </a:t>
            </a:r>
            <a:r>
              <a:rPr lang="en-US" dirty="0" err="1"/>
              <a:t>pivotar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b="1" dirty="0"/>
              <a:t>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D51FB3-98F7-DD97-5997-DB4C67CE9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333713"/>
              </p:ext>
            </p:extLst>
          </p:nvPr>
        </p:nvGraphicFramePr>
        <p:xfrm>
          <a:off x="646814" y="4128976"/>
          <a:ext cx="10892823" cy="18491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0941">
                  <a:extLst>
                    <a:ext uri="{9D8B030D-6E8A-4147-A177-3AD203B41FA5}">
                      <a16:colId xmlns:a16="http://schemas.microsoft.com/office/drawing/2014/main" val="963256387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2179726556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595635078"/>
                    </a:ext>
                  </a:extLst>
                </a:gridCol>
              </a:tblGrid>
              <a:tr h="365494">
                <a:tc>
                  <a:txBody>
                    <a:bodyPr/>
                    <a:lstStyle/>
                    <a:p>
                      <a:r>
                        <a:rPr lang="en-US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6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Electrónica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Ene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500 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9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Ropa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331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Electrónica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Feb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700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3602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Ropa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Feb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450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3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17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6C1ED-FD58-81C5-87C3-4E581332E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058-7DCB-6F93-B388-2DC1C863E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D6F094-7071-1119-66BE-4B9B961C0DC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B1348-F5F9-5327-5070-BFCF90CD5CFE}"/>
              </a:ext>
            </a:extLst>
          </p:cNvPr>
          <p:cNvSpPr txBox="1"/>
          <p:nvPr/>
        </p:nvSpPr>
        <p:spPr>
          <a:xfrm>
            <a:off x="517003" y="1721757"/>
            <a:ext cx="11159738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 err="1"/>
              <a:t>Pivotar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implica</a:t>
            </a:r>
            <a:r>
              <a:rPr lang="en-US" sz="2000" dirty="0"/>
              <a:t> </a:t>
            </a:r>
            <a:r>
              <a:rPr lang="en-US" sz="2000" dirty="0" err="1"/>
              <a:t>convertir</a:t>
            </a:r>
            <a:r>
              <a:rPr lang="en-US" sz="2000" dirty="0"/>
              <a:t> </a:t>
            </a:r>
            <a:r>
              <a:rPr lang="en-US" sz="2000" dirty="0" err="1"/>
              <a:t>valores</a:t>
            </a:r>
            <a:r>
              <a:rPr lang="en-US" sz="2000" dirty="0"/>
              <a:t> de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columna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nombres</a:t>
            </a:r>
            <a:r>
              <a:rPr lang="en-US" sz="2000" dirty="0"/>
              <a:t> de </a:t>
            </a:r>
            <a:r>
              <a:rPr lang="en-US" sz="2000" dirty="0" err="1"/>
              <a:t>nuevas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, </a:t>
            </a:r>
            <a:r>
              <a:rPr lang="en-US" sz="2000" dirty="0" err="1"/>
              <a:t>reorganizando</a:t>
            </a:r>
            <a:r>
              <a:rPr lang="en-US" sz="2000" dirty="0"/>
              <a:t> la </a:t>
            </a:r>
            <a:r>
              <a:rPr lang="en-US" sz="2000" dirty="0" err="1"/>
              <a:t>estructura</a:t>
            </a:r>
            <a:r>
              <a:rPr lang="en-US" sz="2000" dirty="0"/>
              <a:t> para </a:t>
            </a:r>
            <a:r>
              <a:rPr lang="en-US" sz="2000" dirty="0" err="1"/>
              <a:t>facilitar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.</a:t>
            </a:r>
            <a:endParaRPr lang="en-US" dirty="0"/>
          </a:p>
          <a:p>
            <a:endParaRPr lang="en-US" sz="2000" dirty="0"/>
          </a:p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b="1" u="sng" dirty="0" err="1"/>
              <a:t>Despues</a:t>
            </a:r>
            <a:r>
              <a:rPr lang="en-US" u="sng" dirty="0"/>
              <a:t> </a:t>
            </a:r>
            <a:r>
              <a:rPr lang="en-US" dirty="0"/>
              <a:t>de </a:t>
            </a:r>
            <a:r>
              <a:rPr lang="en-US" dirty="0" err="1"/>
              <a:t>pivotar</a:t>
            </a:r>
            <a:r>
              <a:rPr lang="en-US" dirty="0"/>
              <a:t> la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n-US" b="1" dirty="0"/>
              <a:t>MES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120C70-22A5-3510-F0FE-94E2E511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90300"/>
              </p:ext>
            </p:extLst>
          </p:nvPr>
        </p:nvGraphicFramePr>
        <p:xfrm>
          <a:off x="646814" y="4128976"/>
          <a:ext cx="1089282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30941">
                  <a:extLst>
                    <a:ext uri="{9D8B030D-6E8A-4147-A177-3AD203B41FA5}">
                      <a16:colId xmlns:a16="http://schemas.microsoft.com/office/drawing/2014/main" val="963256387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2179726556"/>
                    </a:ext>
                  </a:extLst>
                </a:gridCol>
                <a:gridCol w="3630941">
                  <a:extLst>
                    <a:ext uri="{9D8B030D-6E8A-4147-A177-3AD203B41FA5}">
                      <a16:colId xmlns:a16="http://schemas.microsoft.com/office/drawing/2014/main" val="595635078"/>
                    </a:ext>
                  </a:extLst>
                </a:gridCol>
              </a:tblGrid>
              <a:tr h="365494">
                <a:tc>
                  <a:txBody>
                    <a:bodyPr/>
                    <a:lstStyle/>
                    <a:p>
                      <a:r>
                        <a:rPr lang="en-US" dirty="0"/>
                        <a:t>CATEGORÍA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Bierstadt"/>
                        </a:rPr>
                        <a:t>Ene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Bierstadt"/>
                        </a:rPr>
                        <a:t>Feb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16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Electrónica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500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700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393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Ropa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53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78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FC30B-09B0-448C-E128-A3076822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40E5-42D2-C61B-30C6-7FF7CFE2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09AD45-8413-D258-9C0A-15A77F92D27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93937-B536-75D6-6576-2F61DA4DDFC2}"/>
              </a:ext>
            </a:extLst>
          </p:cNvPr>
          <p:cNvSpPr txBox="1"/>
          <p:nvPr/>
        </p:nvSpPr>
        <p:spPr>
          <a:xfrm>
            <a:off x="517003" y="1721757"/>
            <a:ext cx="1115973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COLUMNAS DINÁMICAS (PIVOTAR COLUMNAS)</a:t>
            </a:r>
            <a:endParaRPr lang="en-US" sz="2400" dirty="0"/>
          </a:p>
          <a:p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600" dirty="0"/>
              <a:t>04 - De forma </a:t>
            </a:r>
            <a:r>
              <a:rPr lang="en-US" sz="1600" dirty="0" err="1"/>
              <a:t>predeterminada</a:t>
            </a:r>
            <a:r>
              <a:rPr lang="en-US" sz="1600" dirty="0"/>
              <a:t>, Power Query </a:t>
            </a:r>
            <a:r>
              <a:rPr lang="en-US" sz="1600" dirty="0" err="1"/>
              <a:t>intenta</a:t>
            </a:r>
            <a:r>
              <a:rPr lang="en-US" sz="1600" dirty="0"/>
              <a:t>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</a:p>
          <a:p>
            <a:r>
              <a:rPr lang="en-US" sz="1600" dirty="0" err="1"/>
              <a:t>suma</a:t>
            </a:r>
            <a:r>
              <a:rPr lang="en-US" sz="1600" dirty="0"/>
              <a:t> </a:t>
            </a:r>
            <a:r>
              <a:rPr lang="en-US" sz="1600" dirty="0" err="1"/>
              <a:t>como</a:t>
            </a:r>
            <a:r>
              <a:rPr lang="en-US" sz="1600" dirty="0"/>
              <a:t> </a:t>
            </a:r>
            <a:r>
              <a:rPr lang="en-US" sz="1600" dirty="0" err="1"/>
              <a:t>agregación</a:t>
            </a:r>
            <a:r>
              <a:rPr lang="en-US" sz="1600" dirty="0"/>
              <a:t>.</a:t>
            </a:r>
          </a:p>
          <a:p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513965-B1B1-33B6-D067-9E11F1761BC2}"/>
              </a:ext>
            </a:extLst>
          </p:cNvPr>
          <p:cNvSpPr txBox="1"/>
          <p:nvPr/>
        </p:nvSpPr>
        <p:spPr>
          <a:xfrm>
            <a:off x="515679" y="2376377"/>
            <a:ext cx="6287772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​</a:t>
            </a:r>
            <a:r>
              <a:rPr lang="en-US" sz="2400" b="1" dirty="0">
                <a:cs typeface="Segoe UI"/>
              </a:rPr>
              <a:t>Pasos para PIVORTAR </a:t>
            </a:r>
            <a:r>
              <a:rPr lang="en-US" sz="2400" b="1" dirty="0" err="1">
                <a:cs typeface="Segoe UI"/>
              </a:rPr>
              <a:t>una</a:t>
            </a:r>
            <a:r>
              <a:rPr lang="en-US" sz="2400" b="1" dirty="0">
                <a:cs typeface="Segoe UI"/>
              </a:rPr>
              <a:t> Columna</a:t>
            </a:r>
            <a:endParaRPr lang="en-US" dirty="0">
              <a:cs typeface="Segoe UI"/>
            </a:endParaRPr>
          </a:p>
          <a:p>
            <a:endParaRPr lang="en-US"/>
          </a:p>
          <a:p>
            <a:r>
              <a:rPr lang="en-US" sz="1600" dirty="0">
                <a:cs typeface="Segoe UI"/>
              </a:rPr>
              <a:t>01 - </a:t>
            </a:r>
            <a:r>
              <a:rPr lang="en-US" sz="1600" dirty="0" err="1">
                <a:cs typeface="Segoe UI"/>
              </a:rPr>
              <a:t>Seleccionar</a:t>
            </a:r>
            <a:r>
              <a:rPr lang="en-US" sz="1600" dirty="0">
                <a:cs typeface="Segoe UI"/>
              </a:rPr>
              <a:t> la </a:t>
            </a:r>
            <a:r>
              <a:rPr lang="en-US" sz="1600" dirty="0" err="1">
                <a:cs typeface="Segoe UI"/>
              </a:rPr>
              <a:t>columna</a:t>
            </a:r>
            <a:r>
              <a:rPr lang="en-US" sz="1600" dirty="0">
                <a:cs typeface="Segoe UI"/>
              </a:rPr>
              <a:t> que se </a:t>
            </a:r>
            <a:r>
              <a:rPr lang="en-US" sz="1600" dirty="0" err="1">
                <a:cs typeface="Segoe UI"/>
              </a:rPr>
              <a:t>desea</a:t>
            </a:r>
            <a:r>
              <a:rPr lang="en-US" sz="1600" dirty="0">
                <a:cs typeface="Segoe UI"/>
              </a:rPr>
              <a:t> </a:t>
            </a:r>
            <a:r>
              <a:rPr lang="en-US" sz="1600" dirty="0" err="1">
                <a:cs typeface="Segoe UI"/>
              </a:rPr>
              <a:t>girar</a:t>
            </a:r>
            <a:r>
              <a:rPr lang="en-US" sz="1600" dirty="0">
                <a:cs typeface="Segoe UI"/>
              </a:rPr>
              <a:t>. </a:t>
            </a:r>
          </a:p>
          <a:p>
            <a:endParaRPr lang="en-US" sz="1600" dirty="0">
              <a:cs typeface="Segoe UI"/>
            </a:endParaRPr>
          </a:p>
          <a:p>
            <a:r>
              <a:rPr lang="en-US" sz="1600" dirty="0"/>
              <a:t>02 – </a:t>
            </a:r>
            <a:r>
              <a:rPr lang="en-US" sz="1600" dirty="0" err="1"/>
              <a:t>Seleccionar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Columna. En la </a:t>
            </a:r>
            <a:r>
              <a:rPr lang="en-US" sz="1600" dirty="0" err="1"/>
              <a:t>pestaña</a:t>
            </a:r>
            <a:r>
              <a:rPr lang="en-US" sz="1600" dirty="0"/>
              <a:t> </a:t>
            </a:r>
            <a:r>
              <a:rPr lang="en-US" sz="1600" dirty="0" err="1"/>
              <a:t>Transformar</a:t>
            </a:r>
            <a:r>
              <a:rPr lang="en-US" sz="1600" dirty="0"/>
              <a:t>, </a:t>
            </a:r>
            <a:r>
              <a:rPr lang="en-US" sz="1600" dirty="0" err="1"/>
              <a:t>seleccionar</a:t>
            </a:r>
            <a:r>
              <a:rPr lang="en-US" sz="1600" dirty="0"/>
              <a:t> &gt; </a:t>
            </a:r>
            <a:r>
              <a:rPr lang="en-US" sz="1600" b="1" dirty="0"/>
              <a:t>Columna </a:t>
            </a:r>
            <a:r>
              <a:rPr lang="en-US" sz="1600" b="1" dirty="0" err="1"/>
              <a:t>dinámica</a:t>
            </a:r>
            <a:r>
              <a:rPr lang="en-US" sz="1600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sz="1600" dirty="0">
                <a:cs typeface="Segoe UI"/>
              </a:rPr>
              <a:t>03 – En </a:t>
            </a:r>
            <a:r>
              <a:rPr lang="en-US" sz="1600" err="1">
                <a:cs typeface="Segoe UI"/>
              </a:rPr>
              <a:t>el</a:t>
            </a:r>
            <a:r>
              <a:rPr lang="en-US" sz="1600" dirty="0">
                <a:cs typeface="Segoe UI"/>
              </a:rPr>
              <a:t> </a:t>
            </a:r>
            <a:r>
              <a:rPr lang="en-US" sz="1600" err="1">
                <a:cs typeface="Segoe UI"/>
              </a:rPr>
              <a:t>cuadro</a:t>
            </a:r>
            <a:r>
              <a:rPr lang="en-US" sz="1600" dirty="0">
                <a:cs typeface="Segoe UI"/>
              </a:rPr>
              <a:t> de </a:t>
            </a:r>
            <a:r>
              <a:rPr lang="en-US" sz="1600" err="1">
                <a:cs typeface="Segoe UI"/>
              </a:rPr>
              <a:t>diálogo</a:t>
            </a:r>
            <a:r>
              <a:rPr lang="en-US" sz="1600" dirty="0">
                <a:cs typeface="Segoe UI"/>
              </a:rPr>
              <a:t> </a:t>
            </a:r>
            <a:r>
              <a:rPr lang="en-US" sz="1600" b="1" dirty="0">
                <a:cs typeface="Segoe UI"/>
              </a:rPr>
              <a:t>Columna </a:t>
            </a:r>
            <a:r>
              <a:rPr lang="en-US" sz="1600" b="1" err="1">
                <a:cs typeface="Segoe UI"/>
              </a:rPr>
              <a:t>dinámica</a:t>
            </a:r>
            <a:r>
              <a:rPr lang="en-US" sz="1600" dirty="0">
                <a:cs typeface="Segoe UI"/>
              </a:rPr>
              <a:t>, </a:t>
            </a:r>
            <a:r>
              <a:rPr lang="en-US" sz="1600" err="1">
                <a:cs typeface="Segoe UI"/>
              </a:rPr>
              <a:t>en</a:t>
            </a:r>
            <a:r>
              <a:rPr lang="en-US" sz="1600" dirty="0">
                <a:cs typeface="Segoe UI"/>
              </a:rPr>
              <a:t> la </a:t>
            </a:r>
            <a:r>
              <a:rPr lang="en-US" sz="1600" err="1">
                <a:cs typeface="Segoe UI"/>
              </a:rPr>
              <a:t>lista</a:t>
            </a:r>
            <a:r>
              <a:rPr lang="en-US" sz="1600" dirty="0">
                <a:cs typeface="Segoe UI"/>
              </a:rPr>
              <a:t> de </a:t>
            </a:r>
            <a:r>
              <a:rPr lang="en-US" sz="1600" b="1" dirty="0">
                <a:cs typeface="Segoe UI"/>
              </a:rPr>
              <a:t>Columna de valor</a:t>
            </a:r>
            <a:r>
              <a:rPr lang="en-US" sz="1600" dirty="0">
                <a:cs typeface="Segoe UI"/>
              </a:rPr>
              <a:t>, </a:t>
            </a:r>
            <a:r>
              <a:rPr lang="en-US" sz="1600" err="1">
                <a:cs typeface="Segoe UI"/>
              </a:rPr>
              <a:t>seleccione</a:t>
            </a:r>
            <a:r>
              <a:rPr lang="en-US" sz="1600" dirty="0">
                <a:cs typeface="Segoe UI"/>
              </a:rPr>
              <a:t> </a:t>
            </a:r>
            <a:r>
              <a:rPr lang="en-US" sz="1600" b="1" dirty="0">
                <a:cs typeface="Segoe UI"/>
              </a:rPr>
              <a:t>Valor</a:t>
            </a:r>
            <a:r>
              <a:rPr lang="en-US" sz="1600" dirty="0">
                <a:cs typeface="Segoe UI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3B248-05F2-11BA-24F2-38BF77A2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42" y="2378559"/>
            <a:ext cx="4377359" cy="1299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840894-CE80-B329-B8B2-024AC8009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434" y="4192036"/>
            <a:ext cx="4435338" cy="179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0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878DB-3F81-59A2-892B-012B0E6B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547D-391F-48BD-ABB0-311E30C1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949C55-35CB-F79E-87AF-3CB9373EDB4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A8AF8B-89C4-BD87-DD25-1F7D743C56B6}"/>
              </a:ext>
            </a:extLst>
          </p:cNvPr>
          <p:cNvSpPr txBox="1"/>
          <p:nvPr/>
        </p:nvSpPr>
        <p:spPr>
          <a:xfrm>
            <a:off x="517003" y="1721757"/>
            <a:ext cx="1115973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TRANSPONER TABLAS</a:t>
            </a:r>
          </a:p>
          <a:p>
            <a:r>
              <a:rPr lang="en-US" sz="1600" dirty="0"/>
              <a:t>La </a:t>
            </a:r>
            <a:r>
              <a:rPr lang="en-US" sz="1600" err="1"/>
              <a:t>operación</a:t>
            </a:r>
            <a:r>
              <a:rPr lang="en-US" sz="1600" dirty="0"/>
              <a:t> de </a:t>
            </a:r>
            <a:r>
              <a:rPr lang="en-US" sz="1600" err="1"/>
              <a:t>transposición</a:t>
            </a:r>
            <a:r>
              <a:rPr lang="en-US" sz="1600" dirty="0"/>
              <a:t> de </a:t>
            </a:r>
            <a:r>
              <a:rPr lang="en-US" sz="1600" err="1"/>
              <a:t>tabla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Power Query </a:t>
            </a:r>
            <a:r>
              <a:rPr lang="en-US" sz="1600" err="1"/>
              <a:t>gira</a:t>
            </a:r>
            <a:r>
              <a:rPr lang="en-US" sz="1600" dirty="0"/>
              <a:t> la </a:t>
            </a:r>
            <a:r>
              <a:rPr lang="en-US" sz="1600" err="1"/>
              <a:t>tabla</a:t>
            </a:r>
            <a:r>
              <a:rPr lang="en-US" sz="1600" dirty="0"/>
              <a:t> 90 </a:t>
            </a:r>
            <a:r>
              <a:rPr lang="en-US" sz="1600" err="1"/>
              <a:t>grados</a:t>
            </a:r>
            <a:r>
              <a:rPr lang="en-US" sz="1600" dirty="0"/>
              <a:t>, </a:t>
            </a:r>
            <a:r>
              <a:rPr lang="en-US" sz="1600" err="1"/>
              <a:t>convirtiendo</a:t>
            </a:r>
            <a:r>
              <a:rPr lang="en-US" sz="1600" dirty="0"/>
              <a:t> las </a:t>
            </a:r>
            <a:r>
              <a:rPr lang="en-US" sz="1600" err="1"/>
              <a:t>filas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y las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.</a:t>
            </a:r>
          </a:p>
          <a:p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 descr="Tabla de origen de muestra que se va a transponer.">
            <a:extLst>
              <a:ext uri="{FF2B5EF4-FFF2-40B4-BE49-F238E27FC236}">
                <a16:creationId xmlns:a16="http://schemas.microsoft.com/office/drawing/2014/main" id="{58354631-B4EA-7172-D23E-3B2D9670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2" y="2729881"/>
            <a:ext cx="6990940" cy="1617108"/>
          </a:xfrm>
          <a:prstGeom prst="rect">
            <a:avLst/>
          </a:prstGeom>
        </p:spPr>
      </p:pic>
      <p:pic>
        <p:nvPicPr>
          <p:cNvPr id="6" name="Picture 5" descr="Pestaña de salida final.">
            <a:extLst>
              <a:ext uri="{FF2B5EF4-FFF2-40B4-BE49-F238E27FC236}">
                <a16:creationId xmlns:a16="http://schemas.microsoft.com/office/drawing/2014/main" id="{FD80859C-1556-F1FD-E7E6-096FADF98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30" y="4649238"/>
            <a:ext cx="5831730" cy="18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0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0C24C-5225-BB52-F0A0-60A5303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59E-1114-F921-7FC4-7BAD8FB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REPASO SESION 04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688655-239E-8695-4710-099590522792}"/>
              </a:ext>
            </a:extLst>
          </p:cNvPr>
          <p:cNvSpPr txBox="1">
            <a:spLocks/>
          </p:cNvSpPr>
          <p:nvPr/>
        </p:nvSpPr>
        <p:spPr>
          <a:xfrm>
            <a:off x="517869" y="1387199"/>
            <a:ext cx="11158656" cy="4597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Dividir</a:t>
            </a:r>
            <a:r>
              <a:rPr lang="en-US" sz="2800" b="0" dirty="0"/>
              <a:t> / </a:t>
            </a:r>
            <a:r>
              <a:rPr lang="en-US" sz="2800" b="0" dirty="0" err="1"/>
              <a:t>Combinar</a:t>
            </a:r>
            <a:r>
              <a:rPr lang="en-US" sz="2800" b="0" dirty="0"/>
              <a:t> </a:t>
            </a:r>
            <a:r>
              <a:rPr lang="en-US" sz="2800" b="0" dirty="0" err="1"/>
              <a:t>Columnas</a:t>
            </a: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err="1"/>
              <a:t>Reemplazar</a:t>
            </a:r>
            <a:r>
              <a:rPr lang="en-US" sz="2800" b="0" dirty="0"/>
              <a:t> </a:t>
            </a:r>
            <a:r>
              <a:rPr lang="en-US" sz="2800" b="0" err="1"/>
              <a:t>valores</a:t>
            </a:r>
            <a:r>
              <a:rPr lang="en-US" sz="2800" b="0" dirty="0"/>
              <a:t> </a:t>
            </a:r>
            <a:r>
              <a:rPr lang="en-US" sz="2800" b="0" err="1"/>
              <a:t>en</a:t>
            </a:r>
            <a:r>
              <a:rPr lang="en-US" sz="2800" b="0" dirty="0"/>
              <a:t> Columna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Columnas</a:t>
            </a:r>
            <a:r>
              <a:rPr lang="en-US" sz="2800" b="0" dirty="0"/>
              <a:t> </a:t>
            </a:r>
            <a:r>
              <a:rPr lang="en-US" sz="2800" b="0" dirty="0" err="1"/>
              <a:t>Condicionales</a:t>
            </a: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err="1"/>
              <a:t>Columnas</a:t>
            </a:r>
            <a:r>
              <a:rPr lang="en-US" sz="2800" b="0" dirty="0"/>
              <a:t> </a:t>
            </a:r>
            <a:r>
              <a:rPr lang="en-US" sz="2800" b="0" err="1"/>
              <a:t>Personalizadas</a:t>
            </a:r>
            <a:r>
              <a:rPr lang="en-US" sz="2800" b="0" dirty="0"/>
              <a:t> con </a:t>
            </a:r>
            <a:r>
              <a:rPr lang="en-US" sz="2800" b="0" err="1"/>
              <a:t>funciones</a:t>
            </a:r>
            <a:r>
              <a:rPr lang="en-US" sz="2800" b="0" dirty="0"/>
              <a:t> M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err="1"/>
              <a:t>Agrupación</a:t>
            </a:r>
            <a:r>
              <a:rPr lang="en-US" sz="2800" b="0" dirty="0"/>
              <a:t> de </a:t>
            </a:r>
            <a:r>
              <a:rPr lang="en-US" sz="2800" b="0" err="1"/>
              <a:t>Columnas</a:t>
            </a:r>
            <a:endParaRPr lang="en-US" sz="2800" b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112108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40142-D9D0-1B83-CC6B-09028C55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FDBD-04B0-24F7-D19C-2EBA5B5F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73273-3F72-7F6E-1DA6-E14E31FE635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61E1B-2098-4106-E48C-DBBAF121E22E}"/>
              </a:ext>
            </a:extLst>
          </p:cNvPr>
          <p:cNvSpPr txBox="1"/>
          <p:nvPr/>
        </p:nvSpPr>
        <p:spPr>
          <a:xfrm>
            <a:off x="517003" y="1721757"/>
            <a:ext cx="1115973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TRANSPONER TABLAS</a:t>
            </a:r>
          </a:p>
          <a:p>
            <a:r>
              <a:rPr lang="en-US" sz="1600" dirty="0"/>
              <a:t>La </a:t>
            </a:r>
            <a:r>
              <a:rPr lang="en-US" sz="1600" err="1"/>
              <a:t>operación</a:t>
            </a:r>
            <a:r>
              <a:rPr lang="en-US" sz="1600" dirty="0"/>
              <a:t> de </a:t>
            </a:r>
            <a:r>
              <a:rPr lang="en-US" sz="1600" err="1"/>
              <a:t>transposición</a:t>
            </a:r>
            <a:r>
              <a:rPr lang="en-US" sz="1600" dirty="0"/>
              <a:t> de </a:t>
            </a:r>
            <a:r>
              <a:rPr lang="en-US" sz="1600" err="1"/>
              <a:t>tabla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Power Query </a:t>
            </a:r>
            <a:r>
              <a:rPr lang="en-US" sz="1600" err="1"/>
              <a:t>gira</a:t>
            </a:r>
            <a:r>
              <a:rPr lang="en-US" sz="1600" dirty="0"/>
              <a:t> la </a:t>
            </a:r>
            <a:r>
              <a:rPr lang="en-US" sz="1600" err="1"/>
              <a:t>tabla</a:t>
            </a:r>
            <a:r>
              <a:rPr lang="en-US" sz="1600" dirty="0"/>
              <a:t> 90 </a:t>
            </a:r>
            <a:r>
              <a:rPr lang="en-US" sz="1600" err="1"/>
              <a:t>grados</a:t>
            </a:r>
            <a:r>
              <a:rPr lang="en-US" sz="1600" dirty="0"/>
              <a:t>, </a:t>
            </a:r>
            <a:r>
              <a:rPr lang="en-US" sz="1600" err="1"/>
              <a:t>convirtiendo</a:t>
            </a:r>
            <a:r>
              <a:rPr lang="en-US" sz="1600" dirty="0"/>
              <a:t> las </a:t>
            </a:r>
            <a:r>
              <a:rPr lang="en-US" sz="1600" err="1"/>
              <a:t>filas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y las </a:t>
            </a:r>
            <a:r>
              <a:rPr lang="en-US" sz="1600" err="1"/>
              <a:t>columnas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filas</a:t>
            </a:r>
            <a:r>
              <a:rPr lang="en-US" sz="1600" dirty="0"/>
              <a:t>.</a:t>
            </a:r>
          </a:p>
          <a:p>
            <a:endParaRPr lang="en-US" sz="2400" dirty="0"/>
          </a:p>
          <a:p>
            <a:r>
              <a:rPr lang="en-US" err="1"/>
              <a:t>Desde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menu </a:t>
            </a:r>
            <a:r>
              <a:rPr lang="en-US" err="1"/>
              <a:t>Transformar</a:t>
            </a:r>
            <a:r>
              <a:rPr lang="en-US" dirty="0"/>
              <a:t> </a:t>
            </a:r>
            <a:r>
              <a:rPr lang="en-US" err="1"/>
              <a:t>podremos</a:t>
            </a:r>
            <a:r>
              <a:rPr lang="en-US" dirty="0"/>
              <a:t> </a:t>
            </a:r>
            <a:r>
              <a:rPr lang="en-US" err="1"/>
              <a:t>transponer</a:t>
            </a:r>
            <a:r>
              <a:rPr lang="en-US" dirty="0"/>
              <a:t>, </a:t>
            </a:r>
            <a:r>
              <a:rPr lang="en-US" err="1"/>
              <a:t>así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otras</a:t>
            </a:r>
            <a:r>
              <a:rPr lang="en-US" dirty="0"/>
              <a:t> </a:t>
            </a:r>
            <a:r>
              <a:rPr lang="en-US" err="1"/>
              <a:t>opciones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Invertir</a:t>
            </a:r>
            <a:r>
              <a:rPr lang="en-US" dirty="0"/>
              <a:t> </a:t>
            </a:r>
            <a:r>
              <a:rPr lang="en-US" err="1"/>
              <a:t>filas</a:t>
            </a:r>
            <a:r>
              <a:rPr lang="en-US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C17C4A-A7DD-78F8-F983-3686D0921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278" y="3491326"/>
            <a:ext cx="6758521" cy="24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774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4D60-0235-10CE-D083-D4647440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EBA0-D803-4BB8-E0EC-8A168097C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47D073-2AD9-0E1A-E995-F4DB2273215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62A4C-CDEC-D113-BA79-9AEAE114D751}"/>
              </a:ext>
            </a:extLst>
          </p:cNvPr>
          <p:cNvSpPr txBox="1"/>
          <p:nvPr/>
        </p:nvSpPr>
        <p:spPr>
          <a:xfrm>
            <a:off x="525863" y="1712897"/>
            <a:ext cx="11142018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USO DE COLUMNAS PERSONALIZADAS</a:t>
            </a:r>
          </a:p>
          <a:p>
            <a:endParaRPr lang="en-US" sz="2000" dirty="0"/>
          </a:p>
          <a:p>
            <a:r>
              <a:rPr lang="en-US" sz="1600" b="1" dirty="0"/>
              <a:t>RECORDATORIO</a:t>
            </a:r>
            <a:r>
              <a:rPr lang="en-US" sz="1600" dirty="0"/>
              <a:t>: Las </a:t>
            </a:r>
            <a:r>
              <a:rPr lang="en-US" sz="1600" dirty="0" err="1"/>
              <a:t>columnas</a:t>
            </a:r>
            <a:r>
              <a:rPr lang="en-US" sz="1600" dirty="0"/>
              <a:t> </a:t>
            </a:r>
            <a:r>
              <a:rPr lang="en-US" sz="1600" dirty="0" err="1"/>
              <a:t>personalizadas</a:t>
            </a:r>
            <a:r>
              <a:rPr lang="en-US" sz="1600" dirty="0"/>
              <a:t> </a:t>
            </a:r>
            <a:r>
              <a:rPr lang="en-US" sz="1600" dirty="0" err="1"/>
              <a:t>permiten</a:t>
            </a:r>
            <a:r>
              <a:rPr lang="en-US" sz="1600" dirty="0"/>
              <a:t>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  <a:r>
              <a:rPr lang="en-US" sz="1600" dirty="0" err="1"/>
              <a:t>cálculos</a:t>
            </a:r>
            <a:r>
              <a:rPr lang="en-US" sz="1600" dirty="0"/>
              <a:t> </a:t>
            </a:r>
            <a:r>
              <a:rPr lang="en-US" sz="1600" dirty="0" err="1"/>
              <a:t>dinámicos</a:t>
            </a:r>
            <a:r>
              <a:rPr lang="en-US" sz="1600" dirty="0"/>
              <a:t>, </a:t>
            </a:r>
            <a:r>
              <a:rPr lang="en-US" sz="1600" dirty="0" err="1"/>
              <a:t>transformar</a:t>
            </a:r>
            <a:r>
              <a:rPr lang="en-US" sz="1600" dirty="0"/>
              <a:t> </a:t>
            </a:r>
            <a:r>
              <a:rPr lang="en-US" sz="1600" dirty="0" err="1"/>
              <a:t>datos</a:t>
            </a:r>
            <a:r>
              <a:rPr lang="en-US" sz="1600" dirty="0"/>
              <a:t> y </a:t>
            </a:r>
            <a:r>
              <a:rPr lang="en-US" sz="1600" dirty="0" err="1"/>
              <a:t>automatizar</a:t>
            </a:r>
            <a:r>
              <a:rPr lang="en-US" sz="1600" dirty="0"/>
              <a:t> </a:t>
            </a:r>
            <a:r>
              <a:rPr lang="en-US" sz="1600" dirty="0" err="1"/>
              <a:t>procesos</a:t>
            </a:r>
            <a:r>
              <a:rPr lang="en-US" sz="1600" dirty="0"/>
              <a:t>. Mediante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uso</a:t>
            </a:r>
            <a:r>
              <a:rPr lang="en-US" sz="1600" dirty="0"/>
              <a:t> de </a:t>
            </a:r>
            <a:r>
              <a:rPr lang="en-US" sz="1600" dirty="0" err="1"/>
              <a:t>lenguaje</a:t>
            </a:r>
            <a:r>
              <a:rPr lang="en-US" sz="1600" dirty="0"/>
              <a:t> M, </a:t>
            </a:r>
            <a:r>
              <a:rPr lang="en-US" sz="1600" dirty="0" err="1"/>
              <a:t>podemos</a:t>
            </a:r>
            <a:r>
              <a:rPr lang="en-US" sz="1600" dirty="0"/>
              <a:t> </a:t>
            </a:r>
            <a:r>
              <a:rPr lang="en-US" sz="1600" dirty="0" err="1"/>
              <a:t>aplicar</a:t>
            </a:r>
            <a:r>
              <a:rPr lang="en-US" sz="1600" dirty="0"/>
              <a:t> </a:t>
            </a:r>
            <a:r>
              <a:rPr lang="en-US" sz="1600" dirty="0" err="1"/>
              <a:t>reglas</a:t>
            </a:r>
            <a:r>
              <a:rPr lang="en-US" sz="1600" dirty="0"/>
              <a:t> </a:t>
            </a:r>
            <a:r>
              <a:rPr lang="en-US" sz="1600" dirty="0" err="1"/>
              <a:t>condicionales</a:t>
            </a:r>
            <a:r>
              <a:rPr lang="en-US" sz="1600" dirty="0"/>
              <a:t>, </a:t>
            </a:r>
            <a:r>
              <a:rPr lang="en-US" sz="1600" dirty="0" err="1"/>
              <a:t>cálculos</a:t>
            </a:r>
            <a:r>
              <a:rPr lang="en-US" sz="1600" dirty="0"/>
              <a:t> </a:t>
            </a:r>
            <a:r>
              <a:rPr lang="en-US" sz="1600" dirty="0" err="1"/>
              <a:t>matemáticos</a:t>
            </a:r>
            <a:r>
              <a:rPr lang="en-US" sz="1600" dirty="0"/>
              <a:t> y </a:t>
            </a:r>
            <a:r>
              <a:rPr lang="en-US" sz="1600" dirty="0" err="1"/>
              <a:t>manipulaciones</a:t>
            </a:r>
            <a:r>
              <a:rPr lang="en-US" sz="1600" dirty="0"/>
              <a:t> </a:t>
            </a:r>
            <a:r>
              <a:rPr lang="en-US" sz="1600" dirty="0" err="1"/>
              <a:t>avanzadas</a:t>
            </a:r>
            <a:r>
              <a:rPr lang="en-US" sz="1600" dirty="0"/>
              <a:t> de </a:t>
            </a:r>
            <a:r>
              <a:rPr lang="en-US" sz="1600" dirty="0" err="1"/>
              <a:t>texto</a:t>
            </a:r>
            <a:r>
              <a:rPr lang="en-US" sz="1600" dirty="0"/>
              <a:t> y </a:t>
            </a:r>
            <a:r>
              <a:rPr lang="en-US" sz="1600" dirty="0" err="1"/>
              <a:t>fechas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b="1" err="1"/>
              <a:t>Algunos</a:t>
            </a:r>
            <a:r>
              <a:rPr lang="en-US" b="1" dirty="0"/>
              <a:t> </a:t>
            </a:r>
            <a:r>
              <a:rPr lang="en-US" b="1" err="1"/>
              <a:t>ejemplos</a:t>
            </a:r>
            <a:r>
              <a:rPr lang="en-US" b="1" dirty="0"/>
              <a:t>:</a:t>
            </a:r>
            <a:endParaRPr lang="en-US" b="1"/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err="1"/>
              <a:t>Calcular</a:t>
            </a:r>
            <a:r>
              <a:rPr lang="en-US" sz="1600" dirty="0"/>
              <a:t> un </a:t>
            </a:r>
            <a:r>
              <a:rPr lang="en-US" sz="1600" err="1"/>
              <a:t>precio</a:t>
            </a:r>
            <a:r>
              <a:rPr lang="en-US" sz="1600" dirty="0"/>
              <a:t> con </a:t>
            </a:r>
            <a:r>
              <a:rPr lang="en-US" sz="1600" err="1"/>
              <a:t>impuesto</a:t>
            </a:r>
            <a:r>
              <a:rPr lang="en-US" sz="1600" dirty="0"/>
              <a:t> (IVA 21%) -&gt;&gt; </a:t>
            </a:r>
            <a:r>
              <a:rPr lang="en-US" sz="1600" b="1" dirty="0">
                <a:ea typeface="+mn-lt"/>
                <a:cs typeface="+mn-lt"/>
              </a:rPr>
              <a:t>[</a:t>
            </a:r>
            <a:r>
              <a:rPr lang="en-US" sz="1600" b="1" err="1">
                <a:ea typeface="+mn-lt"/>
                <a:cs typeface="+mn-lt"/>
              </a:rPr>
              <a:t>Precio</a:t>
            </a:r>
            <a:r>
              <a:rPr lang="en-US" sz="1600" b="1" dirty="0">
                <a:ea typeface="+mn-lt"/>
                <a:cs typeface="+mn-lt"/>
              </a:rPr>
              <a:t>] * 1.21</a:t>
            </a:r>
            <a:endParaRPr lang="en-US" sz="1600" b="1" dirty="0"/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Clasificar</a:t>
            </a:r>
            <a:r>
              <a:rPr lang="en-US" sz="1600" dirty="0"/>
              <a:t> </a:t>
            </a:r>
            <a:r>
              <a:rPr lang="en-US" sz="1600" dirty="0" err="1"/>
              <a:t>productos</a:t>
            </a:r>
            <a:r>
              <a:rPr lang="en-US" sz="1600" dirty="0"/>
              <a:t> </a:t>
            </a:r>
            <a:r>
              <a:rPr lang="en-US" sz="1600" dirty="0" err="1"/>
              <a:t>según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precio</a:t>
            </a:r>
            <a:r>
              <a:rPr lang="en-US" sz="1600" dirty="0"/>
              <a:t> -&gt;&gt; </a:t>
            </a:r>
            <a:r>
              <a:rPr lang="en-US" sz="1600" b="1" dirty="0">
                <a:ea typeface="+mn-lt"/>
                <a:cs typeface="+mn-lt"/>
              </a:rPr>
              <a:t>if [</a:t>
            </a:r>
            <a:r>
              <a:rPr lang="en-US" sz="1600" b="1" dirty="0" err="1">
                <a:ea typeface="+mn-lt"/>
                <a:cs typeface="+mn-lt"/>
              </a:rPr>
              <a:t>Precio</a:t>
            </a:r>
            <a:r>
              <a:rPr lang="en-US" sz="1600" b="1" dirty="0">
                <a:ea typeface="+mn-lt"/>
                <a:cs typeface="+mn-lt"/>
              </a:rPr>
              <a:t>] &gt; 100 then "Premium" else "Económico"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Convertir</a:t>
            </a:r>
            <a:r>
              <a:rPr lang="en-US" sz="1600" dirty="0"/>
              <a:t> </a:t>
            </a:r>
            <a:r>
              <a:rPr lang="en-US" sz="1600" dirty="0" err="1"/>
              <a:t>nombres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mayúsculas</a:t>
            </a:r>
            <a:r>
              <a:rPr lang="en-US" sz="1600" dirty="0"/>
              <a:t> -&gt;&gt;</a:t>
            </a:r>
            <a:r>
              <a:rPr lang="en-US" sz="1600" b="1" dirty="0"/>
              <a:t> </a:t>
            </a:r>
            <a:r>
              <a:rPr lang="en-US" sz="1600" b="1" dirty="0" err="1"/>
              <a:t>Text.Upper</a:t>
            </a:r>
            <a:r>
              <a:rPr lang="en-US" sz="1600" b="1" dirty="0"/>
              <a:t>([Nombre])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/>
              <a:t>Extraer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año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fecha</a:t>
            </a:r>
            <a:r>
              <a:rPr lang="en-US" sz="1600" dirty="0"/>
              <a:t> -&gt;&gt;</a:t>
            </a:r>
            <a:r>
              <a:rPr lang="en-US" sz="1600" b="1" dirty="0"/>
              <a:t> </a:t>
            </a:r>
            <a:r>
              <a:rPr lang="en-US" sz="1600" b="1" dirty="0" err="1"/>
              <a:t>Date.Year</a:t>
            </a:r>
            <a:r>
              <a:rPr lang="en-US" sz="1600" b="1" dirty="0"/>
              <a:t>([</a:t>
            </a:r>
            <a:r>
              <a:rPr lang="en-US" sz="1600" b="1" dirty="0" err="1"/>
              <a:t>FechaVenta</a:t>
            </a:r>
            <a:r>
              <a:rPr lang="en-US" sz="1600" b="1" dirty="0"/>
              <a:t>]) </a:t>
            </a:r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pPr marL="285750" indent="-285750">
              <a:buFont typeface="Arial"/>
              <a:buChar char="•"/>
            </a:pPr>
            <a:endParaRPr lang="en-US" sz="1200" dirty="0"/>
          </a:p>
          <a:p>
            <a:endParaRPr lang="en-US" sz="1200" dirty="0"/>
          </a:p>
          <a:p>
            <a:endParaRPr lang="en-US" sz="1600" dirty="0"/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57172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0E394-B3D1-B08B-D1B0-C0DE729CD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7609-2A15-40DC-0781-4B84FD35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4C01F-D049-A392-8FC8-6E8CC26FB3C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235EC-7DEB-1284-22F9-19AA030D191E}"/>
              </a:ext>
            </a:extLst>
          </p:cNvPr>
          <p:cNvSpPr txBox="1"/>
          <p:nvPr/>
        </p:nvSpPr>
        <p:spPr>
          <a:xfrm>
            <a:off x="525863" y="1712897"/>
            <a:ext cx="1114201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USO DE PARÁMETROS</a:t>
            </a:r>
          </a:p>
          <a:p>
            <a:r>
              <a:rPr lang="en-US" sz="2000" dirty="0"/>
              <a:t>Un </a:t>
            </a:r>
            <a:r>
              <a:rPr lang="en-US" sz="2000" dirty="0" err="1"/>
              <a:t>parámetro</a:t>
            </a:r>
            <a:r>
              <a:rPr lang="en-US" sz="2000" dirty="0"/>
              <a:t> </a:t>
            </a:r>
            <a:r>
              <a:rPr lang="en-US" sz="2000" dirty="0" err="1"/>
              <a:t>sirve</a:t>
            </a:r>
            <a:r>
              <a:rPr lang="en-US" sz="2000" dirty="0"/>
              <a:t> para </a:t>
            </a:r>
            <a:r>
              <a:rPr lang="en-US" sz="2000" dirty="0" err="1"/>
              <a:t>almacenar</a:t>
            </a:r>
            <a:r>
              <a:rPr lang="en-US" sz="2000" dirty="0"/>
              <a:t> y </a:t>
            </a:r>
            <a:r>
              <a:rPr lang="en-US" sz="2000" dirty="0" err="1"/>
              <a:t>gestionar</a:t>
            </a:r>
            <a:r>
              <a:rPr lang="en-US" sz="2000" dirty="0"/>
              <a:t> </a:t>
            </a:r>
            <a:r>
              <a:rPr lang="en-US" sz="2000" dirty="0" err="1"/>
              <a:t>fácilmente</a:t>
            </a:r>
            <a:r>
              <a:rPr lang="en-US" sz="2000" dirty="0"/>
              <a:t> un valor que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reutilizarse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Podemos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parámetros</a:t>
            </a:r>
            <a:r>
              <a:rPr lang="en-US" sz="2000" dirty="0"/>
              <a:t> de dos </a:t>
            </a:r>
            <a:r>
              <a:rPr lang="en-US" sz="2000" dirty="0" err="1"/>
              <a:t>formas</a:t>
            </a:r>
            <a:r>
              <a:rPr lang="en-US" sz="2000" dirty="0"/>
              <a:t>: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b="1" err="1"/>
              <a:t>Desde</a:t>
            </a:r>
            <a:r>
              <a:rPr lang="en-US" b="1" dirty="0"/>
              <a:t> </a:t>
            </a:r>
            <a:r>
              <a:rPr lang="en-US" b="1" err="1"/>
              <a:t>una</a:t>
            </a:r>
            <a:r>
              <a:rPr lang="en-US" b="1" dirty="0"/>
              <a:t> consulta</a:t>
            </a:r>
          </a:p>
          <a:p>
            <a:pPr marL="342900" indent="-342900">
              <a:buFont typeface="Calibri"/>
              <a:buChar char="-"/>
            </a:pPr>
            <a:r>
              <a:rPr lang="en-US" b="1" err="1"/>
              <a:t>Desde</a:t>
            </a:r>
            <a:r>
              <a:rPr lang="en-US" b="1" dirty="0"/>
              <a:t> la </a:t>
            </a:r>
            <a:r>
              <a:rPr lang="en-US" b="1" err="1"/>
              <a:t>Opción</a:t>
            </a:r>
            <a:r>
              <a:rPr lang="en-US" b="1" dirty="0"/>
              <a:t> de </a:t>
            </a:r>
            <a:r>
              <a:rPr lang="en-US" b="1" err="1"/>
              <a:t>Inicio</a:t>
            </a:r>
            <a:r>
              <a:rPr lang="en-US" b="1" dirty="0"/>
              <a:t> &gt; Nuevo </a:t>
            </a:r>
            <a:r>
              <a:rPr lang="en-US" b="1" err="1"/>
              <a:t>parámetro</a:t>
            </a:r>
            <a:endParaRPr lang="en-US" b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9EAA8-21AC-115A-0EB3-E1FA46202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41" y="3745271"/>
            <a:ext cx="2858029" cy="2598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EA2312-DD25-904E-31AE-1FE5BB1575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767" y="3744344"/>
            <a:ext cx="7286372" cy="25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8BC1E-7BE0-F04B-F6DE-4B5E43ADE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5678A-4961-01AE-19F2-39AFDEA4B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7C4263-D40A-DCAD-38F2-3C09EDB231A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75063-6094-8677-6060-EE4AB08D78A8}"/>
              </a:ext>
            </a:extLst>
          </p:cNvPr>
          <p:cNvSpPr txBox="1"/>
          <p:nvPr/>
        </p:nvSpPr>
        <p:spPr>
          <a:xfrm>
            <a:off x="525863" y="1712897"/>
            <a:ext cx="1114201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USO AVANZADO DE COLUMNAS PERSONALIZADAS</a:t>
            </a:r>
          </a:p>
          <a:p>
            <a:endParaRPr lang="en-US" sz="2000" dirty="0"/>
          </a:p>
          <a:p>
            <a:r>
              <a:rPr lang="en-US" sz="1600" b="1" dirty="0"/>
              <a:t>FUNCIONES PERSONALIZADAS (PRÓXIMA SESION):</a:t>
            </a:r>
          </a:p>
          <a:p>
            <a:r>
              <a:rPr lang="en-US" sz="1600" err="1"/>
              <a:t>Permiten</a:t>
            </a:r>
            <a:r>
              <a:rPr lang="en-US" sz="1600" dirty="0"/>
              <a:t> </a:t>
            </a:r>
            <a:r>
              <a:rPr lang="en-US" sz="1600" err="1"/>
              <a:t>automatizar</a:t>
            </a:r>
            <a:r>
              <a:rPr lang="en-US" sz="1600" dirty="0"/>
              <a:t> </a:t>
            </a:r>
            <a:r>
              <a:rPr lang="en-US" sz="1600" err="1"/>
              <a:t>cálculos</a:t>
            </a:r>
            <a:r>
              <a:rPr lang="en-US" sz="1600" dirty="0"/>
              <a:t> </a:t>
            </a:r>
            <a:r>
              <a:rPr lang="en-US" sz="1600" err="1"/>
              <a:t>repetitivos</a:t>
            </a:r>
            <a:r>
              <a:rPr lang="en-US" sz="1600" dirty="0"/>
              <a:t> y </a:t>
            </a:r>
            <a:r>
              <a:rPr lang="en-US" sz="1600" err="1"/>
              <a:t>mejorar</a:t>
            </a:r>
            <a:r>
              <a:rPr lang="en-US" sz="1600" dirty="0"/>
              <a:t> la </a:t>
            </a:r>
            <a:r>
              <a:rPr lang="en-US" sz="1600" err="1"/>
              <a:t>eficiencia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la </a:t>
            </a:r>
            <a:r>
              <a:rPr lang="en-US" sz="1600" err="1"/>
              <a:t>transformación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. </a:t>
            </a:r>
            <a:r>
              <a:rPr lang="en-US" sz="1600" err="1"/>
              <a:t>Estas</a:t>
            </a:r>
            <a:r>
              <a:rPr lang="en-US" sz="1600" dirty="0"/>
              <a:t> </a:t>
            </a:r>
            <a:r>
              <a:rPr lang="en-US" sz="1600" err="1"/>
              <a:t>funciones</a:t>
            </a:r>
            <a:r>
              <a:rPr lang="en-US" sz="1600" dirty="0"/>
              <a:t> se </a:t>
            </a:r>
            <a:r>
              <a:rPr lang="en-US" sz="1600" err="1"/>
              <a:t>crean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lenguaje</a:t>
            </a:r>
            <a:r>
              <a:rPr lang="en-US" sz="1600" dirty="0"/>
              <a:t> M y </a:t>
            </a:r>
            <a:r>
              <a:rPr lang="en-US" sz="1600" err="1"/>
              <a:t>pueden</a:t>
            </a:r>
            <a:r>
              <a:rPr lang="en-US" sz="1600" dirty="0"/>
              <a:t> </a:t>
            </a:r>
            <a:r>
              <a:rPr lang="en-US" sz="1600" err="1"/>
              <a:t>recibir</a:t>
            </a:r>
            <a:r>
              <a:rPr lang="en-US" sz="1600" dirty="0"/>
              <a:t> </a:t>
            </a:r>
            <a:r>
              <a:rPr lang="en-US" sz="1600" err="1"/>
              <a:t>parámetros</a:t>
            </a:r>
            <a:r>
              <a:rPr lang="en-US" sz="1600" dirty="0"/>
              <a:t>, </a:t>
            </a:r>
            <a:r>
              <a:rPr lang="en-US" sz="1600" err="1"/>
              <a:t>procesar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y </a:t>
            </a:r>
            <a:r>
              <a:rPr lang="en-US" sz="1600" err="1"/>
              <a:t>devolver</a:t>
            </a:r>
            <a:r>
              <a:rPr lang="en-US" sz="1600" dirty="0"/>
              <a:t> un </a:t>
            </a:r>
            <a:r>
              <a:rPr lang="en-US" sz="1600" err="1"/>
              <a:t>resultado</a:t>
            </a:r>
            <a:r>
              <a:rPr lang="en-US" sz="1600" dirty="0"/>
              <a:t>, </a:t>
            </a:r>
            <a:r>
              <a:rPr lang="en-US" sz="1600" err="1"/>
              <a:t>facilitando</a:t>
            </a:r>
            <a:r>
              <a:rPr lang="en-US" sz="1600" dirty="0"/>
              <a:t> </a:t>
            </a:r>
            <a:r>
              <a:rPr lang="en-US" sz="1600" err="1"/>
              <a:t>tareas</a:t>
            </a:r>
            <a:r>
              <a:rPr lang="en-US" sz="1600" dirty="0"/>
              <a:t> </a:t>
            </a:r>
            <a:r>
              <a:rPr lang="en-US" sz="1600" err="1"/>
              <a:t>complejas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modelos</a:t>
            </a:r>
            <a:r>
              <a:rPr lang="en-US" sz="1600" dirty="0"/>
              <a:t> de </a:t>
            </a:r>
            <a:r>
              <a:rPr lang="en-US" sz="1600" err="1"/>
              <a:t>datos</a:t>
            </a:r>
            <a:r>
              <a:rPr lang="en-US" sz="1600" dirty="0"/>
              <a:t>.</a:t>
            </a:r>
            <a:endParaRPr lang="en-US" dirty="0"/>
          </a:p>
          <a:p>
            <a:endParaRPr lang="en-US" sz="1600" b="1" dirty="0"/>
          </a:p>
          <a:p>
            <a:r>
              <a:rPr lang="en-US" sz="1600" b="1" dirty="0"/>
              <a:t>Es </a:t>
            </a:r>
            <a:r>
              <a:rPr lang="en-US" sz="1600" b="1" dirty="0" err="1"/>
              <a:t>posible</a:t>
            </a:r>
            <a:r>
              <a:rPr lang="en-US" sz="1600" b="1" dirty="0"/>
              <a:t> </a:t>
            </a:r>
            <a:r>
              <a:rPr lang="en-US" sz="1600" b="1" dirty="0" err="1"/>
              <a:t>crear</a:t>
            </a:r>
            <a:r>
              <a:rPr lang="en-US" sz="1600" b="1" dirty="0"/>
              <a:t> </a:t>
            </a:r>
            <a:r>
              <a:rPr lang="en-US" sz="1600" b="1" dirty="0" err="1"/>
              <a:t>funciones</a:t>
            </a:r>
            <a:r>
              <a:rPr lang="en-US" sz="1600" b="1" dirty="0"/>
              <a:t> </a:t>
            </a:r>
            <a:r>
              <a:rPr lang="en-US" sz="1600" b="1" dirty="0" err="1"/>
              <a:t>personalizadas</a:t>
            </a:r>
            <a:r>
              <a:rPr lang="en-US" sz="1600" b="1" dirty="0"/>
              <a:t> </a:t>
            </a:r>
            <a:r>
              <a:rPr lang="en-US" sz="1600" b="1" dirty="0" err="1"/>
              <a:t>por</a:t>
            </a:r>
            <a:r>
              <a:rPr lang="en-US" sz="1600" b="1" dirty="0"/>
              <a:t> </a:t>
            </a:r>
            <a:r>
              <a:rPr lang="en-US" sz="1600" b="1" dirty="0" err="1"/>
              <a:t>varios</a:t>
            </a:r>
            <a:r>
              <a:rPr lang="en-US" sz="1600" b="1" dirty="0"/>
              <a:t> </a:t>
            </a:r>
            <a:r>
              <a:rPr lang="en-US" sz="1600" b="1" dirty="0" err="1"/>
              <a:t>medios</a:t>
            </a:r>
            <a:r>
              <a:rPr lang="en-US" sz="1600" b="1" dirty="0"/>
              <a:t>:</a:t>
            </a:r>
          </a:p>
          <a:p>
            <a:pPr marL="285750" indent="-285750">
              <a:buFont typeface="Calibri"/>
              <a:buChar char="-"/>
            </a:pPr>
            <a:r>
              <a:rPr lang="en-US" sz="1200" dirty="0">
                <a:ea typeface="+mn-lt"/>
                <a:cs typeface="+mn-lt"/>
                <a:hlinkClick r:id="rId3"/>
              </a:rPr>
              <a:t>A partir del código en la interfaz de usuario</a:t>
            </a:r>
            <a:endParaRPr lang="en-US" sz="1200" b="1"/>
          </a:p>
          <a:p>
            <a:pPr marL="285750" indent="-285750">
              <a:buFont typeface="Calibri"/>
              <a:buChar char="-"/>
            </a:pPr>
            <a:r>
              <a:rPr lang="en-US" sz="1200" dirty="0">
                <a:ea typeface="+mn-lt"/>
                <a:cs typeface="+mn-lt"/>
                <a:hlinkClick r:id="rId4"/>
              </a:rPr>
              <a:t>A partir de un tutorial de referencia de tabla</a:t>
            </a:r>
            <a:endParaRPr lang="en-US" sz="1200"/>
          </a:p>
          <a:p>
            <a:pPr marL="285750" indent="-285750">
              <a:buFont typeface="Calibri"/>
              <a:buChar char="-"/>
            </a:pPr>
            <a:r>
              <a:rPr lang="en-US" sz="1200" dirty="0">
                <a:ea typeface="+mn-lt"/>
                <a:cs typeface="+mn-lt"/>
                <a:hlinkClick r:id="rId5"/>
              </a:rPr>
              <a:t>A partir de una parte reutilizable de la lógica</a:t>
            </a:r>
            <a:endParaRPr lang="en-US" sz="120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De </a:t>
            </a:r>
            <a:r>
              <a:rPr lang="en-US" sz="1600" b="1" dirty="0" err="1">
                <a:ea typeface="+mn-lt"/>
                <a:cs typeface="+mn-lt"/>
              </a:rPr>
              <a:t>igual</a:t>
            </a:r>
            <a:r>
              <a:rPr lang="en-US" sz="1600" b="1" dirty="0">
                <a:ea typeface="+mn-lt"/>
                <a:cs typeface="+mn-lt"/>
              </a:rPr>
              <a:t> forma, es </a:t>
            </a:r>
            <a:r>
              <a:rPr lang="en-US" sz="1600" b="1" dirty="0" err="1">
                <a:ea typeface="+mn-lt"/>
                <a:cs typeface="+mn-lt"/>
              </a:rPr>
              <a:t>posible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crear</a:t>
            </a:r>
            <a:r>
              <a:rPr lang="en-US" sz="1600" b="1" dirty="0">
                <a:ea typeface="+mn-lt"/>
                <a:cs typeface="+mn-lt"/>
              </a:rPr>
              <a:t> y </a:t>
            </a:r>
            <a:r>
              <a:rPr lang="en-US" sz="1600" b="1" dirty="0" err="1">
                <a:ea typeface="+mn-lt"/>
                <a:cs typeface="+mn-lt"/>
              </a:rPr>
              <a:t>administrar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parámetros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b="1" dirty="0" err="1">
                <a:ea typeface="+mn-lt"/>
                <a:cs typeface="+mn-lt"/>
              </a:rPr>
              <a:t>desde</a:t>
            </a:r>
            <a:r>
              <a:rPr lang="en-US" sz="1600" b="1" dirty="0">
                <a:ea typeface="+mn-lt"/>
                <a:cs typeface="+mn-lt"/>
              </a:rPr>
              <a:t> la </a:t>
            </a:r>
            <a:r>
              <a:rPr lang="en-US" sz="1600" b="1" dirty="0" err="1">
                <a:ea typeface="+mn-lt"/>
                <a:cs typeface="+mn-lt"/>
              </a:rPr>
              <a:t>plataforma</a:t>
            </a:r>
            <a:endParaRPr lang="en-US" sz="1600" b="1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  <a:hlinkClick r:id="rId6"/>
              </a:rPr>
              <a:t>Uso de funciones personalizadas en Power Query - Power Query | Microsoft Learn</a:t>
            </a:r>
            <a:endParaRPr lang="en-US"/>
          </a:p>
          <a:p>
            <a:endParaRPr lang="en-US" sz="1600" dirty="0"/>
          </a:p>
          <a:p>
            <a:endParaRPr lang="en-US" sz="2000" b="1" dirty="0"/>
          </a:p>
        </p:txBody>
      </p:sp>
      <p:pic>
        <p:nvPicPr>
          <p:cNvPr id="3" name="Picture 2" descr="Captura de pantalla con los valores de parámetro de archivo rellenados.">
            <a:extLst>
              <a:ext uri="{FF2B5EF4-FFF2-40B4-BE49-F238E27FC236}">
                <a16:creationId xmlns:a16="http://schemas.microsoft.com/office/drawing/2014/main" id="{8FFC9F92-8B72-03B7-ECEE-D1A374A63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1026" y="3281823"/>
            <a:ext cx="3041373" cy="329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51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908B2-CA3A-F758-8A5A-F784C385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8FE4-A27D-64CD-3610-208FEDDD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FEC2E-B207-8586-BD8B-685A97C7BE4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0E0509-60B9-1836-D713-F8617D39673A}"/>
              </a:ext>
            </a:extLst>
          </p:cNvPr>
          <p:cNvSpPr txBox="1"/>
          <p:nvPr/>
        </p:nvSpPr>
        <p:spPr>
          <a:xfrm>
            <a:off x="525863" y="1712897"/>
            <a:ext cx="11142018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USO AVANZADO DE COLUMNAS PERSONALIZADAS</a:t>
            </a:r>
          </a:p>
          <a:p>
            <a:endParaRPr lang="en-US" sz="2000" dirty="0"/>
          </a:p>
          <a:p>
            <a:r>
              <a:rPr lang="en-US" sz="1600" b="1" dirty="0"/>
              <a:t>FUNCIONES PERSONALIZADAS (PRÓXIMA SESION):</a:t>
            </a:r>
          </a:p>
          <a:p>
            <a:endParaRPr lang="en-US" sz="1600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Hacer </a:t>
            </a:r>
            <a:r>
              <a:rPr lang="en-US" sz="1600" dirty="0" err="1"/>
              <a:t>clic</a:t>
            </a:r>
            <a:r>
              <a:rPr lang="en-US" sz="1600" dirty="0"/>
              <a:t> con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botón</a:t>
            </a:r>
            <a:r>
              <a:rPr lang="en-US" sz="1600" dirty="0"/>
              <a:t> derecho </a:t>
            </a:r>
            <a:r>
              <a:rPr lang="en-US" sz="1600" dirty="0" err="1"/>
              <a:t>en</a:t>
            </a:r>
            <a:r>
              <a:rPr lang="en-US" sz="1600" dirty="0"/>
              <a:t> un </a:t>
            </a:r>
            <a:r>
              <a:rPr lang="en-US" sz="1600" dirty="0" err="1"/>
              <a:t>lugar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blanco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panel </a:t>
            </a:r>
            <a:r>
              <a:rPr lang="en-US" sz="1600" dirty="0" err="1"/>
              <a:t>Consultas</a:t>
            </a:r>
            <a:r>
              <a:rPr lang="en-US" sz="1600" dirty="0"/>
              <a:t> de la </a:t>
            </a:r>
            <a:r>
              <a:rPr lang="en-US" sz="1600" dirty="0" err="1"/>
              <a:t>izquierda</a:t>
            </a:r>
            <a:r>
              <a:rPr lang="en-US" sz="16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Seleccionar</a:t>
            </a:r>
            <a:r>
              <a:rPr lang="en-US" sz="1600" dirty="0"/>
              <a:t> Consulta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blanco</a:t>
            </a:r>
            <a:r>
              <a:rPr lang="en-US" sz="16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/>
              <a:t>En la </a:t>
            </a:r>
            <a:r>
              <a:rPr lang="en-US" sz="1600" dirty="0" err="1"/>
              <a:t>nueva</a:t>
            </a:r>
            <a:r>
              <a:rPr lang="en-US" sz="1600" dirty="0"/>
              <a:t> </a:t>
            </a:r>
            <a:r>
              <a:rPr lang="en-US" sz="1600" dirty="0" err="1"/>
              <a:t>ventana</a:t>
            </a:r>
            <a:r>
              <a:rPr lang="en-US" sz="1600" dirty="0"/>
              <a:t> de consulta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blanco</a:t>
            </a:r>
            <a:r>
              <a:rPr lang="en-US" sz="1600" dirty="0"/>
              <a:t>, </a:t>
            </a:r>
            <a:r>
              <a:rPr lang="en-US" sz="1600" dirty="0" err="1"/>
              <a:t>seleccione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menú</a:t>
            </a:r>
            <a:r>
              <a:rPr lang="en-US" sz="1600" dirty="0"/>
              <a:t> </a:t>
            </a:r>
            <a:r>
              <a:rPr lang="en-US" sz="1600" dirty="0" err="1"/>
              <a:t>Inicio</a:t>
            </a:r>
            <a:r>
              <a:rPr lang="en-US" sz="1600" dirty="0"/>
              <a:t> y, a </a:t>
            </a:r>
            <a:r>
              <a:rPr lang="en-US" sz="1600" dirty="0" err="1"/>
              <a:t>continuación</a:t>
            </a:r>
            <a:r>
              <a:rPr lang="en-US" sz="1600" dirty="0"/>
              <a:t>, Editor </a:t>
            </a:r>
            <a:r>
              <a:rPr lang="en-US" sz="1600" dirty="0" err="1"/>
              <a:t>avanzado</a:t>
            </a:r>
            <a:r>
              <a:rPr lang="en-US" sz="16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Reemplace</a:t>
            </a:r>
            <a:r>
              <a:rPr lang="en-US" sz="1600" dirty="0"/>
              <a:t> la </a:t>
            </a:r>
            <a:r>
              <a:rPr lang="en-US" sz="1600" dirty="0" err="1"/>
              <a:t>plantilla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la </a:t>
            </a:r>
            <a:r>
              <a:rPr lang="en-US" sz="1600" dirty="0" err="1"/>
              <a:t>función</a:t>
            </a:r>
            <a:r>
              <a:rPr lang="en-US" sz="1600" dirty="0"/>
              <a:t> </a:t>
            </a:r>
            <a:r>
              <a:rPr lang="en-US" sz="1600" dirty="0" err="1"/>
              <a:t>personalizada</a:t>
            </a:r>
            <a:r>
              <a:rPr lang="en-US" sz="1600" dirty="0"/>
              <a:t>. Por </a:t>
            </a:r>
            <a:r>
              <a:rPr lang="en-US" sz="1600" dirty="0" err="1"/>
              <a:t>ejemplo</a:t>
            </a:r>
            <a:r>
              <a:rPr lang="en-US" sz="1600" dirty="0"/>
              <a:t>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r>
              <a:rPr lang="en-US" sz="1600" dirty="0"/>
              <a:t>
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 err="1"/>
              <a:t>Seleccionar</a:t>
            </a:r>
            <a:r>
              <a:rPr lang="en-US" sz="1600" dirty="0"/>
              <a:t> Listo.</a:t>
            </a:r>
            <a:endParaRPr lang="en-US" dirty="0"/>
          </a:p>
          <a:p>
            <a:pPr marL="285750" indent="-285750">
              <a:buFont typeface="Calibri"/>
              <a:buChar char="-"/>
            </a:pPr>
            <a:endParaRPr lang="en-US" sz="1600" dirty="0"/>
          </a:p>
          <a:p>
            <a:pPr marL="285750" indent="-285750">
              <a:buFont typeface="Calibri"/>
              <a:buChar char="-"/>
            </a:pPr>
            <a:endParaRPr lang="en-US" sz="1200" dirty="0">
              <a:ea typeface="+mn-lt"/>
              <a:cs typeface="+mn-lt"/>
            </a:endParaRPr>
          </a:p>
          <a:p>
            <a:endParaRPr lang="en-US" sz="1200" dirty="0">
              <a:ea typeface="+mn-lt"/>
              <a:cs typeface="+mn-lt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AD6B82-483D-1440-49E6-2C1B6A932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14177"/>
              </p:ext>
            </p:extLst>
          </p:nvPr>
        </p:nvGraphicFramePr>
        <p:xfrm>
          <a:off x="894521" y="3935895"/>
          <a:ext cx="2239108" cy="78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108">
                  <a:extLst>
                    <a:ext uri="{9D8B030D-6E8A-4147-A177-3AD203B41FA5}">
                      <a16:colId xmlns:a16="http://schemas.microsoft.com/office/drawing/2014/main" val="4173876446"/>
                    </a:ext>
                  </a:extLst>
                </a:gridCol>
              </a:tblGrid>
              <a:tr h="7802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let</a:t>
                      </a:r>
                      <a:b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HelloWorld = () =&gt; ("Hello World")</a:t>
                      </a:r>
                      <a:b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in</a:t>
                      </a:r>
                      <a:b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en-US" sz="10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HelloWorld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073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632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33BA-42BE-349C-B595-C687DC46E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010-04FD-8A27-9279-EC16ADA03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5" y="3131501"/>
            <a:ext cx="9858816" cy="746533"/>
          </a:xfrm>
        </p:spPr>
        <p:txBody>
          <a:bodyPr>
            <a:noAutofit/>
          </a:bodyPr>
          <a:lstStyle/>
          <a:p>
            <a:r>
              <a:rPr lang="en-US" sz="7200" i="1" dirty="0"/>
              <a:t>CASO DE NEGOCIO</a:t>
            </a:r>
          </a:p>
        </p:txBody>
      </p:sp>
    </p:spTree>
    <p:extLst>
      <p:ext uri="{BB962C8B-B14F-4D97-AF65-F5344CB8AC3E}">
        <p14:creationId xmlns:p14="http://schemas.microsoft.com/office/powerpoint/2010/main" val="3032489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F0F1-65B5-E638-1097-7C95266C7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1326-263B-0FAC-E5CE-E97383AA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5B3002-5B13-2986-0FEC-AED85229152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97B0B-1420-1270-0FDC-08DD771AA340}"/>
              </a:ext>
            </a:extLst>
          </p:cNvPr>
          <p:cNvSpPr txBox="1"/>
          <p:nvPr/>
        </p:nvSpPr>
        <p:spPr>
          <a:xfrm>
            <a:off x="525863" y="1712897"/>
            <a:ext cx="11142018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ea typeface="+mn-lt"/>
                <a:cs typeface="+mn-lt"/>
              </a:rPr>
              <a:t>Contexto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dirty="0" err="1"/>
          </a:p>
          <a:p>
            <a:r>
              <a:rPr lang="en-US" sz="1600" dirty="0">
                <a:latin typeface="Consolas"/>
                <a:ea typeface="+mn-lt"/>
                <a:cs typeface="+mn-lt"/>
              </a:rPr>
              <a:t>"Calor Urbano" es </a:t>
            </a:r>
            <a:r>
              <a:rPr lang="en-US" sz="1600" err="1">
                <a:latin typeface="Consolas"/>
                <a:ea typeface="+mn-lt"/>
                <a:cs typeface="+mn-lt"/>
              </a:rPr>
              <a:t>una</a:t>
            </a:r>
            <a:r>
              <a:rPr lang="en-US" sz="1600" dirty="0">
                <a:latin typeface="Consolas"/>
                <a:ea typeface="+mn-lt"/>
                <a:cs typeface="+mn-lt"/>
              </a:rPr>
              <a:t> tienda de </a:t>
            </a:r>
            <a:r>
              <a:rPr lang="en-US" sz="1600" err="1">
                <a:latin typeface="Consolas"/>
                <a:ea typeface="+mn-lt"/>
                <a:cs typeface="+mn-lt"/>
              </a:rPr>
              <a:t>ropa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especializada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en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moda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veraniega</a:t>
            </a:r>
            <a:r>
              <a:rPr lang="en-US" sz="1600" dirty="0">
                <a:latin typeface="Consolas"/>
                <a:ea typeface="+mn-lt"/>
                <a:cs typeface="+mn-lt"/>
              </a:rPr>
              <a:t> para </a:t>
            </a:r>
            <a:r>
              <a:rPr lang="en-US" sz="1600" err="1">
                <a:latin typeface="Consolas"/>
                <a:ea typeface="+mn-lt"/>
                <a:cs typeface="+mn-lt"/>
              </a:rPr>
              <a:t>jóvenes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adultos</a:t>
            </a:r>
            <a:r>
              <a:rPr lang="en-US" sz="1600" dirty="0">
                <a:latin typeface="Consolas"/>
                <a:ea typeface="+mn-lt"/>
                <a:cs typeface="+mn-lt"/>
              </a:rPr>
              <a:t>. La </a:t>
            </a:r>
            <a:r>
              <a:rPr lang="en-US" sz="1600" err="1">
                <a:latin typeface="Consolas"/>
                <a:ea typeface="+mn-lt"/>
                <a:cs typeface="+mn-lt"/>
              </a:rPr>
              <a:t>empresa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quiere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analizar</a:t>
            </a:r>
            <a:r>
              <a:rPr lang="en-US" sz="1600" dirty="0">
                <a:latin typeface="Consolas"/>
                <a:ea typeface="+mn-lt"/>
                <a:cs typeface="+mn-lt"/>
              </a:rPr>
              <a:t> sus </a:t>
            </a:r>
            <a:r>
              <a:rPr lang="en-US" sz="1600" err="1">
                <a:latin typeface="Consolas"/>
                <a:ea typeface="+mn-lt"/>
                <a:cs typeface="+mn-lt"/>
              </a:rPr>
              <a:t>ventas</a:t>
            </a:r>
            <a:r>
              <a:rPr lang="en-US" sz="1600" dirty="0"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latin typeface="Consolas"/>
                <a:ea typeface="+mn-lt"/>
                <a:cs typeface="+mn-lt"/>
              </a:rPr>
              <a:t>los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años</a:t>
            </a:r>
            <a:r>
              <a:rPr lang="en-US" sz="1600" dirty="0">
                <a:latin typeface="Consolas"/>
                <a:ea typeface="+mn-lt"/>
                <a:cs typeface="+mn-lt"/>
              </a:rPr>
              <a:t> 2023 y 2024 para </a:t>
            </a:r>
            <a:r>
              <a:rPr lang="en-US" sz="1600" err="1">
                <a:latin typeface="Consolas"/>
                <a:ea typeface="+mn-lt"/>
                <a:cs typeface="+mn-lt"/>
              </a:rPr>
              <a:t>tomar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decisiones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estratégicas</a:t>
            </a:r>
            <a:r>
              <a:rPr lang="en-US" sz="1600" dirty="0">
                <a:latin typeface="Consolas"/>
                <a:ea typeface="+mn-lt"/>
                <a:cs typeface="+mn-lt"/>
              </a:rPr>
              <a:t> antes de la </a:t>
            </a:r>
            <a:r>
              <a:rPr lang="en-US" sz="1600" err="1">
                <a:latin typeface="Consolas"/>
                <a:ea typeface="+mn-lt"/>
                <a:cs typeface="+mn-lt"/>
              </a:rPr>
              <a:t>temporada</a:t>
            </a:r>
            <a:r>
              <a:rPr lang="en-US" sz="1600" dirty="0"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latin typeface="Consolas"/>
                <a:ea typeface="+mn-lt"/>
                <a:cs typeface="+mn-lt"/>
              </a:rPr>
              <a:t>alta</a:t>
            </a:r>
            <a:r>
              <a:rPr lang="en-US" sz="1600" dirty="0">
                <a:latin typeface="Consolas"/>
                <a:ea typeface="+mn-lt"/>
                <a:cs typeface="+mn-lt"/>
              </a:rPr>
              <a:t> de 2025.</a:t>
            </a:r>
            <a:endParaRPr lang="en-US" sz="1600" dirty="0">
              <a:latin typeface="Consolas"/>
            </a:endParaRP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 err="1">
                <a:ea typeface="+mn-lt"/>
                <a:cs typeface="+mn-lt"/>
              </a:rPr>
              <a:t>Archivos</a:t>
            </a:r>
            <a:r>
              <a:rPr lang="en-US" sz="2000" b="1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424242"/>
                </a:solidFill>
                <a:latin typeface="Consolas"/>
              </a:rPr>
              <a:t>Ventas_2023.csv</a:t>
            </a:r>
            <a:endParaRPr lang="en-US" sz="1600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424242"/>
                </a:solidFill>
                <a:latin typeface="Consolas"/>
              </a:rPr>
              <a:t>Ventas_2024.csv</a:t>
            </a:r>
            <a:endParaRPr lang="en-US" sz="1600">
              <a:latin typeface="Consolas"/>
            </a:endParaRPr>
          </a:p>
          <a:p>
            <a:pPr marL="285750" indent="-285750">
              <a:buFont typeface="Calibri"/>
              <a:buChar char="-"/>
            </a:pPr>
            <a:r>
              <a:rPr lang="en-US" sz="1600" dirty="0">
                <a:solidFill>
                  <a:srgbClr val="424242"/>
                </a:solidFill>
                <a:latin typeface="Consolas"/>
              </a:rPr>
              <a:t>Productos.csv</a:t>
            </a:r>
            <a:endParaRPr lang="en-US" sz="1600"/>
          </a:p>
          <a:p>
            <a:endParaRPr lang="en-US" sz="2000" dirty="0"/>
          </a:p>
          <a:p>
            <a:r>
              <a:rPr lang="en-US" sz="2000" b="1" dirty="0" err="1"/>
              <a:t>Objetivo</a:t>
            </a:r>
            <a:r>
              <a:rPr lang="en-US" sz="2000" b="1" dirty="0"/>
              <a:t> del </a:t>
            </a:r>
            <a:r>
              <a:rPr lang="en-US" sz="2000" b="1" dirty="0" err="1"/>
              <a:t>ejercicio</a:t>
            </a:r>
            <a:r>
              <a:rPr lang="en-US" sz="2000" b="1" dirty="0"/>
              <a:t>:</a:t>
            </a:r>
            <a:endParaRPr lang="en-US" sz="2000" dirty="0"/>
          </a:p>
          <a:p>
            <a:pPr marL="171450" indent="-171450">
              <a:buFont typeface="Calibri"/>
              <a:buChar char="-"/>
            </a:pP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Transformar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y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preparar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los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datos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ventas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para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generar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un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resumen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por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categoría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producto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incluyendo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condiciones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especiales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y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limpieza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 de </a:t>
            </a:r>
            <a:r>
              <a:rPr lang="en-US" sz="1600" err="1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datos</a:t>
            </a:r>
            <a:r>
              <a:rPr lang="en-US" sz="1600" dirty="0">
                <a:solidFill>
                  <a:srgbClr val="424242"/>
                </a:solidFill>
                <a:latin typeface="Consolas"/>
                <a:ea typeface="+mn-lt"/>
                <a:cs typeface="+mn-lt"/>
              </a:rPr>
              <a:t>.</a:t>
            </a:r>
            <a:endParaRPr lang="en-US" sz="1600">
              <a:latin typeface="Consolas"/>
            </a:endParaRP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6018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DC5E-13BD-BD96-D85E-1092E47FD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3E53-455B-48AC-2BB0-8C16986C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4070DE-6113-7214-9888-74F7490FC45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7630A-E41F-A018-7B6A-0A1105FB63D6}"/>
              </a:ext>
            </a:extLst>
          </p:cNvPr>
          <p:cNvSpPr txBox="1"/>
          <p:nvPr/>
        </p:nvSpPr>
        <p:spPr>
          <a:xfrm>
            <a:off x="525863" y="1712897"/>
            <a:ext cx="11142018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4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1. IMPORTACIÓN Y LIMPIEZA BÁSICA</a:t>
            </a:r>
            <a:endParaRPr lang="en-US" sz="24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Importa los archivos Ventas_2023.csv y Ventas_2024.csv.</a:t>
            </a:r>
            <a:endParaRPr lang="en-U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Renombra las columnas para que tengan nombres consistentes y legibles (por ejemplo, "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", "Cantidad", "</a:t>
            </a:r>
            <a:r>
              <a:rPr lang="es-ES" sz="160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", "</a:t>
            </a:r>
            <a:r>
              <a:rPr lang="es-ES" sz="160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").</a:t>
            </a:r>
            <a:endParaRPr lang="en-US" sz="16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Reordena las columnas para que el orden sea: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01 - </a:t>
            </a:r>
            <a:r>
              <a:rPr lang="es-ES" sz="160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02 - 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03 - Cantidad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04 - </a:t>
            </a:r>
            <a:r>
              <a:rPr lang="es-ES" sz="160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 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o"/>
            </a:pPr>
            <a:r>
              <a:rPr lang="es-ES" sz="1600" dirty="0">
                <a:latin typeface="Aptos"/>
              </a:rPr>
              <a:t>05 - Tienda.</a:t>
            </a:r>
            <a:endParaRPr lang="en-US" sz="1600" dirty="0">
              <a:latin typeface="Aptos"/>
            </a:endParaRPr>
          </a:p>
          <a:p>
            <a:endParaRPr lang="en-US" sz="2000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242092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4B9D-D3A6-144A-A4C8-F9138A32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608F-E1B1-A793-CC7D-B47E5981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E1FA6F-A5CC-AB11-685E-8E3781AD6AD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0B9AD-2F9B-DF95-5A7F-69C7CA75FD78}"/>
              </a:ext>
            </a:extLst>
          </p:cNvPr>
          <p:cNvSpPr txBox="1"/>
          <p:nvPr/>
        </p:nvSpPr>
        <p:spPr>
          <a:xfrm>
            <a:off x="519237" y="1712897"/>
            <a:ext cx="1114864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6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2.  TRANSFORMACIONES INTERMEDIAS</a:t>
            </a:r>
            <a:endParaRPr lang="en-US" sz="2400">
              <a:latin typeface="Aptos"/>
            </a:endParaRPr>
          </a:p>
          <a:p>
            <a:endParaRPr lang="es-ES" sz="1600" dirty="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Divide la columna </a:t>
            </a:r>
            <a:r>
              <a:rPr lang="es-ES" sz="1600" err="1">
                <a:latin typeface="Aptos"/>
              </a:rPr>
              <a:t>Fecha_Venta</a:t>
            </a:r>
            <a:r>
              <a:rPr lang="es-ES" sz="1600" dirty="0">
                <a:latin typeface="Aptos"/>
              </a:rPr>
              <a:t> en dos columnas: Año y Mes.</a:t>
            </a:r>
            <a:endParaRPr lang="en-US" sz="16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Reemplaza los valores "Sucursal A" y "Sucursal B" por "Tienda Centro" y "Tienda Norte", respectivamente.</a:t>
            </a:r>
            <a:endParaRPr lang="en-US" sz="1600">
              <a:latin typeface="Aptos"/>
            </a:endParaRPr>
          </a:p>
          <a:p>
            <a:pPr marL="285750" indent="-285750">
              <a:buFont typeface="Arial"/>
              <a:buChar char="•"/>
            </a:pPr>
            <a:r>
              <a:rPr lang="es-ES" sz="1600" dirty="0">
                <a:latin typeface="Aptos"/>
              </a:rPr>
              <a:t>Añade una columna condicional llamada </a:t>
            </a:r>
            <a:r>
              <a:rPr lang="es-ES" sz="1600" err="1">
                <a:latin typeface="Aptos"/>
              </a:rPr>
              <a:t>Tipo_Venta</a:t>
            </a:r>
            <a:r>
              <a:rPr lang="es-ES" sz="1600" dirty="0">
                <a:latin typeface="Aptos"/>
              </a:rPr>
              <a:t>: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Si la cantidad es mayor a 5, mostrar "Mayorista".</a:t>
            </a:r>
            <a:endParaRPr lang="en-US" sz="160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Si no, mostrar "Minorista".</a:t>
            </a:r>
            <a:endParaRPr lang="en-U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477469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84D3E-393E-A702-D2BA-82FCCB001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8D54-6838-ABCE-08FC-ECBF8164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EJERCICIO - CASO DE NEGOCIO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0A4D4B-8BEB-D3DB-3F0F-A698D0F294D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9CBA8-A3F2-895D-D777-3F9F2DDE8182}"/>
              </a:ext>
            </a:extLst>
          </p:cNvPr>
          <p:cNvSpPr txBox="1"/>
          <p:nvPr/>
        </p:nvSpPr>
        <p:spPr>
          <a:xfrm>
            <a:off x="519237" y="1712897"/>
            <a:ext cx="1114864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16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3. UNIFICACIÓN DE DATOS</a:t>
            </a:r>
            <a:endParaRPr lang="es-ES" sz="2400">
              <a:latin typeface="Aptos"/>
            </a:endParaRPr>
          </a:p>
          <a:p>
            <a:pPr marL="285750" indent="-285750">
              <a:buFont typeface="Symbol"/>
              <a:buChar char="•"/>
            </a:pPr>
            <a:r>
              <a:rPr lang="es-ES" sz="1600" dirty="0">
                <a:latin typeface="Aptos"/>
              </a:rPr>
              <a:t>Anexa las tablas de ventas de 2023 y 2024 en una sola tabla llamada </a:t>
            </a:r>
            <a:r>
              <a:rPr lang="es-ES" sz="1600" b="1" err="1">
                <a:latin typeface="Aptos"/>
              </a:rPr>
              <a:t>Ventas_Totales</a:t>
            </a:r>
            <a:r>
              <a:rPr lang="es-ES" sz="1600" b="1" dirty="0">
                <a:latin typeface="Aptos"/>
              </a:rPr>
              <a:t>.</a:t>
            </a:r>
          </a:p>
          <a:p>
            <a:pPr marL="285750" indent="-285750">
              <a:buFont typeface="Symbol"/>
              <a:buChar char="•"/>
            </a:pPr>
            <a:endParaRPr lang="es-ES" sz="1400" b="1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4. ENRIQUECIMIENTO DE DATOS</a:t>
            </a:r>
            <a:endParaRPr lang="es-ES" sz="2400">
              <a:latin typeface="Aptos"/>
            </a:endParaRPr>
          </a:p>
          <a:p>
            <a:pPr marL="285750" indent="-285750">
              <a:buFont typeface="Symbol"/>
              <a:buChar char="•"/>
            </a:pPr>
            <a:r>
              <a:rPr lang="es-ES" sz="1600" dirty="0">
                <a:latin typeface="Aptos"/>
              </a:rPr>
              <a:t>Importa el archivo </a:t>
            </a:r>
            <a:r>
              <a:rPr lang="es-ES" sz="1600" b="1" dirty="0">
                <a:latin typeface="Aptos"/>
              </a:rPr>
              <a:t>Productos.csv</a:t>
            </a:r>
            <a:r>
              <a:rPr lang="es-ES" sz="1600" dirty="0">
                <a:latin typeface="Aptos"/>
              </a:rPr>
              <a:t> que contiene: </a:t>
            </a:r>
            <a:r>
              <a:rPr lang="es-ES" sz="1600" err="1">
                <a:latin typeface="Aptos"/>
              </a:rPr>
              <a:t>ID_Producto</a:t>
            </a:r>
            <a:r>
              <a:rPr lang="es-ES" sz="1600" dirty="0">
                <a:latin typeface="Aptos"/>
              </a:rPr>
              <a:t>, </a:t>
            </a:r>
            <a:r>
              <a:rPr lang="es-ES" sz="1600" err="1">
                <a:latin typeface="Aptos"/>
              </a:rPr>
              <a:t>Nombre_Producto</a:t>
            </a:r>
            <a:r>
              <a:rPr lang="es-ES" sz="1600" dirty="0">
                <a:latin typeface="Aptos"/>
              </a:rPr>
              <a:t>, Categoría.</a:t>
            </a:r>
          </a:p>
          <a:p>
            <a:pPr marL="285750" indent="-285750">
              <a:buFont typeface="Symbol"/>
              <a:buChar char="•"/>
            </a:pPr>
            <a:r>
              <a:rPr lang="es-ES" sz="1600" dirty="0">
                <a:latin typeface="Aptos"/>
              </a:rPr>
              <a:t>Realiza una combinación (</a:t>
            </a:r>
            <a:r>
              <a:rPr lang="es-ES" sz="1600" dirty="0" err="1">
                <a:latin typeface="Aptos"/>
              </a:rPr>
              <a:t>merge</a:t>
            </a:r>
            <a:r>
              <a:rPr lang="es-ES" sz="1600" dirty="0">
                <a:latin typeface="Aptos"/>
              </a:rPr>
              <a:t>) con la tabla </a:t>
            </a:r>
            <a:r>
              <a:rPr lang="es-ES" sz="1600" dirty="0" err="1">
                <a:latin typeface="Aptos"/>
              </a:rPr>
              <a:t>Ventas_Totales</a:t>
            </a:r>
            <a:r>
              <a:rPr lang="es-ES" sz="1600" dirty="0">
                <a:latin typeface="Aptos"/>
              </a:rPr>
              <a:t> para añadir el nombre y la categoría del producto.</a:t>
            </a:r>
          </a:p>
          <a:p>
            <a:pPr marL="285750" indent="-285750">
              <a:buFont typeface="Symbol"/>
              <a:buChar char="•"/>
            </a:pPr>
            <a:endParaRPr lang="es-ES" sz="1200" dirty="0">
              <a:latin typeface="Aptos"/>
            </a:endParaRPr>
          </a:p>
          <a:p>
            <a:r>
              <a:rPr lang="es-ES" sz="2400" b="1" dirty="0">
                <a:latin typeface="Aptos"/>
              </a:rPr>
              <a:t>5. AGRUPACIÓN Y RESUMEN</a:t>
            </a:r>
            <a:endParaRPr lang="es-ES" sz="2400">
              <a:latin typeface="Aptos"/>
            </a:endParaRPr>
          </a:p>
          <a:p>
            <a:r>
              <a:rPr lang="es-ES" sz="1600" b="1" dirty="0">
                <a:latin typeface="Aptos"/>
              </a:rPr>
              <a:t>Agrupa los datos por Categoría y </a:t>
            </a:r>
            <a:r>
              <a:rPr lang="es-ES" sz="1600" b="1" dirty="0" err="1">
                <a:latin typeface="Aptos"/>
              </a:rPr>
              <a:t>Tipo_Venta</a:t>
            </a:r>
            <a:r>
              <a:rPr lang="es-ES" sz="1600" b="1" dirty="0">
                <a:latin typeface="Aptos"/>
              </a:rPr>
              <a:t>.</a:t>
            </a:r>
            <a:endParaRPr lang="es-ES" sz="1600" dirty="0">
              <a:latin typeface="Aptos"/>
            </a:endParaRPr>
          </a:p>
          <a:p>
            <a:pPr marL="285750" indent="-285750">
              <a:buFont typeface="Symbol"/>
              <a:buChar char="•"/>
            </a:pPr>
            <a:r>
              <a:rPr lang="es-ES" sz="1600" b="1" dirty="0">
                <a:latin typeface="Aptos"/>
              </a:rPr>
              <a:t>Calcula:</a:t>
            </a:r>
            <a:endParaRPr lang="es-ES" sz="1600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Total de unidades vendidas (Cantidad)</a:t>
            </a: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Ingreso total (Cantidad * </a:t>
            </a:r>
            <a:r>
              <a:rPr lang="es-ES" sz="1600" err="1">
                <a:latin typeface="Aptos"/>
              </a:rPr>
              <a:t>Precio_Unitario</a:t>
            </a:r>
            <a:r>
              <a:rPr lang="es-ES" sz="1600" dirty="0">
                <a:latin typeface="Aptos"/>
              </a:rPr>
              <a:t>)</a:t>
            </a:r>
          </a:p>
          <a:p>
            <a:pPr marL="742950" lvl="1" indent="-285750">
              <a:buFont typeface="Courier New"/>
              <a:buChar char="○"/>
            </a:pPr>
            <a:r>
              <a:rPr lang="es-ES" sz="1600" dirty="0">
                <a:latin typeface="Aptos"/>
              </a:rPr>
              <a:t>Precio promedio por unidad</a:t>
            </a:r>
          </a:p>
          <a:p>
            <a:endParaRPr lang="es-ES" sz="2400" b="1" dirty="0">
              <a:latin typeface="Aptos"/>
            </a:endParaRPr>
          </a:p>
          <a:p>
            <a:pPr marL="742950" lvl="1" indent="-285750">
              <a:buFont typeface="Courier New"/>
              <a:buChar char="○"/>
            </a:pPr>
            <a:endParaRPr lang="es-ES" sz="1600" b="1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05181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BAB7-BA67-1CC7-0C97-25EF4FF4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F3C096-FE34-2E9A-7D3A-CC81C35C6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808264-8946-0B8A-BA65-A44DBDA9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649775-6300-CEF1-2075-40A74397E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3E53-5FAA-B8C6-1DCC-29704F9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19" y="1703116"/>
            <a:ext cx="10438784" cy="4281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i="1" dirty="0">
                <a:solidFill>
                  <a:srgbClr val="FFC000"/>
                </a:solidFill>
              </a:rPr>
              <a:t>ANALÍTICA DE DATOS</a:t>
            </a:r>
            <a:br>
              <a:rPr lang="en-US" sz="4800" i="1" dirty="0"/>
            </a:br>
            <a:r>
              <a:rPr lang="en-US" sz="1800" dirty="0">
                <a:solidFill>
                  <a:srgbClr val="FFC000"/>
                </a:solidFill>
              </a:rPr>
              <a:t>POWER BI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IMPORTACIÓN DE DATOS</a:t>
            </a:r>
            <a:br>
              <a:rPr lang="en-US" sz="3200" b="0" dirty="0"/>
            </a:br>
            <a:r>
              <a:rPr lang="en-US" dirty="0">
                <a:solidFill>
                  <a:srgbClr val="FFC000"/>
                </a:solidFill>
              </a:rPr>
              <a:t>TRANSFORMACIÓN DATOS II -&gt;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  </a:t>
            </a:r>
            <a:r>
              <a:rPr lang="en-US" sz="2000" dirty="0">
                <a:solidFill>
                  <a:srgbClr val="FFC000"/>
                </a:solidFill>
              </a:rPr>
              <a:t>BÁSICAS | INTERMEDIAS | AVANZADA</a:t>
            </a:r>
            <a:r>
              <a:rPr lang="en-US" sz="2400" dirty="0">
                <a:solidFill>
                  <a:srgbClr val="FFC000"/>
                </a:solidFill>
              </a:rPr>
              <a:t>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MODELADO Y VISUALIZACIÓN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CASOS PRACTICOS: INFORMES &amp; REPORTES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CONFIGURACIÓNES AVANZADAS Y BUENAS PRÁCTICAS</a:t>
            </a:r>
            <a:br>
              <a:rPr lang="en-US" sz="3200" b="0" dirty="0"/>
            </a:br>
            <a:endParaRPr lang="en-US" sz="3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B1D44C-C5BB-D712-1701-97B9A139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5FEFD-A39B-F977-ECEC-A2D9C69AB3DF}"/>
              </a:ext>
            </a:extLst>
          </p:cNvPr>
          <p:cNvSpPr>
            <a:spLocks noGrp="1"/>
          </p:cNvSpPr>
          <p:nvPr/>
        </p:nvSpPr>
        <p:spPr>
          <a:xfrm>
            <a:off x="517869" y="502943"/>
            <a:ext cx="11150455" cy="1200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dirty="0"/>
              <a:t>ESTRUCTURA DEL CURSO</a:t>
            </a:r>
          </a:p>
        </p:txBody>
      </p:sp>
    </p:spTree>
    <p:extLst>
      <p:ext uri="{BB962C8B-B14F-4D97-AF65-F5344CB8AC3E}">
        <p14:creationId xmlns:p14="http://schemas.microsoft.com/office/powerpoint/2010/main" val="3574088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FB680F-8B0B-1B61-53AB-3A83BF8C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3D9548-E6ED-325B-C080-405DC7FE7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4F1DC6-5C0B-7AA4-D192-F53C91BAF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7AF7CE8-2812-9B8D-1DB4-9CC57276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F14745DF-C7DD-7312-2A59-7286EBF2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0D1AC13-4E56-B8C7-894F-C04CF5BFD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8566C-5860-C52F-1AC2-A4A1DE24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</a:rPr>
              <a:t>PRÓXIMO TEMA: MODELADO Y VISUALIZACIÓN DE DATOS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3ABCC7-9AFA-788E-62F8-39E40A4AB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B0203-52F9-303F-42D5-57A67203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CE652F-78A1-1ECC-6C04-56067BCC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9B90F332-A6B2-8D74-5A87-46543F55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38DD4D-704C-0643-AD1B-7EE043E0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CB29E-5567-119E-E868-94C3FF8B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800" dirty="0">
                <a:solidFill>
                  <a:srgbClr val="FFFFFF"/>
                </a:solidFill>
              </a:rPr>
              <a:t>Gracias</a:t>
            </a:r>
            <a:br>
              <a:rPr lang="es-ES" sz="8000" dirty="0">
                <a:solidFill>
                  <a:srgbClr val="FFFFFF"/>
                </a:solidFill>
              </a:rPr>
            </a:b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FINAL SESION 04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92A6-D924-9C42-88FE-82E265BE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18186-CBB6-C874-399C-D74E134E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043A5-587F-A33A-5DAD-E9BC44CA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A9C6B-8CF6-4181-3BEA-DA04DD2E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100CD8-F92C-FE85-A24B-4EFB4B63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AF9CE0-AB89-D44B-F1E7-A64DDE2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A3E703-63BF-BDC8-2E30-365D7FE5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B68DD651-815B-49CB-689C-A089A0D5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8AFBD2-3766-6B5C-1FBB-921254B4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0C86-71CB-420F-DB8C-46DEE714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1086221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9600" dirty="0">
                <a:solidFill>
                  <a:srgbClr val="FFFFFF"/>
                </a:solidFill>
              </a:rPr>
              <a:t>TRANSFORMACIÓN DE DATOS III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0A50E-89F5-3598-47D0-8F9243BA1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50F98-18E3-7CD4-C465-2DCC30FD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FD182E-0125-DA01-16B5-815008D0C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F63D-21AC-816E-1EA1-4CE279D9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82" y="978408"/>
            <a:ext cx="9441869" cy="796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u="sng" dirty="0"/>
              <a:t>TRANSFORMACIÓN </a:t>
            </a:r>
            <a:r>
              <a:rPr lang="en-US" sz="3200" b="1" u="sng" kern="1200" dirty="0">
                <a:latin typeface="+mj-lt"/>
                <a:ea typeface="+mj-ea"/>
                <a:cs typeface="+mj-cs"/>
              </a:rPr>
              <a:t> DE DATOS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8D40CE-CBF8-C351-CC13-53F3049E6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D7F632-F5B2-6453-898E-71BD38E2E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183914"/>
              </p:ext>
            </p:extLst>
          </p:nvPr>
        </p:nvGraphicFramePr>
        <p:xfrm>
          <a:off x="575135" y="1773556"/>
          <a:ext cx="10871880" cy="434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960">
                  <a:extLst>
                    <a:ext uri="{9D8B030D-6E8A-4147-A177-3AD203B41FA5}">
                      <a16:colId xmlns:a16="http://schemas.microsoft.com/office/drawing/2014/main" val="888680872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3256746793"/>
                    </a:ext>
                  </a:extLst>
                </a:gridCol>
                <a:gridCol w="3623960">
                  <a:extLst>
                    <a:ext uri="{9D8B030D-6E8A-4147-A177-3AD203B41FA5}">
                      <a16:colId xmlns:a16="http://schemas.microsoft.com/office/drawing/2014/main" val="2224259293"/>
                    </a:ext>
                  </a:extLst>
                </a:gridCol>
              </a:tblGrid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solidFill>
                            <a:schemeClr val="tx1"/>
                          </a:solidFill>
                        </a:rPr>
                        <a:t>BÁSICAS</a:t>
                      </a:r>
                    </a:p>
                    <a:p>
                      <a:pPr lvl="0" algn="ctr">
                        <a:buNone/>
                      </a:pPr>
                      <a:endParaRPr lang="en-US" sz="3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solidFill>
                            <a:schemeClr val="tx1"/>
                          </a:solidFill>
                        </a:rPr>
                        <a:t>INTERMEDIAS</a:t>
                      </a:r>
                    </a:p>
                    <a:p>
                      <a:pPr lvl="0" algn="ctr">
                        <a:buNone/>
                      </a:pPr>
                      <a:endParaRPr lang="en-US" sz="3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i="1" dirty="0">
                          <a:solidFill>
                            <a:schemeClr val="tx1"/>
                          </a:solidFill>
                        </a:rPr>
                        <a:t>AVANZADAS</a:t>
                      </a:r>
                    </a:p>
                    <a:p>
                      <a:pPr lvl="0" algn="ctr">
                        <a:buNone/>
                      </a:pPr>
                      <a:endParaRPr lang="en-US" sz="36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704544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ELIMINAR COLUMNAS Y FILAS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DIVIDIR/COMBINAR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COMBINAR / ANEXAR CONSULTAS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780669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CAMBIAR TIPOS DE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REEMPLAZAR VALORES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COLUMNA DINÁMICA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800" b="1" dirty="0"/>
                        <a:t>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81780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RENOMBRAR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CONDICIONALES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TRANSPONER TABLA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493655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REORDENAR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PERSONALIZADAS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FUNCIONES PERSONALIZADAS 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ctr">
                        <a:buNone/>
                      </a:pPr>
                      <a:endParaRPr lang="en-US" sz="18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7806"/>
                  </a:ext>
                </a:extLst>
              </a:tr>
              <a:tr h="58536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FILTRAR DATOS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AGRUPADAS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84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793B-3FF5-7D23-DC99-CE1964AF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1ED-AA84-B752-929A-7FA923BE1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7A5AB-5A86-8424-8BFD-FF9E9DD3002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B16F75-F9CF-26AB-DF3F-0964C7E15A46}"/>
              </a:ext>
            </a:extLst>
          </p:cNvPr>
          <p:cNvSpPr txBox="1"/>
          <p:nvPr/>
        </p:nvSpPr>
        <p:spPr>
          <a:xfrm>
            <a:off x="524329" y="1721757"/>
            <a:ext cx="11152414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3200" b="1" dirty="0"/>
          </a:p>
          <a:p>
            <a:r>
              <a:rPr lang="en-US" sz="3200" b="1" dirty="0"/>
              <a:t>COMBINAR CONSULTAS (MERGE)</a:t>
            </a:r>
            <a:endParaRPr lang="en-US" sz="3200" dirty="0"/>
          </a:p>
          <a:p>
            <a:r>
              <a:rPr lang="en-US" sz="3200" b="1" dirty="0"/>
              <a:t>ANEXAR CONSULTAS (APPEND)</a:t>
            </a:r>
          </a:p>
          <a:p>
            <a:r>
              <a:rPr lang="en-US" sz="3200" b="1" dirty="0"/>
              <a:t>COLUMNAS DINÁMICAS</a:t>
            </a:r>
          </a:p>
          <a:p>
            <a:r>
              <a:rPr lang="en-US" sz="3200" b="1" dirty="0"/>
              <a:t>TRANSPONER TABLA</a:t>
            </a:r>
          </a:p>
          <a:p>
            <a:r>
              <a:rPr lang="en-US" sz="3200" b="1" dirty="0"/>
              <a:t>FUNCIONES PERSONALIZADAS</a:t>
            </a:r>
          </a:p>
          <a:p>
            <a:endParaRPr lang="en-US" sz="3200" b="1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MuaProxy.Vn 🎖️ Cho Thuê, Mua Proxy Việt Nam, US Giá Rẻ - IPV4, V6, Socks5">
            <a:extLst>
              <a:ext uri="{FF2B5EF4-FFF2-40B4-BE49-F238E27FC236}">
                <a16:creationId xmlns:a16="http://schemas.microsoft.com/office/drawing/2014/main" id="{691E92EB-DC1F-B454-BBA0-7E4EE7959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411" y="2636157"/>
            <a:ext cx="3890789" cy="387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7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2155A-747C-EE4A-73EB-E3BD180D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BDAF-5FE1-96FC-3EF8-B5565FA7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C0B495-4411-9187-6022-9E09BE5389E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1B98A-7188-19E0-4007-FD9B002B4B26}"/>
              </a:ext>
            </a:extLst>
          </p:cNvPr>
          <p:cNvSpPr txBox="1"/>
          <p:nvPr/>
        </p:nvSpPr>
        <p:spPr>
          <a:xfrm>
            <a:off x="524329" y="1711988"/>
            <a:ext cx="8045799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/>
          </a:p>
          <a:p>
            <a:r>
              <a:rPr lang="en-US" sz="2400" b="1" dirty="0"/>
              <a:t>¿QUE SON LAS TRANSFORMACIONES AVANZADAS?</a:t>
            </a:r>
            <a:endParaRPr lang="en-US" sz="2400"/>
          </a:p>
          <a:p>
            <a:pPr marL="342900" indent="-342900">
              <a:buFont typeface="Calibri"/>
              <a:buChar char="-"/>
            </a:pPr>
            <a:endParaRPr lang="en-US" sz="1600" b="1" dirty="0"/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automatizar</a:t>
            </a:r>
            <a:r>
              <a:rPr lang="en-US" sz="2000" dirty="0"/>
              <a:t> </a:t>
            </a:r>
            <a:r>
              <a:rPr lang="en-US" sz="2000" dirty="0" err="1"/>
              <a:t>procesos</a:t>
            </a:r>
            <a:r>
              <a:rPr lang="en-US" sz="2000" dirty="0"/>
              <a:t>, </a:t>
            </a:r>
            <a:r>
              <a:rPr lang="en-US" sz="2000" b="1" dirty="0" err="1"/>
              <a:t>combinar</a:t>
            </a:r>
            <a:r>
              <a:rPr lang="en-US" sz="2000" b="1" dirty="0"/>
              <a:t> </a:t>
            </a:r>
            <a:r>
              <a:rPr lang="en-US" sz="2000" b="1" dirty="0" err="1"/>
              <a:t>múltiples</a:t>
            </a:r>
            <a:r>
              <a:rPr lang="en-US" sz="2000" b="1" dirty="0"/>
              <a:t> </a:t>
            </a:r>
            <a:r>
              <a:rPr lang="en-US" sz="2000" b="1" dirty="0" err="1"/>
              <a:t>fuentes</a:t>
            </a:r>
            <a:r>
              <a:rPr lang="en-US" sz="2000" b="1" dirty="0"/>
              <a:t> de </a:t>
            </a:r>
            <a:r>
              <a:rPr lang="en-US" sz="2000" b="1" dirty="0" err="1"/>
              <a:t>datos</a:t>
            </a:r>
            <a:r>
              <a:rPr lang="en-US" sz="2000" b="1" dirty="0"/>
              <a:t>,</a:t>
            </a:r>
            <a:r>
              <a:rPr lang="en-US" sz="2000" dirty="0"/>
              <a:t> y </a:t>
            </a:r>
            <a:r>
              <a:rPr lang="en-US" sz="2000" dirty="0" err="1"/>
              <a:t>personalizar</a:t>
            </a:r>
            <a:r>
              <a:rPr lang="en-US" sz="2000" dirty="0"/>
              <a:t> la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transformación</a:t>
            </a:r>
            <a:r>
              <a:rPr lang="en-US" sz="2000" dirty="0"/>
              <a:t> para </a:t>
            </a:r>
            <a:r>
              <a:rPr lang="en-US" sz="2000" dirty="0" err="1"/>
              <a:t>adaptarse</a:t>
            </a:r>
            <a:r>
              <a:rPr lang="en-US" sz="2000" dirty="0"/>
              <a:t> a </a:t>
            </a:r>
            <a:r>
              <a:rPr lang="en-US" sz="2000" dirty="0" err="1"/>
              <a:t>escenarios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 de </a:t>
            </a:r>
            <a:r>
              <a:rPr lang="en-US" sz="2000" dirty="0" err="1"/>
              <a:t>negocio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400" b="1" dirty="0"/>
              <a:t>¿QUE BENEFICIOS APORTAN?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Permiten</a:t>
            </a:r>
            <a:r>
              <a:rPr lang="en-US" sz="2000" dirty="0"/>
              <a:t> </a:t>
            </a:r>
            <a:r>
              <a:rPr lang="en-US" sz="2000" b="1" dirty="0" err="1"/>
              <a:t>automatizar</a:t>
            </a:r>
            <a:r>
              <a:rPr lang="en-US" sz="2000" dirty="0"/>
              <a:t> </a:t>
            </a:r>
            <a:r>
              <a:rPr lang="en-US" sz="2000" dirty="0" err="1"/>
              <a:t>procesos</a:t>
            </a:r>
            <a:r>
              <a:rPr lang="en-US" sz="2000" dirty="0"/>
              <a:t> </a:t>
            </a:r>
            <a:r>
              <a:rPr lang="en-US" sz="2000" dirty="0" err="1"/>
              <a:t>complejos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Mejoran</a:t>
            </a:r>
            <a:r>
              <a:rPr lang="en-US" sz="2000" dirty="0"/>
              <a:t> la </a:t>
            </a:r>
            <a:r>
              <a:rPr lang="en-US" sz="2000" dirty="0" err="1"/>
              <a:t>eficiencia</a:t>
            </a:r>
            <a:r>
              <a:rPr lang="en-US" sz="2000" dirty="0"/>
              <a:t> y </a:t>
            </a:r>
            <a:r>
              <a:rPr lang="en-US" sz="2000" dirty="0" err="1"/>
              <a:t>escalabilidad</a:t>
            </a:r>
            <a:r>
              <a:rPr lang="en-US" sz="2000" dirty="0"/>
              <a:t> del </a:t>
            </a:r>
            <a:r>
              <a:rPr lang="en-US" sz="2000" dirty="0" err="1"/>
              <a:t>modelo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Facilitan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 </a:t>
            </a:r>
            <a:r>
              <a:rPr lang="en-US" sz="2000" dirty="0" err="1"/>
              <a:t>mantenimiento</a:t>
            </a:r>
            <a:r>
              <a:rPr lang="en-US" sz="2000" dirty="0"/>
              <a:t> de </a:t>
            </a:r>
            <a:r>
              <a:rPr lang="en-US" sz="2000" dirty="0" err="1"/>
              <a:t>soluciones</a:t>
            </a:r>
            <a:r>
              <a:rPr lang="en-US" sz="2000" dirty="0"/>
              <a:t> a largo </a:t>
            </a:r>
            <a:r>
              <a:rPr lang="en-US" sz="2000" dirty="0" err="1"/>
              <a:t>plazo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Abren la </a:t>
            </a:r>
            <a:r>
              <a:rPr lang="en-US" sz="2000" dirty="0" err="1"/>
              <a:t>puerta</a:t>
            </a:r>
            <a:r>
              <a:rPr lang="en-US" sz="2000" dirty="0"/>
              <a:t> a la </a:t>
            </a:r>
            <a:r>
              <a:rPr lang="en-US" sz="2000" dirty="0" err="1"/>
              <a:t>programación</a:t>
            </a:r>
            <a:r>
              <a:rPr lang="en-US" sz="2000" dirty="0"/>
              <a:t> </a:t>
            </a:r>
            <a:r>
              <a:rPr lang="en-US" sz="2000" dirty="0" err="1"/>
              <a:t>funcional</a:t>
            </a:r>
            <a:r>
              <a:rPr lang="en-US" sz="2000" dirty="0"/>
              <a:t> </a:t>
            </a:r>
            <a:r>
              <a:rPr lang="en-US" sz="2000" dirty="0" err="1"/>
              <a:t>dentro</a:t>
            </a:r>
            <a:r>
              <a:rPr lang="en-US" sz="2000" dirty="0"/>
              <a:t> de Power BI.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  <p:pic>
        <p:nvPicPr>
          <p:cNvPr id="6" name="Picture 5" descr="diseño de icono de vector de transformación digital 14822684 Vector en ...">
            <a:extLst>
              <a:ext uri="{FF2B5EF4-FFF2-40B4-BE49-F238E27FC236}">
                <a16:creationId xmlns:a16="http://schemas.microsoft.com/office/drawing/2014/main" id="{7F698170-5661-A09A-A19E-12698C074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064" y="2784230"/>
            <a:ext cx="2418813" cy="230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6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6092-3828-1F9D-2DF2-D5DE9C983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2EBF-7C4B-38AC-3E33-7A99EC7D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Autofit/>
          </a:bodyPr>
          <a:lstStyle/>
          <a:p>
            <a:r>
              <a:rPr lang="en-US" sz="4900" dirty="0"/>
              <a:t>TRANSFORMACIONES AVANZADAS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44FBFD-1C3A-039E-AA83-F7C1AAFA0C2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E844C7-7A13-B850-5EF7-11AB72A96781}"/>
              </a:ext>
            </a:extLst>
          </p:cNvPr>
          <p:cNvSpPr txBox="1"/>
          <p:nvPr/>
        </p:nvSpPr>
        <p:spPr>
          <a:xfrm>
            <a:off x="517003" y="1721757"/>
            <a:ext cx="1115973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COMBINAR CONSULTAS (MERGE)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combinación</a:t>
            </a:r>
            <a:r>
              <a:rPr lang="en-US" sz="2000" dirty="0"/>
              <a:t> de </a:t>
            </a:r>
            <a:r>
              <a:rPr lang="en-US" sz="2000" dirty="0" err="1"/>
              <a:t>consultas</a:t>
            </a:r>
            <a:r>
              <a:rPr lang="en-US" sz="2000" dirty="0"/>
              <a:t> </a:t>
            </a:r>
            <a:r>
              <a:rPr lang="en-US" sz="2000" dirty="0" err="1"/>
              <a:t>fusiona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 de dos </a:t>
            </a:r>
            <a:r>
              <a:rPr lang="en-US" sz="2000" dirty="0" err="1"/>
              <a:t>tablas</a:t>
            </a:r>
            <a:r>
              <a:rPr lang="en-US" sz="2000" dirty="0"/>
              <a:t> </a:t>
            </a:r>
            <a:r>
              <a:rPr lang="en-US" sz="2000" dirty="0" err="1"/>
              <a:t>existentes</a:t>
            </a:r>
            <a:r>
              <a:rPr lang="en-US" sz="2000" dirty="0"/>
              <a:t> </a:t>
            </a:r>
            <a:r>
              <a:rPr lang="en-US" sz="2000" dirty="0" err="1"/>
              <a:t>basándose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uno o </a:t>
            </a:r>
            <a:r>
              <a:rPr lang="en-US" sz="2000" dirty="0" err="1"/>
              <a:t>varios</a:t>
            </a:r>
            <a:r>
              <a:rPr lang="en-US" sz="2000" dirty="0"/>
              <a:t> campos </a:t>
            </a:r>
            <a:r>
              <a:rPr lang="en-US" sz="2000" dirty="0" err="1"/>
              <a:t>coincidentes</a:t>
            </a:r>
            <a:r>
              <a:rPr lang="en-US" sz="2000" dirty="0"/>
              <a:t> , </a:t>
            </a:r>
            <a:r>
              <a:rPr lang="en-US" sz="2000" dirty="0" err="1"/>
              <a:t>permitiendo</a:t>
            </a:r>
            <a:r>
              <a:rPr lang="en-US" sz="2000" dirty="0"/>
              <a:t> </a:t>
            </a:r>
            <a:r>
              <a:rPr lang="en-US" sz="2000" dirty="0" err="1"/>
              <a:t>integrar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de </a:t>
            </a:r>
            <a:r>
              <a:rPr lang="en-US" sz="2000" dirty="0" err="1"/>
              <a:t>diversas</a:t>
            </a:r>
            <a:r>
              <a:rPr lang="en-US" sz="2000" dirty="0"/>
              <a:t> </a:t>
            </a:r>
            <a:r>
              <a:rPr lang="en-US" sz="2000" dirty="0" err="1"/>
              <a:t>fuentes</a:t>
            </a:r>
            <a:r>
              <a:rPr lang="en-US" sz="2000" dirty="0"/>
              <a:t>.</a:t>
            </a:r>
            <a:endParaRPr lang="en-US" dirty="0"/>
          </a:p>
          <a:p>
            <a:endParaRPr lang="en-US" sz="2000" b="1" dirty="0"/>
          </a:p>
        </p:txBody>
      </p:sp>
      <p:pic>
        <p:nvPicPr>
          <p:cNvPr id="9" name="Picture 8" descr="Diagrama que muestra dos tablas vacías en la parte superior combinadas con una tabla en la parte inferior con todas las columnas de la tabla izquierda y otra de la tabla derecha.">
            <a:extLst>
              <a:ext uri="{FF2B5EF4-FFF2-40B4-BE49-F238E27FC236}">
                <a16:creationId xmlns:a16="http://schemas.microsoft.com/office/drawing/2014/main" id="{EF3B66CA-37D8-83E2-5B89-7899C80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635" y="3568275"/>
            <a:ext cx="8123579" cy="28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4789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41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GestaltVTI</vt:lpstr>
      <vt:lpstr>ANALÍTICA DE DATOS  Y POWER BI  SESION 05 TRANSFORMACION DE DATOS</vt:lpstr>
      <vt:lpstr>SESIONES PENDIENTES</vt:lpstr>
      <vt:lpstr>REPASO SESION 04</vt:lpstr>
      <vt:lpstr>ANALÍTICA DE DATOS POWER BI IMPORTACIÓN DE DATOS TRANSFORMACIÓN DATOS II -&gt;   BÁSICAS | INTERMEDIAS | AVANZADAS MODELADO Y VISUALIZACIÓN DATOS CASOS PRACTICOS: INFORMES &amp; REPORTES CONFIGURACIÓNES AVANZADAS Y BUENAS PRÁCTICAS </vt:lpstr>
      <vt:lpstr>TRANSFORMACIÓN DE DATOS III</vt:lpstr>
      <vt:lpstr>TRANSFORMACIÓN  DE DATOS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TRANSFORMACIONES AVANZADAS</vt:lpstr>
      <vt:lpstr>CASO DE NEGOCIO</vt:lpstr>
      <vt:lpstr>EJERCICIO - CASO DE NEGOCIO</vt:lpstr>
      <vt:lpstr>EJERCICIO - CASO DE NEGOCIO</vt:lpstr>
      <vt:lpstr>EJERCICIO - CASO DE NEGOCIO</vt:lpstr>
      <vt:lpstr>EJERCICIO - CASO DE NEGOCIO</vt:lpstr>
      <vt:lpstr>PRÓXIMO TEMA: MODELADO Y VISUALIZACIÓN DE DATOS</vt:lpstr>
      <vt:lpstr>Gracias  FINAL SESION 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8863</cp:revision>
  <dcterms:created xsi:type="dcterms:W3CDTF">2025-05-06T11:53:30Z</dcterms:created>
  <dcterms:modified xsi:type="dcterms:W3CDTF">2025-06-04T10:20:31Z</dcterms:modified>
</cp:coreProperties>
</file>