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sldIdLst>
    <p:sldId id="316" r:id="rId2"/>
    <p:sldId id="344" r:id="rId3"/>
    <p:sldId id="343" r:id="rId4"/>
    <p:sldId id="350" r:id="rId5"/>
    <p:sldId id="317" r:id="rId6"/>
    <p:sldId id="348" r:id="rId7"/>
    <p:sldId id="312" r:id="rId8"/>
    <p:sldId id="313" r:id="rId9"/>
    <p:sldId id="318" r:id="rId10"/>
    <p:sldId id="335" r:id="rId11"/>
    <p:sldId id="336" r:id="rId12"/>
    <p:sldId id="356" r:id="rId13"/>
    <p:sldId id="352" r:id="rId14"/>
    <p:sldId id="354" r:id="rId15"/>
    <p:sldId id="357" r:id="rId16"/>
    <p:sldId id="345" r:id="rId17"/>
    <p:sldId id="320" r:id="rId18"/>
    <p:sldId id="347" r:id="rId19"/>
    <p:sldId id="332" r:id="rId20"/>
    <p:sldId id="358" r:id="rId21"/>
    <p:sldId id="359" r:id="rId22"/>
    <p:sldId id="364" r:id="rId23"/>
    <p:sldId id="366" r:id="rId24"/>
    <p:sldId id="369" r:id="rId25"/>
    <p:sldId id="371" r:id="rId26"/>
    <p:sldId id="360" r:id="rId27"/>
    <p:sldId id="361" r:id="rId28"/>
    <p:sldId id="365" r:id="rId29"/>
    <p:sldId id="362" r:id="rId30"/>
    <p:sldId id="363" r:id="rId31"/>
    <p:sldId id="314" r:id="rId32"/>
    <p:sldId id="353" r:id="rId33"/>
    <p:sldId id="372" r:id="rId34"/>
    <p:sldId id="373" r:id="rId35"/>
    <p:sldId id="374" r:id="rId36"/>
    <p:sldId id="375" r:id="rId37"/>
    <p:sldId id="349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07DFE-CD43-A439-7161-7CEB5BDA22EF}" v="490" dt="2025-05-19T17:57:0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Roman Pelaez" userId="S::enrique.romanpelaez@plexus.tech::eafb5844-583e-4749-bdf2-4c5817a5a417" providerId="AD" clId="Web-{07607DFE-CD43-A439-7161-7CEB5BDA22EF}"/>
    <pc:docChg chg="delSld modSld">
      <pc:chgData name="Enrique Roman Pelaez" userId="S::enrique.romanpelaez@plexus.tech::eafb5844-583e-4749-bdf2-4c5817a5a417" providerId="AD" clId="Web-{07607DFE-CD43-A439-7161-7CEB5BDA22EF}" dt="2025-05-19T17:57:01.775" v="467" actId="20577"/>
      <pc:docMkLst>
        <pc:docMk/>
      </pc:docMkLst>
      <pc:sldChg chg="del">
        <pc:chgData name="Enrique Roman Pelaez" userId="S::enrique.romanpelaez@plexus.tech::eafb5844-583e-4749-bdf2-4c5817a5a417" providerId="AD" clId="Web-{07607DFE-CD43-A439-7161-7CEB5BDA22EF}" dt="2025-05-19T15:28:56.892" v="0"/>
        <pc:sldMkLst>
          <pc:docMk/>
          <pc:sldMk cId="2406273178" sldId="256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07.689" v="9"/>
        <pc:sldMkLst>
          <pc:docMk/>
          <pc:sldMk cId="753705278" sldId="259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04.845" v="6"/>
        <pc:sldMkLst>
          <pc:docMk/>
          <pc:sldMk cId="3574088832" sldId="261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06.751" v="8"/>
        <pc:sldMkLst>
          <pc:docMk/>
          <pc:sldMk cId="4270036600" sldId="262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05.376" v="7"/>
        <pc:sldMkLst>
          <pc:docMk/>
          <pc:sldMk cId="739339637" sldId="263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01.079" v="4"/>
        <pc:sldMkLst>
          <pc:docMk/>
          <pc:sldMk cId="3327456634" sldId="264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31.018" v="20"/>
        <pc:sldMkLst>
          <pc:docMk/>
          <pc:sldMk cId="3360573923" sldId="265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55.034" v="32"/>
        <pc:sldMkLst>
          <pc:docMk/>
          <pc:sldMk cId="2380189086" sldId="266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21.846" v="16"/>
        <pc:sldMkLst>
          <pc:docMk/>
          <pc:sldMk cId="3559021740" sldId="268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40.643" v="25"/>
        <pc:sldMkLst>
          <pc:docMk/>
          <pc:sldMk cId="3060911742" sldId="270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41.815" v="26"/>
        <pc:sldMkLst>
          <pc:docMk/>
          <pc:sldMk cId="334143447" sldId="271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8:57.782" v="1"/>
        <pc:sldMkLst>
          <pc:docMk/>
          <pc:sldMk cId="1029610543" sldId="272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03.767" v="5"/>
        <pc:sldMkLst>
          <pc:docMk/>
          <pc:sldMk cId="307718178" sldId="275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8:59.673" v="2"/>
        <pc:sldMkLst>
          <pc:docMk/>
          <pc:sldMk cId="381483476" sldId="276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00.251" v="3"/>
        <pc:sldMkLst>
          <pc:docMk/>
          <pc:sldMk cId="3924960036" sldId="277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39.706" v="24"/>
        <pc:sldMkLst>
          <pc:docMk/>
          <pc:sldMk cId="548290689" sldId="281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11.392" v="11"/>
        <pc:sldMkLst>
          <pc:docMk/>
          <pc:sldMk cId="3223253502" sldId="282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52.691" v="30"/>
        <pc:sldMkLst>
          <pc:docMk/>
          <pc:sldMk cId="3234880023" sldId="284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36.612" v="21"/>
        <pc:sldMkLst>
          <pc:docMk/>
          <pc:sldMk cId="2416906450" sldId="287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49.128" v="28"/>
        <pc:sldMkLst>
          <pc:docMk/>
          <pc:sldMk cId="4090874616" sldId="288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50.175" v="29"/>
        <pc:sldMkLst>
          <pc:docMk/>
          <pc:sldMk cId="4228013391" sldId="289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56.831" v="33"/>
        <pc:sldMkLst>
          <pc:docMk/>
          <pc:sldMk cId="1983035067" sldId="290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12.674" v="12"/>
        <pc:sldMkLst>
          <pc:docMk/>
          <pc:sldMk cId="928758847" sldId="294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24.580" v="18"/>
        <pc:sldMkLst>
          <pc:docMk/>
          <pc:sldMk cId="200409606" sldId="295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18.049" v="14"/>
        <pc:sldMkLst>
          <pc:docMk/>
          <pc:sldMk cId="1204460139" sldId="297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19.377" v="15"/>
        <pc:sldMkLst>
          <pc:docMk/>
          <pc:sldMk cId="2719209648" sldId="298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14.205" v="13"/>
        <pc:sldMkLst>
          <pc:docMk/>
          <pc:sldMk cId="547909080" sldId="299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24.299" v="17"/>
        <pc:sldMkLst>
          <pc:docMk/>
          <pc:sldMk cId="978246175" sldId="300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27.846" v="19"/>
        <pc:sldMkLst>
          <pc:docMk/>
          <pc:sldMk cId="3718160247" sldId="303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47.987" v="27"/>
        <pc:sldMkLst>
          <pc:docMk/>
          <pc:sldMk cId="950572355" sldId="305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58.519" v="34"/>
        <pc:sldMkLst>
          <pc:docMk/>
          <pc:sldMk cId="1057735128" sldId="306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09.345" v="10"/>
        <pc:sldMkLst>
          <pc:docMk/>
          <pc:sldMk cId="2924583741" sldId="307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53.988" v="31"/>
        <pc:sldMkLst>
          <pc:docMk/>
          <pc:sldMk cId="1463045172" sldId="308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37.643" v="22"/>
        <pc:sldMkLst>
          <pc:docMk/>
          <pc:sldMk cId="2804714871" sldId="309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5:29:38.737" v="23"/>
        <pc:sldMkLst>
          <pc:docMk/>
          <pc:sldMk cId="3103866887" sldId="310"/>
        </pc:sldMkLst>
      </pc:sldChg>
      <pc:sldChg chg="modSp">
        <pc:chgData name="Enrique Roman Pelaez" userId="S::enrique.romanpelaez@plexus.tech::eafb5844-583e-4749-bdf2-4c5817a5a417" providerId="AD" clId="Web-{07607DFE-CD43-A439-7161-7CEB5BDA22EF}" dt="2025-05-19T17:51:59.405" v="396" actId="20577"/>
        <pc:sldMkLst>
          <pc:docMk/>
          <pc:sldMk cId="3602706027" sldId="313"/>
        </pc:sldMkLst>
        <pc:spChg chg="mod">
          <ac:chgData name="Enrique Roman Pelaez" userId="S::enrique.romanpelaez@plexus.tech::eafb5844-583e-4749-bdf2-4c5817a5a417" providerId="AD" clId="Web-{07607DFE-CD43-A439-7161-7CEB5BDA22EF}" dt="2025-05-19T17:51:59.405" v="396" actId="20577"/>
          <ac:spMkLst>
            <pc:docMk/>
            <pc:sldMk cId="3602706027" sldId="313"/>
            <ac:spMk id="4" creationId="{F3EDA66B-1AD9-15B7-969C-D53C2D73378A}"/>
          </ac:spMkLst>
        </pc:spChg>
      </pc:sldChg>
      <pc:sldChg chg="modSp">
        <pc:chgData name="Enrique Roman Pelaez" userId="S::enrique.romanpelaez@plexus.tech::eafb5844-583e-4749-bdf2-4c5817a5a417" providerId="AD" clId="Web-{07607DFE-CD43-A439-7161-7CEB5BDA22EF}" dt="2025-05-19T15:30:17.801" v="39" actId="20577"/>
        <pc:sldMkLst>
          <pc:docMk/>
          <pc:sldMk cId="3330669026" sldId="316"/>
        </pc:sldMkLst>
        <pc:spChg chg="mod">
          <ac:chgData name="Enrique Roman Pelaez" userId="S::enrique.romanpelaez@plexus.tech::eafb5844-583e-4749-bdf2-4c5817a5a417" providerId="AD" clId="Web-{07607DFE-CD43-A439-7161-7CEB5BDA22EF}" dt="2025-05-19T15:30:17.801" v="39" actId="20577"/>
          <ac:spMkLst>
            <pc:docMk/>
            <pc:sldMk cId="3330669026" sldId="316"/>
            <ac:spMk id="2" creationId="{D558FBCC-C509-D577-59CB-7AA37A0CCA55}"/>
          </ac:spMkLst>
        </pc:spChg>
      </pc:sldChg>
      <pc:sldChg chg="modSp">
        <pc:chgData name="Enrique Roman Pelaez" userId="S::enrique.romanpelaez@plexus.tech::eafb5844-583e-4749-bdf2-4c5817a5a417" providerId="AD" clId="Web-{07607DFE-CD43-A439-7161-7CEB5BDA22EF}" dt="2025-05-19T16:54:47" v="87" actId="20577"/>
        <pc:sldMkLst>
          <pc:docMk/>
          <pc:sldMk cId="2127751978" sldId="317"/>
        </pc:sldMkLst>
        <pc:spChg chg="mod">
          <ac:chgData name="Enrique Roman Pelaez" userId="S::enrique.romanpelaez@plexus.tech::eafb5844-583e-4749-bdf2-4c5817a5a417" providerId="AD" clId="Web-{07607DFE-CD43-A439-7161-7CEB5BDA22EF}" dt="2025-05-19T16:54:47" v="87" actId="20577"/>
          <ac:spMkLst>
            <pc:docMk/>
            <pc:sldMk cId="2127751978" sldId="317"/>
            <ac:spMk id="4" creationId="{21688655-239E-8695-4710-099590522792}"/>
          </ac:spMkLst>
        </pc:spChg>
      </pc:sldChg>
      <pc:sldChg chg="addSp delSp modSp">
        <pc:chgData name="Enrique Roman Pelaez" userId="S::enrique.romanpelaez@plexus.tech::eafb5844-583e-4749-bdf2-4c5817a5a417" providerId="AD" clId="Web-{07607DFE-CD43-A439-7161-7CEB5BDA22EF}" dt="2025-05-19T17:17:47.548" v="144" actId="20577"/>
        <pc:sldMkLst>
          <pc:docMk/>
          <pc:sldMk cId="1131122197" sldId="318"/>
        </pc:sldMkLst>
        <pc:spChg chg="mod">
          <ac:chgData name="Enrique Roman Pelaez" userId="S::enrique.romanpelaez@plexus.tech::eafb5844-583e-4749-bdf2-4c5817a5a417" providerId="AD" clId="Web-{07607DFE-CD43-A439-7161-7CEB5BDA22EF}" dt="2025-05-19T17:10:12.142" v="107" actId="20577"/>
          <ac:spMkLst>
            <pc:docMk/>
            <pc:sldMk cId="1131122197" sldId="318"/>
            <ac:spMk id="2" creationId="{6026E831-29EA-9F18-B6C8-0C54C528D0C5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17:47.548" v="144" actId="20577"/>
          <ac:spMkLst>
            <pc:docMk/>
            <pc:sldMk cId="1131122197" sldId="318"/>
            <ac:spMk id="4" creationId="{C268A071-4695-ECBA-8548-9CF3675A6E52}"/>
          </ac:spMkLst>
        </pc:spChg>
        <pc:picChg chg="add del mod">
          <ac:chgData name="Enrique Roman Pelaez" userId="S::enrique.romanpelaez@plexus.tech::eafb5844-583e-4749-bdf2-4c5817a5a417" providerId="AD" clId="Web-{07607DFE-CD43-A439-7161-7CEB5BDA22EF}" dt="2025-05-19T17:12:27.443" v="126"/>
          <ac:picMkLst>
            <pc:docMk/>
            <pc:sldMk cId="1131122197" sldId="318"/>
            <ac:picMk id="3" creationId="{C9BEF3DB-32AB-93F9-88D0-49E810A375AF}"/>
          </ac:picMkLst>
        </pc:picChg>
        <pc:picChg chg="add mod">
          <ac:chgData name="Enrique Roman Pelaez" userId="S::enrique.romanpelaez@plexus.tech::eafb5844-583e-4749-bdf2-4c5817a5a417" providerId="AD" clId="Web-{07607DFE-CD43-A439-7161-7CEB5BDA22EF}" dt="2025-05-19T17:16:42.218" v="137" actId="1076"/>
          <ac:picMkLst>
            <pc:docMk/>
            <pc:sldMk cId="1131122197" sldId="318"/>
            <ac:picMk id="5" creationId="{B01ABD27-9261-B1C1-9C3F-531D621C6920}"/>
          </ac:picMkLst>
        </pc:picChg>
      </pc:sldChg>
      <pc:sldChg chg="modSp modNotes">
        <pc:chgData name="Enrique Roman Pelaez" userId="S::enrique.romanpelaez@plexus.tech::eafb5844-583e-4749-bdf2-4c5817a5a417" providerId="AD" clId="Web-{07607DFE-CD43-A439-7161-7CEB5BDA22EF}" dt="2025-05-19T17:41:10.054" v="326"/>
        <pc:sldMkLst>
          <pc:docMk/>
          <pc:sldMk cId="1647535598" sldId="320"/>
        </pc:sldMkLst>
        <pc:spChg chg="mod">
          <ac:chgData name="Enrique Roman Pelaez" userId="S::enrique.romanpelaez@plexus.tech::eafb5844-583e-4749-bdf2-4c5817a5a417" providerId="AD" clId="Web-{07607DFE-CD43-A439-7161-7CEB5BDA22EF}" dt="2025-05-19T17:34:29.411" v="282" actId="20577"/>
          <ac:spMkLst>
            <pc:docMk/>
            <pc:sldMk cId="1647535598" sldId="320"/>
            <ac:spMk id="2" creationId="{D4A4D135-0DD5-335A-995A-FFC16A2FF400}"/>
          </ac:spMkLst>
        </pc:spChg>
      </pc:sldChg>
      <pc:sldChg chg="del">
        <pc:chgData name="Enrique Roman Pelaez" userId="S::enrique.romanpelaez@plexus.tech::eafb5844-583e-4749-bdf2-4c5817a5a417" providerId="AD" clId="Web-{07607DFE-CD43-A439-7161-7CEB5BDA22EF}" dt="2025-05-19T17:53:36.096" v="403"/>
        <pc:sldMkLst>
          <pc:docMk/>
          <pc:sldMk cId="1663992573" sldId="327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7:50:53.324" v="386"/>
        <pc:sldMkLst>
          <pc:docMk/>
          <pc:sldMk cId="4225453589" sldId="328"/>
        </pc:sldMkLst>
      </pc:sldChg>
      <pc:sldChg chg="del">
        <pc:chgData name="Enrique Roman Pelaez" userId="S::enrique.romanpelaez@plexus.tech::eafb5844-583e-4749-bdf2-4c5817a5a417" providerId="AD" clId="Web-{07607DFE-CD43-A439-7161-7CEB5BDA22EF}" dt="2025-05-19T17:53:34.971" v="402"/>
        <pc:sldMkLst>
          <pc:docMk/>
          <pc:sldMk cId="2350209588" sldId="330"/>
        </pc:sldMkLst>
      </pc:sldChg>
      <pc:sldChg chg="modSp modNotes">
        <pc:chgData name="Enrique Roman Pelaez" userId="S::enrique.romanpelaez@plexus.tech::eafb5844-583e-4749-bdf2-4c5817a5a417" providerId="AD" clId="Web-{07607DFE-CD43-A439-7161-7CEB5BDA22EF}" dt="2025-05-19T17:37:38.907" v="293"/>
        <pc:sldMkLst>
          <pc:docMk/>
          <pc:sldMk cId="3664840931" sldId="332"/>
        </pc:sldMkLst>
        <pc:spChg chg="mod">
          <ac:chgData name="Enrique Roman Pelaez" userId="S::enrique.romanpelaez@plexus.tech::eafb5844-583e-4749-bdf2-4c5817a5a417" providerId="AD" clId="Web-{07607DFE-CD43-A439-7161-7CEB5BDA22EF}" dt="2025-05-19T17:35:41.496" v="287" actId="20577"/>
          <ac:spMkLst>
            <pc:docMk/>
            <pc:sldMk cId="3664840931" sldId="332"/>
            <ac:spMk id="2" creationId="{E6D48539-B500-B4C1-EE90-6EE79B3EDC9F}"/>
          </ac:spMkLst>
        </pc:spChg>
      </pc:sldChg>
      <pc:sldChg chg="addSp modSp">
        <pc:chgData name="Enrique Roman Pelaez" userId="S::enrique.romanpelaez@plexus.tech::eafb5844-583e-4749-bdf2-4c5817a5a417" providerId="AD" clId="Web-{07607DFE-CD43-A439-7161-7CEB5BDA22EF}" dt="2025-05-19T17:20:24.350" v="161" actId="1076"/>
        <pc:sldMkLst>
          <pc:docMk/>
          <pc:sldMk cId="3315255702" sldId="335"/>
        </pc:sldMkLst>
        <pc:spChg chg="mod">
          <ac:chgData name="Enrique Roman Pelaez" userId="S::enrique.romanpelaez@plexus.tech::eafb5844-583e-4749-bdf2-4c5817a5a417" providerId="AD" clId="Web-{07607DFE-CD43-A439-7161-7CEB5BDA22EF}" dt="2025-05-19T17:11:15.691" v="113" actId="20577"/>
          <ac:spMkLst>
            <pc:docMk/>
            <pc:sldMk cId="3315255702" sldId="335"/>
            <ac:spMk id="2" creationId="{6E6A179B-DC25-E547-1C92-2756649F6F9E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20:13.022" v="158" actId="14100"/>
          <ac:spMkLst>
            <pc:docMk/>
            <pc:sldMk cId="3315255702" sldId="335"/>
            <ac:spMk id="4" creationId="{A1E78583-A5D9-3A09-0357-34733FEFAE09}"/>
          </ac:spMkLst>
        </pc:spChg>
        <pc:picChg chg="add mod">
          <ac:chgData name="Enrique Roman Pelaez" userId="S::enrique.romanpelaez@plexus.tech::eafb5844-583e-4749-bdf2-4c5817a5a417" providerId="AD" clId="Web-{07607DFE-CD43-A439-7161-7CEB5BDA22EF}" dt="2025-05-19T17:20:24.350" v="161" actId="1076"/>
          <ac:picMkLst>
            <pc:docMk/>
            <pc:sldMk cId="3315255702" sldId="335"/>
            <ac:picMk id="3" creationId="{4B48AB92-9AB7-1F92-B3F5-D67157808E93}"/>
          </ac:picMkLst>
        </pc:picChg>
      </pc:sldChg>
      <pc:sldChg chg="addSp delSp modSp">
        <pc:chgData name="Enrique Roman Pelaez" userId="S::enrique.romanpelaez@plexus.tech::eafb5844-583e-4749-bdf2-4c5817a5a417" providerId="AD" clId="Web-{07607DFE-CD43-A439-7161-7CEB5BDA22EF}" dt="2025-05-19T17:28:14.866" v="195" actId="14100"/>
        <pc:sldMkLst>
          <pc:docMk/>
          <pc:sldMk cId="1747521186" sldId="336"/>
        </pc:sldMkLst>
        <pc:spChg chg="mod">
          <ac:chgData name="Enrique Roman Pelaez" userId="S::enrique.romanpelaez@plexus.tech::eafb5844-583e-4749-bdf2-4c5817a5a417" providerId="AD" clId="Web-{07607DFE-CD43-A439-7161-7CEB5BDA22EF}" dt="2025-05-19T17:18:34.503" v="149" actId="20577"/>
          <ac:spMkLst>
            <pc:docMk/>
            <pc:sldMk cId="1747521186" sldId="336"/>
            <ac:spMk id="2" creationId="{9DA5437A-618F-6626-EEB0-BEAD072678F9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26:47.957" v="191" actId="14100"/>
          <ac:spMkLst>
            <pc:docMk/>
            <pc:sldMk cId="1747521186" sldId="336"/>
            <ac:spMk id="4" creationId="{4BADF7CB-0486-A159-BFE2-44B02FD272FD}"/>
          </ac:spMkLst>
        </pc:spChg>
        <pc:picChg chg="add del mod">
          <ac:chgData name="Enrique Roman Pelaez" userId="S::enrique.romanpelaez@plexus.tech::eafb5844-583e-4749-bdf2-4c5817a5a417" providerId="AD" clId="Web-{07607DFE-CD43-A439-7161-7CEB5BDA22EF}" dt="2025-05-19T17:23:02.074" v="170"/>
          <ac:picMkLst>
            <pc:docMk/>
            <pc:sldMk cId="1747521186" sldId="336"/>
            <ac:picMk id="3" creationId="{4A945C3B-DCB2-39E4-DE4E-A46BA2E7086B}"/>
          </ac:picMkLst>
        </pc:picChg>
        <pc:picChg chg="add mod">
          <ac:chgData name="Enrique Roman Pelaez" userId="S::enrique.romanpelaez@plexus.tech::eafb5844-583e-4749-bdf2-4c5817a5a417" providerId="AD" clId="Web-{07607DFE-CD43-A439-7161-7CEB5BDA22EF}" dt="2025-05-19T17:28:14.866" v="195" actId="14100"/>
          <ac:picMkLst>
            <pc:docMk/>
            <pc:sldMk cId="1747521186" sldId="336"/>
            <ac:picMk id="5" creationId="{16544322-C0CC-B2A8-4E0D-90CC8BCBC8CB}"/>
          </ac:picMkLst>
        </pc:picChg>
      </pc:sldChg>
      <pc:sldChg chg="modSp">
        <pc:chgData name="Enrique Roman Pelaez" userId="S::enrique.romanpelaez@plexus.tech::eafb5844-583e-4749-bdf2-4c5817a5a417" providerId="AD" clId="Web-{07607DFE-CD43-A439-7161-7CEB5BDA22EF}" dt="2025-05-19T16:49:26.974" v="40"/>
        <pc:sldMkLst>
          <pc:docMk/>
          <pc:sldMk cId="682625817" sldId="343"/>
        </pc:sldMkLst>
        <pc:graphicFrameChg chg="modGraphic">
          <ac:chgData name="Enrique Roman Pelaez" userId="S::enrique.romanpelaez@plexus.tech::eafb5844-583e-4749-bdf2-4c5817a5a417" providerId="AD" clId="Web-{07607DFE-CD43-A439-7161-7CEB5BDA22EF}" dt="2025-05-19T16:49:26.974" v="40"/>
          <ac:graphicFrameMkLst>
            <pc:docMk/>
            <pc:sldMk cId="682625817" sldId="343"/>
            <ac:graphicFrameMk id="5" creationId="{4A9D5F1E-3A9D-3A6F-4571-E5007A2316DE}"/>
          </ac:graphicFrameMkLst>
        </pc:graphicFrameChg>
      </pc:sldChg>
      <pc:sldChg chg="modSp modNotes">
        <pc:chgData name="Enrique Roman Pelaez" userId="S::enrique.romanpelaez@plexus.tech::eafb5844-583e-4749-bdf2-4c5817a5a417" providerId="AD" clId="Web-{07607DFE-CD43-A439-7161-7CEB5BDA22EF}" dt="2025-05-19T17:41:06.507" v="324"/>
        <pc:sldMkLst>
          <pc:docMk/>
          <pc:sldMk cId="530875280" sldId="345"/>
        </pc:sldMkLst>
        <pc:spChg chg="mod">
          <ac:chgData name="Enrique Roman Pelaez" userId="S::enrique.romanpelaez@plexus.tech::eafb5844-583e-4749-bdf2-4c5817a5a417" providerId="AD" clId="Web-{07607DFE-CD43-A439-7161-7CEB5BDA22EF}" dt="2025-05-19T17:34:08.129" v="280" actId="20577"/>
          <ac:spMkLst>
            <pc:docMk/>
            <pc:sldMk cId="530875280" sldId="345"/>
            <ac:spMk id="2" creationId="{CB63124A-579D-B834-067D-68911F597420}"/>
          </ac:spMkLst>
        </pc:spChg>
      </pc:sldChg>
      <pc:sldChg chg="modSp">
        <pc:chgData name="Enrique Roman Pelaez" userId="S::enrique.romanpelaez@plexus.tech::eafb5844-583e-4749-bdf2-4c5817a5a417" providerId="AD" clId="Web-{07607DFE-CD43-A439-7161-7CEB5BDA22EF}" dt="2025-05-19T17:34:57.615" v="284" actId="20577"/>
        <pc:sldMkLst>
          <pc:docMk/>
          <pc:sldMk cId="310580830" sldId="347"/>
        </pc:sldMkLst>
        <pc:spChg chg="mod">
          <ac:chgData name="Enrique Roman Pelaez" userId="S::enrique.romanpelaez@plexus.tech::eafb5844-583e-4749-bdf2-4c5817a5a417" providerId="AD" clId="Web-{07607DFE-CD43-A439-7161-7CEB5BDA22EF}" dt="2025-05-19T17:34:57.615" v="284" actId="20577"/>
          <ac:spMkLst>
            <pc:docMk/>
            <pc:sldMk cId="310580830" sldId="347"/>
            <ac:spMk id="2" creationId="{3550BA36-236D-70F5-7959-BE1B6EABD213}"/>
          </ac:spMkLst>
        </pc:spChg>
      </pc:sldChg>
      <pc:sldChg chg="modSp">
        <pc:chgData name="Enrique Roman Pelaez" userId="S::enrique.romanpelaez@plexus.tech::eafb5844-583e-4749-bdf2-4c5817a5a417" providerId="AD" clId="Web-{07607DFE-CD43-A439-7161-7CEB5BDA22EF}" dt="2025-05-19T16:54:14.593" v="78" actId="20577"/>
        <pc:sldMkLst>
          <pc:docMk/>
          <pc:sldMk cId="3296960456" sldId="350"/>
        </pc:sldMkLst>
        <pc:spChg chg="mod">
          <ac:chgData name="Enrique Roman Pelaez" userId="S::enrique.romanpelaez@plexus.tech::eafb5844-583e-4749-bdf2-4c5817a5a417" providerId="AD" clId="Web-{07607DFE-CD43-A439-7161-7CEB5BDA22EF}" dt="2025-05-19T16:54:14.593" v="78" actId="20577"/>
          <ac:spMkLst>
            <pc:docMk/>
            <pc:sldMk cId="3296960456" sldId="350"/>
            <ac:spMk id="4" creationId="{E22F9B91-0BD2-DF4A-9122-B251D8046514}"/>
          </ac:spMkLst>
        </pc:spChg>
      </pc:sldChg>
      <pc:sldChg chg="modSp">
        <pc:chgData name="Enrique Roman Pelaez" userId="S::enrique.romanpelaez@plexus.tech::eafb5844-583e-4749-bdf2-4c5817a5a417" providerId="AD" clId="Web-{07607DFE-CD43-A439-7161-7CEB5BDA22EF}" dt="2025-05-19T17:33:09.892" v="278" actId="20577"/>
        <pc:sldMkLst>
          <pc:docMk/>
          <pc:sldMk cId="4077275493" sldId="352"/>
        </pc:sldMkLst>
        <pc:spChg chg="mod">
          <ac:chgData name="Enrique Roman Pelaez" userId="S::enrique.romanpelaez@plexus.tech::eafb5844-583e-4749-bdf2-4c5817a5a417" providerId="AD" clId="Web-{07607DFE-CD43-A439-7161-7CEB5BDA22EF}" dt="2025-05-19T17:33:09.892" v="278" actId="20577"/>
          <ac:spMkLst>
            <pc:docMk/>
            <pc:sldMk cId="4077275493" sldId="352"/>
            <ac:spMk id="2" creationId="{F655420F-5523-B847-1B44-D7CAF88F014C}"/>
          </ac:spMkLst>
        </pc:spChg>
      </pc:sldChg>
      <pc:sldChg chg="modSp">
        <pc:chgData name="Enrique Roman Pelaez" userId="S::enrique.romanpelaez@plexus.tech::eafb5844-583e-4749-bdf2-4c5817a5a417" providerId="AD" clId="Web-{07607DFE-CD43-A439-7161-7CEB5BDA22EF}" dt="2025-05-19T17:57:01.775" v="467" actId="20577"/>
        <pc:sldMkLst>
          <pc:docMk/>
          <pc:sldMk cId="129864501" sldId="353"/>
        </pc:sldMkLst>
        <pc:spChg chg="mod">
          <ac:chgData name="Enrique Roman Pelaez" userId="S::enrique.romanpelaez@plexus.tech::eafb5844-583e-4749-bdf2-4c5817a5a417" providerId="AD" clId="Web-{07607DFE-CD43-A439-7161-7CEB5BDA22EF}" dt="2025-05-19T17:57:01.775" v="467" actId="20577"/>
          <ac:spMkLst>
            <pc:docMk/>
            <pc:sldMk cId="129864501" sldId="353"/>
            <ac:spMk id="4" creationId="{56FE13DD-73EC-BBC0-1E91-BED367255837}"/>
          </ac:spMkLst>
        </pc:spChg>
      </pc:sldChg>
      <pc:sldChg chg="addSp modSp">
        <pc:chgData name="Enrique Roman Pelaez" userId="S::enrique.romanpelaez@plexus.tech::eafb5844-583e-4749-bdf2-4c5817a5a417" providerId="AD" clId="Web-{07607DFE-CD43-A439-7161-7CEB5BDA22EF}" dt="2025-05-19T17:31:45.702" v="250" actId="20577"/>
        <pc:sldMkLst>
          <pc:docMk/>
          <pc:sldMk cId="3879479980" sldId="354"/>
        </pc:sldMkLst>
        <pc:spChg chg="mod">
          <ac:chgData name="Enrique Roman Pelaez" userId="S::enrique.romanpelaez@plexus.tech::eafb5844-583e-4749-bdf2-4c5817a5a417" providerId="AD" clId="Web-{07607DFE-CD43-A439-7161-7CEB5BDA22EF}" dt="2025-05-19T17:29:56.136" v="238" actId="20577"/>
          <ac:spMkLst>
            <pc:docMk/>
            <pc:sldMk cId="3879479980" sldId="354"/>
            <ac:spMk id="2" creationId="{F32FF854-5351-46D3-CE47-4798301CB5A3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31:45.702" v="250" actId="20577"/>
          <ac:spMkLst>
            <pc:docMk/>
            <pc:sldMk cId="3879479980" sldId="354"/>
            <ac:spMk id="4" creationId="{8D2152CA-D65B-FE1B-CED6-76CDD7D93150}"/>
          </ac:spMkLst>
        </pc:spChg>
        <pc:picChg chg="add mod">
          <ac:chgData name="Enrique Roman Pelaez" userId="S::enrique.romanpelaez@plexus.tech::eafb5844-583e-4749-bdf2-4c5817a5a417" providerId="AD" clId="Web-{07607DFE-CD43-A439-7161-7CEB5BDA22EF}" dt="2025-05-19T17:31:31.670" v="248" actId="14100"/>
          <ac:picMkLst>
            <pc:docMk/>
            <pc:sldMk cId="3879479980" sldId="354"/>
            <ac:picMk id="3" creationId="{3BB06F5F-31D8-F475-6F63-9A3F455F59AB}"/>
          </ac:picMkLst>
        </pc:picChg>
      </pc:sldChg>
      <pc:sldChg chg="modSp del">
        <pc:chgData name="Enrique Roman Pelaez" userId="S::enrique.romanpelaez@plexus.tech::eafb5844-583e-4749-bdf2-4c5817a5a417" providerId="AD" clId="Web-{07607DFE-CD43-A439-7161-7CEB5BDA22EF}" dt="2025-05-19T16:49:49.834" v="43"/>
        <pc:sldMkLst>
          <pc:docMk/>
          <pc:sldMk cId="115842065" sldId="355"/>
        </pc:sldMkLst>
        <pc:spChg chg="mod">
          <ac:chgData name="Enrique Roman Pelaez" userId="S::enrique.romanpelaez@plexus.tech::eafb5844-583e-4749-bdf2-4c5817a5a417" providerId="AD" clId="Web-{07607DFE-CD43-A439-7161-7CEB5BDA22EF}" dt="2025-05-19T16:49:43.459" v="42" actId="20577"/>
          <ac:spMkLst>
            <pc:docMk/>
            <pc:sldMk cId="115842065" sldId="355"/>
            <ac:spMk id="4" creationId="{BDCD5F67-ECEF-9F62-DB68-E2BCCC189DC8}"/>
          </ac:spMkLst>
        </pc:spChg>
      </pc:sldChg>
      <pc:sldChg chg="delSp modSp">
        <pc:chgData name="Enrique Roman Pelaez" userId="S::enrique.romanpelaez@plexus.tech::eafb5844-583e-4749-bdf2-4c5817a5a417" providerId="AD" clId="Web-{07607DFE-CD43-A439-7161-7CEB5BDA22EF}" dt="2025-05-19T17:29:14.665" v="211" actId="1076"/>
        <pc:sldMkLst>
          <pc:docMk/>
          <pc:sldMk cId="1025316523" sldId="356"/>
        </pc:sldMkLst>
        <pc:spChg chg="mod">
          <ac:chgData name="Enrique Roman Pelaez" userId="S::enrique.romanpelaez@plexus.tech::eafb5844-583e-4749-bdf2-4c5817a5a417" providerId="AD" clId="Web-{07607DFE-CD43-A439-7161-7CEB5BDA22EF}" dt="2025-05-19T17:28:32.805" v="197" actId="20577"/>
          <ac:spMkLst>
            <pc:docMk/>
            <pc:sldMk cId="1025316523" sldId="356"/>
            <ac:spMk id="2" creationId="{BE397B37-60A9-59B3-E8AB-EB2211D60E19}"/>
          </ac:spMkLst>
        </pc:spChg>
        <pc:spChg chg="del mod">
          <ac:chgData name="Enrique Roman Pelaez" userId="S::enrique.romanpelaez@plexus.tech::eafb5844-583e-4749-bdf2-4c5817a5a417" providerId="AD" clId="Web-{07607DFE-CD43-A439-7161-7CEB5BDA22EF}" dt="2025-05-19T17:28:58.493" v="208"/>
          <ac:spMkLst>
            <pc:docMk/>
            <pc:sldMk cId="1025316523" sldId="356"/>
            <ac:spMk id="4" creationId="{CBCD6A64-139D-17F9-74FA-FE494327787C}"/>
          </ac:spMkLst>
        </pc:spChg>
        <pc:picChg chg="mod">
          <ac:chgData name="Enrique Roman Pelaez" userId="S::enrique.romanpelaez@plexus.tech::eafb5844-583e-4749-bdf2-4c5817a5a417" providerId="AD" clId="Web-{07607DFE-CD43-A439-7161-7CEB5BDA22EF}" dt="2025-05-19T17:29:14.665" v="211" actId="1076"/>
          <ac:picMkLst>
            <pc:docMk/>
            <pc:sldMk cId="1025316523" sldId="356"/>
            <ac:picMk id="3" creationId="{538DB137-152B-1D4D-698F-0E447AF6C5AF}"/>
          </ac:picMkLst>
        </pc:picChg>
      </pc:sldChg>
      <pc:sldChg chg="modSp">
        <pc:chgData name="Enrique Roman Pelaez" userId="S::enrique.romanpelaez@plexus.tech::eafb5844-583e-4749-bdf2-4c5817a5a417" providerId="AD" clId="Web-{07607DFE-CD43-A439-7161-7CEB5BDA22EF}" dt="2025-05-19T17:32:38.485" v="262" actId="20577"/>
        <pc:sldMkLst>
          <pc:docMk/>
          <pc:sldMk cId="1240184739" sldId="357"/>
        </pc:sldMkLst>
        <pc:spChg chg="mod">
          <ac:chgData name="Enrique Roman Pelaez" userId="S::enrique.romanpelaez@plexus.tech::eafb5844-583e-4749-bdf2-4c5817a5a417" providerId="AD" clId="Web-{07607DFE-CD43-A439-7161-7CEB5BDA22EF}" dt="2025-05-19T17:31:59.374" v="252" actId="20577"/>
          <ac:spMkLst>
            <pc:docMk/>
            <pc:sldMk cId="1240184739" sldId="357"/>
            <ac:spMk id="2" creationId="{CD9083BF-2D2B-B3C1-D3EA-B9565F20BC6C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32:38.485" v="262" actId="20577"/>
          <ac:spMkLst>
            <pc:docMk/>
            <pc:sldMk cId="1240184739" sldId="357"/>
            <ac:spMk id="4" creationId="{E0B773F0-37B8-82AE-1E5B-77E4D6FE47DF}"/>
          </ac:spMkLst>
        </pc:spChg>
        <pc:picChg chg="mod">
          <ac:chgData name="Enrique Roman Pelaez" userId="S::enrique.romanpelaez@plexus.tech::eafb5844-583e-4749-bdf2-4c5817a5a417" providerId="AD" clId="Web-{07607DFE-CD43-A439-7161-7CEB5BDA22EF}" dt="2025-05-19T17:32:26.406" v="258" actId="1076"/>
          <ac:picMkLst>
            <pc:docMk/>
            <pc:sldMk cId="1240184739" sldId="357"/>
            <ac:picMk id="3" creationId="{0607FA80-3197-40A3-20AE-7E7B028636F6}"/>
          </ac:picMkLst>
        </pc:picChg>
      </pc:sldChg>
      <pc:sldChg chg="modSp modNotes">
        <pc:chgData name="Enrique Roman Pelaez" userId="S::enrique.romanpelaez@plexus.tech::eafb5844-583e-4749-bdf2-4c5817a5a417" providerId="AD" clId="Web-{07607DFE-CD43-A439-7161-7CEB5BDA22EF}" dt="2025-05-19T17:39:53.052" v="312" actId="20577"/>
        <pc:sldMkLst>
          <pc:docMk/>
          <pc:sldMk cId="3826716450" sldId="358"/>
        </pc:sldMkLst>
        <pc:spChg chg="mod">
          <ac:chgData name="Enrique Roman Pelaez" userId="S::enrique.romanpelaez@plexus.tech::eafb5844-583e-4749-bdf2-4c5817a5a417" providerId="AD" clId="Web-{07607DFE-CD43-A439-7161-7CEB5BDA22EF}" dt="2025-05-19T17:36:05.857" v="289" actId="20577"/>
          <ac:spMkLst>
            <pc:docMk/>
            <pc:sldMk cId="3826716450" sldId="358"/>
            <ac:spMk id="2" creationId="{19CE747D-5D5C-83E7-3F21-B74D0707935E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39:53.052" v="312" actId="20577"/>
          <ac:spMkLst>
            <pc:docMk/>
            <pc:sldMk cId="3826716450" sldId="358"/>
            <ac:spMk id="4" creationId="{3B65F76C-8996-2B03-6421-95F546650986}"/>
          </ac:spMkLst>
        </pc:spChg>
      </pc:sldChg>
      <pc:sldChg chg="modSp modNotes">
        <pc:chgData name="Enrique Roman Pelaez" userId="S::enrique.romanpelaez@plexus.tech::eafb5844-583e-4749-bdf2-4c5817a5a417" providerId="AD" clId="Web-{07607DFE-CD43-A439-7161-7CEB5BDA22EF}" dt="2025-05-19T17:40:17.412" v="316" actId="20577"/>
        <pc:sldMkLst>
          <pc:docMk/>
          <pc:sldMk cId="4162909167" sldId="359"/>
        </pc:sldMkLst>
        <pc:spChg chg="mod">
          <ac:chgData name="Enrique Roman Pelaez" userId="S::enrique.romanpelaez@plexus.tech::eafb5844-583e-4749-bdf2-4c5817a5a417" providerId="AD" clId="Web-{07607DFE-CD43-A439-7161-7CEB5BDA22EF}" dt="2025-05-19T17:37:27.875" v="291" actId="20577"/>
          <ac:spMkLst>
            <pc:docMk/>
            <pc:sldMk cId="4162909167" sldId="359"/>
            <ac:spMk id="2" creationId="{4ED5FF1D-7FBC-2DFD-735C-822C8104F03F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0:17.412" v="316" actId="20577"/>
          <ac:spMkLst>
            <pc:docMk/>
            <pc:sldMk cId="4162909167" sldId="359"/>
            <ac:spMk id="4" creationId="{FB2F5F9A-70CE-DB3B-10DD-13C84BD5A485}"/>
          </ac:spMkLst>
        </pc:spChg>
      </pc:sldChg>
      <pc:sldChg chg="modSp modNotes">
        <pc:chgData name="Enrique Roman Pelaez" userId="S::enrique.romanpelaez@plexus.tech::eafb5844-583e-4749-bdf2-4c5817a5a417" providerId="AD" clId="Web-{07607DFE-CD43-A439-7161-7CEB5BDA22EF}" dt="2025-05-19T17:44:29.327" v="343" actId="20577"/>
        <pc:sldMkLst>
          <pc:docMk/>
          <pc:sldMk cId="2023594662" sldId="360"/>
        </pc:sldMkLst>
        <pc:spChg chg="mod">
          <ac:chgData name="Enrique Roman Pelaez" userId="S::enrique.romanpelaez@plexus.tech::eafb5844-583e-4749-bdf2-4c5817a5a417" providerId="AD" clId="Web-{07607DFE-CD43-A439-7161-7CEB5BDA22EF}" dt="2025-05-19T17:43:35.075" v="336" actId="20577"/>
          <ac:spMkLst>
            <pc:docMk/>
            <pc:sldMk cId="2023594662" sldId="360"/>
            <ac:spMk id="2" creationId="{5C5F558A-D682-41F5-C4EB-6A5C56761D82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4:29.327" v="343" actId="20577"/>
          <ac:spMkLst>
            <pc:docMk/>
            <pc:sldMk cId="2023594662" sldId="360"/>
            <ac:spMk id="4" creationId="{F06C6689-94C0-07B9-FA63-9CBCA1C6F268}"/>
          </ac:spMkLst>
        </pc:spChg>
        <pc:picChg chg="mod">
          <ac:chgData name="Enrique Roman Pelaez" userId="S::enrique.romanpelaez@plexus.tech::eafb5844-583e-4749-bdf2-4c5817a5a417" providerId="AD" clId="Web-{07607DFE-CD43-A439-7161-7CEB5BDA22EF}" dt="2025-05-19T17:44:14.436" v="342" actId="14100"/>
          <ac:picMkLst>
            <pc:docMk/>
            <pc:sldMk cId="2023594662" sldId="360"/>
            <ac:picMk id="3" creationId="{3629B88A-3355-825C-E70F-0E791288D3CC}"/>
          </ac:picMkLst>
        </pc:picChg>
      </pc:sldChg>
      <pc:sldChg chg="modSp modNotes">
        <pc:chgData name="Enrique Roman Pelaez" userId="S::enrique.romanpelaez@plexus.tech::eafb5844-583e-4749-bdf2-4c5817a5a417" providerId="AD" clId="Web-{07607DFE-CD43-A439-7161-7CEB5BDA22EF}" dt="2025-05-19T17:44:49.015" v="349"/>
        <pc:sldMkLst>
          <pc:docMk/>
          <pc:sldMk cId="3147021896" sldId="361"/>
        </pc:sldMkLst>
        <pc:spChg chg="mod">
          <ac:chgData name="Enrique Roman Pelaez" userId="S::enrique.romanpelaez@plexus.tech::eafb5844-583e-4749-bdf2-4c5817a5a417" providerId="AD" clId="Web-{07607DFE-CD43-A439-7161-7CEB5BDA22EF}" dt="2025-05-19T17:44:40.155" v="346" actId="20577"/>
          <ac:spMkLst>
            <pc:docMk/>
            <pc:sldMk cId="3147021896" sldId="361"/>
            <ac:spMk id="2" creationId="{3CC011AB-84F8-6326-30B7-19F4DF299385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4:44.249" v="348" actId="20577"/>
          <ac:spMkLst>
            <pc:docMk/>
            <pc:sldMk cId="3147021896" sldId="361"/>
            <ac:spMk id="4" creationId="{22E33DA6-0E61-76E8-AA36-3542AF7547F4}"/>
          </ac:spMkLst>
        </pc:spChg>
      </pc:sldChg>
      <pc:sldChg chg="modSp">
        <pc:chgData name="Enrique Roman Pelaez" userId="S::enrique.romanpelaez@plexus.tech::eafb5844-583e-4749-bdf2-4c5817a5a417" providerId="AD" clId="Web-{07607DFE-CD43-A439-7161-7CEB5BDA22EF}" dt="2025-05-19T17:45:57.752" v="366" actId="1076"/>
        <pc:sldMkLst>
          <pc:docMk/>
          <pc:sldMk cId="4059243513" sldId="362"/>
        </pc:sldMkLst>
        <pc:spChg chg="mod">
          <ac:chgData name="Enrique Roman Pelaez" userId="S::enrique.romanpelaez@plexus.tech::eafb5844-583e-4749-bdf2-4c5817a5a417" providerId="AD" clId="Web-{07607DFE-CD43-A439-7161-7CEB5BDA22EF}" dt="2025-05-19T17:45:25.688" v="358" actId="20577"/>
          <ac:spMkLst>
            <pc:docMk/>
            <pc:sldMk cId="4059243513" sldId="362"/>
            <ac:spMk id="2" creationId="{5B9848DE-EE1F-3407-2055-5724FDB68A06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5:42.126" v="363" actId="14100"/>
          <ac:spMkLst>
            <pc:docMk/>
            <pc:sldMk cId="4059243513" sldId="362"/>
            <ac:spMk id="4" creationId="{E8E11CC7-282B-77C0-6501-26A8B53B1B66}"/>
          </ac:spMkLst>
        </pc:spChg>
        <pc:picChg chg="mod">
          <ac:chgData name="Enrique Roman Pelaez" userId="S::enrique.romanpelaez@plexus.tech::eafb5844-583e-4749-bdf2-4c5817a5a417" providerId="AD" clId="Web-{07607DFE-CD43-A439-7161-7CEB5BDA22EF}" dt="2025-05-19T17:45:57.752" v="366" actId="1076"/>
          <ac:picMkLst>
            <pc:docMk/>
            <pc:sldMk cId="4059243513" sldId="362"/>
            <ac:picMk id="3" creationId="{681765FC-607A-B902-E2EC-3C9744BD9541}"/>
          </ac:picMkLst>
        </pc:picChg>
      </pc:sldChg>
      <pc:sldChg chg="modSp">
        <pc:chgData name="Enrique Roman Pelaez" userId="S::enrique.romanpelaez@plexus.tech::eafb5844-583e-4749-bdf2-4c5817a5a417" providerId="AD" clId="Web-{07607DFE-CD43-A439-7161-7CEB5BDA22EF}" dt="2025-05-19T17:47:13.786" v="385" actId="1076"/>
        <pc:sldMkLst>
          <pc:docMk/>
          <pc:sldMk cId="2434150760" sldId="363"/>
        </pc:sldMkLst>
        <pc:spChg chg="mod">
          <ac:chgData name="Enrique Roman Pelaez" userId="S::enrique.romanpelaez@plexus.tech::eafb5844-583e-4749-bdf2-4c5817a5a417" providerId="AD" clId="Web-{07607DFE-CD43-A439-7161-7CEB5BDA22EF}" dt="2025-05-19T17:46:09.815" v="369" actId="20577"/>
          <ac:spMkLst>
            <pc:docMk/>
            <pc:sldMk cId="2434150760" sldId="363"/>
            <ac:spMk id="2" creationId="{4804C40E-E1A5-54EF-77FF-3C5B009472F7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6:30.612" v="375" actId="1076"/>
          <ac:spMkLst>
            <pc:docMk/>
            <pc:sldMk cId="2434150760" sldId="363"/>
            <ac:spMk id="3" creationId="{0DDD3D49-AB67-C9B2-43D4-8F8F57A4CD31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6:20.565" v="372" actId="20577"/>
          <ac:spMkLst>
            <pc:docMk/>
            <pc:sldMk cId="2434150760" sldId="363"/>
            <ac:spMk id="4" creationId="{28EF3352-8985-BE43-3E7B-6F633481C1EE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7:01.613" v="382" actId="20577"/>
          <ac:spMkLst>
            <pc:docMk/>
            <pc:sldMk cId="2434150760" sldId="363"/>
            <ac:spMk id="5" creationId="{D7CBF6C4-6530-49A1-2CFD-BFBA17CD8CA4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7:13.786" v="385" actId="1076"/>
          <ac:spMkLst>
            <pc:docMk/>
            <pc:sldMk cId="2434150760" sldId="363"/>
            <ac:spMk id="6" creationId="{B3F0B7C0-ECFB-528C-E80B-8AEB5E02699F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6:44.941" v="378" actId="1076"/>
          <ac:spMkLst>
            <pc:docMk/>
            <pc:sldMk cId="2434150760" sldId="363"/>
            <ac:spMk id="7" creationId="{83EDC440-BC0B-4505-8054-BA46D29422D3}"/>
          </ac:spMkLst>
        </pc:spChg>
      </pc:sldChg>
      <pc:sldChg chg="modSp modNotes">
        <pc:chgData name="Enrique Roman Pelaez" userId="S::enrique.romanpelaez@plexus.tech::eafb5844-583e-4749-bdf2-4c5817a5a417" providerId="AD" clId="Web-{07607DFE-CD43-A439-7161-7CEB5BDA22EF}" dt="2025-05-19T17:40:47.882" v="323" actId="1076"/>
        <pc:sldMkLst>
          <pc:docMk/>
          <pc:sldMk cId="3595388791" sldId="364"/>
        </pc:sldMkLst>
        <pc:spChg chg="mod">
          <ac:chgData name="Enrique Roman Pelaez" userId="S::enrique.romanpelaez@plexus.tech::eafb5844-583e-4749-bdf2-4c5817a5a417" providerId="AD" clId="Web-{07607DFE-CD43-A439-7161-7CEB5BDA22EF}" dt="2025-05-19T17:37:56.876" v="300" actId="20577"/>
          <ac:spMkLst>
            <pc:docMk/>
            <pc:sldMk cId="3595388791" sldId="364"/>
            <ac:spMk id="2" creationId="{1DE8878F-A74B-BE0F-87FB-3E14B3FEA002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0:45.897" v="322" actId="14100"/>
          <ac:spMkLst>
            <pc:docMk/>
            <pc:sldMk cId="3595388791" sldId="364"/>
            <ac:spMk id="4" creationId="{8858CE37-9050-8774-B685-994EB6DBD162}"/>
          </ac:spMkLst>
        </pc:spChg>
        <pc:picChg chg="mod">
          <ac:chgData name="Enrique Roman Pelaez" userId="S::enrique.romanpelaez@plexus.tech::eafb5844-583e-4749-bdf2-4c5817a5a417" providerId="AD" clId="Web-{07607DFE-CD43-A439-7161-7CEB5BDA22EF}" dt="2025-05-19T17:40:47.882" v="323" actId="1076"/>
          <ac:picMkLst>
            <pc:docMk/>
            <pc:sldMk cId="3595388791" sldId="364"/>
            <ac:picMk id="3" creationId="{8B3E8149-E58C-DF71-29B0-6D3C45E23891}"/>
          </ac:picMkLst>
        </pc:picChg>
        <pc:picChg chg="mod">
          <ac:chgData name="Enrique Roman Pelaez" userId="S::enrique.romanpelaez@plexus.tech::eafb5844-583e-4749-bdf2-4c5817a5a417" providerId="AD" clId="Web-{07607DFE-CD43-A439-7161-7CEB5BDA22EF}" dt="2025-05-19T17:40:24.319" v="317" actId="1076"/>
          <ac:picMkLst>
            <pc:docMk/>
            <pc:sldMk cId="3595388791" sldId="364"/>
            <ac:picMk id="5" creationId="{F5505C17-6FD7-5E01-ACF1-83BE224A0945}"/>
          </ac:picMkLst>
        </pc:picChg>
      </pc:sldChg>
      <pc:sldChg chg="modSp modNotes">
        <pc:chgData name="Enrique Roman Pelaez" userId="S::enrique.romanpelaez@plexus.tech::eafb5844-583e-4749-bdf2-4c5817a5a417" providerId="AD" clId="Web-{07607DFE-CD43-A439-7161-7CEB5BDA22EF}" dt="2025-05-19T17:45:19.813" v="356"/>
        <pc:sldMkLst>
          <pc:docMk/>
          <pc:sldMk cId="4210830121" sldId="365"/>
        </pc:sldMkLst>
        <pc:spChg chg="mod">
          <ac:chgData name="Enrique Roman Pelaez" userId="S::enrique.romanpelaez@plexus.tech::eafb5844-583e-4749-bdf2-4c5817a5a417" providerId="AD" clId="Web-{07607DFE-CD43-A439-7161-7CEB5BDA22EF}" dt="2025-05-19T17:44:55.593" v="352" actId="20577"/>
          <ac:spMkLst>
            <pc:docMk/>
            <pc:sldMk cId="4210830121" sldId="365"/>
            <ac:spMk id="2" creationId="{706759AB-6466-758E-0BE7-6F1B948C0112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45:06.203" v="355" actId="20577"/>
          <ac:spMkLst>
            <pc:docMk/>
            <pc:sldMk cId="4210830121" sldId="365"/>
            <ac:spMk id="4" creationId="{B9ACB274-9B0F-59B9-4DB3-91282E4EF1A5}"/>
          </ac:spMkLst>
        </pc:spChg>
        <pc:picChg chg="mod">
          <ac:chgData name="Enrique Roman Pelaez" userId="S::enrique.romanpelaez@plexus.tech::eafb5844-583e-4749-bdf2-4c5817a5a417" providerId="AD" clId="Web-{07607DFE-CD43-A439-7161-7CEB5BDA22EF}" dt="2025-05-19T17:44:59.265" v="353" actId="14100"/>
          <ac:picMkLst>
            <pc:docMk/>
            <pc:sldMk cId="4210830121" sldId="365"/>
            <ac:picMk id="6" creationId="{156FD805-7848-CAFB-8EF7-E2A56E6E4DF6}"/>
          </ac:picMkLst>
        </pc:picChg>
      </pc:sldChg>
      <pc:sldChg chg="modSp modNotes">
        <pc:chgData name="Enrique Roman Pelaez" userId="S::enrique.romanpelaez@plexus.tech::eafb5844-583e-4749-bdf2-4c5817a5a417" providerId="AD" clId="Web-{07607DFE-CD43-A439-7161-7CEB5BDA22EF}" dt="2025-05-19T17:38:23.143" v="305"/>
        <pc:sldMkLst>
          <pc:docMk/>
          <pc:sldMk cId="124148835" sldId="366"/>
        </pc:sldMkLst>
        <pc:spChg chg="mod">
          <ac:chgData name="Enrique Roman Pelaez" userId="S::enrique.romanpelaez@plexus.tech::eafb5844-583e-4749-bdf2-4c5817a5a417" providerId="AD" clId="Web-{07607DFE-CD43-A439-7161-7CEB5BDA22EF}" dt="2025-05-19T17:38:03.017" v="301" actId="20577"/>
          <ac:spMkLst>
            <pc:docMk/>
            <pc:sldMk cId="124148835" sldId="366"/>
            <ac:spMk id="2" creationId="{D76EEA0E-13A5-FFAF-2AFA-A14BB46B102E}"/>
          </ac:spMkLst>
        </pc:spChg>
      </pc:sldChg>
      <pc:sldChg chg="modSp modNotes">
        <pc:chgData name="Enrique Roman Pelaez" userId="S::enrique.romanpelaez@plexus.tech::eafb5844-583e-4749-bdf2-4c5817a5a417" providerId="AD" clId="Web-{07607DFE-CD43-A439-7161-7CEB5BDA22EF}" dt="2025-05-19T17:38:15.392" v="304"/>
        <pc:sldMkLst>
          <pc:docMk/>
          <pc:sldMk cId="2323917577" sldId="369"/>
        </pc:sldMkLst>
        <pc:spChg chg="mod">
          <ac:chgData name="Enrique Roman Pelaez" userId="S::enrique.romanpelaez@plexus.tech::eafb5844-583e-4749-bdf2-4c5817a5a417" providerId="AD" clId="Web-{07607DFE-CD43-A439-7161-7CEB5BDA22EF}" dt="2025-05-19T17:38:09.626" v="303" actId="20577"/>
          <ac:spMkLst>
            <pc:docMk/>
            <pc:sldMk cId="2323917577" sldId="369"/>
            <ac:spMk id="2" creationId="{65625034-1F05-8544-54C0-73F077A1EC38}"/>
          </ac:spMkLst>
        </pc:spChg>
      </pc:sldChg>
      <pc:sldChg chg="modSp modNotes">
        <pc:chgData name="Enrique Roman Pelaez" userId="S::enrique.romanpelaez@plexus.tech::eafb5844-583e-4749-bdf2-4c5817a5a417" providerId="AD" clId="Web-{07607DFE-CD43-A439-7161-7CEB5BDA22EF}" dt="2025-05-19T17:43:12.449" v="330" actId="20577"/>
        <pc:sldMkLst>
          <pc:docMk/>
          <pc:sldMk cId="3425307694" sldId="371"/>
        </pc:sldMkLst>
        <pc:spChg chg="mod">
          <ac:chgData name="Enrique Roman Pelaez" userId="S::enrique.romanpelaez@plexus.tech::eafb5844-583e-4749-bdf2-4c5817a5a417" providerId="AD" clId="Web-{07607DFE-CD43-A439-7161-7CEB5BDA22EF}" dt="2025-05-19T17:43:12.449" v="330" actId="20577"/>
          <ac:spMkLst>
            <pc:docMk/>
            <pc:sldMk cId="3425307694" sldId="371"/>
            <ac:spMk id="2" creationId="{296F3BE9-D6A7-52B2-E84D-82A617C7E2AD}"/>
          </ac:spMkLst>
        </pc:spChg>
      </pc:sldChg>
      <pc:sldChg chg="modSp">
        <pc:chgData name="Enrique Roman Pelaez" userId="S::enrique.romanpelaez@plexus.tech::eafb5844-583e-4749-bdf2-4c5817a5a417" providerId="AD" clId="Web-{07607DFE-CD43-A439-7161-7CEB5BDA22EF}" dt="2025-05-19T17:54:09.722" v="436" actId="20577"/>
        <pc:sldMkLst>
          <pc:docMk/>
          <pc:sldMk cId="3186082745" sldId="372"/>
        </pc:sldMkLst>
        <pc:spChg chg="mod">
          <ac:chgData name="Enrique Roman Pelaez" userId="S::enrique.romanpelaez@plexus.tech::eafb5844-583e-4749-bdf2-4c5817a5a417" providerId="AD" clId="Web-{07607DFE-CD43-A439-7161-7CEB5BDA22EF}" dt="2025-05-19T17:54:09.722" v="436" actId="20577"/>
          <ac:spMkLst>
            <pc:docMk/>
            <pc:sldMk cId="3186082745" sldId="372"/>
            <ac:spMk id="2" creationId="{18BA27A5-5283-BEA6-0FC0-D1DDE1602D30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53:51.971" v="404" actId="20577"/>
          <ac:spMkLst>
            <pc:docMk/>
            <pc:sldMk cId="3186082745" sldId="372"/>
            <ac:spMk id="4" creationId="{25D46E02-E5CC-DD50-CA67-C6B388933D6F}"/>
          </ac:spMkLst>
        </pc:spChg>
      </pc:sldChg>
      <pc:sldChg chg="modSp">
        <pc:chgData name="Enrique Roman Pelaez" userId="S::enrique.romanpelaez@plexus.tech::eafb5844-583e-4749-bdf2-4c5817a5a417" providerId="AD" clId="Web-{07607DFE-CD43-A439-7161-7CEB5BDA22EF}" dt="2025-05-19T17:54:49.926" v="442" actId="20577"/>
        <pc:sldMkLst>
          <pc:docMk/>
          <pc:sldMk cId="4258666241" sldId="373"/>
        </pc:sldMkLst>
        <pc:spChg chg="mod">
          <ac:chgData name="Enrique Roman Pelaez" userId="S::enrique.romanpelaez@plexus.tech::eafb5844-583e-4749-bdf2-4c5817a5a417" providerId="AD" clId="Web-{07607DFE-CD43-A439-7161-7CEB5BDA22EF}" dt="2025-05-19T17:54:32.316" v="438" actId="20577"/>
          <ac:spMkLst>
            <pc:docMk/>
            <pc:sldMk cId="4258666241" sldId="373"/>
            <ac:spMk id="2" creationId="{08F9BD8F-81B2-0321-50C4-3962C2731A94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54:49.926" v="442" actId="20577"/>
          <ac:spMkLst>
            <pc:docMk/>
            <pc:sldMk cId="4258666241" sldId="373"/>
            <ac:spMk id="4" creationId="{6163FE98-C910-BEA3-A6FA-3AAD3DA50D37}"/>
          </ac:spMkLst>
        </pc:spChg>
        <pc:picChg chg="mod">
          <ac:chgData name="Enrique Roman Pelaez" userId="S::enrique.romanpelaez@plexus.tech::eafb5844-583e-4749-bdf2-4c5817a5a417" providerId="AD" clId="Web-{07607DFE-CD43-A439-7161-7CEB5BDA22EF}" dt="2025-05-19T17:54:34.582" v="439" actId="14100"/>
          <ac:picMkLst>
            <pc:docMk/>
            <pc:sldMk cId="4258666241" sldId="373"/>
            <ac:picMk id="5" creationId="{12D3DAF2-E191-47C7-2E91-3281A8AFCF6B}"/>
          </ac:picMkLst>
        </pc:picChg>
      </pc:sldChg>
      <pc:sldChg chg="modSp">
        <pc:chgData name="Enrique Roman Pelaez" userId="S::enrique.romanpelaez@plexus.tech::eafb5844-583e-4749-bdf2-4c5817a5a417" providerId="AD" clId="Web-{07607DFE-CD43-A439-7161-7CEB5BDA22EF}" dt="2025-05-19T17:55:34.037" v="452" actId="1076"/>
        <pc:sldMkLst>
          <pc:docMk/>
          <pc:sldMk cId="1106787999" sldId="374"/>
        </pc:sldMkLst>
        <pc:spChg chg="mod">
          <ac:chgData name="Enrique Roman Pelaez" userId="S::enrique.romanpelaez@plexus.tech::eafb5844-583e-4749-bdf2-4c5817a5a417" providerId="AD" clId="Web-{07607DFE-CD43-A439-7161-7CEB5BDA22EF}" dt="2025-05-19T17:55:09.599" v="443" actId="20577"/>
          <ac:spMkLst>
            <pc:docMk/>
            <pc:sldMk cId="1106787999" sldId="374"/>
            <ac:spMk id="2" creationId="{6BD3DAD7-D1BC-7B33-3C67-8BC067EF9987}"/>
          </ac:spMkLst>
        </pc:spChg>
        <pc:spChg chg="mod">
          <ac:chgData name="Enrique Roman Pelaez" userId="S::enrique.romanpelaez@plexus.tech::eafb5844-583e-4749-bdf2-4c5817a5a417" providerId="AD" clId="Web-{07607DFE-CD43-A439-7161-7CEB5BDA22EF}" dt="2025-05-19T17:55:24.678" v="447" actId="20577"/>
          <ac:spMkLst>
            <pc:docMk/>
            <pc:sldMk cId="1106787999" sldId="374"/>
            <ac:spMk id="4" creationId="{1A36772B-BF6D-0D8A-2198-8AE305B89A1A}"/>
          </ac:spMkLst>
        </pc:spChg>
        <pc:picChg chg="mod">
          <ac:chgData name="Enrique Roman Pelaez" userId="S::enrique.romanpelaez@plexus.tech::eafb5844-583e-4749-bdf2-4c5817a5a417" providerId="AD" clId="Web-{07607DFE-CD43-A439-7161-7CEB5BDA22EF}" dt="2025-05-19T17:55:34.037" v="452" actId="1076"/>
          <ac:picMkLst>
            <pc:docMk/>
            <pc:sldMk cId="1106787999" sldId="374"/>
            <ac:picMk id="3" creationId="{E1B3002B-C4DF-0588-1669-B017AE8743B3}"/>
          </ac:picMkLst>
        </pc:picChg>
      </pc:sldChg>
      <pc:sldChg chg="modSp">
        <pc:chgData name="Enrique Roman Pelaez" userId="S::enrique.romanpelaez@plexus.tech::eafb5844-583e-4749-bdf2-4c5817a5a417" providerId="AD" clId="Web-{07607DFE-CD43-A439-7161-7CEB5BDA22EF}" dt="2025-05-19T17:56:14.820" v="460" actId="20577"/>
        <pc:sldMkLst>
          <pc:docMk/>
          <pc:sldMk cId="957390079" sldId="375"/>
        </pc:sldMkLst>
        <pc:spChg chg="mod">
          <ac:chgData name="Enrique Roman Pelaez" userId="S::enrique.romanpelaez@plexus.tech::eafb5844-583e-4749-bdf2-4c5817a5a417" providerId="AD" clId="Web-{07607DFE-CD43-A439-7161-7CEB5BDA22EF}" dt="2025-05-19T17:56:14.820" v="460" actId="20577"/>
          <ac:spMkLst>
            <pc:docMk/>
            <pc:sldMk cId="957390079" sldId="375"/>
            <ac:spMk id="2" creationId="{B04BDA88-6859-951C-20F0-2BAE371855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867-230C-461D-8BB8-D2116231DDCA}" type="datetimeFigureOut"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14E0-E1B7-414D-B561-17C6C526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347D7-40A6-7FF2-6C40-12F42344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E80BC-B4D5-0979-44B8-77613F6E9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32937-32C7-DD9D-232A-7C3FC7F47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INTRODUCCIÓN A LA ANALÍTICA DE DATOS</a:t>
            </a:r>
          </a:p>
          <a:p>
            <a:r>
              <a:rPr lang="en-US" dirty="0">
                <a:ea typeface="Calibri"/>
                <a:cs typeface="Calibri"/>
              </a:rPr>
              <a:t>HERRAMIENTA POWER BI </a:t>
            </a:r>
          </a:p>
          <a:p>
            <a:r>
              <a:rPr lang="en-US" dirty="0">
                <a:ea typeface="Calibri"/>
                <a:cs typeface="Calibri"/>
              </a:rPr>
              <a:t>IMPORTACIÓN Y TRANSFORMACIÓN DE DATOS (</a:t>
            </a:r>
            <a:r>
              <a:rPr lang="en-US" dirty="0" err="1">
                <a:ea typeface="Calibri"/>
                <a:cs typeface="Calibri"/>
              </a:rPr>
              <a:t>Columnas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calculadas</a:t>
            </a:r>
            <a:r>
              <a:rPr lang="en-US" dirty="0">
                <a:ea typeface="Calibri"/>
                <a:cs typeface="Calibri"/>
              </a:rPr>
              <a:t>, Filas, </a:t>
            </a:r>
            <a:r>
              <a:rPr lang="en-US" dirty="0" err="1">
                <a:ea typeface="Calibri"/>
                <a:cs typeface="Calibri"/>
              </a:rPr>
              <a:t>Consultas</a:t>
            </a:r>
            <a:r>
              <a:rPr lang="en-US" dirty="0">
                <a:ea typeface="Calibri"/>
                <a:cs typeface="Calibri"/>
              </a:rPr>
              <a:t> )</a:t>
            </a:r>
          </a:p>
          <a:p>
            <a:r>
              <a:rPr lang="en-US" dirty="0">
                <a:ea typeface="Calibri"/>
                <a:cs typeface="Calibri"/>
              </a:rPr>
              <a:t>VISUALIZACIÓN DE DATOS (</a:t>
            </a:r>
            <a:r>
              <a:rPr lang="en-US" dirty="0" err="1">
                <a:ea typeface="Calibri"/>
                <a:cs typeface="Calibri"/>
              </a:rPr>
              <a:t>Gráficos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marcadores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r>
              <a:rPr lang="en-US" dirty="0" err="1">
                <a:ea typeface="Calibri"/>
                <a:cs typeface="Calibri"/>
              </a:rPr>
              <a:t>Expresiones</a:t>
            </a:r>
            <a:r>
              <a:rPr lang="en-US" dirty="0">
                <a:ea typeface="Calibri"/>
                <a:cs typeface="Calibri"/>
              </a:rPr>
              <a:t> y </a:t>
            </a:r>
            <a:r>
              <a:rPr lang="en-US" dirty="0" err="1">
                <a:ea typeface="Calibri"/>
                <a:cs typeface="Calibri"/>
              </a:rPr>
              <a:t>análisis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datos</a:t>
            </a:r>
            <a:r>
              <a:rPr lang="en-US" dirty="0">
                <a:ea typeface="Calibri"/>
                <a:cs typeface="Calibri"/>
              </a:rPr>
              <a:t>: Se </a:t>
            </a:r>
            <a:r>
              <a:rPr lang="en-US" dirty="0" err="1">
                <a:ea typeface="Calibri"/>
                <a:cs typeface="Calibri"/>
              </a:rPr>
              <a:t>trata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unas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funciones</a:t>
            </a:r>
            <a:r>
              <a:rPr lang="en-US" dirty="0">
                <a:ea typeface="Calibri"/>
                <a:cs typeface="Calibri"/>
              </a:rPr>
              <a:t> que se </a:t>
            </a:r>
            <a:r>
              <a:rPr lang="en-US" dirty="0" err="1">
                <a:ea typeface="Calibri"/>
                <a:cs typeface="Calibri"/>
              </a:rPr>
              <a:t>pueden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utilizar</a:t>
            </a:r>
            <a:r>
              <a:rPr lang="en-US" dirty="0">
                <a:ea typeface="Calibri"/>
                <a:cs typeface="Calibri"/>
              </a:rPr>
              <a:t> para Power BI, Analysis Services y Power Pivot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modelos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datos</a:t>
            </a:r>
            <a:r>
              <a:rPr lang="en-US" dirty="0">
                <a:ea typeface="Calibri"/>
                <a:cs typeface="Calibri"/>
              </a:rPr>
              <a:t> de Excel.</a:t>
            </a:r>
          </a:p>
          <a:p>
            <a:r>
              <a:rPr lang="en-US" dirty="0">
                <a:ea typeface="Calibri"/>
                <a:cs typeface="Calibri"/>
              </a:rPr>
              <a:t>CASOS PRÁCTICOS: INFORMES Y DASHBOARDS 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6EBB9-CBBD-7120-556F-7D951A630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4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B2FB-0604-5460-0A10-9C68ABD7A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C679C-4835-DC3C-CF05-857007566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E24CB-4F34-6801-5BF4-F388A6795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79B-08AF-5C20-97B9-C026A138D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F52A1-3451-4A05-2FCF-ED191BB5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E8CC0-B7BE-75DD-FF80-7C86AEDC17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DBE63-EFBB-A795-3E7C-5CAA86EE6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6AD7-8398-AB6F-CF43-0A733C74B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6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042E-550A-E020-51B8-79198B40F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67A90-BDC9-FAF7-7A6F-2846F47C3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1F525-1DA3-04AE-BCD3-4FF236009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B2B7A-377E-3F08-E12F-32B9073F5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61C87-FF07-12C6-AB5A-4850A7AD3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DE4C8-397D-B3C4-512E-86915591A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ADD22-AC41-91C4-1F60-BA1A460F0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4F9F-115A-7992-9126-A5039DB08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61B6-558C-C295-8793-72E58A24C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3D27F-CB7B-17FD-2228-533AAE310B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764E5B-1504-3958-233D-01E92C567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FD41-C2C8-8734-50C9-A4835E65A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1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F93C4-2115-1D63-9899-C6957FC52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9F3C6-CBF2-36E1-AAA7-BD9EB6D59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81571-CCA8-AAAD-D88F-21F28535F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12510-8F6F-1D10-2B5B-2144952F9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BA663-7878-74EB-F179-B36862D1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3452C-D722-69A2-91E7-A0B227883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E4F90F-BBD9-01E5-F680-4303FE9D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321B-D334-81C4-1CDD-BD20717A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9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75B04-8184-95A4-D3B1-28D44B394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75909-D0DA-A9A7-F701-4A9E06596A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115E5-313E-2789-83EB-94DA6B3BF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09FE-3361-21B6-39F6-54E2D7799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47D74-DF39-7BC7-AC3F-D09C27E9A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DBF83-DA53-8834-266F-A878C8352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FB29A2-3A09-E6A9-9320-CCDC95B5C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8805D-85F4-1287-0B50-FB9CDD18B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6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CF9C-F720-A645-C212-EB9520E10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02F27-6063-0127-1832-D8DC4A63F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5496D4-DCCF-C3BA-D242-B4F553DF5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E1C0F-5A65-C027-3501-23AAC37E6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5E000-7249-4709-082C-BDD393E9A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D71BA-55B3-2B05-EDD6-3AFE07BD0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2DD78-9FCC-B9CE-7A6D-13307FF56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410C7-2E40-6EFF-E5B8-5E6B58089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6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D9FB4-70C9-89EE-5AC4-6E2B60BDE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08B77-6A00-41D4-D35D-4069B7489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190080-3962-6633-007C-6123C2E8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E3B3A-D26C-EAD7-D4E5-F2551F76E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1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D9C70-1FE5-2867-64E6-5A6BE61B2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F350B-E6C6-7617-EFBD-87B783CE2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D8EDFA-724F-EF5B-A653-8CDAE2127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¿</a:t>
            </a:r>
            <a:r>
              <a:rPr lang="en-US" dirty="0" err="1">
                <a:ea typeface="Calibri"/>
                <a:cs typeface="Calibri"/>
              </a:rPr>
              <a:t>Creéis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análisis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datos</a:t>
            </a:r>
            <a:r>
              <a:rPr lang="en-US" dirty="0">
                <a:ea typeface="Calibri"/>
                <a:cs typeface="Calibri"/>
              </a:rPr>
              <a:t> es </a:t>
            </a:r>
            <a:r>
              <a:rPr lang="en-US" dirty="0" err="1">
                <a:ea typeface="Calibri"/>
                <a:cs typeface="Calibri"/>
              </a:rPr>
              <a:t>importante</a:t>
            </a:r>
            <a:r>
              <a:rPr lang="en-US" dirty="0">
                <a:ea typeface="Calibri"/>
                <a:cs typeface="Calibri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La 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 es fundamental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. </a:t>
            </a:r>
            <a:endParaRPr lang="en-US"/>
          </a:p>
          <a:p>
            <a:r>
              <a:rPr lang="en-US" dirty="0"/>
              <a:t>Al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las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descubrir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y </a:t>
            </a:r>
            <a:r>
              <a:rPr lang="en-US" dirty="0" err="1"/>
              <a:t>tendencias</a:t>
            </a:r>
            <a:r>
              <a:rPr lang="en-US" dirty="0"/>
              <a:t> que no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evidentes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. </a:t>
            </a:r>
          </a:p>
          <a:p>
            <a:r>
              <a:rPr lang="en-US" dirty="0"/>
              <a:t>Esto no solo </a:t>
            </a:r>
            <a:r>
              <a:rPr lang="en-US" dirty="0" err="1"/>
              <a:t>mejora</a:t>
            </a:r>
            <a:r>
              <a:rPr lang="en-US" dirty="0"/>
              <a:t> la </a:t>
            </a:r>
            <a:r>
              <a:rPr lang="en-US" dirty="0" err="1"/>
              <a:t>precisión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toma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que también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organizaciones</a:t>
            </a:r>
            <a:r>
              <a:rPr lang="en-US" dirty="0"/>
              <a:t> ser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proactivas</a:t>
            </a:r>
            <a:r>
              <a:rPr lang="en-US" dirty="0"/>
              <a:t> y </a:t>
            </a:r>
            <a:r>
              <a:rPr lang="en-US" dirty="0" err="1"/>
              <a:t>estratégicas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de retail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de sus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optimizar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inventario</a:t>
            </a:r>
            <a:r>
              <a:rPr lang="en-US" dirty="0"/>
              <a:t> y </a:t>
            </a:r>
            <a:r>
              <a:rPr lang="en-US" dirty="0" err="1"/>
              <a:t>personalizar</a:t>
            </a:r>
            <a:r>
              <a:rPr lang="en-US" dirty="0"/>
              <a:t> las </a:t>
            </a:r>
            <a:r>
              <a:rPr lang="en-US" dirty="0" err="1"/>
              <a:t>ofertas</a:t>
            </a:r>
            <a:r>
              <a:rPr lang="en-US" dirty="0"/>
              <a:t>.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, no solo se </a:t>
            </a:r>
            <a:r>
              <a:rPr lang="en-US" dirty="0" err="1"/>
              <a:t>mejora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</a:t>
            </a:r>
            <a:r>
              <a:rPr lang="en-US" dirty="0" err="1"/>
              <a:t>operativa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que también se </a:t>
            </a:r>
            <a:r>
              <a:rPr lang="en-US" dirty="0" err="1"/>
              <a:t>incrementa</a:t>
            </a:r>
            <a:r>
              <a:rPr lang="en-US" dirty="0"/>
              <a:t> la </a:t>
            </a:r>
            <a:r>
              <a:rPr lang="en-US" dirty="0" err="1"/>
              <a:t>satisfacción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y,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, las </a:t>
            </a:r>
            <a:r>
              <a:rPr lang="en-US" dirty="0" err="1"/>
              <a:t>ventas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Un </a:t>
            </a:r>
            <a:r>
              <a:rPr lang="en-US" b="1" dirty="0"/>
              <a:t>KPI</a:t>
            </a:r>
            <a:r>
              <a:rPr lang="en-US" dirty="0"/>
              <a:t> 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cuantitativa</a:t>
            </a:r>
            <a:r>
              <a:rPr lang="en-US" dirty="0"/>
              <a:t> que indica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progreso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un </a:t>
            </a:r>
            <a:r>
              <a:rPr lang="en-US" dirty="0" err="1"/>
              <a:t>objetivo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, un KPI es un valor </a:t>
            </a:r>
            <a:r>
              <a:rPr lang="en-US" dirty="0" err="1"/>
              <a:t>numérico</a:t>
            </a:r>
            <a:r>
              <a:rPr lang="en-US" dirty="0"/>
              <a:t> que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situación</a:t>
            </a:r>
            <a:r>
              <a:rPr lang="en-US" dirty="0"/>
              <a:t> actual de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ámbito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o </a:t>
            </a:r>
            <a:r>
              <a:rPr lang="en-US" dirty="0" err="1"/>
              <a:t>lejos</a:t>
            </a:r>
            <a:r>
              <a:rPr lang="en-US" dirty="0"/>
              <a:t> del </a:t>
            </a:r>
            <a:r>
              <a:rPr lang="en-US" dirty="0" err="1"/>
              <a:t>objetivo</a:t>
            </a:r>
            <a:r>
              <a:rPr lang="en-US" dirty="0"/>
              <a:t>. Las </a:t>
            </a:r>
            <a:r>
              <a:rPr lang="en-US" dirty="0" err="1"/>
              <a:t>siglas</a:t>
            </a:r>
            <a:r>
              <a:rPr lang="en-US" dirty="0"/>
              <a:t> de KPI son de </a:t>
            </a:r>
            <a:r>
              <a:rPr lang="en-US" b="1" i="1" dirty="0"/>
              <a:t>Key </a:t>
            </a:r>
            <a:r>
              <a:rPr lang="en-US" b="1" i="1" dirty="0" err="1"/>
              <a:t>Perfomance</a:t>
            </a:r>
            <a:r>
              <a:rPr lang="en-US" b="1" i="1" dirty="0"/>
              <a:t> Indicator</a:t>
            </a:r>
            <a:r>
              <a:rPr lang="en-US" dirty="0"/>
              <a:t>,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 </a:t>
            </a:r>
            <a:r>
              <a:rPr lang="en-US" b="1" dirty="0" err="1"/>
              <a:t>Indicador</a:t>
            </a:r>
            <a:r>
              <a:rPr lang="en-US" b="1" dirty="0"/>
              <a:t> Clave de </a:t>
            </a:r>
            <a:r>
              <a:rPr lang="en-US" b="1" dirty="0" err="1"/>
              <a:t>Rendimiento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El </a:t>
            </a:r>
            <a:r>
              <a:rPr lang="en-US" dirty="0" err="1"/>
              <a:t>retorno</a:t>
            </a:r>
            <a:r>
              <a:rPr lang="en-US" dirty="0"/>
              <a:t> de </a:t>
            </a:r>
            <a:r>
              <a:rPr lang="en-US" dirty="0" err="1"/>
              <a:t>inversión</a:t>
            </a:r>
            <a:r>
              <a:rPr lang="en-US" dirty="0"/>
              <a:t> (ROI) de la 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mide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</a:t>
            </a:r>
            <a:r>
              <a:rPr lang="en-US" dirty="0" err="1"/>
              <a:t>generado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las </a:t>
            </a:r>
            <a:r>
              <a:rPr lang="en-US" dirty="0" err="1"/>
              <a:t>iniciativas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 de </a:t>
            </a:r>
            <a:r>
              <a:rPr lang="en-US" dirty="0" err="1"/>
              <a:t>implementación</a:t>
            </a:r>
            <a:r>
              <a:rPr lang="en-US" dirty="0"/>
              <a:t> y </a:t>
            </a:r>
            <a:r>
              <a:rPr lang="en-US" dirty="0" err="1"/>
              <a:t>mantenimiento</a:t>
            </a:r>
            <a:r>
              <a:rPr lang="en-US" dirty="0"/>
              <a:t>. Los </a:t>
            </a:r>
            <a:r>
              <a:rPr lang="en-US" dirty="0" err="1"/>
              <a:t>beneficios</a:t>
            </a:r>
            <a:r>
              <a:rPr lang="en-US" dirty="0"/>
              <a:t> tangibles </a:t>
            </a:r>
            <a:r>
              <a:rPr lang="en-US" dirty="0" err="1"/>
              <a:t>incluyen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/>
              <a:t> de </a:t>
            </a:r>
            <a:r>
              <a:rPr lang="en-US" dirty="0" err="1"/>
              <a:t>ingresos</a:t>
            </a:r>
            <a:r>
              <a:rPr lang="en-US" dirty="0"/>
              <a:t> y la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costos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beneficios</a:t>
            </a:r>
            <a:r>
              <a:rPr lang="en-US" dirty="0"/>
              <a:t> intangibles </a:t>
            </a:r>
            <a:r>
              <a:rPr lang="en-US" dirty="0" err="1"/>
              <a:t>abarcan</a:t>
            </a:r>
            <a:r>
              <a:rPr lang="en-US" dirty="0"/>
              <a:t> la </a:t>
            </a:r>
            <a:r>
              <a:rPr lang="en-US" dirty="0" err="1"/>
              <a:t>mejora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toma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fortalecimiento</a:t>
            </a:r>
            <a:r>
              <a:rPr lang="en-US" dirty="0"/>
              <a:t> de la </a:t>
            </a:r>
            <a:r>
              <a:rPr lang="en-US" dirty="0" err="1"/>
              <a:t>marca</a:t>
            </a:r>
            <a:r>
              <a:rPr lang="en-US" dirty="0"/>
              <a:t>.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ROI de la 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efectividad</a:t>
            </a:r>
            <a:r>
              <a:rPr lang="en-US" dirty="0"/>
              <a:t> de sus </a:t>
            </a:r>
            <a:r>
              <a:rPr lang="en-US" dirty="0" err="1"/>
              <a:t>inversiones</a:t>
            </a:r>
            <a:r>
              <a:rPr lang="en-US" dirty="0"/>
              <a:t> y </a:t>
            </a: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</a:t>
            </a:r>
            <a:r>
              <a:rPr lang="en-US" dirty="0" err="1"/>
              <a:t>generado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BAEFC-D0FB-4841-1C75-903F3A6EF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8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931BB-EB88-AC91-3C8A-F7F10F764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370C3-CB5E-C30A-1F9D-36968ADDE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E68EDC-28D7-52F9-C40A-3EFA98FD7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¿</a:t>
            </a:r>
            <a:r>
              <a:rPr lang="en-US" dirty="0" err="1">
                <a:ea typeface="Calibri"/>
                <a:cs typeface="Calibri"/>
              </a:rPr>
              <a:t>Creéis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análisis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datos</a:t>
            </a:r>
            <a:r>
              <a:rPr lang="en-US" dirty="0">
                <a:ea typeface="Calibri"/>
                <a:cs typeface="Calibri"/>
              </a:rPr>
              <a:t> es </a:t>
            </a:r>
            <a:r>
              <a:rPr lang="en-US" dirty="0" err="1">
                <a:ea typeface="Calibri"/>
                <a:cs typeface="Calibri"/>
              </a:rPr>
              <a:t>importante</a:t>
            </a:r>
            <a:r>
              <a:rPr lang="en-US" dirty="0">
                <a:ea typeface="Calibri"/>
                <a:cs typeface="Calibri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La 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 es fundamental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. </a:t>
            </a:r>
            <a:endParaRPr lang="en-US"/>
          </a:p>
          <a:p>
            <a:r>
              <a:rPr lang="en-US" dirty="0"/>
              <a:t>Al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las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descubrir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y </a:t>
            </a:r>
            <a:r>
              <a:rPr lang="en-US" dirty="0" err="1"/>
              <a:t>tendencias</a:t>
            </a:r>
            <a:r>
              <a:rPr lang="en-US" dirty="0"/>
              <a:t> que no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evidentes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. </a:t>
            </a:r>
          </a:p>
          <a:p>
            <a:r>
              <a:rPr lang="en-US" dirty="0"/>
              <a:t>Esto no solo </a:t>
            </a:r>
            <a:r>
              <a:rPr lang="en-US" dirty="0" err="1"/>
              <a:t>mejora</a:t>
            </a:r>
            <a:r>
              <a:rPr lang="en-US" dirty="0"/>
              <a:t> la </a:t>
            </a:r>
            <a:r>
              <a:rPr lang="en-US" dirty="0" err="1"/>
              <a:t>precisión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toma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que también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organizaciones</a:t>
            </a:r>
            <a:r>
              <a:rPr lang="en-US" dirty="0"/>
              <a:t> ser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proactivas</a:t>
            </a:r>
            <a:r>
              <a:rPr lang="en-US" dirty="0"/>
              <a:t> y </a:t>
            </a:r>
            <a:r>
              <a:rPr lang="en-US" dirty="0" err="1"/>
              <a:t>estratégicas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de retail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de sus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optimizar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inventario</a:t>
            </a:r>
            <a:r>
              <a:rPr lang="en-US" dirty="0"/>
              <a:t> y </a:t>
            </a:r>
            <a:r>
              <a:rPr lang="en-US" dirty="0" err="1"/>
              <a:t>personalizar</a:t>
            </a:r>
            <a:r>
              <a:rPr lang="en-US" dirty="0"/>
              <a:t> las </a:t>
            </a:r>
            <a:r>
              <a:rPr lang="en-US" dirty="0" err="1"/>
              <a:t>ofertas</a:t>
            </a:r>
            <a:r>
              <a:rPr lang="en-US" dirty="0"/>
              <a:t>.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, no solo se </a:t>
            </a:r>
            <a:r>
              <a:rPr lang="en-US" dirty="0" err="1"/>
              <a:t>mejora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</a:t>
            </a:r>
            <a:r>
              <a:rPr lang="en-US" dirty="0" err="1"/>
              <a:t>operativa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que también se </a:t>
            </a:r>
            <a:r>
              <a:rPr lang="en-US" dirty="0" err="1"/>
              <a:t>incrementa</a:t>
            </a:r>
            <a:r>
              <a:rPr lang="en-US" dirty="0"/>
              <a:t> la </a:t>
            </a:r>
            <a:r>
              <a:rPr lang="en-US" dirty="0" err="1"/>
              <a:t>satisfacción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y,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, las </a:t>
            </a:r>
            <a:r>
              <a:rPr lang="en-US" dirty="0" err="1"/>
              <a:t>ventas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Un </a:t>
            </a:r>
            <a:r>
              <a:rPr lang="en-US" b="1" dirty="0"/>
              <a:t>KPI</a:t>
            </a:r>
            <a:r>
              <a:rPr lang="en-US" dirty="0"/>
              <a:t> 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cuantitativa</a:t>
            </a:r>
            <a:r>
              <a:rPr lang="en-US" dirty="0"/>
              <a:t> que indica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progreso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un </a:t>
            </a:r>
            <a:r>
              <a:rPr lang="en-US" dirty="0" err="1"/>
              <a:t>objetivo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, un KPI es un valor </a:t>
            </a:r>
            <a:r>
              <a:rPr lang="en-US" dirty="0" err="1"/>
              <a:t>numérico</a:t>
            </a:r>
            <a:r>
              <a:rPr lang="en-US" dirty="0"/>
              <a:t> que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situación</a:t>
            </a:r>
            <a:r>
              <a:rPr lang="en-US" dirty="0"/>
              <a:t> actual de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ámbito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o </a:t>
            </a:r>
            <a:r>
              <a:rPr lang="en-US" dirty="0" err="1"/>
              <a:t>lejos</a:t>
            </a:r>
            <a:r>
              <a:rPr lang="en-US" dirty="0"/>
              <a:t> del </a:t>
            </a:r>
            <a:r>
              <a:rPr lang="en-US" dirty="0" err="1"/>
              <a:t>objetivo</a:t>
            </a:r>
            <a:r>
              <a:rPr lang="en-US" dirty="0"/>
              <a:t>. Las </a:t>
            </a:r>
            <a:r>
              <a:rPr lang="en-US" dirty="0" err="1"/>
              <a:t>siglas</a:t>
            </a:r>
            <a:r>
              <a:rPr lang="en-US" dirty="0"/>
              <a:t> de KPI son de </a:t>
            </a:r>
            <a:r>
              <a:rPr lang="en-US" b="1" i="1" dirty="0"/>
              <a:t>Key </a:t>
            </a:r>
            <a:r>
              <a:rPr lang="en-US" b="1" i="1" dirty="0" err="1"/>
              <a:t>Perfomance</a:t>
            </a:r>
            <a:r>
              <a:rPr lang="en-US" b="1" i="1" dirty="0"/>
              <a:t> Indicator</a:t>
            </a:r>
            <a:r>
              <a:rPr lang="en-US" dirty="0"/>
              <a:t>,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 </a:t>
            </a:r>
            <a:r>
              <a:rPr lang="en-US" b="1" dirty="0" err="1"/>
              <a:t>Indicador</a:t>
            </a:r>
            <a:r>
              <a:rPr lang="en-US" b="1" dirty="0"/>
              <a:t> Clave de </a:t>
            </a:r>
            <a:r>
              <a:rPr lang="en-US" b="1" dirty="0" err="1"/>
              <a:t>Rendimiento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El </a:t>
            </a:r>
            <a:r>
              <a:rPr lang="en-US" dirty="0" err="1"/>
              <a:t>retorno</a:t>
            </a:r>
            <a:r>
              <a:rPr lang="en-US" dirty="0"/>
              <a:t> de </a:t>
            </a:r>
            <a:r>
              <a:rPr lang="en-US" dirty="0" err="1"/>
              <a:t>inversión</a:t>
            </a:r>
            <a:r>
              <a:rPr lang="en-US" dirty="0"/>
              <a:t> (ROI) de la 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mide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</a:t>
            </a:r>
            <a:r>
              <a:rPr lang="en-US" dirty="0" err="1"/>
              <a:t>generado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las </a:t>
            </a:r>
            <a:r>
              <a:rPr lang="en-US" dirty="0" err="1"/>
              <a:t>iniciativas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 de </a:t>
            </a:r>
            <a:r>
              <a:rPr lang="en-US" dirty="0" err="1"/>
              <a:t>implementación</a:t>
            </a:r>
            <a:r>
              <a:rPr lang="en-US" dirty="0"/>
              <a:t> y </a:t>
            </a:r>
            <a:r>
              <a:rPr lang="en-US" dirty="0" err="1"/>
              <a:t>mantenimiento</a:t>
            </a:r>
            <a:r>
              <a:rPr lang="en-US" dirty="0"/>
              <a:t>. Los </a:t>
            </a:r>
            <a:r>
              <a:rPr lang="en-US" dirty="0" err="1"/>
              <a:t>beneficios</a:t>
            </a:r>
            <a:r>
              <a:rPr lang="en-US" dirty="0"/>
              <a:t> tangibles </a:t>
            </a:r>
            <a:r>
              <a:rPr lang="en-US" dirty="0" err="1"/>
              <a:t>incluyen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/>
              <a:t> de </a:t>
            </a:r>
            <a:r>
              <a:rPr lang="en-US" dirty="0" err="1"/>
              <a:t>ingresos</a:t>
            </a:r>
            <a:r>
              <a:rPr lang="en-US" dirty="0"/>
              <a:t> y la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costos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beneficios</a:t>
            </a:r>
            <a:r>
              <a:rPr lang="en-US" dirty="0"/>
              <a:t> intangibles </a:t>
            </a:r>
            <a:r>
              <a:rPr lang="en-US" dirty="0" err="1"/>
              <a:t>abarcan</a:t>
            </a:r>
            <a:r>
              <a:rPr lang="en-US" dirty="0"/>
              <a:t> la </a:t>
            </a:r>
            <a:r>
              <a:rPr lang="en-US" dirty="0" err="1"/>
              <a:t>mejora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toma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fortalecimiento</a:t>
            </a:r>
            <a:r>
              <a:rPr lang="en-US" dirty="0"/>
              <a:t> de la </a:t>
            </a:r>
            <a:r>
              <a:rPr lang="en-US" dirty="0" err="1"/>
              <a:t>marca</a:t>
            </a:r>
            <a:r>
              <a:rPr lang="en-US" dirty="0"/>
              <a:t>.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ROI de la 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efectividad</a:t>
            </a:r>
            <a:r>
              <a:rPr lang="en-US" dirty="0"/>
              <a:t> de sus </a:t>
            </a:r>
            <a:r>
              <a:rPr lang="en-US" dirty="0" err="1"/>
              <a:t>inversiones</a:t>
            </a:r>
            <a:r>
              <a:rPr lang="en-US" dirty="0"/>
              <a:t> y </a:t>
            </a: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</a:t>
            </a:r>
            <a:r>
              <a:rPr lang="en-US" dirty="0" err="1"/>
              <a:t>generado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6B075-6A4E-B6E5-551A-10DB8C4EA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5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8AB09-1C66-A52A-9C13-7FDD8AAF1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3F384-AA0A-EFA8-7948-D7B14E6D6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E326C-41C3-9435-70FE-FACB4713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E8B8-2318-7B06-222A-482751C43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57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803DC-623B-516D-7376-3DB1A3A3C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D4D631-11F1-44DC-BD45-3E84A2607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F05DB-0D5A-BE21-2211-80736EE20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74F2D-718A-0FD1-9E48-D7445EE7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7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1C6F6-DB57-5AC0-A951-7B7530AB0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32317-E4AB-2224-B696-8FF6AC495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9D852-C74B-3255-88EE-EA7F7E49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5E4F1-2715-7E3B-4CFB-51FE45D06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5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B0B84-4B7F-D0D9-EC84-9E522534B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A96A9-2FBF-FE10-7F73-26B2B3F03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914E1B-5F75-D5C1-8320-C1A7345E3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F60AD-6AFC-D40C-622C-D76DFBBB4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4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B627C-DDAE-5C31-E839-BB9B132D3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25F17-E89F-6BCA-A9FC-E6F96B2EC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F4E53-8B42-8F90-043D-4AD56775C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67465-A5DE-A26A-5EE5-94F2AB19A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F8365-F4EB-42F5-370A-2AB48D4BF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C48F0D-D5F5-BF5C-FC74-15570DA18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49ECD-D19C-5EAB-6218-D971DC367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B552-AD15-DB37-E21C-AA0D059C4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78C61-F296-3253-27C0-BC62032E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0555A-F3FD-013A-9ED2-1C1FFC55E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54B9B-6FC9-1B10-E431-94E77CD06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90836-F407-8C4B-1E26-AAF215B0E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4CF4D-54C2-7FEC-A7FB-41AEF163F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7E1079-5F23-7108-9E83-2DCED12F6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F474D9-33EF-A53D-E1C9-0910A4E3D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D1F4-FA31-6F2C-3AEC-F3C479049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E8DAB-7CFB-4885-5454-FC2C96239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3B84A5-07CF-A4B6-0B01-222C261A4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E22DBE-C3A1-59C9-33CD-D11C29DDD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09320-D303-BEFA-AE59-C1B607451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A76B8-11AB-8CFC-FE6E-BEB142851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554B8-B096-E20E-6462-0055A25BA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82128-70F0-65F1-623D-53E4698F2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6E816-2B52-144D-1953-85119A6C2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09AEA-EB7D-80DC-0651-6C72D05F7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6BA4DE-B9E2-B705-F2EC-1EEEBC52E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FFD67E-D847-D16E-E0CC-03E89EAB0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F545-7C3D-F673-4E50-2CE6D06D5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s-es/power-platform/products/power-b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s-es/power-platform/products/power-bi/pricing?msockid=1921959de9146dc33fc28000e8a06cc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s-es/download/details.aspx?id=58494&amp;msockid=1921959de9146dc33fc28000e8a06cc9" TargetMode="Externa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D51AEF-FF61-4985-B33B-33FD2602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84A67B-E634-F24D-9D2B-DFC5D524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C8344C0C-8F3E-EC5E-D1FC-127A9DC98D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C46AE6-40C0-2111-3CCF-E2C448413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58FBCC-C509-D577-59CB-7AA37A0CC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10633800" cy="411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8000" dirty="0">
                <a:solidFill>
                  <a:srgbClr val="FFFFFF"/>
                </a:solidFill>
              </a:rPr>
              <a:t>ANALÍTICA DE DATOS </a:t>
            </a:r>
            <a:br>
              <a:rPr lang="es-ES" sz="8000" dirty="0"/>
            </a:br>
            <a:r>
              <a:rPr lang="es-ES" sz="8000" dirty="0">
                <a:solidFill>
                  <a:srgbClr val="FFFFFF"/>
                </a:solidFill>
              </a:rPr>
              <a:t>Y POWER BI</a:t>
            </a:r>
            <a:br>
              <a:rPr lang="es-ES" sz="4800" dirty="0"/>
            </a:br>
            <a:br>
              <a:rPr lang="es-ES" sz="4800" dirty="0"/>
            </a:br>
            <a:r>
              <a:rPr lang="es-ES" sz="5400" dirty="0">
                <a:solidFill>
                  <a:srgbClr val="FFFFFF"/>
                </a:solidFill>
              </a:rPr>
              <a:t>SESION 02 – POWER 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838BA4-ACB0-801B-5376-12937F5EF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41904-53FB-EC86-499C-CE5A58E0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03C0F7-7661-7828-5F38-3199ABBB0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6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D4B54-F69E-2018-4924-B337FD58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79B-DC25-E547-1C92-2756649F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01 - ¿QUE ES POWER BI?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78583-A5D9-3A09-0357-34733FEFAE09}"/>
              </a:ext>
            </a:extLst>
          </p:cNvPr>
          <p:cNvSpPr txBox="1">
            <a:spLocks/>
          </p:cNvSpPr>
          <p:nvPr/>
        </p:nvSpPr>
        <p:spPr>
          <a:xfrm>
            <a:off x="524612" y="1874731"/>
            <a:ext cx="8241191" cy="44500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900" dirty="0"/>
              <a:t>POWER BI DESKTOP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b="0" dirty="0"/>
              <a:t>Es </a:t>
            </a:r>
            <a:r>
              <a:rPr lang="en-US" sz="2500" b="0" err="1"/>
              <a:t>una</a:t>
            </a:r>
            <a:r>
              <a:rPr lang="en-US" sz="2500" b="0" dirty="0"/>
              <a:t> </a:t>
            </a:r>
            <a:r>
              <a:rPr lang="en-US" sz="2500" b="0" err="1"/>
              <a:t>aplicación</a:t>
            </a:r>
            <a:r>
              <a:rPr lang="en-US" sz="2500" b="0" dirty="0"/>
              <a:t> de </a:t>
            </a:r>
            <a:r>
              <a:rPr lang="en-US" sz="2500" b="0" err="1"/>
              <a:t>escritorio</a:t>
            </a:r>
            <a:r>
              <a:rPr lang="en-US" sz="2500" b="0" dirty="0"/>
              <a:t> de Windows que </a:t>
            </a:r>
            <a:r>
              <a:rPr lang="en-US" sz="2500" b="0" err="1"/>
              <a:t>nos</a:t>
            </a:r>
            <a:r>
              <a:rPr lang="en-US" sz="2500" b="0" dirty="0"/>
              <a:t> </a:t>
            </a:r>
            <a:r>
              <a:rPr lang="en-US" sz="2500" b="0" err="1"/>
              <a:t>permite</a:t>
            </a:r>
            <a:r>
              <a:rPr lang="en-US" sz="2500" b="0" dirty="0"/>
              <a:t> </a:t>
            </a:r>
            <a:r>
              <a:rPr lang="en-US" sz="2500" b="0" err="1"/>
              <a:t>conectarnos</a:t>
            </a:r>
            <a:r>
              <a:rPr lang="en-US" sz="2500" b="0" dirty="0"/>
              <a:t> a </a:t>
            </a:r>
            <a:r>
              <a:rPr lang="en-US" sz="2500" b="0" err="1"/>
              <a:t>datos</a:t>
            </a:r>
            <a:r>
              <a:rPr lang="en-US" sz="2500" b="0" dirty="0"/>
              <a:t> </a:t>
            </a:r>
            <a:r>
              <a:rPr lang="en-US" sz="2500" b="0" err="1"/>
              <a:t>externos</a:t>
            </a:r>
            <a:r>
              <a:rPr lang="en-US" sz="2500" b="0" dirty="0"/>
              <a:t>, </a:t>
            </a:r>
            <a:r>
              <a:rPr lang="en-US" sz="2500" b="0" err="1"/>
              <a:t>transformar</a:t>
            </a:r>
            <a:r>
              <a:rPr lang="en-US" sz="2500" b="0" dirty="0"/>
              <a:t> y </a:t>
            </a:r>
            <a:r>
              <a:rPr lang="en-US" sz="2500" b="0" err="1"/>
              <a:t>limpiar</a:t>
            </a:r>
            <a:r>
              <a:rPr lang="en-US" sz="2500" b="0" dirty="0"/>
              <a:t> </a:t>
            </a:r>
            <a:r>
              <a:rPr lang="en-US" sz="2500" b="0" err="1"/>
              <a:t>los</a:t>
            </a:r>
            <a:r>
              <a:rPr lang="en-US" sz="2500" b="0" dirty="0"/>
              <a:t> </a:t>
            </a:r>
            <a:r>
              <a:rPr lang="en-US" sz="2500" b="0" err="1"/>
              <a:t>datos</a:t>
            </a:r>
            <a:r>
              <a:rPr lang="en-US" sz="2500" b="0" dirty="0"/>
              <a:t>. </a:t>
            </a:r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>
              <a:lnSpc>
                <a:spcPct val="90000"/>
              </a:lnSpc>
            </a:pPr>
            <a:r>
              <a:rPr lang="en-US" sz="2500" b="0" dirty="0"/>
              <a:t>Permite </a:t>
            </a:r>
            <a:r>
              <a:rPr lang="en-US" sz="2500" b="0" err="1"/>
              <a:t>crear</a:t>
            </a:r>
            <a:r>
              <a:rPr lang="en-US" sz="2500" b="0" dirty="0"/>
              <a:t> y </a:t>
            </a:r>
            <a:r>
              <a:rPr lang="en-US" sz="2500" b="0" err="1"/>
              <a:t>trabajar</a:t>
            </a:r>
            <a:r>
              <a:rPr lang="en-US" sz="2500" b="0" dirty="0"/>
              <a:t> con </a:t>
            </a:r>
            <a:r>
              <a:rPr lang="en-US" sz="2500" b="0" err="1"/>
              <a:t>modelos</a:t>
            </a:r>
            <a:r>
              <a:rPr lang="en-US" sz="2500" b="0" dirty="0"/>
              <a:t> </a:t>
            </a:r>
            <a:r>
              <a:rPr lang="en-US" sz="2500" b="0" err="1"/>
              <a:t>analíticos</a:t>
            </a:r>
            <a:r>
              <a:rPr lang="en-US" sz="2500" b="0" dirty="0"/>
              <a:t> </a:t>
            </a:r>
            <a:r>
              <a:rPr lang="en-US" sz="2500" b="0" err="1"/>
              <a:t>efectivos</a:t>
            </a:r>
            <a:r>
              <a:rPr lang="en-US" sz="2500" b="0" dirty="0"/>
              <a:t> para </a:t>
            </a:r>
            <a:r>
              <a:rPr lang="en-US" sz="2500" b="0" err="1"/>
              <a:t>finalmente</a:t>
            </a:r>
            <a:r>
              <a:rPr lang="en-US" sz="2500" b="0" dirty="0"/>
              <a:t> </a:t>
            </a:r>
            <a:r>
              <a:rPr lang="en-US" sz="2500" b="0" err="1"/>
              <a:t>crear</a:t>
            </a:r>
            <a:r>
              <a:rPr lang="en-US" sz="2500" b="0" dirty="0"/>
              <a:t> </a:t>
            </a:r>
            <a:r>
              <a:rPr lang="en-US" sz="2500" b="0" err="1"/>
              <a:t>los</a:t>
            </a:r>
            <a:r>
              <a:rPr lang="en-US" sz="2500" b="0" dirty="0"/>
              <a:t> </a:t>
            </a:r>
            <a:r>
              <a:rPr lang="en-US" sz="2500" b="0" err="1"/>
              <a:t>informes</a:t>
            </a:r>
            <a:r>
              <a:rPr lang="en-US" sz="2500" b="0" dirty="0"/>
              <a:t>. Es </a:t>
            </a:r>
            <a:r>
              <a:rPr lang="en-US" sz="2500" b="0" err="1"/>
              <a:t>una</a:t>
            </a:r>
            <a:r>
              <a:rPr lang="en-US" sz="2500" b="0" dirty="0"/>
              <a:t> </a:t>
            </a:r>
            <a:r>
              <a:rPr lang="en-US" sz="2500" b="0" err="1"/>
              <a:t>herramienta</a:t>
            </a:r>
            <a:r>
              <a:rPr lang="en-US" sz="2500" b="0" dirty="0"/>
              <a:t> </a:t>
            </a:r>
            <a:r>
              <a:rPr lang="en-US" sz="2500" b="0" err="1"/>
              <a:t>gratuita</a:t>
            </a:r>
            <a:r>
              <a:rPr lang="en-US" sz="2500" b="0" dirty="0"/>
              <a:t> que no </a:t>
            </a:r>
            <a:r>
              <a:rPr lang="en-US" sz="2500" b="0" err="1"/>
              <a:t>necesita</a:t>
            </a:r>
            <a:r>
              <a:rPr lang="en-US" sz="2500" b="0" dirty="0"/>
              <a:t> </a:t>
            </a:r>
            <a:r>
              <a:rPr lang="en-US" sz="2500" b="0" err="1"/>
              <a:t>licencia</a:t>
            </a:r>
            <a:r>
              <a:rPr lang="en-US" sz="2500" b="0" dirty="0"/>
              <a:t>. </a:t>
            </a:r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>
              <a:lnSpc>
                <a:spcPct val="90000"/>
              </a:lnSpc>
            </a:pPr>
            <a:r>
              <a:rPr lang="en-US" sz="2500" b="0" dirty="0"/>
              <a:t>Al </a:t>
            </a:r>
            <a:r>
              <a:rPr lang="en-US" sz="2500" b="0" dirty="0" err="1"/>
              <a:t>terminar</a:t>
            </a:r>
            <a:r>
              <a:rPr lang="en-US" sz="2500" b="0" dirty="0"/>
              <a:t> la </a:t>
            </a:r>
            <a:r>
              <a:rPr lang="en-US" sz="2500" b="0" dirty="0" err="1"/>
              <a:t>fase</a:t>
            </a:r>
            <a:r>
              <a:rPr lang="en-US" sz="2500" b="0" dirty="0"/>
              <a:t> de </a:t>
            </a:r>
            <a:r>
              <a:rPr lang="en-US" sz="2500" b="0" dirty="0" err="1"/>
              <a:t>diseño</a:t>
            </a:r>
            <a:r>
              <a:rPr lang="en-US" sz="2500" b="0" dirty="0"/>
              <a:t>, se </a:t>
            </a:r>
            <a:r>
              <a:rPr lang="en-US" sz="2500" b="0" dirty="0" err="1"/>
              <a:t>puede</a:t>
            </a:r>
            <a:r>
              <a:rPr lang="en-US" sz="2500" b="0" dirty="0"/>
              <a:t> </a:t>
            </a:r>
            <a:r>
              <a:rPr lang="en-US" sz="2500" b="0" dirty="0" err="1"/>
              <a:t>publicar</a:t>
            </a:r>
            <a:r>
              <a:rPr lang="en-US" sz="2500" b="0" dirty="0"/>
              <a:t> </a:t>
            </a:r>
            <a:r>
              <a:rPr lang="en-US" sz="2500" b="0" dirty="0" err="1"/>
              <a:t>el</a:t>
            </a:r>
            <a:r>
              <a:rPr lang="en-US" sz="2500" b="0" dirty="0"/>
              <a:t> </a:t>
            </a:r>
            <a:r>
              <a:rPr lang="en-US" sz="2500" b="0" dirty="0" err="1"/>
              <a:t>informe</a:t>
            </a:r>
            <a:r>
              <a:rPr lang="en-US" sz="2500" b="0" dirty="0"/>
              <a:t> y </a:t>
            </a:r>
            <a:r>
              <a:rPr lang="en-US" sz="2500" b="0" dirty="0" err="1"/>
              <a:t>el</a:t>
            </a:r>
            <a:r>
              <a:rPr lang="en-US" sz="2500" b="0" dirty="0"/>
              <a:t> </a:t>
            </a:r>
            <a:r>
              <a:rPr lang="en-US" sz="2500" b="0" dirty="0" err="1"/>
              <a:t>modelo</a:t>
            </a:r>
            <a:r>
              <a:rPr lang="en-US" sz="2500" b="0" dirty="0"/>
              <a:t> </a:t>
            </a:r>
            <a:r>
              <a:rPr lang="en-US" sz="2500" b="0" dirty="0" err="1"/>
              <a:t>semántico</a:t>
            </a:r>
            <a:r>
              <a:rPr lang="en-US" sz="2500" b="0" dirty="0"/>
              <a:t> </a:t>
            </a:r>
            <a:r>
              <a:rPr lang="en-US" sz="2500" b="0" dirty="0" err="1"/>
              <a:t>en</a:t>
            </a:r>
            <a:r>
              <a:rPr lang="en-US" sz="2500" b="0" dirty="0"/>
              <a:t> </a:t>
            </a:r>
            <a:r>
              <a:rPr lang="en-US" sz="2500" b="0" dirty="0" err="1"/>
              <a:t>el</a:t>
            </a:r>
            <a:r>
              <a:rPr lang="en-US" sz="2500" b="0" dirty="0"/>
              <a:t> </a:t>
            </a:r>
            <a:r>
              <a:rPr lang="en-US" sz="2500" u="sng" dirty="0" err="1"/>
              <a:t>servicio</a:t>
            </a:r>
            <a:r>
              <a:rPr lang="en-US" sz="2500" u="sng" dirty="0"/>
              <a:t> de Power BI</a:t>
            </a:r>
            <a:r>
              <a:rPr lang="en-US" sz="2500" b="0" dirty="0"/>
              <a:t>.</a:t>
            </a:r>
            <a:br>
              <a:rPr lang="en-US" sz="2000" b="0" dirty="0"/>
            </a:br>
            <a:endParaRPr lang="en-US" sz="2100" b="0"/>
          </a:p>
        </p:txBody>
      </p:sp>
      <p:pic>
        <p:nvPicPr>
          <p:cNvPr id="3" name="Picture 2" descr="Resultado de imagen de power bi desktop">
            <a:extLst>
              <a:ext uri="{FF2B5EF4-FFF2-40B4-BE49-F238E27FC236}">
                <a16:creationId xmlns:a16="http://schemas.microsoft.com/office/drawing/2014/main" id="{4B48AB92-9AB7-1F92-B3F5-D6715780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598" y="2881313"/>
            <a:ext cx="2891517" cy="28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5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AE2A4-9B3F-1AA8-AFD8-98A3B2190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437A-618F-6626-EEB0-BEAD0726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01 - ¿QUE ES POWER BI?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ADF7CB-0486-A159-BFE2-44B02FD272FD}"/>
              </a:ext>
            </a:extLst>
          </p:cNvPr>
          <p:cNvSpPr txBox="1">
            <a:spLocks/>
          </p:cNvSpPr>
          <p:nvPr/>
        </p:nvSpPr>
        <p:spPr>
          <a:xfrm>
            <a:off x="524612" y="1874731"/>
            <a:ext cx="11167186" cy="2857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/>
              <a:t>POWER BI SERVICES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dirty="0"/>
              <a:t>Se </a:t>
            </a:r>
            <a:r>
              <a:rPr lang="en-US" sz="2400" b="0" err="1"/>
              <a:t>trata</a:t>
            </a:r>
            <a:r>
              <a:rPr lang="en-US" sz="2400" b="0" dirty="0"/>
              <a:t> de </a:t>
            </a:r>
            <a:r>
              <a:rPr lang="en-US" sz="2400" b="0" err="1"/>
              <a:t>una</a:t>
            </a:r>
            <a:r>
              <a:rPr lang="en-US" sz="2400" b="0" dirty="0"/>
              <a:t> </a:t>
            </a:r>
            <a:r>
              <a:rPr lang="en-US" sz="2400" b="0" err="1"/>
              <a:t>plataforma</a:t>
            </a:r>
            <a:r>
              <a:rPr lang="en-US" sz="2400" b="0" dirty="0"/>
              <a:t> de </a:t>
            </a:r>
            <a:r>
              <a:rPr lang="en-US" sz="2400" b="0" err="1"/>
              <a:t>servicio</a:t>
            </a:r>
            <a:r>
              <a:rPr lang="en-US" sz="2400" b="0" dirty="0"/>
              <a:t> </a:t>
            </a:r>
            <a:r>
              <a:rPr lang="en-US" sz="2400" b="0" err="1"/>
              <a:t>en</a:t>
            </a:r>
            <a:r>
              <a:rPr lang="en-US" sz="2400" b="0" dirty="0"/>
              <a:t> la </a:t>
            </a:r>
            <a:r>
              <a:rPr lang="en-US" sz="2400" b="0" err="1"/>
              <a:t>nube</a:t>
            </a:r>
            <a:r>
              <a:rPr lang="en-US" sz="2400" b="0" dirty="0"/>
              <a:t> que </a:t>
            </a:r>
            <a:r>
              <a:rPr lang="en-US" sz="2400" err="1"/>
              <a:t>permite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trabajo</a:t>
            </a:r>
            <a:r>
              <a:rPr lang="en-US" sz="2400" dirty="0"/>
              <a:t> </a:t>
            </a:r>
            <a:r>
              <a:rPr lang="en-US" sz="2400" err="1"/>
              <a:t>colaborativo</a:t>
            </a:r>
            <a:r>
              <a:rPr lang="en-US" sz="2400" b="0" dirty="0"/>
              <a:t>, con </a:t>
            </a:r>
            <a:r>
              <a:rPr lang="en-US" sz="2400" b="0" err="1"/>
              <a:t>funcionalidades</a:t>
            </a:r>
            <a:r>
              <a:rPr lang="en-US" sz="2400" b="0" dirty="0"/>
              <a:t> que se </a:t>
            </a:r>
            <a:r>
              <a:rPr lang="en-US" sz="2400" b="0" err="1"/>
              <a:t>habilitarán</a:t>
            </a:r>
            <a:r>
              <a:rPr lang="en-US" sz="2400" b="0" dirty="0"/>
              <a:t> </a:t>
            </a:r>
            <a:r>
              <a:rPr lang="en-US" sz="2400" b="0" err="1"/>
              <a:t>en</a:t>
            </a:r>
            <a:r>
              <a:rPr lang="en-US" sz="2400" b="0" dirty="0"/>
              <a:t> </a:t>
            </a:r>
            <a:r>
              <a:rPr lang="en-US" sz="2400" b="0" err="1"/>
              <a:t>función</a:t>
            </a:r>
            <a:r>
              <a:rPr lang="en-US" sz="2400" b="0" dirty="0"/>
              <a:t> de la </a:t>
            </a:r>
            <a:r>
              <a:rPr lang="en-US" sz="2400" b="0" err="1"/>
              <a:t>licencia</a:t>
            </a:r>
            <a:r>
              <a:rPr lang="en-US" sz="2400" b="0" dirty="0"/>
              <a:t> de </a:t>
            </a:r>
            <a:r>
              <a:rPr lang="en-US" sz="2400" b="0" err="1"/>
              <a:t>usuario</a:t>
            </a:r>
            <a:r>
              <a:rPr lang="en-US" sz="2400" b="0" dirty="0"/>
              <a:t> </a:t>
            </a:r>
            <a:r>
              <a:rPr lang="en-US" sz="2400" b="0" err="1"/>
              <a:t>como</a:t>
            </a:r>
            <a:r>
              <a:rPr lang="en-US" sz="2400" b="0" dirty="0"/>
              <a:t> son las </a:t>
            </a:r>
            <a:r>
              <a:rPr lang="en-US" sz="2400" u="sng" dirty="0"/>
              <a:t>Areas de </a:t>
            </a:r>
            <a:r>
              <a:rPr lang="en-US" sz="2400" u="sng" err="1"/>
              <a:t>trabajo</a:t>
            </a:r>
            <a:r>
              <a:rPr lang="en-US" sz="2400" u="sng" dirty="0"/>
              <a:t> y la </a:t>
            </a:r>
            <a:r>
              <a:rPr lang="en-US" sz="2400" u="sng" err="1"/>
              <a:t>gestión</a:t>
            </a:r>
            <a:r>
              <a:rPr lang="en-US" sz="2400" u="sng" dirty="0"/>
              <a:t> de </a:t>
            </a:r>
            <a:r>
              <a:rPr lang="en-US" sz="2400" u="sng" err="1"/>
              <a:t>permisos</a:t>
            </a:r>
            <a:r>
              <a:rPr lang="en-US" sz="2400" b="0" dirty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Los </a:t>
            </a:r>
            <a:r>
              <a:rPr lang="en-US" sz="2400" b="0" dirty="0" err="1"/>
              <a:t>contenido</a:t>
            </a:r>
            <a:r>
              <a:rPr lang="en-US" sz="2400" b="0" dirty="0"/>
              <a:t> </a:t>
            </a:r>
            <a:r>
              <a:rPr lang="en-US" sz="2400" b="0" dirty="0" err="1"/>
              <a:t>publicados</a:t>
            </a:r>
            <a:r>
              <a:rPr lang="en-US" sz="2400" b="0" dirty="0"/>
              <a:t> se </a:t>
            </a:r>
            <a:r>
              <a:rPr lang="en-US" sz="2400" b="0" dirty="0" err="1"/>
              <a:t>pueden</a:t>
            </a:r>
            <a:r>
              <a:rPr lang="en-US" sz="2400" b="0" dirty="0"/>
              <a:t> </a:t>
            </a:r>
            <a:r>
              <a:rPr lang="en-US" sz="2400" b="0" dirty="0" err="1"/>
              <a:t>diseñar</a:t>
            </a:r>
            <a:r>
              <a:rPr lang="en-US" sz="2400" b="0" dirty="0"/>
              <a:t> de forma </a:t>
            </a:r>
            <a:r>
              <a:rPr lang="en-US" sz="2400" b="0" dirty="0" err="1"/>
              <a:t>efectiva</a:t>
            </a:r>
            <a:r>
              <a:rPr lang="en-US" sz="2400" b="0" dirty="0"/>
              <a:t> para </a:t>
            </a:r>
            <a:r>
              <a:rPr lang="en-US" sz="2400" b="0" dirty="0" err="1"/>
              <a:t>su</a:t>
            </a:r>
            <a:r>
              <a:rPr lang="en-US" sz="2400" b="0" dirty="0"/>
              <a:t> </a:t>
            </a:r>
            <a:r>
              <a:rPr lang="en-US" sz="2400" b="0" dirty="0" err="1"/>
              <a:t>exploración</a:t>
            </a:r>
            <a:r>
              <a:rPr lang="en-US" sz="2400" b="0" dirty="0"/>
              <a:t> </a:t>
            </a:r>
            <a:r>
              <a:rPr lang="en-US" sz="2400" b="0" dirty="0" err="1"/>
              <a:t>desde</a:t>
            </a:r>
            <a:r>
              <a:rPr lang="en-US" sz="2400" b="0" dirty="0"/>
              <a:t> </a:t>
            </a:r>
            <a:r>
              <a:rPr lang="en-US" sz="2400" b="0" dirty="0" err="1"/>
              <a:t>dispositivos</a:t>
            </a:r>
            <a:r>
              <a:rPr lang="en-US" sz="2400" b="0" dirty="0"/>
              <a:t> </a:t>
            </a:r>
            <a:r>
              <a:rPr lang="en-US" sz="2400" b="0" dirty="0" err="1"/>
              <a:t>móviles</a:t>
            </a:r>
            <a:r>
              <a:rPr lang="en-US" sz="2400" b="0" dirty="0"/>
              <a:t>, gracias a la </a:t>
            </a:r>
            <a:r>
              <a:rPr lang="en-US" sz="2400" b="0" dirty="0" err="1"/>
              <a:t>aplicación</a:t>
            </a:r>
            <a:r>
              <a:rPr lang="en-US" sz="2400" b="0" dirty="0"/>
              <a:t> </a:t>
            </a:r>
            <a:r>
              <a:rPr lang="en-US" sz="2400" dirty="0" err="1"/>
              <a:t>PowerBI</a:t>
            </a:r>
            <a:r>
              <a:rPr lang="en-US" sz="2400" dirty="0"/>
              <a:t> Mobile</a:t>
            </a:r>
            <a:r>
              <a:rPr lang="en-US" sz="2400" b="0" dirty="0"/>
              <a:t>. </a:t>
            </a:r>
            <a:endParaRPr lang="en-US" sz="2000" b="0" dirty="0"/>
          </a:p>
        </p:txBody>
      </p:sp>
      <p:pic>
        <p:nvPicPr>
          <p:cNvPr id="5" name="Picture 4" descr="Resultado de imagen de power bi services sign in">
            <a:extLst>
              <a:ext uri="{FF2B5EF4-FFF2-40B4-BE49-F238E27FC236}">
                <a16:creationId xmlns:a16="http://schemas.microsoft.com/office/drawing/2014/main" id="{16544322-C0CC-B2A8-4E0D-90CC8BCB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960" y="4736645"/>
            <a:ext cx="6998153" cy="18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2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A8889-5C4C-ECBA-1DD2-BD0329793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7B37-60A9-59B3-E8AB-EB2211D6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01 - ¿QUE ES POWER BI?</a:t>
            </a:r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Microsoft Power BI – Office 365 Business Analysis Service - TPG">
            <a:extLst>
              <a:ext uri="{FF2B5EF4-FFF2-40B4-BE49-F238E27FC236}">
                <a16:creationId xmlns:a16="http://schemas.microsoft.com/office/drawing/2014/main" id="{538DB137-152B-1D4D-698F-0E447AF6C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23" y="1716454"/>
            <a:ext cx="8223684" cy="51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1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626CD-B314-64F7-0AAA-CBC6275B3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12277B-41B4-984A-B9C0-EB58C2D3F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0F1BB-CFE3-EC44-FF97-85818F5D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0F8DC0-545B-F90A-FD49-717D806D2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0780D32-32BC-8AEB-F5E3-BA5020C0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5420F-5523-B847-1B44-D7CAF88F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02 – COMPONENTES - CONEXION POWER BI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EF71E2-A4F7-6BCD-8530-A8C8E46A2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991816-C0B9-1081-0BD3-575218C24A37}"/>
              </a:ext>
            </a:extLst>
          </p:cNvPr>
          <p:cNvSpPr txBox="1">
            <a:spLocks/>
          </p:cNvSpPr>
          <p:nvPr/>
        </p:nvSpPr>
        <p:spPr>
          <a:xfrm>
            <a:off x="517869" y="1620732"/>
            <a:ext cx="4416465" cy="12042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100" b="0" dirty="0"/>
              <a:t>Para </a:t>
            </a:r>
            <a:r>
              <a:rPr lang="en-US" sz="2100" b="0" dirty="0" err="1"/>
              <a:t>conectarse</a:t>
            </a:r>
            <a:r>
              <a:rPr lang="en-US" sz="2100" b="0" dirty="0"/>
              <a:t> a Power BI Services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100" b="0" dirty="0"/>
          </a:p>
          <a:p>
            <a:pPr>
              <a:lnSpc>
                <a:spcPct val="90000"/>
              </a:lnSpc>
              <a:buFont typeface="Calibri"/>
            </a:pPr>
            <a:r>
              <a:rPr lang="en-US" sz="2100" dirty="0"/>
              <a:t>01 – ACCEDEMOS A: </a:t>
            </a:r>
            <a:r>
              <a:rPr lang="en-US" sz="2100" b="0" dirty="0">
                <a:ea typeface="+mj-lt"/>
                <a:cs typeface="+mj-lt"/>
              </a:rPr>
              <a:t>https://app.powerbi.com/</a:t>
            </a:r>
            <a:endParaRPr lang="en-US" sz="2100" dirty="0"/>
          </a:p>
          <a:p>
            <a:pPr>
              <a:lnSpc>
                <a:spcPct val="90000"/>
              </a:lnSpc>
              <a:buFont typeface="Calibri"/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9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2C7D2-2EE1-8481-B333-C204F0BC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8" y="2911543"/>
            <a:ext cx="4363693" cy="20685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6746F9F-3691-8DF6-F1C9-00BA6CE7C0D8}"/>
              </a:ext>
            </a:extLst>
          </p:cNvPr>
          <p:cNvSpPr txBox="1">
            <a:spLocks/>
          </p:cNvSpPr>
          <p:nvPr/>
        </p:nvSpPr>
        <p:spPr>
          <a:xfrm>
            <a:off x="6713260" y="1620731"/>
            <a:ext cx="4767647" cy="12042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1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100" b="0" dirty="0"/>
          </a:p>
          <a:p>
            <a:pPr>
              <a:lnSpc>
                <a:spcPct val="90000"/>
              </a:lnSpc>
              <a:buFont typeface="Calibri"/>
            </a:pPr>
            <a:r>
              <a:rPr lang="en-US" sz="2100" dirty="0"/>
              <a:t>02 – INTRODUCIMOS CRECENCIALES:</a:t>
            </a:r>
            <a:endParaRPr lang="en-US" sz="2100" b="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9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65313-A5FD-7F40-6437-46D1857A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240" y="2818571"/>
            <a:ext cx="3696529" cy="28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7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F1385-BE56-2A29-88E8-160C30222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F854-5351-46D3-CE47-4798301C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AREA DE TRABAJO EN POWER BI SERVICES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2152CA-D65B-FE1B-CED6-76CDD7D93150}"/>
              </a:ext>
            </a:extLst>
          </p:cNvPr>
          <p:cNvSpPr txBox="1">
            <a:spLocks/>
          </p:cNvSpPr>
          <p:nvPr/>
        </p:nvSpPr>
        <p:spPr>
          <a:xfrm>
            <a:off x="517986" y="1874731"/>
            <a:ext cx="4839156" cy="4109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b="0" dirty="0"/>
              <a:t>Un </a:t>
            </a:r>
            <a:r>
              <a:rPr lang="en-US" sz="2500" b="0" err="1"/>
              <a:t>área</a:t>
            </a:r>
            <a:r>
              <a:rPr lang="en-US" sz="2500" b="0" dirty="0"/>
              <a:t> de </a:t>
            </a:r>
            <a:r>
              <a:rPr lang="en-US" sz="2500" b="0" err="1"/>
              <a:t>trabajo</a:t>
            </a:r>
            <a:r>
              <a:rPr lang="en-US" sz="2500" b="0" dirty="0"/>
              <a:t> </a:t>
            </a:r>
            <a:r>
              <a:rPr lang="en-US" sz="2500" b="0" err="1"/>
              <a:t>en</a:t>
            </a:r>
            <a:r>
              <a:rPr lang="en-US" sz="2500" b="0" dirty="0"/>
              <a:t> Power BI </a:t>
            </a:r>
            <a:r>
              <a:rPr lang="en-US" sz="2500" dirty="0"/>
              <a:t>es un </a:t>
            </a:r>
            <a:r>
              <a:rPr lang="en-US" sz="2500" err="1"/>
              <a:t>contenedor</a:t>
            </a:r>
            <a:r>
              <a:rPr lang="en-US" sz="2500" b="0" dirty="0"/>
              <a:t> que </a:t>
            </a:r>
            <a:r>
              <a:rPr lang="en-US" sz="2500" b="0" err="1"/>
              <a:t>permite</a:t>
            </a:r>
            <a:r>
              <a:rPr lang="en-US" sz="2500" b="0" dirty="0"/>
              <a:t> a </a:t>
            </a:r>
            <a:r>
              <a:rPr lang="en-US" sz="2500" b="0" err="1"/>
              <a:t>los</a:t>
            </a:r>
            <a:r>
              <a:rPr lang="en-US" sz="2500" b="0" dirty="0"/>
              <a:t> </a:t>
            </a:r>
            <a:r>
              <a:rPr lang="en-US" sz="2500" b="0" err="1"/>
              <a:t>usuarios</a:t>
            </a:r>
            <a:r>
              <a:rPr lang="en-US" sz="2500" b="0" dirty="0"/>
              <a:t> </a:t>
            </a:r>
            <a:r>
              <a:rPr lang="en-US" sz="2500" b="0" err="1"/>
              <a:t>colaborar</a:t>
            </a:r>
            <a:r>
              <a:rPr lang="en-US" sz="2500" b="0" dirty="0"/>
              <a:t> </a:t>
            </a:r>
            <a:r>
              <a:rPr lang="en-US" sz="2500" b="0" err="1"/>
              <a:t>en</a:t>
            </a:r>
            <a:r>
              <a:rPr lang="en-US" sz="2500" b="0" dirty="0"/>
              <a:t> la </a:t>
            </a:r>
            <a:r>
              <a:rPr lang="en-US" sz="2500" b="0" err="1"/>
              <a:t>creación</a:t>
            </a:r>
            <a:r>
              <a:rPr lang="en-US" sz="2500" b="0" dirty="0"/>
              <a:t> y </a:t>
            </a:r>
            <a:r>
              <a:rPr lang="en-US" sz="2500" b="0" err="1"/>
              <a:t>gestión</a:t>
            </a:r>
            <a:r>
              <a:rPr lang="en-US" sz="2500" b="0" dirty="0"/>
              <a:t> de </a:t>
            </a:r>
            <a:r>
              <a:rPr lang="en-US" sz="2500" b="0" err="1"/>
              <a:t>contenido</a:t>
            </a:r>
            <a:r>
              <a:rPr lang="en-US" sz="2500" b="0" dirty="0"/>
              <a:t> de Power BI, </a:t>
            </a:r>
            <a:r>
              <a:rPr lang="en-US" sz="2500" b="0" err="1"/>
              <a:t>como</a:t>
            </a:r>
            <a:r>
              <a:rPr lang="en-US" sz="2500" b="0" dirty="0"/>
              <a:t> </a:t>
            </a:r>
            <a:r>
              <a:rPr lang="en-US" sz="2500" b="0" err="1"/>
              <a:t>informes</a:t>
            </a:r>
            <a:r>
              <a:rPr lang="en-US" sz="2500" b="0" dirty="0"/>
              <a:t>, dashboards y conjuntos de </a:t>
            </a:r>
            <a:r>
              <a:rPr lang="en-US" sz="2500" b="0" err="1"/>
              <a:t>datos</a:t>
            </a:r>
            <a:r>
              <a:rPr lang="en-US" sz="2500" b="0" dirty="0"/>
              <a:t>. Es un </a:t>
            </a:r>
            <a:r>
              <a:rPr lang="en-US" sz="2500" b="0" err="1"/>
              <a:t>espacio</a:t>
            </a:r>
            <a:r>
              <a:rPr lang="en-US" sz="2500" b="0" dirty="0"/>
              <a:t> </a:t>
            </a:r>
            <a:r>
              <a:rPr lang="en-US" sz="2500" b="0" err="1"/>
              <a:t>donde</a:t>
            </a:r>
            <a:r>
              <a:rPr lang="en-US" sz="2500" b="0" dirty="0"/>
              <a:t> </a:t>
            </a:r>
            <a:r>
              <a:rPr lang="en-US" sz="2500" b="0" err="1"/>
              <a:t>los</a:t>
            </a:r>
            <a:r>
              <a:rPr lang="en-US" sz="2500" b="0" dirty="0"/>
              <a:t> </a:t>
            </a:r>
            <a:r>
              <a:rPr lang="en-US" sz="2500" b="0" err="1"/>
              <a:t>miembros</a:t>
            </a:r>
            <a:r>
              <a:rPr lang="en-US" sz="2500" b="0" dirty="0"/>
              <a:t> del </a:t>
            </a:r>
            <a:r>
              <a:rPr lang="en-US" sz="2500" b="0" err="1"/>
              <a:t>equipo</a:t>
            </a:r>
            <a:r>
              <a:rPr lang="en-US" sz="2500" b="0" dirty="0"/>
              <a:t> </a:t>
            </a:r>
            <a:r>
              <a:rPr lang="en-US" sz="2500" b="0" err="1"/>
              <a:t>pueden</a:t>
            </a:r>
            <a:r>
              <a:rPr lang="en-US" sz="2500" b="0" dirty="0"/>
              <a:t> </a:t>
            </a:r>
            <a:r>
              <a:rPr lang="en-US" sz="2500" b="0" err="1"/>
              <a:t>trabajar</a:t>
            </a:r>
            <a:r>
              <a:rPr lang="en-US" sz="2500" b="0" dirty="0"/>
              <a:t> </a:t>
            </a:r>
            <a:r>
              <a:rPr lang="en-US" sz="2500" b="0" err="1"/>
              <a:t>juntos</a:t>
            </a:r>
            <a:r>
              <a:rPr lang="en-US" sz="2500" b="0" dirty="0"/>
              <a:t>, </a:t>
            </a:r>
            <a:r>
              <a:rPr lang="en-US" sz="2500" b="0" err="1"/>
              <a:t>compartir</a:t>
            </a:r>
            <a:r>
              <a:rPr lang="en-US" sz="2500" b="0" dirty="0"/>
              <a:t> sus </a:t>
            </a:r>
            <a:r>
              <a:rPr lang="en-US" sz="2500" b="0" err="1"/>
              <a:t>análisis</a:t>
            </a:r>
            <a:r>
              <a:rPr lang="en-US" sz="2500" b="0" dirty="0"/>
              <a:t> y </a:t>
            </a:r>
            <a:r>
              <a:rPr lang="en-US" sz="2500" b="0" err="1"/>
              <a:t>mantener</a:t>
            </a:r>
            <a:r>
              <a:rPr lang="en-US" sz="2500" b="0" dirty="0"/>
              <a:t> </a:t>
            </a:r>
            <a:r>
              <a:rPr lang="en-US" sz="2500" b="0" err="1"/>
              <a:t>organizados</a:t>
            </a:r>
            <a:r>
              <a:rPr lang="en-US" sz="2500" b="0" dirty="0"/>
              <a:t> sus </a:t>
            </a:r>
            <a:r>
              <a:rPr lang="en-US" sz="2500" b="0" err="1"/>
              <a:t>proyectos</a:t>
            </a:r>
            <a:r>
              <a:rPr lang="en-US" sz="2500" b="0" dirty="0"/>
              <a:t>.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b="0" dirty="0"/>
              <a:t> </a:t>
            </a:r>
            <a:br>
              <a:rPr lang="en-US" sz="2000" b="0" dirty="0"/>
            </a:br>
            <a:endParaRPr lang="en-US" sz="2100" b="0"/>
          </a:p>
        </p:txBody>
      </p:sp>
      <p:pic>
        <p:nvPicPr>
          <p:cNvPr id="3" name="Picture 2" descr="Captura de pantalla que muestra un área de trabajo de Power BI.">
            <a:extLst>
              <a:ext uri="{FF2B5EF4-FFF2-40B4-BE49-F238E27FC236}">
                <a16:creationId xmlns:a16="http://schemas.microsoft.com/office/drawing/2014/main" id="{3BB06F5F-31D8-F475-6F63-9A3F455F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44" y="1872486"/>
            <a:ext cx="6104162" cy="43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7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9D3D0-9C06-0D1E-8D28-2C71D6D1E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83BF-2D2B-B3C1-D3EA-B9565F20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AREA DE TRABAJO EN POWER BI SERVICES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B773F0-37B8-82AE-1E5B-77E4D6FE47DF}"/>
              </a:ext>
            </a:extLst>
          </p:cNvPr>
          <p:cNvSpPr txBox="1">
            <a:spLocks/>
          </p:cNvSpPr>
          <p:nvPr/>
        </p:nvSpPr>
        <p:spPr>
          <a:xfrm>
            <a:off x="517986" y="1722331"/>
            <a:ext cx="5119464" cy="4686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500" dirty="0"/>
          </a:p>
          <a:p>
            <a:r>
              <a:rPr lang="en-US" sz="2400" dirty="0">
                <a:ea typeface="+mj-lt"/>
                <a:cs typeface="+mj-lt"/>
              </a:rPr>
              <a:t>Mi </a:t>
            </a:r>
            <a:r>
              <a:rPr lang="en-US" sz="2400" err="1">
                <a:ea typeface="+mj-lt"/>
                <a:cs typeface="+mj-lt"/>
              </a:rPr>
              <a:t>Área</a:t>
            </a:r>
            <a:r>
              <a:rPr lang="en-US" sz="2400" dirty="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Trabajo</a:t>
            </a:r>
            <a:r>
              <a:rPr lang="en-US" sz="2400" dirty="0">
                <a:ea typeface="+mj-lt"/>
                <a:cs typeface="+mj-lt"/>
              </a:rPr>
              <a:t>:</a:t>
            </a:r>
            <a:r>
              <a:rPr lang="en-US" sz="2400" b="0" dirty="0">
                <a:ea typeface="+mj-lt"/>
                <a:cs typeface="+mj-lt"/>
              </a:rPr>
              <a:t> </a:t>
            </a:r>
            <a:endParaRPr lang="en-US" sz="2400">
              <a:ea typeface="+mj-lt"/>
              <a:cs typeface="+mj-lt"/>
            </a:endParaRPr>
          </a:p>
          <a:p>
            <a:r>
              <a:rPr lang="en-US" sz="2400" b="0" dirty="0">
                <a:ea typeface="+mj-lt"/>
                <a:cs typeface="+mj-lt"/>
              </a:rPr>
              <a:t>Es </a:t>
            </a:r>
            <a:r>
              <a:rPr lang="en-US" sz="2400" b="0" dirty="0" err="1">
                <a:ea typeface="+mj-lt"/>
                <a:cs typeface="+mj-lt"/>
              </a:rPr>
              <a:t>el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área</a:t>
            </a:r>
            <a:r>
              <a:rPr lang="en-US" sz="2400" b="0" dirty="0">
                <a:ea typeface="+mj-lt"/>
                <a:cs typeface="+mj-lt"/>
              </a:rPr>
              <a:t> de </a:t>
            </a:r>
            <a:r>
              <a:rPr lang="en-US" sz="2400" b="0" dirty="0" err="1">
                <a:ea typeface="+mj-lt"/>
                <a:cs typeface="+mj-lt"/>
              </a:rPr>
              <a:t>trabajo</a:t>
            </a:r>
            <a:r>
              <a:rPr lang="en-US" sz="2400" b="0" dirty="0">
                <a:ea typeface="+mj-lt"/>
                <a:cs typeface="+mj-lt"/>
              </a:rPr>
              <a:t> personal de </a:t>
            </a:r>
            <a:r>
              <a:rPr lang="en-US" sz="2400" b="0" dirty="0" err="1">
                <a:ea typeface="+mj-lt"/>
                <a:cs typeface="+mj-lt"/>
              </a:rPr>
              <a:t>cada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usuario</a:t>
            </a:r>
            <a:r>
              <a:rPr lang="en-US" sz="2400" b="0" dirty="0">
                <a:ea typeface="+mj-lt"/>
                <a:cs typeface="+mj-lt"/>
              </a:rPr>
              <a:t>. </a:t>
            </a:r>
            <a:r>
              <a:rPr lang="en-US" sz="2400" b="0" dirty="0" err="1">
                <a:ea typeface="+mj-lt"/>
                <a:cs typeface="+mj-lt"/>
              </a:rPr>
              <a:t>Aquí</a:t>
            </a:r>
            <a:r>
              <a:rPr lang="en-US" sz="2400" b="0" dirty="0">
                <a:ea typeface="+mj-lt"/>
                <a:cs typeface="+mj-lt"/>
              </a:rPr>
              <a:t>, </a:t>
            </a:r>
            <a:r>
              <a:rPr lang="en-US" sz="2400" b="0" dirty="0" err="1">
                <a:ea typeface="+mj-lt"/>
                <a:cs typeface="+mj-lt"/>
              </a:rPr>
              <a:t>los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usuarios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pueden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crear</a:t>
            </a:r>
            <a:r>
              <a:rPr lang="en-US" sz="2400" b="0" dirty="0">
                <a:ea typeface="+mj-lt"/>
                <a:cs typeface="+mj-lt"/>
              </a:rPr>
              <a:t> y </a:t>
            </a:r>
            <a:r>
              <a:rPr lang="en-US" sz="2400" b="0" dirty="0" err="1">
                <a:ea typeface="+mj-lt"/>
                <a:cs typeface="+mj-lt"/>
              </a:rPr>
              <a:t>almacenar</a:t>
            </a:r>
            <a:r>
              <a:rPr lang="en-US" sz="2400" b="0" dirty="0">
                <a:ea typeface="+mj-lt"/>
                <a:cs typeface="+mj-lt"/>
              </a:rPr>
              <a:t> sus </a:t>
            </a:r>
            <a:r>
              <a:rPr lang="en-US" sz="2400" b="0" dirty="0" err="1">
                <a:ea typeface="+mj-lt"/>
                <a:cs typeface="+mj-lt"/>
              </a:rPr>
              <a:t>propios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informes</a:t>
            </a:r>
            <a:r>
              <a:rPr lang="en-US" sz="2400" b="0" dirty="0">
                <a:ea typeface="+mj-lt"/>
                <a:cs typeface="+mj-lt"/>
              </a:rPr>
              <a:t> y dashboards. Esta </a:t>
            </a:r>
            <a:r>
              <a:rPr lang="en-US" sz="2400" b="0" dirty="0" err="1">
                <a:ea typeface="+mj-lt"/>
                <a:cs typeface="+mj-lt"/>
              </a:rPr>
              <a:t>área</a:t>
            </a:r>
            <a:r>
              <a:rPr lang="en-US" sz="2400" b="0" dirty="0">
                <a:ea typeface="+mj-lt"/>
                <a:cs typeface="+mj-lt"/>
              </a:rPr>
              <a:t> es </a:t>
            </a:r>
            <a:r>
              <a:rPr lang="en-US" sz="2400" b="0" dirty="0" err="1">
                <a:ea typeface="+mj-lt"/>
                <a:cs typeface="+mj-lt"/>
              </a:rPr>
              <a:t>privada</a:t>
            </a:r>
            <a:r>
              <a:rPr lang="en-US" sz="2400" b="0" dirty="0">
                <a:ea typeface="+mj-lt"/>
                <a:cs typeface="+mj-lt"/>
              </a:rPr>
              <a:t> y no </a:t>
            </a:r>
            <a:r>
              <a:rPr lang="en-US" sz="2400" b="0" dirty="0" err="1">
                <a:ea typeface="+mj-lt"/>
                <a:cs typeface="+mj-lt"/>
              </a:rPr>
              <a:t>está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destinada</a:t>
            </a:r>
            <a:r>
              <a:rPr lang="en-US" sz="2400" b="0" dirty="0">
                <a:ea typeface="+mj-lt"/>
                <a:cs typeface="+mj-lt"/>
              </a:rPr>
              <a:t> para la </a:t>
            </a:r>
            <a:r>
              <a:rPr lang="en-US" sz="2400" b="0" dirty="0" err="1">
                <a:ea typeface="+mj-lt"/>
                <a:cs typeface="+mj-lt"/>
              </a:rPr>
              <a:t>colaboración</a:t>
            </a:r>
            <a:r>
              <a:rPr lang="en-US" sz="2400" b="0" dirty="0">
                <a:ea typeface="+mj-lt"/>
                <a:cs typeface="+mj-lt"/>
              </a:rPr>
              <a:t>.</a:t>
            </a:r>
            <a:endParaRPr lang="en-US" sz="2400"/>
          </a:p>
          <a:p>
            <a:endParaRPr lang="en-US" sz="2400" b="0" dirty="0">
              <a:ea typeface="+mj-lt"/>
              <a:cs typeface="+mj-lt"/>
            </a:endParaRPr>
          </a:p>
          <a:p>
            <a:r>
              <a:rPr lang="en-US" sz="2400" err="1">
                <a:ea typeface="+mj-lt"/>
                <a:cs typeface="+mj-lt"/>
              </a:rPr>
              <a:t>Áreas</a:t>
            </a:r>
            <a:r>
              <a:rPr lang="en-US" sz="2400" dirty="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Trabajo</a:t>
            </a:r>
            <a:r>
              <a:rPr lang="en-US" sz="2400" dirty="0">
                <a:ea typeface="+mj-lt"/>
                <a:cs typeface="+mj-lt"/>
              </a:rPr>
              <a:t> de la </a:t>
            </a:r>
            <a:r>
              <a:rPr lang="en-US" sz="2400" err="1">
                <a:ea typeface="+mj-lt"/>
                <a:cs typeface="+mj-lt"/>
              </a:rPr>
              <a:t>Aplicación</a:t>
            </a:r>
            <a:r>
              <a:rPr lang="en-US" sz="2400" b="0" dirty="0">
                <a:ea typeface="+mj-lt"/>
                <a:cs typeface="+mj-lt"/>
              </a:rPr>
              <a:t>: </a:t>
            </a:r>
            <a:endParaRPr lang="en-US" sz="2100" b="0">
              <a:ea typeface="+mj-lt"/>
              <a:cs typeface="+mj-lt"/>
            </a:endParaRPr>
          </a:p>
          <a:p>
            <a:r>
              <a:rPr lang="en-US" sz="2400" b="0" dirty="0" err="1">
                <a:ea typeface="+mj-lt"/>
                <a:cs typeface="+mj-lt"/>
              </a:rPr>
              <a:t>Están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diseñadas</a:t>
            </a:r>
            <a:r>
              <a:rPr lang="en-US" sz="2400" b="0" dirty="0">
                <a:ea typeface="+mj-lt"/>
                <a:cs typeface="+mj-lt"/>
              </a:rPr>
              <a:t> para la </a:t>
            </a:r>
            <a:r>
              <a:rPr lang="en-US" sz="2400" b="0" dirty="0" err="1">
                <a:ea typeface="+mj-lt"/>
                <a:cs typeface="+mj-lt"/>
              </a:rPr>
              <a:t>colaboración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en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equipo</a:t>
            </a:r>
            <a:r>
              <a:rPr lang="en-US" sz="2400" b="0" dirty="0">
                <a:ea typeface="+mj-lt"/>
                <a:cs typeface="+mj-lt"/>
              </a:rPr>
              <a:t>. Los </a:t>
            </a:r>
            <a:r>
              <a:rPr lang="en-US" sz="2400" b="0" dirty="0" err="1">
                <a:ea typeface="+mj-lt"/>
                <a:cs typeface="+mj-lt"/>
              </a:rPr>
              <a:t>miembros</a:t>
            </a:r>
            <a:r>
              <a:rPr lang="en-US" sz="2400" b="0" dirty="0">
                <a:ea typeface="+mj-lt"/>
                <a:cs typeface="+mj-lt"/>
              </a:rPr>
              <a:t> del </a:t>
            </a:r>
            <a:r>
              <a:rPr lang="en-US" sz="2400" b="0" dirty="0" err="1">
                <a:ea typeface="+mj-lt"/>
                <a:cs typeface="+mj-lt"/>
              </a:rPr>
              <a:t>área</a:t>
            </a:r>
            <a:r>
              <a:rPr lang="en-US" sz="2400" b="0" dirty="0">
                <a:ea typeface="+mj-lt"/>
                <a:cs typeface="+mj-lt"/>
              </a:rPr>
              <a:t> de </a:t>
            </a:r>
            <a:r>
              <a:rPr lang="en-US" sz="2400" b="0" dirty="0" err="1">
                <a:ea typeface="+mj-lt"/>
                <a:cs typeface="+mj-lt"/>
              </a:rPr>
              <a:t>trabajo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pueden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crear</a:t>
            </a:r>
            <a:r>
              <a:rPr lang="en-US" sz="2400" b="0" dirty="0">
                <a:ea typeface="+mj-lt"/>
                <a:cs typeface="+mj-lt"/>
              </a:rPr>
              <a:t>, </a:t>
            </a:r>
            <a:r>
              <a:rPr lang="en-US" sz="2400" b="0" dirty="0" err="1">
                <a:ea typeface="+mj-lt"/>
                <a:cs typeface="+mj-lt"/>
              </a:rPr>
              <a:t>editar</a:t>
            </a:r>
            <a:r>
              <a:rPr lang="en-US" sz="2400" b="0" dirty="0">
                <a:ea typeface="+mj-lt"/>
                <a:cs typeface="+mj-lt"/>
              </a:rPr>
              <a:t> y </a:t>
            </a:r>
            <a:r>
              <a:rPr lang="en-US" sz="2400" b="0" dirty="0" err="1">
                <a:ea typeface="+mj-lt"/>
                <a:cs typeface="+mj-lt"/>
              </a:rPr>
              <a:t>compartir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contenido</a:t>
            </a:r>
            <a:r>
              <a:rPr lang="en-US" sz="2400" b="0" dirty="0">
                <a:ea typeface="+mj-lt"/>
                <a:cs typeface="+mj-lt"/>
              </a:rPr>
              <a:t>. Además, se </a:t>
            </a:r>
            <a:r>
              <a:rPr lang="en-US" sz="2400" b="0" dirty="0" err="1">
                <a:ea typeface="+mj-lt"/>
                <a:cs typeface="+mj-lt"/>
              </a:rPr>
              <a:t>pueden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publicar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aplicaciones</a:t>
            </a:r>
            <a:r>
              <a:rPr lang="en-US" sz="2400" b="0" dirty="0">
                <a:ea typeface="+mj-lt"/>
                <a:cs typeface="+mj-lt"/>
              </a:rPr>
              <a:t> de Power BI </a:t>
            </a:r>
            <a:r>
              <a:rPr lang="en-US" sz="2400" b="0" dirty="0" err="1">
                <a:ea typeface="+mj-lt"/>
                <a:cs typeface="+mj-lt"/>
              </a:rPr>
              <a:t>desde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estas</a:t>
            </a: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2400" b="0" dirty="0" err="1">
                <a:ea typeface="+mj-lt"/>
                <a:cs typeface="+mj-lt"/>
              </a:rPr>
              <a:t>áreas</a:t>
            </a:r>
            <a:r>
              <a:rPr lang="en-US" sz="2400" b="0" dirty="0">
                <a:ea typeface="+mj-lt"/>
                <a:cs typeface="+mj-lt"/>
              </a:rPr>
              <a:t> de </a:t>
            </a:r>
            <a:r>
              <a:rPr lang="en-US" sz="2400" b="0" dirty="0" err="1">
                <a:ea typeface="+mj-lt"/>
                <a:cs typeface="+mj-lt"/>
              </a:rPr>
              <a:t>trabajo</a:t>
            </a:r>
            <a:r>
              <a:rPr lang="en-US" sz="2400" b="0" dirty="0">
                <a:ea typeface="+mj-lt"/>
                <a:cs typeface="+mj-lt"/>
              </a:rPr>
              <a:t>.</a:t>
            </a:r>
            <a:br>
              <a:rPr lang="en-US" sz="2000" b="0" dirty="0"/>
            </a:br>
            <a:endParaRPr lang="en-US" sz="2100" b="0"/>
          </a:p>
        </p:txBody>
      </p:sp>
      <p:pic>
        <p:nvPicPr>
          <p:cNvPr id="3" name="Picture 2" descr="Crear paso a paso un área de trabajo en Power BI Service. – Solutions Geek">
            <a:extLst>
              <a:ext uri="{FF2B5EF4-FFF2-40B4-BE49-F238E27FC236}">
                <a16:creationId xmlns:a16="http://schemas.microsoft.com/office/drawing/2014/main" id="{0607FA80-3197-40A3-20AE-7E7B0286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58" y="2122908"/>
            <a:ext cx="6292885" cy="33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8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A31CF-ADF0-1DC3-2842-DA4C07A06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124A-579D-B834-067D-68911F59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03 - LICENCIAS POWER BI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281729-AF18-29DF-592B-99CA0632C943}"/>
              </a:ext>
            </a:extLst>
          </p:cNvPr>
          <p:cNvSpPr txBox="1">
            <a:spLocks/>
          </p:cNvSpPr>
          <p:nvPr/>
        </p:nvSpPr>
        <p:spPr>
          <a:xfrm>
            <a:off x="524612" y="1874731"/>
            <a:ext cx="11159166" cy="4109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5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br>
              <a:rPr lang="en-US" sz="2000" b="0" dirty="0"/>
            </a:br>
            <a:endParaRPr lang="en-US" sz="2100" b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5F319-BE03-881E-1955-AF2515B43F2C}"/>
              </a:ext>
            </a:extLst>
          </p:cNvPr>
          <p:cNvSpPr txBox="1"/>
          <p:nvPr/>
        </p:nvSpPr>
        <p:spPr>
          <a:xfrm>
            <a:off x="522908" y="1570843"/>
            <a:ext cx="6934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Power BI: visualización de datos | Microsoft Power Platform</a:t>
            </a:r>
            <a:endParaRPr lang="en-US"/>
          </a:p>
        </p:txBody>
      </p:sp>
      <p:pic>
        <p:nvPicPr>
          <p:cNvPr id="3" name="Picture 2" descr="10 ventajas de Power BI, tipos de licencias y cuál se adapta mejor a tu ...">
            <a:extLst>
              <a:ext uri="{FF2B5EF4-FFF2-40B4-BE49-F238E27FC236}">
                <a16:creationId xmlns:a16="http://schemas.microsoft.com/office/drawing/2014/main" id="{EE551A53-1299-50BA-481D-46BC3D69C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784" y="1872950"/>
            <a:ext cx="8050692" cy="48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76E0E-035A-DBDD-65FC-59EEBB4F0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D135-0DD5-335A-995A-FFC16A2F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03 - LICENCIAS 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84CEC-AE99-0D7F-5521-32C7EC18F3BD}"/>
              </a:ext>
            </a:extLst>
          </p:cNvPr>
          <p:cNvSpPr txBox="1"/>
          <p:nvPr/>
        </p:nvSpPr>
        <p:spPr>
          <a:xfrm>
            <a:off x="519629" y="6314734"/>
            <a:ext cx="6369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Power BI: Plan de precios | Microsoft Power Platform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EB52B-F5D8-154B-7233-41968449B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784" y="1642056"/>
            <a:ext cx="7339165" cy="46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3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3147-E747-00E9-DAEB-AB436B87A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BA36-236D-70F5-7959-BE1B6EAB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04 - INSTALACIÓN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A9179-3136-EFD0-789B-AFF5C2E9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2" y="1717184"/>
            <a:ext cx="5055877" cy="3144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6FC0E4-EAE8-B6A4-9516-DDDA98399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410" y="1711616"/>
            <a:ext cx="5068644" cy="3134263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CB3DF96-232D-B7DC-4A59-224A95BDA98C}"/>
              </a:ext>
            </a:extLst>
          </p:cNvPr>
          <p:cNvSpPr txBox="1"/>
          <p:nvPr/>
        </p:nvSpPr>
        <p:spPr>
          <a:xfrm>
            <a:off x="522817" y="6193694"/>
            <a:ext cx="912495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5"/>
              </a:rPr>
              <a:t>Download Microsoft Power BI Desktop from Official Microsoft Download Center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3E682-784F-E7B4-136B-0438C37A9093}"/>
              </a:ext>
            </a:extLst>
          </p:cNvPr>
          <p:cNvSpPr txBox="1"/>
          <p:nvPr/>
        </p:nvSpPr>
        <p:spPr>
          <a:xfrm>
            <a:off x="517301" y="5429310"/>
            <a:ext cx="11156950" cy="4954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 err="1">
                <a:cs typeface="Segoe UI"/>
              </a:rPr>
              <a:t>Descargar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desde</a:t>
            </a:r>
            <a:r>
              <a:rPr lang="en-US" sz="2000" dirty="0">
                <a:cs typeface="Segoe UI"/>
              </a:rPr>
              <a:t> Microsoft Store (se </a:t>
            </a:r>
            <a:r>
              <a:rPr lang="en-US" sz="2000" dirty="0" err="1">
                <a:cs typeface="Segoe UI"/>
              </a:rPr>
              <a:t>actualizará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periódicamente</a:t>
            </a:r>
            <a:r>
              <a:rPr lang="en-US" sz="2000" dirty="0">
                <a:cs typeface="Segoe UI"/>
              </a:rPr>
              <a:t>) o </a:t>
            </a:r>
            <a:r>
              <a:rPr lang="en-US" sz="2000" dirty="0" err="1">
                <a:cs typeface="Segoe UI"/>
              </a:rPr>
              <a:t>desde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el</a:t>
            </a:r>
            <a:r>
              <a:rPr lang="en-US" sz="2000" dirty="0">
                <a:cs typeface="Segoe UI"/>
              </a:rPr>
              <a:t> sitio Microsoft Power BI ​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cs typeface="Segoe UI"/>
              </a:rPr>
              <a:t>(Esta </a:t>
            </a:r>
            <a:r>
              <a:rPr lang="en-US" sz="2000" dirty="0" err="1">
                <a:cs typeface="Segoe UI"/>
              </a:rPr>
              <a:t>opción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permite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elegir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el</a:t>
            </a:r>
            <a:r>
              <a:rPr lang="en-US" sz="2000" dirty="0">
                <a:cs typeface="Segoe UI"/>
              </a:rPr>
              <a:t> Idioma)  </a:t>
            </a:r>
          </a:p>
        </p:txBody>
      </p:sp>
    </p:spTree>
    <p:extLst>
      <p:ext uri="{BB962C8B-B14F-4D97-AF65-F5344CB8AC3E}">
        <p14:creationId xmlns:p14="http://schemas.microsoft.com/office/powerpoint/2010/main" val="31058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87C75-5AC4-651C-731B-86D0F7B39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8539-B500-B4C1-EE90-6EE79B3E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05 - EJERCICIO - CARGAR INFORME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FF900B-511E-B387-1059-33590A05B221}"/>
              </a:ext>
            </a:extLst>
          </p:cNvPr>
          <p:cNvSpPr txBox="1">
            <a:spLocks/>
          </p:cNvSpPr>
          <p:nvPr/>
        </p:nvSpPr>
        <p:spPr>
          <a:xfrm>
            <a:off x="517869" y="1874731"/>
            <a:ext cx="5896440" cy="4109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br>
              <a:rPr lang="en-US" sz="2000" b="0" dirty="0"/>
            </a:br>
            <a:endParaRPr lang="en-US" sz="2100" b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C0ACF6-D296-88EB-416B-96294488AF13}"/>
              </a:ext>
            </a:extLst>
          </p:cNvPr>
          <p:cNvSpPr txBox="1">
            <a:spLocks/>
          </p:cNvSpPr>
          <p:nvPr/>
        </p:nvSpPr>
        <p:spPr>
          <a:xfrm>
            <a:off x="517986" y="1874731"/>
            <a:ext cx="10350048" cy="4109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5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b="0" dirty="0"/>
              <a:t>A </a:t>
            </a:r>
            <a:r>
              <a:rPr lang="en-US" sz="2500" b="0" dirty="0" err="1"/>
              <a:t>continuación</a:t>
            </a:r>
            <a:r>
              <a:rPr lang="en-US" sz="2500" b="0" dirty="0"/>
              <a:t> se </a:t>
            </a:r>
            <a:r>
              <a:rPr lang="en-US" sz="2500" b="0" dirty="0" err="1"/>
              <a:t>facilita</a:t>
            </a:r>
            <a:r>
              <a:rPr lang="en-US" sz="2500" b="0" dirty="0"/>
              <a:t> un </a:t>
            </a:r>
            <a:r>
              <a:rPr lang="en-US" sz="2500" b="0" dirty="0" err="1"/>
              <a:t>informe</a:t>
            </a:r>
            <a:r>
              <a:rPr lang="en-US" sz="2500" b="0" dirty="0"/>
              <a:t> </a:t>
            </a:r>
            <a:r>
              <a:rPr lang="en-US" sz="2500" b="0" dirty="0" err="1"/>
              <a:t>por</a:t>
            </a:r>
            <a:r>
              <a:rPr lang="en-US" sz="2500" b="0" dirty="0"/>
              <a:t> Teams. </a:t>
            </a:r>
            <a:r>
              <a:rPr lang="en-US" sz="2500" b="0" dirty="0" err="1"/>
              <a:t>Debemos</a:t>
            </a:r>
            <a:r>
              <a:rPr lang="en-US" sz="2500" b="0" dirty="0"/>
              <a:t> </a:t>
            </a:r>
            <a:r>
              <a:rPr lang="en-US" sz="2500" b="0" dirty="0" err="1"/>
              <a:t>abrirlo</a:t>
            </a:r>
            <a:r>
              <a:rPr lang="en-US" sz="2500" b="0" dirty="0"/>
              <a:t>  </a:t>
            </a:r>
            <a:r>
              <a:rPr lang="en-US" sz="2500" b="0" dirty="0" err="1"/>
              <a:t>desde</a:t>
            </a:r>
            <a:r>
              <a:rPr lang="en-US" sz="2500" b="0" dirty="0"/>
              <a:t> Power BI </a:t>
            </a:r>
            <a:r>
              <a:rPr lang="en-US" sz="2500" b="0" dirty="0" err="1"/>
              <a:t>DeskTop</a:t>
            </a:r>
            <a:r>
              <a:rPr lang="en-US" sz="2500" b="0" dirty="0"/>
              <a:t> y </a:t>
            </a:r>
            <a:r>
              <a:rPr lang="en-US" sz="2500" b="0" dirty="0" err="1"/>
              <a:t>desde</a:t>
            </a:r>
            <a:r>
              <a:rPr lang="en-US" sz="2500" b="0" dirty="0"/>
              <a:t> Power BI Services. </a:t>
            </a:r>
            <a:r>
              <a:rPr lang="en-US" sz="2500" b="0" dirty="0">
                <a:ea typeface="+mj-lt"/>
                <a:cs typeface="+mj-lt"/>
              </a:rPr>
              <a:t> </a:t>
            </a:r>
            <a:endParaRPr lang="en-US">
              <a:ea typeface="+mj-lt"/>
              <a:cs typeface="+mj-lt"/>
            </a:endParaRP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500" i="1" dirty="0">
              <a:ea typeface="+mj-lt"/>
              <a:cs typeface="+mj-lt"/>
            </a:endParaRP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500" i="1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US" sz="2500" i="1" dirty="0">
                <a:ea typeface="+mj-lt"/>
                <a:cs typeface="+mj-lt"/>
              </a:rPr>
              <a:t>     </a:t>
            </a:r>
            <a:r>
              <a:rPr lang="en-US" sz="2500" b="1" i="1" dirty="0">
                <a:ea typeface="+mj-lt"/>
                <a:cs typeface="+mj-lt"/>
              </a:rPr>
              <a:t>Analisis de </a:t>
            </a:r>
            <a:r>
              <a:rPr lang="en-US" sz="2500" b="1" i="1" dirty="0" err="1">
                <a:ea typeface="+mj-lt"/>
                <a:cs typeface="+mj-lt"/>
              </a:rPr>
              <a:t>ventas</a:t>
            </a:r>
            <a:r>
              <a:rPr lang="en-US" sz="2500" b="1" i="1" dirty="0">
                <a:ea typeface="+mj-lt"/>
                <a:cs typeface="+mj-lt"/>
              </a:rPr>
              <a:t> </a:t>
            </a:r>
            <a:r>
              <a:rPr lang="en-US" sz="2500" b="1" i="1" dirty="0" err="1">
                <a:ea typeface="+mj-lt"/>
                <a:cs typeface="+mj-lt"/>
              </a:rPr>
              <a:t>por</a:t>
            </a:r>
            <a:r>
              <a:rPr lang="en-US" sz="2500" b="1" i="1" dirty="0">
                <a:ea typeface="+mj-lt"/>
                <a:cs typeface="+mj-lt"/>
              </a:rPr>
              <a:t> </a:t>
            </a:r>
            <a:r>
              <a:rPr lang="en-US" sz="2500" b="1" i="1" dirty="0" err="1">
                <a:ea typeface="+mj-lt"/>
                <a:cs typeface="+mj-lt"/>
              </a:rPr>
              <a:t>paises</a:t>
            </a:r>
            <a:r>
              <a:rPr lang="en-US" sz="2500" b="0" dirty="0"/>
              <a:t> 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b="0" dirty="0"/>
              <a:t> </a:t>
            </a:r>
            <a:br>
              <a:rPr lang="en-US" sz="2000" b="0" dirty="0"/>
            </a:br>
            <a:endParaRPr lang="en-US" sz="2100" b="0"/>
          </a:p>
        </p:txBody>
      </p:sp>
    </p:spTree>
    <p:extLst>
      <p:ext uri="{BB962C8B-B14F-4D97-AF65-F5344CB8AC3E}">
        <p14:creationId xmlns:p14="http://schemas.microsoft.com/office/powerpoint/2010/main" val="366484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E264BD-F181-4574-DBB8-35DC1204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9B8D9C-0879-B6D5-3631-3FD085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E5EDD-4641-B508-868E-135713819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90DA88-E9B1-D24E-5380-3F85A2432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550DD3-8BA2-DC02-0B11-A94D7EF82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AB804-F023-BF8A-E4D7-15BF5801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GRUPOS DE ALUMNOS / AS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1CA54C-A19D-977D-AA73-88CA54F49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3BF3FF-CACA-A257-684E-CB535F178FEE}"/>
              </a:ext>
            </a:extLst>
          </p:cNvPr>
          <p:cNvSpPr txBox="1">
            <a:spLocks/>
          </p:cNvSpPr>
          <p:nvPr/>
        </p:nvSpPr>
        <p:spPr>
          <a:xfrm>
            <a:off x="517869" y="1620732"/>
            <a:ext cx="11168449" cy="3192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100" b="0" dirty="0"/>
              <a:t>Se </a:t>
            </a:r>
            <a:r>
              <a:rPr lang="en-US" sz="2100" b="0" dirty="0" err="1"/>
              <a:t>han</a:t>
            </a:r>
            <a:r>
              <a:rPr lang="en-US" sz="2100" b="0" dirty="0"/>
              <a:t> </a:t>
            </a:r>
            <a:r>
              <a:rPr lang="en-US" sz="2100" b="0" dirty="0" err="1"/>
              <a:t>creado</a:t>
            </a:r>
            <a:r>
              <a:rPr lang="en-US" sz="2100" b="0" dirty="0"/>
              <a:t> dos </a:t>
            </a:r>
            <a:r>
              <a:rPr lang="en-US" sz="2100" b="0" dirty="0" err="1"/>
              <a:t>grupos</a:t>
            </a:r>
            <a:r>
              <a:rPr lang="en-US" sz="2100" b="0" dirty="0"/>
              <a:t> de </a:t>
            </a:r>
            <a:r>
              <a:rPr lang="en-US" sz="2100" b="0" dirty="0" err="1"/>
              <a:t>alumnos</a:t>
            </a:r>
            <a:r>
              <a:rPr lang="en-US" sz="2100" b="0" dirty="0"/>
              <a:t>:</a:t>
            </a:r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500" b="0" dirty="0"/>
              <a:t>ALUMNOS CON </a:t>
            </a:r>
            <a:r>
              <a:rPr lang="en-US" sz="2500" u="sng" dirty="0"/>
              <a:t>PERFILES ADMINITRATIVOS</a:t>
            </a:r>
            <a:r>
              <a:rPr lang="en-US" sz="2500" dirty="0"/>
              <a:t> (GRUPO 01 – MARTES)</a:t>
            </a:r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500" b="0" dirty="0"/>
              <a:t>ALUMNOS CON </a:t>
            </a:r>
            <a:r>
              <a:rPr lang="en-US" sz="2500" u="sng" dirty="0"/>
              <a:t>PERFILES TÉCNICOS</a:t>
            </a:r>
            <a:r>
              <a:rPr lang="en-US" sz="2500" dirty="0"/>
              <a:t> (GRUPO 02 – MIERCOLES)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1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1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b="0" dirty="0"/>
              <a:t>Se </a:t>
            </a:r>
            <a:r>
              <a:rPr lang="en-US" sz="2100" b="0" err="1"/>
              <a:t>facilitará</a:t>
            </a:r>
            <a:r>
              <a:rPr lang="en-US" sz="2100" b="0" dirty="0"/>
              <a:t> un </a:t>
            </a:r>
            <a:r>
              <a:rPr lang="en-US" sz="2100" b="0" err="1"/>
              <a:t>fichero</a:t>
            </a:r>
            <a:r>
              <a:rPr lang="en-US" sz="2100" b="0" dirty="0"/>
              <a:t> </a:t>
            </a:r>
            <a:r>
              <a:rPr lang="en-US" sz="2100" b="0" err="1"/>
              <a:t>donde</a:t>
            </a:r>
            <a:r>
              <a:rPr lang="en-US" sz="2100" b="0" dirty="0"/>
              <a:t> </a:t>
            </a:r>
            <a:r>
              <a:rPr lang="en-US" sz="2100" b="0" err="1"/>
              <a:t>podéis</a:t>
            </a:r>
            <a:r>
              <a:rPr lang="en-US" sz="2100" b="0" dirty="0"/>
              <a:t> </a:t>
            </a:r>
            <a:r>
              <a:rPr lang="en-US" sz="2100" b="0" err="1"/>
              <a:t>consultar</a:t>
            </a:r>
            <a:r>
              <a:rPr lang="en-US" sz="2100" b="0" dirty="0"/>
              <a:t> </a:t>
            </a:r>
            <a:r>
              <a:rPr lang="en-US" sz="2100" b="0" err="1"/>
              <a:t>el</a:t>
            </a:r>
            <a:r>
              <a:rPr lang="en-US" sz="2100" b="0" dirty="0"/>
              <a:t> </a:t>
            </a:r>
            <a:r>
              <a:rPr lang="en-US" sz="2100" b="0" err="1"/>
              <a:t>grupo</a:t>
            </a:r>
            <a:r>
              <a:rPr lang="en-US" sz="2100" b="0" dirty="0"/>
              <a:t> al que </a:t>
            </a:r>
            <a:r>
              <a:rPr lang="en-US" sz="2100" b="0" err="1"/>
              <a:t>pertenecéis</a:t>
            </a:r>
            <a:r>
              <a:rPr lang="en-US" sz="2100" b="0" dirty="0"/>
              <a:t>. </a:t>
            </a:r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r>
              <a:rPr lang="en-US" sz="2100" b="0" dirty="0" err="1"/>
              <a:t>Podéis</a:t>
            </a:r>
            <a:r>
              <a:rPr lang="en-US" sz="2100" b="0" dirty="0"/>
              <a:t> </a:t>
            </a:r>
            <a:r>
              <a:rPr lang="en-US" sz="2100" b="0" dirty="0" err="1"/>
              <a:t>asistir</a:t>
            </a:r>
            <a:r>
              <a:rPr lang="en-US" sz="2100" b="0" dirty="0"/>
              <a:t> a la </a:t>
            </a:r>
            <a:r>
              <a:rPr lang="en-US" sz="2100" b="0" dirty="0" err="1"/>
              <a:t>misma</a:t>
            </a:r>
            <a:r>
              <a:rPr lang="en-US" sz="2100" b="0" dirty="0"/>
              <a:t> </a:t>
            </a:r>
            <a:r>
              <a:rPr lang="en-US" sz="2100" b="0" dirty="0" err="1"/>
              <a:t>sesion</a:t>
            </a:r>
            <a:r>
              <a:rPr lang="en-US" sz="2100" b="0" dirty="0"/>
              <a:t> </a:t>
            </a:r>
            <a:r>
              <a:rPr lang="en-US" sz="2100" b="0" dirty="0" err="1"/>
              <a:t>durante</a:t>
            </a:r>
            <a:r>
              <a:rPr lang="en-US" sz="2100" b="0" dirty="0"/>
              <a:t> la </a:t>
            </a:r>
            <a:r>
              <a:rPr lang="en-US" sz="2100" b="0" dirty="0" err="1"/>
              <a:t>semana</a:t>
            </a:r>
            <a:r>
              <a:rPr lang="en-US" sz="2100" b="0" dirty="0"/>
              <a:t>.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  <a:buFont typeface="Calibri"/>
            </a:pPr>
            <a:endParaRPr lang="en-US" sz="2100" dirty="0"/>
          </a:p>
          <a:p>
            <a:pPr>
              <a:lnSpc>
                <a:spcPct val="90000"/>
              </a:lnSpc>
              <a:buFont typeface="Calibri"/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900" b="0" dirty="0"/>
          </a:p>
        </p:txBody>
      </p:sp>
    </p:spTree>
    <p:extLst>
      <p:ext uri="{BB962C8B-B14F-4D97-AF65-F5344CB8AC3E}">
        <p14:creationId xmlns:p14="http://schemas.microsoft.com/office/powerpoint/2010/main" val="309534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F64AF-6E58-3C34-1FA2-812B2A6B7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747D-5D5C-83E7-3F21-B74D0707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65F76C-8996-2B03-6421-95F546650986}"/>
              </a:ext>
            </a:extLst>
          </p:cNvPr>
          <p:cNvSpPr txBox="1">
            <a:spLocks/>
          </p:cNvSpPr>
          <p:nvPr/>
        </p:nvSpPr>
        <p:spPr>
          <a:xfrm>
            <a:off x="1082495" y="1874731"/>
            <a:ext cx="9478924" cy="11420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b="0" dirty="0"/>
              <a:t>En Power BI Desktop </a:t>
            </a:r>
            <a:r>
              <a:rPr lang="en-US" sz="2400" b="0" err="1"/>
              <a:t>tenemos</a:t>
            </a:r>
            <a:r>
              <a:rPr lang="en-US" sz="2400" b="0" dirty="0"/>
              <a:t> </a:t>
            </a:r>
            <a:r>
              <a:rPr lang="en-US" sz="2400" u="sng" dirty="0"/>
              <a:t>04 vistas que </a:t>
            </a:r>
            <a:r>
              <a:rPr lang="en-US" sz="2400" u="sng" err="1"/>
              <a:t>cuentan</a:t>
            </a:r>
            <a:r>
              <a:rPr lang="en-US" sz="2400" u="sng" dirty="0"/>
              <a:t> con </a:t>
            </a:r>
            <a:r>
              <a:rPr lang="en-US" sz="2400" u="sng" err="1"/>
              <a:t>opciones</a:t>
            </a:r>
            <a:r>
              <a:rPr lang="en-US" sz="2400" u="sng" dirty="0"/>
              <a:t> </a:t>
            </a:r>
            <a:r>
              <a:rPr lang="en-US" sz="2400" u="sng" err="1"/>
              <a:t>específicas</a:t>
            </a:r>
            <a:r>
              <a:rPr lang="en-US" sz="2400" u="sng" dirty="0"/>
              <a:t> de </a:t>
            </a:r>
            <a:r>
              <a:rPr lang="en-US" sz="2400" u="sng" err="1"/>
              <a:t>menú</a:t>
            </a:r>
            <a:r>
              <a:rPr lang="en-US" sz="2400" u="sng" dirty="0"/>
              <a:t> y </a:t>
            </a:r>
            <a:r>
              <a:rPr lang="en-US" sz="2400" u="sng" err="1"/>
              <a:t>paneles</a:t>
            </a:r>
            <a:r>
              <a:rPr lang="en-US" sz="2400" u="sng" dirty="0"/>
              <a:t> </a:t>
            </a:r>
            <a:r>
              <a:rPr lang="en-US" sz="2400" u="sng" err="1"/>
              <a:t>laterales</a:t>
            </a:r>
            <a:r>
              <a:rPr lang="en-US" sz="2400" u="sng" dirty="0"/>
              <a:t> </a:t>
            </a:r>
            <a:r>
              <a:rPr lang="en-US" sz="2400" u="sng" err="1"/>
              <a:t>propios</a:t>
            </a:r>
            <a:r>
              <a:rPr lang="en-US" sz="2400" u="sng" dirty="0"/>
              <a:t>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FE498-45ED-9A20-C621-B9C9B6E3C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00" y="3221100"/>
            <a:ext cx="669000" cy="252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5889E-E682-885A-AED5-8F14A1BF512C}"/>
              </a:ext>
            </a:extLst>
          </p:cNvPr>
          <p:cNvSpPr txBox="1"/>
          <p:nvPr/>
        </p:nvSpPr>
        <p:spPr>
          <a:xfrm>
            <a:off x="1754400" y="3290400"/>
            <a:ext cx="5239200" cy="2380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4575"/>
              </a:lnSpc>
              <a:buFont typeface="Calibri,Sans-Serif"/>
              <a:buChar char="-"/>
            </a:pPr>
            <a:r>
              <a:rPr lang="en-US" sz="2300" b="1" u="sng" dirty="0">
                <a:cs typeface="Arial"/>
              </a:rPr>
              <a:t>Vista de Informe</a:t>
            </a:r>
            <a:r>
              <a:rPr lang="en-US" sz="2300" dirty="0">
                <a:cs typeface="Arial"/>
              </a:rPr>
              <a:t>​</a:t>
            </a:r>
          </a:p>
          <a:p>
            <a:pPr marL="342900" indent="-342900">
              <a:lnSpc>
                <a:spcPts val="4575"/>
              </a:lnSpc>
              <a:buFont typeface="Calibri,Sans-Serif"/>
              <a:buChar char="-"/>
            </a:pPr>
            <a:r>
              <a:rPr lang="en-US" sz="2300" b="1" u="sng" dirty="0">
                <a:cs typeface="Arial"/>
              </a:rPr>
              <a:t>Vista de Datos</a:t>
            </a:r>
            <a:r>
              <a:rPr lang="en-US" sz="2300" dirty="0">
                <a:cs typeface="Arial"/>
              </a:rPr>
              <a:t>​</a:t>
            </a:r>
          </a:p>
          <a:p>
            <a:pPr marL="342900" indent="-342900">
              <a:lnSpc>
                <a:spcPts val="4575"/>
              </a:lnSpc>
              <a:buFont typeface="Calibri,Sans-Serif"/>
              <a:buChar char="-"/>
            </a:pPr>
            <a:r>
              <a:rPr lang="en-US" sz="2300" b="1" u="sng" dirty="0">
                <a:cs typeface="Arial"/>
              </a:rPr>
              <a:t>Vista de </a:t>
            </a:r>
            <a:r>
              <a:rPr lang="en-US" sz="2300" b="1" u="sng" dirty="0" err="1">
                <a:cs typeface="Arial"/>
              </a:rPr>
              <a:t>Modelo</a:t>
            </a:r>
            <a:r>
              <a:rPr lang="en-US" sz="2300" dirty="0">
                <a:cs typeface="Arial"/>
              </a:rPr>
              <a:t>​</a:t>
            </a:r>
          </a:p>
          <a:p>
            <a:pPr marL="342900" indent="-342900">
              <a:lnSpc>
                <a:spcPts val="4575"/>
              </a:lnSpc>
              <a:buFont typeface="Calibri,Sans-Serif"/>
              <a:buChar char="-"/>
            </a:pPr>
            <a:r>
              <a:rPr lang="en-US" sz="2300" b="1" u="sng" dirty="0">
                <a:cs typeface="Arial"/>
              </a:rPr>
              <a:t>Vista de </a:t>
            </a:r>
            <a:r>
              <a:rPr lang="en-US" sz="2300" b="1" u="sng" dirty="0" err="1">
                <a:cs typeface="Arial"/>
              </a:rPr>
              <a:t>Consultas</a:t>
            </a:r>
            <a:r>
              <a:rPr lang="en-US" sz="2300" b="1" u="sng" dirty="0">
                <a:cs typeface="Arial"/>
              </a:rPr>
              <a:t> DAX</a:t>
            </a:r>
          </a:p>
        </p:txBody>
      </p:sp>
    </p:spTree>
    <p:extLst>
      <p:ext uri="{BB962C8B-B14F-4D97-AF65-F5344CB8AC3E}">
        <p14:creationId xmlns:p14="http://schemas.microsoft.com/office/powerpoint/2010/main" val="382671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348F7-7A07-56F1-F4B5-0A7018E45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FF1D-7FBC-2DFD-735C-822C8104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F5F9A-70CE-DB3B-10DD-13C84BD5A485}"/>
              </a:ext>
            </a:extLst>
          </p:cNvPr>
          <p:cNvSpPr txBox="1">
            <a:spLocks/>
          </p:cNvSpPr>
          <p:nvPr/>
        </p:nvSpPr>
        <p:spPr>
          <a:xfrm>
            <a:off x="1082495" y="1874731"/>
            <a:ext cx="9478924" cy="4493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900" dirty="0"/>
              <a:t>VISTA DE INFORME: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dirty="0"/>
              <a:t>Es la vista que </a:t>
            </a:r>
            <a:r>
              <a:rPr lang="en-US" sz="2400" dirty="0"/>
              <a:t>se </a:t>
            </a:r>
            <a:r>
              <a:rPr lang="en-US" sz="2400" dirty="0" err="1"/>
              <a:t>muestra</a:t>
            </a:r>
            <a:r>
              <a:rPr lang="en-US" sz="2400" dirty="0"/>
              <a:t> </a:t>
            </a:r>
            <a:r>
              <a:rPr lang="en-US" sz="2400" dirty="0" err="1"/>
              <a:t>siempre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defecto</a:t>
            </a:r>
            <a:r>
              <a:rPr lang="en-US" sz="2400" dirty="0"/>
              <a:t> al </a:t>
            </a:r>
            <a:r>
              <a:rPr lang="en-US" sz="2400" dirty="0" err="1"/>
              <a:t>abrir</a:t>
            </a:r>
            <a:r>
              <a:rPr lang="en-US" sz="2400" dirty="0"/>
              <a:t> un </a:t>
            </a:r>
            <a:r>
              <a:rPr lang="en-US" sz="2400" dirty="0" err="1"/>
              <a:t>informe</a:t>
            </a:r>
            <a:r>
              <a:rPr lang="en-US" sz="2400" b="0" dirty="0"/>
              <a:t> de Power BI.</a:t>
            </a:r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Esta es la vista principal </a:t>
            </a:r>
            <a:r>
              <a:rPr lang="en-US" sz="2400" b="0" err="1"/>
              <a:t>donde</a:t>
            </a:r>
            <a:r>
              <a:rPr lang="en-US" sz="2400" b="0" dirty="0"/>
              <a:t> </a:t>
            </a:r>
            <a:r>
              <a:rPr lang="en-US" sz="2400" b="0" err="1"/>
              <a:t>los</a:t>
            </a:r>
            <a:r>
              <a:rPr lang="en-US" sz="2400" b="0" dirty="0"/>
              <a:t> </a:t>
            </a:r>
            <a:r>
              <a:rPr lang="en-US" sz="2400" b="0" err="1"/>
              <a:t>usuarios</a:t>
            </a:r>
            <a:r>
              <a:rPr lang="en-US" sz="2400" b="0" dirty="0"/>
              <a:t> </a:t>
            </a:r>
            <a:r>
              <a:rPr lang="en-US" sz="2400" b="0" err="1"/>
              <a:t>pueden</a:t>
            </a:r>
            <a:r>
              <a:rPr lang="en-US" sz="2400" b="0" dirty="0"/>
              <a:t> </a:t>
            </a:r>
            <a:r>
              <a:rPr lang="en-US" sz="2400" b="0" err="1"/>
              <a:t>construir</a:t>
            </a:r>
            <a:r>
              <a:rPr lang="en-US" sz="2400" b="0" dirty="0"/>
              <a:t> </a:t>
            </a:r>
            <a:r>
              <a:rPr lang="en-US" sz="2400" b="0" err="1"/>
              <a:t>informes</a:t>
            </a:r>
            <a:r>
              <a:rPr lang="en-US" sz="2400" b="0" dirty="0"/>
              <a:t> </a:t>
            </a:r>
            <a:r>
              <a:rPr lang="en-US" sz="2400" b="0" err="1"/>
              <a:t>interactivos</a:t>
            </a:r>
            <a:r>
              <a:rPr lang="en-US" sz="2400" b="0" dirty="0"/>
              <a:t> y </a:t>
            </a:r>
            <a:r>
              <a:rPr lang="en-US" sz="2400" b="0" err="1"/>
              <a:t>personalizar</a:t>
            </a:r>
            <a:r>
              <a:rPr lang="en-US" sz="2400" b="0" dirty="0"/>
              <a:t> la </a:t>
            </a:r>
            <a:r>
              <a:rPr lang="en-US" sz="2400" b="0" err="1"/>
              <a:t>disposición</a:t>
            </a:r>
            <a:r>
              <a:rPr lang="en-US" sz="2400" b="0" dirty="0"/>
              <a:t> y </a:t>
            </a:r>
            <a:r>
              <a:rPr lang="en-US" sz="2400" b="0" err="1"/>
              <a:t>el</a:t>
            </a:r>
            <a:r>
              <a:rPr lang="en-US" sz="2400" b="0" dirty="0"/>
              <a:t> </a:t>
            </a:r>
            <a:r>
              <a:rPr lang="en-US" sz="2400" b="0" err="1"/>
              <a:t>formato</a:t>
            </a:r>
            <a:r>
              <a:rPr lang="en-US" sz="2400" b="0" dirty="0"/>
              <a:t> de </a:t>
            </a:r>
            <a:r>
              <a:rPr lang="en-US" sz="2400" b="0" err="1"/>
              <a:t>los</a:t>
            </a:r>
            <a:r>
              <a:rPr lang="en-US" sz="2400" b="0" dirty="0"/>
              <a:t> </a:t>
            </a:r>
            <a:r>
              <a:rPr lang="en-US" sz="2400" b="0" err="1"/>
              <a:t>elementos</a:t>
            </a:r>
            <a:r>
              <a:rPr lang="en-US" sz="2400" b="0" dirty="0"/>
              <a:t> </a:t>
            </a:r>
            <a:r>
              <a:rPr lang="en-US" sz="2400" b="0" err="1"/>
              <a:t>visuales</a:t>
            </a:r>
            <a:r>
              <a:rPr lang="en-US" sz="2400" b="0" dirty="0"/>
              <a:t> de sus </a:t>
            </a:r>
            <a:r>
              <a:rPr lang="en-US" sz="2400" b="0" err="1"/>
              <a:t>informes</a:t>
            </a:r>
            <a:r>
              <a:rPr lang="en-US" sz="2400" b="0" dirty="0"/>
              <a:t>. </a:t>
            </a:r>
            <a:r>
              <a:rPr lang="en-US" sz="2400" b="0" err="1"/>
              <a:t>Incluye</a:t>
            </a:r>
            <a:r>
              <a:rPr lang="en-US" sz="2400" b="0" dirty="0"/>
              <a:t> un </a:t>
            </a:r>
            <a:r>
              <a:rPr lang="en-US" sz="2400" b="0" err="1"/>
              <a:t>lienzo</a:t>
            </a:r>
            <a:r>
              <a:rPr lang="en-US" sz="2400" b="0" dirty="0"/>
              <a:t> </a:t>
            </a:r>
            <a:r>
              <a:rPr lang="en-US" sz="2400" b="0" err="1"/>
              <a:t>en</a:t>
            </a:r>
            <a:r>
              <a:rPr lang="en-US" sz="2400" b="0" dirty="0"/>
              <a:t> </a:t>
            </a:r>
            <a:r>
              <a:rPr lang="en-US" sz="2400" b="0" err="1"/>
              <a:t>blanco</a:t>
            </a:r>
            <a:r>
              <a:rPr lang="en-US" sz="2400" b="0" dirty="0"/>
              <a:t> </a:t>
            </a:r>
            <a:r>
              <a:rPr lang="en-US" sz="2400" b="0" err="1"/>
              <a:t>donde</a:t>
            </a:r>
            <a:r>
              <a:rPr lang="en-US" sz="2400" b="0" dirty="0"/>
              <a:t> se </a:t>
            </a:r>
            <a:r>
              <a:rPr lang="en-US" sz="2400" b="0" err="1"/>
              <a:t>pueden</a:t>
            </a:r>
            <a:r>
              <a:rPr lang="en-US" sz="2400" b="0" dirty="0"/>
              <a:t> </a:t>
            </a:r>
            <a:r>
              <a:rPr lang="en-US" sz="2400" b="0" err="1"/>
              <a:t>agregar</a:t>
            </a:r>
            <a:r>
              <a:rPr lang="en-US" sz="2400" b="0" dirty="0"/>
              <a:t> </a:t>
            </a:r>
            <a:r>
              <a:rPr lang="en-US" sz="2400" b="0" err="1"/>
              <a:t>gráficos</a:t>
            </a:r>
            <a:r>
              <a:rPr lang="en-US" sz="2400" b="0" dirty="0"/>
              <a:t>, </a:t>
            </a:r>
            <a:r>
              <a:rPr lang="en-US" sz="2400" b="0" err="1"/>
              <a:t>tablas</a:t>
            </a:r>
            <a:r>
              <a:rPr lang="en-US" sz="2400" b="0" dirty="0"/>
              <a:t> y </a:t>
            </a:r>
            <a:r>
              <a:rPr lang="en-US" sz="2400" b="0" err="1"/>
              <a:t>otros</a:t>
            </a:r>
            <a:r>
              <a:rPr lang="en-US" sz="2400" b="0" dirty="0"/>
              <a:t> </a:t>
            </a:r>
            <a:r>
              <a:rPr lang="en-US" sz="2400" b="0" err="1"/>
              <a:t>elementos</a:t>
            </a:r>
            <a:r>
              <a:rPr lang="en-US" sz="2400" b="0" dirty="0"/>
              <a:t> </a:t>
            </a:r>
            <a:r>
              <a:rPr lang="en-US" sz="2400" b="0" err="1"/>
              <a:t>visuales</a:t>
            </a:r>
            <a:r>
              <a:rPr lang="en-US" sz="2400" b="0" dirty="0"/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290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F498B-BA9D-B3B3-1A36-E4E030761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878F-A74B-BE0F-87FB-3E14B3FE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58CE37-9050-8774-B685-994EB6DBD162}"/>
              </a:ext>
            </a:extLst>
          </p:cNvPr>
          <p:cNvSpPr txBox="1">
            <a:spLocks/>
          </p:cNvSpPr>
          <p:nvPr/>
        </p:nvSpPr>
        <p:spPr>
          <a:xfrm>
            <a:off x="836147" y="1874731"/>
            <a:ext cx="10833602" cy="4493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dirty="0"/>
              <a:t>VISTA DE INFORME</a:t>
            </a:r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100" b="0" dirty="0"/>
              <a:t>En la </a:t>
            </a:r>
            <a:r>
              <a:rPr lang="en-US" sz="2100" b="0" err="1"/>
              <a:t>parte</a:t>
            </a:r>
            <a:r>
              <a:rPr lang="en-US" sz="2100" b="0" dirty="0"/>
              <a:t> superior se </a:t>
            </a:r>
            <a:r>
              <a:rPr lang="en-US" sz="2100" b="0" err="1"/>
              <a:t>muestran</a:t>
            </a:r>
            <a:r>
              <a:rPr lang="en-US" sz="2100" b="0" dirty="0"/>
              <a:t> </a:t>
            </a:r>
            <a:r>
              <a:rPr lang="en-US" sz="2100" b="0" err="1"/>
              <a:t>opciones</a:t>
            </a:r>
            <a:r>
              <a:rPr lang="en-US" sz="2100" b="0" dirty="0"/>
              <a:t> de </a:t>
            </a:r>
            <a:r>
              <a:rPr lang="en-US" sz="2100" err="1"/>
              <a:t>Inicio</a:t>
            </a:r>
            <a:r>
              <a:rPr lang="en-US" sz="2100" dirty="0"/>
              <a:t> </a:t>
            </a:r>
            <a:r>
              <a:rPr lang="en-US" sz="2100" b="0" dirty="0"/>
              <a:t>(</a:t>
            </a:r>
            <a:r>
              <a:rPr lang="en-US" sz="2100" b="0" err="1"/>
              <a:t>Acceso</a:t>
            </a:r>
            <a:r>
              <a:rPr lang="en-US" sz="2100" b="0" dirty="0"/>
              <a:t> a </a:t>
            </a:r>
            <a:r>
              <a:rPr lang="en-US" sz="2100" b="0" err="1"/>
              <a:t>datos</a:t>
            </a:r>
            <a:r>
              <a:rPr lang="en-US" sz="2100" b="0" dirty="0"/>
              <a:t> </a:t>
            </a:r>
            <a:r>
              <a:rPr lang="en-US" sz="2100" b="0" err="1"/>
              <a:t>externos</a:t>
            </a:r>
            <a:r>
              <a:rPr lang="en-US" sz="2100" b="0" dirty="0"/>
              <a:t>, </a:t>
            </a:r>
            <a:r>
              <a:rPr lang="en-US" sz="2100" b="0" err="1"/>
              <a:t>Consultas</a:t>
            </a:r>
            <a:r>
              <a:rPr lang="en-US" sz="2100" b="0" dirty="0"/>
              <a:t>, </a:t>
            </a:r>
            <a:r>
              <a:rPr lang="en-US" sz="2100" b="0" err="1"/>
              <a:t>Calculos</a:t>
            </a:r>
            <a:r>
              <a:rPr lang="en-US" sz="2100" b="0" dirty="0"/>
              <a:t> y </a:t>
            </a:r>
            <a:r>
              <a:rPr lang="en-US" sz="2100" b="0" err="1"/>
              <a:t>Publicación</a:t>
            </a:r>
            <a:r>
              <a:rPr lang="en-US" sz="2100" b="0" dirty="0"/>
              <a:t>), </a:t>
            </a:r>
            <a:r>
              <a:rPr lang="en-US" sz="2100" b="0" err="1"/>
              <a:t>Insercción</a:t>
            </a:r>
            <a:r>
              <a:rPr lang="en-US" sz="2100" b="0" dirty="0"/>
              <a:t>, </a:t>
            </a:r>
            <a:r>
              <a:rPr lang="en-US" sz="2100" b="0" err="1"/>
              <a:t>Modelado</a:t>
            </a:r>
            <a:r>
              <a:rPr lang="en-US" sz="2100" b="0" dirty="0"/>
              <a:t>, Ver, </a:t>
            </a:r>
            <a:r>
              <a:rPr lang="en-US" sz="2100" b="0" err="1"/>
              <a:t>Optimizar</a:t>
            </a:r>
            <a:r>
              <a:rPr lang="en-US" sz="2100" b="0" dirty="0"/>
              <a:t> etc.</a:t>
            </a:r>
          </a:p>
          <a:p>
            <a:pPr marL="285750" indent="-285750">
              <a:lnSpc>
                <a:spcPct val="90000"/>
              </a:lnSpc>
              <a:buFont typeface="Calibri"/>
              <a:buChar char="-"/>
            </a:pPr>
            <a:r>
              <a:rPr lang="en-US" sz="2100" b="0" dirty="0"/>
              <a:t>Si se </a:t>
            </a:r>
            <a:r>
              <a:rPr lang="en-US" sz="2100" b="0" err="1"/>
              <a:t>selecciona</a:t>
            </a:r>
            <a:r>
              <a:rPr lang="en-US" sz="2100" b="0" dirty="0"/>
              <a:t> un </a:t>
            </a:r>
            <a:r>
              <a:rPr lang="en-US" sz="2100" b="0" err="1"/>
              <a:t>Gráfico</a:t>
            </a:r>
            <a:r>
              <a:rPr lang="en-US" sz="2100" b="0" dirty="0"/>
              <a:t>, </a:t>
            </a:r>
            <a:r>
              <a:rPr lang="en-US" sz="2100" b="0" err="1"/>
              <a:t>nos</a:t>
            </a:r>
            <a:r>
              <a:rPr lang="en-US" sz="2100" b="0" dirty="0"/>
              <a:t> </a:t>
            </a:r>
            <a:r>
              <a:rPr lang="en-US" sz="2100" b="0" err="1"/>
              <a:t>mostrarán</a:t>
            </a:r>
            <a:r>
              <a:rPr lang="en-US" sz="2100" b="0" dirty="0"/>
              <a:t> las </a:t>
            </a:r>
            <a:r>
              <a:rPr lang="en-US" sz="2100" b="0" err="1"/>
              <a:t>opciones</a:t>
            </a:r>
            <a:r>
              <a:rPr lang="en-US" sz="2100" b="0" dirty="0"/>
              <a:t>: </a:t>
            </a:r>
            <a:r>
              <a:rPr lang="en-US" sz="2100" u="sng" dirty="0"/>
              <a:t>Formato y Datos y </a:t>
            </a:r>
            <a:r>
              <a:rPr lang="en-US" sz="2100" u="sng" err="1"/>
              <a:t>detalles</a:t>
            </a:r>
            <a:endParaRPr lang="en-US" sz="2100" u="sng"/>
          </a:p>
          <a:p>
            <a:pPr marL="285750" indent="-285750">
              <a:lnSpc>
                <a:spcPct val="90000"/>
              </a:lnSpc>
              <a:buFont typeface="Calibri,Sans-Serif"/>
              <a:buChar char="-"/>
            </a:pPr>
            <a:r>
              <a:rPr lang="en-US" sz="2100" b="0" dirty="0"/>
              <a:t>Si se </a:t>
            </a:r>
            <a:r>
              <a:rPr lang="en-US" sz="2100" b="0" dirty="0" err="1"/>
              <a:t>selecciona</a:t>
            </a:r>
            <a:r>
              <a:rPr lang="en-US" sz="2100" b="0" dirty="0"/>
              <a:t> un Dato, </a:t>
            </a:r>
            <a:r>
              <a:rPr lang="en-US" sz="2100" b="0" dirty="0" err="1"/>
              <a:t>nos</a:t>
            </a:r>
            <a:r>
              <a:rPr lang="en-US" sz="2100" b="0" dirty="0"/>
              <a:t> </a:t>
            </a:r>
            <a:r>
              <a:rPr lang="en-US" sz="2100" b="0" dirty="0" err="1"/>
              <a:t>mostrarán</a:t>
            </a:r>
            <a:r>
              <a:rPr lang="en-US" sz="2100" b="0" dirty="0"/>
              <a:t> las </a:t>
            </a:r>
            <a:r>
              <a:rPr lang="en-US" sz="2100" b="0" dirty="0" err="1"/>
              <a:t>opciones</a:t>
            </a:r>
            <a:r>
              <a:rPr lang="en-US" sz="2100" b="0" dirty="0"/>
              <a:t>:</a:t>
            </a:r>
            <a:r>
              <a:rPr lang="en-US" sz="2100" u="sng" dirty="0"/>
              <a:t>​Herramientas de </a:t>
            </a:r>
            <a:r>
              <a:rPr lang="en-US" sz="2100" u="sng" dirty="0" err="1"/>
              <a:t>tablas</a:t>
            </a:r>
            <a:r>
              <a:rPr lang="en-US" sz="2100" u="sng" dirty="0"/>
              <a:t> y Herramientas de </a:t>
            </a:r>
            <a:r>
              <a:rPr lang="en-US" sz="2100" u="sng" dirty="0" err="1"/>
              <a:t>Columnas</a:t>
            </a:r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1600" b="0" dirty="0"/>
              <a:t>En la </a:t>
            </a:r>
            <a:r>
              <a:rPr lang="en-US" sz="1600" b="0" err="1"/>
              <a:t>parte</a:t>
            </a:r>
            <a:r>
              <a:rPr lang="en-US" sz="1600" b="0" dirty="0"/>
              <a:t> inferior se </a:t>
            </a:r>
            <a:r>
              <a:rPr lang="en-US" sz="1600" b="0" err="1"/>
              <a:t>muestran</a:t>
            </a:r>
            <a:r>
              <a:rPr lang="en-US" sz="1600" b="0" dirty="0"/>
              <a:t> </a:t>
            </a:r>
            <a:r>
              <a:rPr lang="en-US" sz="1600" b="0" err="1"/>
              <a:t>todas</a:t>
            </a:r>
            <a:r>
              <a:rPr lang="en-US" sz="1600" b="0" dirty="0"/>
              <a:t> las </a:t>
            </a:r>
            <a:r>
              <a:rPr lang="en-US" sz="1600" b="0" err="1"/>
              <a:t>páginas</a:t>
            </a:r>
            <a:r>
              <a:rPr lang="en-US" sz="1600" b="0" dirty="0"/>
              <a:t> que </a:t>
            </a:r>
            <a:r>
              <a:rPr lang="en-US" sz="1600" b="0" err="1"/>
              <a:t>contiene</a:t>
            </a:r>
            <a:r>
              <a:rPr lang="en-US" sz="1600" b="0" dirty="0"/>
              <a:t> </a:t>
            </a:r>
            <a:r>
              <a:rPr lang="en-US" sz="1600" b="0" err="1"/>
              <a:t>el</a:t>
            </a:r>
            <a:r>
              <a:rPr lang="en-US" sz="1600" b="0" dirty="0"/>
              <a:t> </a:t>
            </a:r>
            <a:r>
              <a:rPr lang="en-US" sz="1600" b="0" err="1"/>
              <a:t>informe</a:t>
            </a:r>
            <a:r>
              <a:rPr lang="en-US" sz="1600" b="0" dirty="0"/>
              <a:t>. </a:t>
            </a:r>
            <a:endParaRPr lang="en-US" sz="1600"/>
          </a:p>
          <a:p>
            <a:pPr>
              <a:lnSpc>
                <a:spcPct val="90000"/>
              </a:lnSpc>
            </a:pPr>
            <a:endParaRPr lang="en-US" sz="25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E8149-E58C-DF71-29B0-6D3C45E2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32" y="2710486"/>
            <a:ext cx="10178084" cy="834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05C17-6FD7-5E01-ACF1-83BE224A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39" y="5981672"/>
            <a:ext cx="444817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A3418-067D-33DE-48E0-3D3C02C37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68" y="2397195"/>
            <a:ext cx="7172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8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D00A3-F509-E4E0-8F51-115E8A21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EA0E-13A5-FFAF-2AFA-A14BB46B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/>
          </a:bodyPr>
          <a:lstStyle/>
          <a:p>
            <a:r>
              <a:rPr lang="en-US" sz="4000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D9F77E-102C-810D-13C9-6EF63464B21B}"/>
              </a:ext>
            </a:extLst>
          </p:cNvPr>
          <p:cNvSpPr txBox="1">
            <a:spLocks/>
          </p:cNvSpPr>
          <p:nvPr/>
        </p:nvSpPr>
        <p:spPr>
          <a:xfrm>
            <a:off x="797574" y="1815097"/>
            <a:ext cx="7338696" cy="45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dirty="0"/>
              <a:t>VISTA DE INFORME: OPCIONES LATERALES</a:t>
            </a:r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000" dirty="0"/>
              <a:t>FILTROS</a:t>
            </a:r>
            <a:r>
              <a:rPr lang="en-US" sz="2000" b="0" dirty="0"/>
              <a:t>: Sirve para </a:t>
            </a:r>
            <a:r>
              <a:rPr lang="en-US" sz="2000" b="0" dirty="0" err="1"/>
              <a:t>crear</a:t>
            </a:r>
            <a:r>
              <a:rPr lang="en-US" sz="2000" b="0" dirty="0"/>
              <a:t> y </a:t>
            </a:r>
            <a:r>
              <a:rPr lang="en-US" sz="2000" b="0" dirty="0" err="1"/>
              <a:t>ajustar</a:t>
            </a:r>
            <a:r>
              <a:rPr lang="en-US" sz="2000" b="0" dirty="0"/>
              <a:t> las </a:t>
            </a:r>
            <a:r>
              <a:rPr lang="en-US" sz="2000" b="0" dirty="0" err="1"/>
              <a:t>condiciones</a:t>
            </a:r>
            <a:r>
              <a:rPr lang="en-US" sz="2000" b="0" dirty="0"/>
              <a:t> de </a:t>
            </a:r>
            <a:r>
              <a:rPr lang="en-US" sz="2000" b="0" dirty="0" err="1"/>
              <a:t>filtrado</a:t>
            </a:r>
            <a:r>
              <a:rPr lang="en-US" sz="2000" b="0" dirty="0"/>
              <a:t> que </a:t>
            </a:r>
            <a:r>
              <a:rPr lang="en-US" sz="2000" b="0" dirty="0" err="1"/>
              <a:t>tengan</a:t>
            </a:r>
            <a:r>
              <a:rPr lang="en-US" sz="2000" b="0" dirty="0"/>
              <a:t> </a:t>
            </a:r>
            <a:r>
              <a:rPr lang="en-US" sz="2000" b="0" dirty="0" err="1"/>
              <a:t>efecto</a:t>
            </a:r>
            <a:r>
              <a:rPr lang="en-US" sz="2000" b="0" dirty="0"/>
              <a:t> </a:t>
            </a:r>
            <a:r>
              <a:rPr lang="en-US" sz="2000" b="0" dirty="0" err="1"/>
              <a:t>sobre</a:t>
            </a:r>
            <a:r>
              <a:rPr lang="en-US" sz="2000" b="0" dirty="0"/>
              <a:t> un </a:t>
            </a:r>
            <a:r>
              <a:rPr lang="en-US" sz="2000" b="0" dirty="0" err="1"/>
              <a:t>objeto</a:t>
            </a:r>
            <a:r>
              <a:rPr lang="en-US" sz="2000" b="0" dirty="0"/>
              <a:t> visual, la </a:t>
            </a:r>
            <a:r>
              <a:rPr lang="en-US" sz="2000" b="0" dirty="0" err="1"/>
              <a:t>página</a:t>
            </a:r>
            <a:r>
              <a:rPr lang="en-US" sz="2000" b="0" dirty="0"/>
              <a:t> o </a:t>
            </a:r>
            <a:r>
              <a:rPr lang="en-US" sz="2000" b="0" dirty="0" err="1"/>
              <a:t>páginas</a:t>
            </a:r>
            <a:r>
              <a:rPr lang="en-US" sz="2000" b="0" dirty="0"/>
              <a:t> del </a:t>
            </a:r>
            <a:r>
              <a:rPr lang="en-US" sz="2000" b="0" dirty="0" err="1"/>
              <a:t>informe</a:t>
            </a:r>
            <a:r>
              <a:rPr lang="en-US" sz="2000" b="0" dirty="0"/>
              <a:t>.</a:t>
            </a:r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000" dirty="0"/>
              <a:t>VISUALIZACIONES</a:t>
            </a:r>
            <a:r>
              <a:rPr lang="en-US" sz="2000" b="0" dirty="0"/>
              <a:t>: </a:t>
            </a:r>
            <a:r>
              <a:rPr lang="en-US" sz="2000" b="0" dirty="0" err="1"/>
              <a:t>Muestra</a:t>
            </a:r>
            <a:r>
              <a:rPr lang="en-US" sz="2000" b="0" dirty="0"/>
              <a:t> </a:t>
            </a:r>
            <a:r>
              <a:rPr lang="en-US" sz="2000" b="0" dirty="0" err="1"/>
              <a:t>los</a:t>
            </a:r>
            <a:r>
              <a:rPr lang="en-US" sz="2000" b="0" dirty="0"/>
              <a:t> </a:t>
            </a:r>
            <a:r>
              <a:rPr lang="en-US" sz="2000" b="0" dirty="0" err="1"/>
              <a:t>tipos</a:t>
            </a:r>
            <a:r>
              <a:rPr lang="en-US" sz="2000" b="0" dirty="0"/>
              <a:t> de </a:t>
            </a:r>
            <a:r>
              <a:rPr lang="en-US" sz="2000" b="0" dirty="0" err="1"/>
              <a:t>visualizaciones</a:t>
            </a:r>
            <a:r>
              <a:rPr lang="en-US" sz="2000" b="0" dirty="0"/>
              <a:t> y las </a:t>
            </a:r>
            <a:r>
              <a:rPr lang="en-US" sz="2000" b="0" dirty="0" err="1"/>
              <a:t>propiedades</a:t>
            </a:r>
            <a:r>
              <a:rPr lang="en-US" sz="2000" b="0" dirty="0"/>
              <a:t> que se </a:t>
            </a:r>
            <a:r>
              <a:rPr lang="en-US" sz="2000" b="0" dirty="0" err="1"/>
              <a:t>pueden</a:t>
            </a:r>
            <a:r>
              <a:rPr lang="en-US" sz="2000" b="0" dirty="0"/>
              <a:t> </a:t>
            </a:r>
            <a:r>
              <a:rPr lang="en-US" sz="2000" b="0" dirty="0" err="1"/>
              <a:t>asociar</a:t>
            </a:r>
            <a:r>
              <a:rPr lang="en-US" sz="2000" b="0" dirty="0"/>
              <a:t> a </a:t>
            </a:r>
            <a:r>
              <a:rPr lang="en-US" sz="2000" b="0" dirty="0" err="1"/>
              <a:t>los</a:t>
            </a:r>
            <a:r>
              <a:rPr lang="en-US" sz="2000" b="0" dirty="0"/>
              <a:t> </a:t>
            </a:r>
            <a:r>
              <a:rPr lang="en-US" sz="2000" b="0" dirty="0" err="1"/>
              <a:t>datos</a:t>
            </a:r>
            <a:r>
              <a:rPr lang="en-US" sz="2000" b="0" dirty="0"/>
              <a:t>.</a:t>
            </a:r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000" dirty="0"/>
              <a:t>DATOS</a:t>
            </a:r>
            <a:r>
              <a:rPr lang="en-US" sz="2000" b="0" dirty="0"/>
              <a:t>: </a:t>
            </a:r>
            <a:r>
              <a:rPr lang="en-US" sz="2000" b="0" err="1"/>
              <a:t>Contiene</a:t>
            </a:r>
            <a:r>
              <a:rPr lang="en-US" sz="2000" b="0" dirty="0"/>
              <a:t> </a:t>
            </a:r>
            <a:r>
              <a:rPr lang="en-US" sz="2000" b="0" err="1"/>
              <a:t>los</a:t>
            </a:r>
            <a:r>
              <a:rPr lang="en-US" sz="2000" b="0" dirty="0"/>
              <a:t> </a:t>
            </a:r>
            <a:r>
              <a:rPr lang="en-US" sz="2000" b="0" err="1"/>
              <a:t>elementos</a:t>
            </a:r>
            <a:r>
              <a:rPr lang="en-US" sz="2000" b="0" dirty="0"/>
              <a:t> del </a:t>
            </a:r>
            <a:r>
              <a:rPr lang="en-US" sz="2000" b="0" err="1"/>
              <a:t>modelo</a:t>
            </a:r>
            <a:r>
              <a:rPr lang="en-US" sz="2000" b="0" dirty="0"/>
              <a:t> que </a:t>
            </a:r>
            <a:r>
              <a:rPr lang="en-US" sz="2000" b="0" err="1"/>
              <a:t>están</a:t>
            </a:r>
            <a:r>
              <a:rPr lang="en-US" sz="2000" b="0" dirty="0"/>
              <a:t> </a:t>
            </a:r>
            <a:r>
              <a:rPr lang="en-US" sz="2000" b="0" err="1"/>
              <a:t>visibles</a:t>
            </a:r>
            <a:r>
              <a:rPr lang="en-US" sz="2000" b="0" dirty="0"/>
              <a:t> y </a:t>
            </a:r>
            <a:r>
              <a:rPr lang="en-US" sz="2000" b="0" err="1"/>
              <a:t>disponibles</a:t>
            </a:r>
            <a:r>
              <a:rPr lang="en-US" sz="2000" b="0" dirty="0"/>
              <a:t>.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A07AD-9E77-B73D-30A7-3425FAAF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636" y="1815548"/>
            <a:ext cx="3143076" cy="45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95A55-C6E4-3CF7-8F0E-54C66693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5034-1F05-8544-54C0-73F077A1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/>
          </a:bodyPr>
          <a:lstStyle/>
          <a:p>
            <a:r>
              <a:rPr lang="en-US" sz="4000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D5CE8F-35B5-7633-BA8A-B69999355277}"/>
              </a:ext>
            </a:extLst>
          </p:cNvPr>
          <p:cNvSpPr txBox="1">
            <a:spLocks/>
          </p:cNvSpPr>
          <p:nvPr/>
        </p:nvSpPr>
        <p:spPr>
          <a:xfrm>
            <a:off x="797574" y="1815097"/>
            <a:ext cx="6432872" cy="45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000" dirty="0"/>
              <a:t>VISTA DE INFORME: POWER QUERY</a:t>
            </a:r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>
              <a:lnSpc>
                <a:spcPct val="90000"/>
              </a:lnSpc>
            </a:pPr>
            <a:r>
              <a:rPr lang="en-US" sz="2000" b="0" err="1"/>
              <a:t>Desde</a:t>
            </a:r>
            <a:r>
              <a:rPr lang="en-US" sz="2000" b="0" dirty="0"/>
              <a:t> </a:t>
            </a:r>
            <a:r>
              <a:rPr lang="en-US" sz="2000" b="0" err="1"/>
              <a:t>el</a:t>
            </a:r>
            <a:r>
              <a:rPr lang="en-US" sz="2000" b="0" dirty="0"/>
              <a:t> </a:t>
            </a:r>
            <a:r>
              <a:rPr lang="en-US" sz="2000" b="0" err="1"/>
              <a:t>menú</a:t>
            </a:r>
            <a:r>
              <a:rPr lang="en-US" sz="2000" b="0" dirty="0"/>
              <a:t> </a:t>
            </a:r>
            <a:r>
              <a:rPr lang="en-US" sz="2000" dirty="0"/>
              <a:t>INICIO</a:t>
            </a:r>
            <a:r>
              <a:rPr lang="en-US" sz="2000" b="0" dirty="0"/>
              <a:t> bajo </a:t>
            </a:r>
            <a:r>
              <a:rPr lang="en-US" sz="2000" b="0" err="1"/>
              <a:t>el</a:t>
            </a:r>
            <a:r>
              <a:rPr lang="en-US" sz="2000" b="0" dirty="0"/>
              <a:t> </a:t>
            </a:r>
            <a:r>
              <a:rPr lang="en-US" sz="2000" b="0" err="1"/>
              <a:t>grupo</a:t>
            </a:r>
            <a:r>
              <a:rPr lang="en-US" sz="2000" b="0" dirty="0"/>
              <a:t> </a:t>
            </a:r>
            <a:r>
              <a:rPr lang="en-US" sz="2000" b="0" err="1"/>
              <a:t>Consultas</a:t>
            </a:r>
            <a:r>
              <a:rPr lang="en-US" sz="2000" b="0" dirty="0"/>
              <a:t>, </a:t>
            </a:r>
            <a:r>
              <a:rPr lang="en-US" sz="2000" b="0" err="1"/>
              <a:t>nos</a:t>
            </a:r>
            <a:r>
              <a:rPr lang="en-US" sz="2000" b="0" dirty="0"/>
              <a:t> </a:t>
            </a:r>
            <a:r>
              <a:rPr lang="en-US" sz="2000" b="0" err="1"/>
              <a:t>aparece</a:t>
            </a:r>
            <a:r>
              <a:rPr lang="en-US" sz="2000" b="0" dirty="0"/>
              <a:t> la </a:t>
            </a:r>
            <a:r>
              <a:rPr lang="en-US" sz="2000" b="0" err="1"/>
              <a:t>opción</a:t>
            </a:r>
            <a:r>
              <a:rPr lang="en-US" sz="2000" b="0" dirty="0"/>
              <a:t> "</a:t>
            </a:r>
            <a:r>
              <a:rPr lang="en-US" sz="2000" b="0" err="1"/>
              <a:t>Transformar</a:t>
            </a:r>
            <a:r>
              <a:rPr lang="en-US" sz="2000" b="0" dirty="0"/>
              <a:t> Datos". </a:t>
            </a:r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>
              <a:lnSpc>
                <a:spcPct val="90000"/>
              </a:lnSpc>
            </a:pPr>
            <a:r>
              <a:rPr lang="en-US" sz="2000" b="0" err="1"/>
              <a:t>Está</a:t>
            </a:r>
            <a:r>
              <a:rPr lang="en-US" sz="2000" b="0" dirty="0"/>
              <a:t> </a:t>
            </a:r>
            <a:r>
              <a:rPr lang="en-US" sz="2000" b="0" err="1"/>
              <a:t>acción</a:t>
            </a:r>
            <a:r>
              <a:rPr lang="en-US" sz="2000" b="0" dirty="0"/>
              <a:t> </a:t>
            </a:r>
            <a:r>
              <a:rPr lang="en-US" sz="2000" b="0" err="1"/>
              <a:t>abrirá</a:t>
            </a:r>
            <a:r>
              <a:rPr lang="en-US" sz="2000" b="0" dirty="0"/>
              <a:t> la </a:t>
            </a:r>
            <a:r>
              <a:rPr lang="en-US" sz="2000" b="0" err="1"/>
              <a:t>herramienta</a:t>
            </a:r>
            <a:r>
              <a:rPr lang="en-US" sz="2000" b="0" dirty="0"/>
              <a:t> </a:t>
            </a:r>
            <a:r>
              <a:rPr lang="en-US" sz="2000" dirty="0"/>
              <a:t>Editor de </a:t>
            </a:r>
            <a:r>
              <a:rPr lang="en-US" sz="2000" err="1"/>
              <a:t>consultas</a:t>
            </a:r>
            <a:r>
              <a:rPr lang="en-US" sz="2000" dirty="0"/>
              <a:t> o </a:t>
            </a:r>
            <a:r>
              <a:rPr lang="en-US" sz="2000" i="1" dirty="0"/>
              <a:t>Power Query</a:t>
            </a:r>
            <a:r>
              <a:rPr lang="en-US" sz="2000" b="0" dirty="0"/>
              <a:t> que es la </a:t>
            </a:r>
            <a:r>
              <a:rPr lang="en-US" sz="2000" b="0" err="1"/>
              <a:t>herramienta</a:t>
            </a:r>
            <a:r>
              <a:rPr lang="en-US" sz="2000" b="0" dirty="0"/>
              <a:t> que </a:t>
            </a:r>
            <a:r>
              <a:rPr lang="en-US" sz="2000" b="0" err="1"/>
              <a:t>emplearemos</a:t>
            </a:r>
            <a:r>
              <a:rPr lang="en-US" sz="2000" b="0" dirty="0"/>
              <a:t> </a:t>
            </a:r>
            <a:r>
              <a:rPr lang="en-US" sz="2000" b="0" err="1"/>
              <a:t>en</a:t>
            </a:r>
            <a:r>
              <a:rPr lang="en-US" sz="2000" b="0" dirty="0"/>
              <a:t> la </a:t>
            </a:r>
            <a:r>
              <a:rPr lang="en-US" sz="2000" b="0" err="1"/>
              <a:t>transformación</a:t>
            </a:r>
            <a:r>
              <a:rPr lang="en-US" sz="2000" b="0" dirty="0"/>
              <a:t> de </a:t>
            </a:r>
            <a:r>
              <a:rPr lang="en-US" sz="2000" b="0" err="1"/>
              <a:t>los</a:t>
            </a:r>
            <a:r>
              <a:rPr lang="en-US" sz="2000" b="0" dirty="0"/>
              <a:t> </a:t>
            </a:r>
            <a:r>
              <a:rPr lang="en-US" sz="2000" b="0" err="1"/>
              <a:t>datos</a:t>
            </a:r>
            <a:r>
              <a:rPr lang="en-US" sz="2000" b="0" dirty="0"/>
              <a:t>.</a:t>
            </a:r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>
              <a:lnSpc>
                <a:spcPct val="90000"/>
              </a:lnSpc>
            </a:pPr>
            <a:r>
              <a:rPr lang="en-US" sz="2000" b="0" err="1"/>
              <a:t>Únicamente</a:t>
            </a:r>
            <a:r>
              <a:rPr lang="en-US" sz="2000" b="0" dirty="0"/>
              <a:t> </a:t>
            </a:r>
            <a:r>
              <a:rPr lang="en-US" sz="2000" b="0" err="1"/>
              <a:t>está</a:t>
            </a:r>
            <a:r>
              <a:rPr lang="en-US" sz="2000" b="0" dirty="0"/>
              <a:t> disponible </a:t>
            </a:r>
            <a:r>
              <a:rPr lang="en-US" sz="2000" b="0" err="1"/>
              <a:t>en</a:t>
            </a:r>
            <a:r>
              <a:rPr lang="en-US" sz="2000" b="0" dirty="0"/>
              <a:t> la version Power BI Desktop.</a:t>
            </a:r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A4374-BF0C-6D60-359C-9913BB8C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28" y="2002383"/>
            <a:ext cx="4102473" cy="37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8A91A-534F-B2B9-F931-1EAF5CA66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3BE9-D6A7-52B2-E84D-82A617C7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/>
          </a:bodyPr>
          <a:lstStyle/>
          <a:p>
            <a:r>
              <a:rPr lang="en-US" sz="4000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34FC8F-6660-B17F-7306-CC97240124FC}"/>
              </a:ext>
            </a:extLst>
          </p:cNvPr>
          <p:cNvSpPr txBox="1">
            <a:spLocks/>
          </p:cNvSpPr>
          <p:nvPr/>
        </p:nvSpPr>
        <p:spPr>
          <a:xfrm>
            <a:off x="797574" y="1815097"/>
            <a:ext cx="10878976" cy="4553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dirty="0"/>
              <a:t>Power Query</a:t>
            </a:r>
            <a:r>
              <a:rPr lang="en-US" sz="2000" b="0" dirty="0"/>
              <a:t> es </a:t>
            </a:r>
            <a:r>
              <a:rPr lang="en-US" sz="2000" b="0" dirty="0" err="1"/>
              <a:t>una</a:t>
            </a:r>
            <a:r>
              <a:rPr lang="en-US" sz="2000" b="0" dirty="0"/>
              <a:t> </a:t>
            </a:r>
            <a:r>
              <a:rPr lang="en-US" sz="2000" b="0" dirty="0" err="1"/>
              <a:t>herramienta</a:t>
            </a:r>
            <a:r>
              <a:rPr lang="en-US" sz="2000" b="0" dirty="0"/>
              <a:t> de ETL (Extract, Transform, Load) que </a:t>
            </a:r>
            <a:r>
              <a:rPr lang="en-US" sz="2000" b="0" dirty="0" err="1"/>
              <a:t>permite</a:t>
            </a:r>
            <a:r>
              <a:rPr lang="en-US" sz="2000" b="0" dirty="0"/>
              <a:t> a </a:t>
            </a:r>
            <a:r>
              <a:rPr lang="en-US" sz="2000" b="0" dirty="0" err="1"/>
              <a:t>los</a:t>
            </a:r>
            <a:r>
              <a:rPr lang="en-US" sz="2000" b="0" dirty="0"/>
              <a:t> </a:t>
            </a:r>
            <a:r>
              <a:rPr lang="en-US" sz="2000" b="0" dirty="0" err="1"/>
              <a:t>usuarios</a:t>
            </a:r>
            <a:r>
              <a:rPr lang="en-US" sz="2000" b="0" dirty="0"/>
              <a:t> </a:t>
            </a:r>
            <a:r>
              <a:rPr lang="en-US" sz="2000" b="0" dirty="0" err="1"/>
              <a:t>conectar</a:t>
            </a:r>
            <a:r>
              <a:rPr lang="en-US" sz="2000" b="0" dirty="0"/>
              <a:t> a </a:t>
            </a:r>
            <a:r>
              <a:rPr lang="en-US" sz="2000" b="0" dirty="0" err="1"/>
              <a:t>diversas</a:t>
            </a:r>
            <a:r>
              <a:rPr lang="en-US" sz="2000" b="0" dirty="0"/>
              <a:t> </a:t>
            </a:r>
            <a:r>
              <a:rPr lang="en-US" sz="2000" b="0" dirty="0" err="1"/>
              <a:t>fuentes</a:t>
            </a:r>
            <a:r>
              <a:rPr lang="en-US" sz="2000" b="0" dirty="0"/>
              <a:t> de </a:t>
            </a:r>
            <a:r>
              <a:rPr lang="en-US" sz="2000" b="0" dirty="0" err="1"/>
              <a:t>datos</a:t>
            </a:r>
            <a:r>
              <a:rPr lang="en-US" sz="2000" b="0" dirty="0"/>
              <a:t>, </a:t>
            </a:r>
            <a:r>
              <a:rPr lang="en-US" sz="2000" b="0" dirty="0" err="1"/>
              <a:t>transformar</a:t>
            </a:r>
            <a:r>
              <a:rPr lang="en-US" sz="2000" b="0" dirty="0"/>
              <a:t> y </a:t>
            </a:r>
            <a:r>
              <a:rPr lang="en-US" sz="2000" b="0" dirty="0" err="1"/>
              <a:t>limpiar</a:t>
            </a:r>
            <a:r>
              <a:rPr lang="en-US" sz="2000" b="0" dirty="0"/>
              <a:t> </a:t>
            </a:r>
            <a:r>
              <a:rPr lang="en-US" sz="2000" b="0" dirty="0" err="1"/>
              <a:t>esos</a:t>
            </a:r>
            <a:r>
              <a:rPr lang="en-US" sz="2000" b="0" dirty="0"/>
              <a:t> </a:t>
            </a:r>
            <a:r>
              <a:rPr lang="en-US" sz="2000" b="0" dirty="0" err="1"/>
              <a:t>datos</a:t>
            </a:r>
            <a:r>
              <a:rPr lang="en-US" sz="2000" b="0" dirty="0"/>
              <a:t>, y luego </a:t>
            </a:r>
            <a:r>
              <a:rPr lang="en-US" sz="2000" b="0" dirty="0" err="1"/>
              <a:t>cargarlos</a:t>
            </a:r>
            <a:r>
              <a:rPr lang="en-US" sz="2000" b="0" dirty="0"/>
              <a:t> </a:t>
            </a:r>
            <a:r>
              <a:rPr lang="en-US" sz="2000" b="0" dirty="0" err="1"/>
              <a:t>en</a:t>
            </a:r>
            <a:r>
              <a:rPr lang="en-US" sz="2000" b="0" dirty="0"/>
              <a:t> Power BI para </a:t>
            </a:r>
            <a:r>
              <a:rPr lang="en-US" sz="2000" b="0" dirty="0" err="1"/>
              <a:t>su</a:t>
            </a:r>
            <a:r>
              <a:rPr lang="en-US" sz="2000" b="0" dirty="0"/>
              <a:t> </a:t>
            </a:r>
            <a:r>
              <a:rPr lang="en-US" sz="2000" b="0" dirty="0" err="1"/>
              <a:t>análisis</a:t>
            </a:r>
            <a:r>
              <a:rPr lang="en-US" sz="2000" b="0" dirty="0"/>
              <a:t> y </a:t>
            </a:r>
            <a:r>
              <a:rPr lang="en-US" sz="2000" b="0" dirty="0" err="1"/>
              <a:t>visualización</a:t>
            </a:r>
            <a:r>
              <a:rPr lang="en-US" sz="2000" b="0" dirty="0"/>
              <a:t>.</a:t>
            </a:r>
            <a:endParaRPr lang="en-US" dirty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 sz="2000" dirty="0" err="1"/>
              <a:t>Ejemplos</a:t>
            </a:r>
            <a:r>
              <a:rPr lang="en-US" sz="2000" dirty="0"/>
              <a:t> de </a:t>
            </a:r>
            <a:r>
              <a:rPr lang="en-US" sz="2000" dirty="0" err="1"/>
              <a:t>Transformaciones</a:t>
            </a:r>
            <a:r>
              <a:rPr lang="en-US" sz="2000" dirty="0"/>
              <a:t> </a:t>
            </a:r>
            <a:r>
              <a:rPr lang="en-US" sz="2000" dirty="0" err="1"/>
              <a:t>Comunes</a:t>
            </a:r>
            <a:r>
              <a:rPr lang="en-US" sz="2000" dirty="0"/>
              <a:t>:</a:t>
            </a:r>
            <a:endParaRPr lang="en-US" sz="2000" b="0" dirty="0"/>
          </a:p>
          <a:p>
            <a:pPr>
              <a:spcBef>
                <a:spcPts val="0"/>
              </a:spcBef>
            </a:pPr>
            <a:endParaRPr lang="en-US" sz="2000" b="0" dirty="0"/>
          </a:p>
          <a:p>
            <a:pPr marL="342900" indent="-342900">
              <a:spcBef>
                <a:spcPts val="0"/>
              </a:spcBef>
              <a:buFont typeface="Calibri,Sans-Serif"/>
              <a:buChar char="-"/>
            </a:pPr>
            <a:r>
              <a:rPr lang="en-US" sz="2000" err="1"/>
              <a:t>Filtrado</a:t>
            </a:r>
            <a:r>
              <a:rPr lang="en-US" sz="2000" dirty="0"/>
              <a:t> de Filas: </a:t>
            </a:r>
            <a:r>
              <a:rPr lang="en-US" sz="2000" b="0" err="1"/>
              <a:t>Eliminar</a:t>
            </a:r>
            <a:r>
              <a:rPr lang="en-US" sz="2000" b="0" dirty="0"/>
              <a:t> </a:t>
            </a:r>
            <a:r>
              <a:rPr lang="en-US" sz="2000" b="0" err="1"/>
              <a:t>filas</a:t>
            </a:r>
            <a:r>
              <a:rPr lang="en-US" sz="2000" b="0" dirty="0"/>
              <a:t> que no </a:t>
            </a:r>
            <a:r>
              <a:rPr lang="en-US" sz="2000" b="0" err="1"/>
              <a:t>cumplen</a:t>
            </a:r>
            <a:r>
              <a:rPr lang="en-US" sz="2000" b="0" dirty="0"/>
              <a:t> con </a:t>
            </a:r>
            <a:r>
              <a:rPr lang="en-US" sz="2000" b="0" err="1"/>
              <a:t>ciertos</a:t>
            </a:r>
            <a:r>
              <a:rPr lang="en-US" sz="2000" b="0" dirty="0"/>
              <a:t> </a:t>
            </a:r>
            <a:r>
              <a:rPr lang="en-US" sz="2000" b="0" err="1"/>
              <a:t>criterios</a:t>
            </a:r>
            <a:r>
              <a:rPr lang="en-US" sz="2000" b="0" dirty="0"/>
              <a:t>.</a:t>
            </a:r>
          </a:p>
          <a:p>
            <a:pPr marL="342900" indent="-342900">
              <a:spcBef>
                <a:spcPts val="0"/>
              </a:spcBef>
              <a:buFont typeface="Calibri,Sans-Serif"/>
              <a:buChar char="-"/>
            </a:pPr>
            <a:r>
              <a:rPr lang="en-US" sz="2000" err="1"/>
              <a:t>Agrupación</a:t>
            </a:r>
            <a:r>
              <a:rPr lang="en-US" sz="2000" dirty="0"/>
              <a:t> de Datos:</a:t>
            </a:r>
            <a:r>
              <a:rPr lang="en-US" sz="2000" b="0" dirty="0"/>
              <a:t> </a:t>
            </a:r>
            <a:r>
              <a:rPr lang="en-US" sz="2000" b="0" err="1"/>
              <a:t>Agrupar</a:t>
            </a:r>
            <a:r>
              <a:rPr lang="en-US" sz="2000" b="0" dirty="0"/>
              <a:t> </a:t>
            </a:r>
            <a:r>
              <a:rPr lang="en-US" sz="2000" b="0" err="1"/>
              <a:t>datos</a:t>
            </a:r>
            <a:r>
              <a:rPr lang="en-US" sz="2000" b="0" dirty="0"/>
              <a:t> </a:t>
            </a:r>
            <a:r>
              <a:rPr lang="en-US" sz="2000" b="0" err="1"/>
              <a:t>por</a:t>
            </a:r>
            <a:r>
              <a:rPr lang="en-US" sz="2000" b="0" dirty="0"/>
              <a:t> </a:t>
            </a:r>
            <a:r>
              <a:rPr lang="en-US" sz="2000" b="0" err="1"/>
              <a:t>una</a:t>
            </a:r>
            <a:r>
              <a:rPr lang="en-US" sz="2000" b="0" dirty="0"/>
              <a:t> o </a:t>
            </a:r>
            <a:r>
              <a:rPr lang="en-US" sz="2000" b="0" err="1"/>
              <a:t>más</a:t>
            </a:r>
            <a:r>
              <a:rPr lang="en-US" sz="2000" b="0" dirty="0"/>
              <a:t> </a:t>
            </a:r>
            <a:r>
              <a:rPr lang="en-US" sz="2000" b="0" err="1"/>
              <a:t>columnas</a:t>
            </a:r>
            <a:r>
              <a:rPr lang="en-US" sz="2000" b="0" dirty="0"/>
              <a:t> y </a:t>
            </a:r>
            <a:r>
              <a:rPr lang="en-US" sz="2000" b="0" err="1"/>
              <a:t>realizar</a:t>
            </a:r>
            <a:r>
              <a:rPr lang="en-US" sz="2000" b="0" dirty="0"/>
              <a:t> </a:t>
            </a:r>
            <a:r>
              <a:rPr lang="en-US" sz="2000" b="0" err="1"/>
              <a:t>cálculos</a:t>
            </a:r>
            <a:r>
              <a:rPr lang="en-US" sz="2000" b="0" dirty="0"/>
              <a:t> </a:t>
            </a:r>
            <a:r>
              <a:rPr lang="en-US" sz="2000" b="0" err="1"/>
              <a:t>agregados</a:t>
            </a:r>
            <a:r>
              <a:rPr lang="en-US" sz="2000" b="0" dirty="0"/>
              <a:t>.</a:t>
            </a:r>
          </a:p>
          <a:p>
            <a:pPr marL="342900" indent="-342900">
              <a:spcBef>
                <a:spcPts val="0"/>
              </a:spcBef>
              <a:buFont typeface="Calibri,Sans-Serif"/>
              <a:buChar char="-"/>
            </a:pPr>
            <a:r>
              <a:rPr lang="en-US" sz="2000" err="1"/>
              <a:t>Combinación</a:t>
            </a:r>
            <a:r>
              <a:rPr lang="en-US" sz="2000" dirty="0"/>
              <a:t> de </a:t>
            </a:r>
            <a:r>
              <a:rPr lang="en-US" sz="2000" err="1"/>
              <a:t>Consultas</a:t>
            </a:r>
            <a:r>
              <a:rPr lang="en-US" sz="2000" dirty="0"/>
              <a:t>:</a:t>
            </a:r>
            <a:r>
              <a:rPr lang="en-US" sz="2000" b="0" dirty="0"/>
              <a:t> </a:t>
            </a:r>
            <a:r>
              <a:rPr lang="en-US" sz="2000" b="0" err="1"/>
              <a:t>Unir</a:t>
            </a:r>
            <a:r>
              <a:rPr lang="en-US" sz="2000" b="0" dirty="0"/>
              <a:t> o </a:t>
            </a:r>
            <a:r>
              <a:rPr lang="en-US" sz="2000" b="0" err="1"/>
              <a:t>combinar</a:t>
            </a:r>
            <a:r>
              <a:rPr lang="en-US" sz="2000" b="0" dirty="0"/>
              <a:t> </a:t>
            </a:r>
            <a:r>
              <a:rPr lang="en-US" sz="2000" b="0" err="1"/>
              <a:t>varias</a:t>
            </a:r>
            <a:r>
              <a:rPr lang="en-US" sz="2000" b="0" dirty="0"/>
              <a:t> </a:t>
            </a:r>
            <a:r>
              <a:rPr lang="en-US" sz="2000" b="0" err="1"/>
              <a:t>consultas</a:t>
            </a:r>
            <a:r>
              <a:rPr lang="en-US" sz="2000" b="0" dirty="0"/>
              <a:t> </a:t>
            </a:r>
            <a:r>
              <a:rPr lang="en-US" sz="2000" b="0" err="1"/>
              <a:t>en</a:t>
            </a:r>
            <a:r>
              <a:rPr lang="en-US" sz="2000" b="0" dirty="0"/>
              <a:t> </a:t>
            </a:r>
            <a:r>
              <a:rPr lang="en-US" sz="2000" b="0" err="1"/>
              <a:t>una</a:t>
            </a:r>
            <a:r>
              <a:rPr lang="en-US" sz="2000" b="0" dirty="0"/>
              <a:t> sola.</a:t>
            </a:r>
          </a:p>
          <a:p>
            <a:pPr marL="342900" indent="-342900">
              <a:spcBef>
                <a:spcPts val="0"/>
              </a:spcBef>
              <a:buFont typeface="Calibri,Sans-Serif"/>
              <a:buChar char="-"/>
            </a:pPr>
            <a:r>
              <a:rPr lang="en-US" sz="2000" dirty="0"/>
              <a:t>Cambio de Tipo de Datos:</a:t>
            </a:r>
            <a:r>
              <a:rPr lang="en-US" sz="2000" b="0" dirty="0"/>
              <a:t> </a:t>
            </a:r>
            <a:r>
              <a:rPr lang="en-US" sz="2000" b="0" err="1"/>
              <a:t>Convertir</a:t>
            </a:r>
            <a:r>
              <a:rPr lang="en-US" sz="2000" b="0" dirty="0"/>
              <a:t> </a:t>
            </a:r>
            <a:r>
              <a:rPr lang="en-US" sz="2000" b="0" err="1"/>
              <a:t>columnas</a:t>
            </a:r>
            <a:r>
              <a:rPr lang="en-US" sz="2000" b="0" dirty="0"/>
              <a:t> a </a:t>
            </a:r>
            <a:r>
              <a:rPr lang="en-US" sz="2000" b="0" err="1"/>
              <a:t>diferentes</a:t>
            </a:r>
            <a:r>
              <a:rPr lang="en-US" sz="2000" b="0" dirty="0"/>
              <a:t> </a:t>
            </a:r>
            <a:r>
              <a:rPr lang="en-US" sz="2000" b="0" err="1"/>
              <a:t>tipos</a:t>
            </a:r>
            <a:r>
              <a:rPr lang="en-US" sz="2000" b="0" dirty="0"/>
              <a:t> de </a:t>
            </a:r>
            <a:r>
              <a:rPr lang="en-US" sz="2000" b="0" err="1"/>
              <a:t>datos</a:t>
            </a:r>
            <a:r>
              <a:rPr lang="en-US" sz="2000" b="0" dirty="0"/>
              <a:t>, </a:t>
            </a:r>
            <a:r>
              <a:rPr lang="en-US" sz="2000" b="0" err="1"/>
              <a:t>como</a:t>
            </a:r>
            <a:r>
              <a:rPr lang="en-US" sz="2000" b="0" dirty="0"/>
              <a:t> </a:t>
            </a:r>
            <a:r>
              <a:rPr lang="en-US" sz="2000" b="0" err="1"/>
              <a:t>texto</a:t>
            </a:r>
            <a:r>
              <a:rPr lang="en-US" sz="2000" b="0" dirty="0"/>
              <a:t>, </a:t>
            </a:r>
            <a:r>
              <a:rPr lang="en-US" sz="2000" b="0" err="1"/>
              <a:t>número</a:t>
            </a:r>
            <a:r>
              <a:rPr lang="en-US" sz="2000" b="0" dirty="0"/>
              <a:t> o </a:t>
            </a:r>
            <a:r>
              <a:rPr lang="en-US" sz="2000" b="0" err="1"/>
              <a:t>fecha</a:t>
            </a:r>
            <a:r>
              <a:rPr lang="en-US" sz="2000" b="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>
              <a:lnSpc>
                <a:spcPct val="9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2530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559C7-838E-2B39-DD22-E7404ECC2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558A-D682-41F5-C4EB-6A5C5676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6C6689-94C0-07B9-FA63-9CBCA1C6F268}"/>
              </a:ext>
            </a:extLst>
          </p:cNvPr>
          <p:cNvSpPr txBox="1">
            <a:spLocks/>
          </p:cNvSpPr>
          <p:nvPr/>
        </p:nvSpPr>
        <p:spPr>
          <a:xfrm>
            <a:off x="1108999" y="1874731"/>
            <a:ext cx="6278525" cy="4493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900" dirty="0"/>
              <a:t>VISTA DE DATOS: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500" b="0" dirty="0"/>
              <a:t>En </a:t>
            </a:r>
            <a:r>
              <a:rPr lang="en-US" sz="2500" b="0" err="1"/>
              <a:t>esta</a:t>
            </a:r>
            <a:r>
              <a:rPr lang="en-US" sz="2500" b="0" dirty="0"/>
              <a:t> vista, </a:t>
            </a:r>
            <a:r>
              <a:rPr lang="en-US" sz="2500" b="0" err="1"/>
              <a:t>los</a:t>
            </a:r>
            <a:r>
              <a:rPr lang="en-US" sz="2500" b="0" dirty="0"/>
              <a:t> </a:t>
            </a:r>
            <a:r>
              <a:rPr lang="en-US" sz="2500" b="0" err="1"/>
              <a:t>usuarios</a:t>
            </a:r>
            <a:r>
              <a:rPr lang="en-US" sz="2500" b="0" dirty="0"/>
              <a:t> </a:t>
            </a:r>
            <a:r>
              <a:rPr lang="en-US" sz="2500" b="0" err="1"/>
              <a:t>pueden</a:t>
            </a:r>
            <a:r>
              <a:rPr lang="en-US" sz="2500" b="0" dirty="0"/>
              <a:t> </a:t>
            </a:r>
            <a:r>
              <a:rPr lang="en-US" sz="2500" err="1"/>
              <a:t>ver</a:t>
            </a:r>
            <a:r>
              <a:rPr lang="en-US" sz="2500" dirty="0"/>
              <a:t> y </a:t>
            </a:r>
            <a:r>
              <a:rPr lang="en-US" sz="2500" err="1"/>
              <a:t>explorar</a:t>
            </a:r>
            <a:r>
              <a:rPr lang="en-US" sz="2500" dirty="0"/>
              <a:t> </a:t>
            </a:r>
            <a:r>
              <a:rPr lang="en-US" sz="2500" err="1"/>
              <a:t>los</a:t>
            </a:r>
            <a:r>
              <a:rPr lang="en-US" sz="2500" dirty="0"/>
              <a:t> </a:t>
            </a:r>
            <a:r>
              <a:rPr lang="en-US" sz="2500" err="1"/>
              <a:t>datos</a:t>
            </a:r>
            <a:r>
              <a:rPr lang="en-US" sz="2500" dirty="0"/>
              <a:t> que </a:t>
            </a:r>
            <a:r>
              <a:rPr lang="en-US" sz="2500" err="1"/>
              <a:t>han</a:t>
            </a:r>
            <a:r>
              <a:rPr lang="en-US" sz="2500" dirty="0"/>
              <a:t> </a:t>
            </a:r>
            <a:r>
              <a:rPr lang="en-US" sz="2500" err="1"/>
              <a:t>sido</a:t>
            </a:r>
            <a:r>
              <a:rPr lang="en-US" sz="2500" dirty="0"/>
              <a:t> </a:t>
            </a:r>
            <a:r>
              <a:rPr lang="en-US" sz="2500" err="1"/>
              <a:t>importados</a:t>
            </a:r>
            <a:r>
              <a:rPr lang="en-US" sz="2500" dirty="0"/>
              <a:t> al </a:t>
            </a:r>
            <a:r>
              <a:rPr lang="en-US" sz="2500" err="1"/>
              <a:t>modelo</a:t>
            </a:r>
            <a:r>
              <a:rPr lang="en-US" sz="2500" dirty="0"/>
              <a:t> de Power BI </a:t>
            </a:r>
            <a:r>
              <a:rPr lang="en-US" sz="2500" b="0" err="1"/>
              <a:t>en</a:t>
            </a:r>
            <a:r>
              <a:rPr lang="en-US" sz="2500" b="0" dirty="0"/>
              <a:t> un </a:t>
            </a:r>
            <a:r>
              <a:rPr lang="en-US" sz="2500" b="0" err="1"/>
              <a:t>formato</a:t>
            </a:r>
            <a:r>
              <a:rPr lang="en-US" sz="2500" b="0" dirty="0"/>
              <a:t> tabular.</a:t>
            </a:r>
            <a:endParaRPr lang="en-US" sz="2500" b="0"/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>
              <a:lnSpc>
                <a:spcPct val="90000"/>
              </a:lnSpc>
            </a:pPr>
            <a:r>
              <a:rPr lang="en-US" sz="2500" b="0" err="1"/>
              <a:t>Desde</a:t>
            </a:r>
            <a:r>
              <a:rPr lang="en-US" sz="2500" b="0" dirty="0"/>
              <a:t> </a:t>
            </a:r>
            <a:r>
              <a:rPr lang="en-US" sz="2500" b="0" err="1"/>
              <a:t>esta</a:t>
            </a:r>
            <a:r>
              <a:rPr lang="en-US" sz="2500" b="0" dirty="0"/>
              <a:t> </a:t>
            </a:r>
            <a:r>
              <a:rPr lang="en-US" sz="2500" b="0" err="1"/>
              <a:t>sección</a:t>
            </a:r>
            <a:r>
              <a:rPr lang="en-US" sz="2500" b="0" dirty="0"/>
              <a:t> </a:t>
            </a:r>
            <a:r>
              <a:rPr lang="en-US" sz="2500" b="0" err="1"/>
              <a:t>podemos</a:t>
            </a:r>
            <a:r>
              <a:rPr lang="en-US" sz="2500" b="0" dirty="0"/>
              <a:t> </a:t>
            </a:r>
            <a:r>
              <a:rPr lang="en-US" sz="2500" b="0" err="1"/>
              <a:t>realizar</a:t>
            </a:r>
            <a:r>
              <a:rPr lang="en-US" sz="2500" b="0" dirty="0"/>
              <a:t> </a:t>
            </a:r>
            <a:r>
              <a:rPr lang="en-US" sz="2500" b="0" err="1"/>
              <a:t>operaciones</a:t>
            </a:r>
            <a:r>
              <a:rPr lang="en-US" sz="2500" b="0" dirty="0"/>
              <a:t> </a:t>
            </a:r>
            <a:r>
              <a:rPr lang="en-US" sz="2500" b="0" err="1"/>
              <a:t>básicas</a:t>
            </a:r>
            <a:r>
              <a:rPr lang="en-US" sz="2500" b="0" dirty="0"/>
              <a:t> de </a:t>
            </a:r>
            <a:r>
              <a:rPr lang="en-US" sz="2500" b="0" err="1"/>
              <a:t>filtrado</a:t>
            </a:r>
            <a:r>
              <a:rPr lang="en-US" sz="2500" b="0" dirty="0"/>
              <a:t> y </a:t>
            </a:r>
            <a:r>
              <a:rPr lang="en-US" sz="2500" b="0" err="1"/>
              <a:t>ordenación</a:t>
            </a:r>
            <a:r>
              <a:rPr lang="en-US" sz="2500" b="0" dirty="0"/>
              <a:t>.</a:t>
            </a:r>
            <a:endParaRPr lang="en-US" sz="2500" b="0" dirty="0" err="1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9B88A-3355-825C-E70F-0E791288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06" y="1879235"/>
            <a:ext cx="4313878" cy="44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94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A179B-D605-1999-2E77-447466CC0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11AB-84F8-6326-30B7-19F4DF29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E33DA6-0E61-76E8-AA36-3542AF7547F4}"/>
              </a:ext>
            </a:extLst>
          </p:cNvPr>
          <p:cNvSpPr txBox="1">
            <a:spLocks/>
          </p:cNvSpPr>
          <p:nvPr/>
        </p:nvSpPr>
        <p:spPr>
          <a:xfrm>
            <a:off x="1082495" y="1874731"/>
            <a:ext cx="10234298" cy="4493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900" dirty="0"/>
              <a:t>VISTA DE MODELO: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500" b="0" dirty="0"/>
              <a:t>Esta vista </a:t>
            </a:r>
            <a:r>
              <a:rPr lang="en-US" sz="2500" b="0" dirty="0" err="1"/>
              <a:t>muestra</a:t>
            </a:r>
            <a:r>
              <a:rPr lang="en-US" sz="2500" b="0" dirty="0"/>
              <a:t> un </a:t>
            </a:r>
            <a:r>
              <a:rPr lang="en-US" sz="2500" b="0" dirty="0" err="1"/>
              <a:t>diagrama</a:t>
            </a:r>
            <a:r>
              <a:rPr lang="en-US" sz="2500" b="0" dirty="0"/>
              <a:t> con </a:t>
            </a:r>
            <a:r>
              <a:rPr lang="en-US" sz="2500" b="0" dirty="0" err="1"/>
              <a:t>toda</a:t>
            </a:r>
            <a:r>
              <a:rPr lang="en-US" sz="2500" b="0" dirty="0"/>
              <a:t> la </a:t>
            </a:r>
            <a:r>
              <a:rPr lang="en-US" sz="2500" b="0" dirty="0" err="1"/>
              <a:t>estructura</a:t>
            </a:r>
            <a:r>
              <a:rPr lang="en-US" sz="2500" b="0" dirty="0"/>
              <a:t> del </a:t>
            </a:r>
            <a:r>
              <a:rPr lang="en-US" sz="2500" b="0" dirty="0" err="1"/>
              <a:t>modelo</a:t>
            </a:r>
            <a:r>
              <a:rPr lang="en-US" sz="2500" b="0" dirty="0"/>
              <a:t> y  sus </a:t>
            </a:r>
            <a:r>
              <a:rPr lang="en-US" sz="2500" b="0" dirty="0" err="1"/>
              <a:t>opciones</a:t>
            </a:r>
            <a:r>
              <a:rPr lang="en-US" sz="2500" b="0" dirty="0"/>
              <a:t> </a:t>
            </a:r>
            <a:r>
              <a:rPr lang="en-US" sz="2500" b="0" dirty="0" err="1"/>
              <a:t>nos</a:t>
            </a:r>
            <a:r>
              <a:rPr lang="en-US" sz="2500" b="0" dirty="0"/>
              <a:t> </a:t>
            </a:r>
            <a:r>
              <a:rPr lang="en-US" sz="2500" b="0" dirty="0" err="1"/>
              <a:t>ayudarán</a:t>
            </a:r>
            <a:r>
              <a:rPr lang="en-US" sz="2500" b="0" dirty="0"/>
              <a:t> a </a:t>
            </a:r>
            <a:r>
              <a:rPr lang="en-US" sz="2500" b="0" dirty="0" err="1"/>
              <a:t>definir</a:t>
            </a:r>
            <a:r>
              <a:rPr lang="en-US" sz="2500" b="0" dirty="0"/>
              <a:t> las </a:t>
            </a:r>
            <a:r>
              <a:rPr lang="en-US" sz="2500" b="0" dirty="0" err="1"/>
              <a:t>relaciones</a:t>
            </a:r>
            <a:r>
              <a:rPr lang="en-US" sz="2500" b="0" dirty="0"/>
              <a:t> entre </a:t>
            </a:r>
            <a:r>
              <a:rPr lang="en-US" sz="2500" b="0" dirty="0" err="1"/>
              <a:t>ellas</a:t>
            </a:r>
            <a:r>
              <a:rPr lang="en-US" sz="2500" b="0" dirty="0"/>
              <a:t>. </a:t>
            </a:r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>
              <a:lnSpc>
                <a:spcPct val="90000"/>
              </a:lnSpc>
            </a:pPr>
            <a:endParaRPr lang="en-US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2466C-779A-D664-8C2E-83C24DBF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44" y="3383652"/>
            <a:ext cx="7432398" cy="31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1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92BE-BF24-CC24-1A5C-5E073210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59AB-6466-758E-0BE7-6F1B948C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ACB274-9B0F-59B9-4DB3-91282E4EF1A5}"/>
              </a:ext>
            </a:extLst>
          </p:cNvPr>
          <p:cNvSpPr txBox="1">
            <a:spLocks/>
          </p:cNvSpPr>
          <p:nvPr/>
        </p:nvSpPr>
        <p:spPr>
          <a:xfrm>
            <a:off x="1082495" y="1874731"/>
            <a:ext cx="5185219" cy="4493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900" dirty="0"/>
              <a:t>VISTA DE MODELO: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500" b="0" dirty="0"/>
              <a:t>Esta vista </a:t>
            </a:r>
            <a:r>
              <a:rPr lang="en-US" sz="2500" b="0" dirty="0" err="1"/>
              <a:t>facilita</a:t>
            </a:r>
            <a:r>
              <a:rPr lang="en-US" sz="2500" b="0" dirty="0"/>
              <a:t> la </a:t>
            </a:r>
            <a:r>
              <a:rPr lang="en-US" sz="2500" b="0" dirty="0" err="1"/>
              <a:t>estructuración</a:t>
            </a:r>
            <a:r>
              <a:rPr lang="en-US" sz="2500" b="0" dirty="0"/>
              <a:t> y </a:t>
            </a:r>
            <a:r>
              <a:rPr lang="en-US" sz="2500" b="0" dirty="0" err="1"/>
              <a:t>organización</a:t>
            </a:r>
            <a:r>
              <a:rPr lang="en-US" sz="2500" b="0" dirty="0"/>
              <a:t> de </a:t>
            </a:r>
            <a:r>
              <a:rPr lang="en-US" sz="2500" b="0" dirty="0" err="1"/>
              <a:t>los</a:t>
            </a:r>
            <a:r>
              <a:rPr lang="en-US" sz="2500" b="0" dirty="0"/>
              <a:t> </a:t>
            </a:r>
            <a:r>
              <a:rPr lang="en-US" sz="2500" b="0" dirty="0" err="1"/>
              <a:t>datos</a:t>
            </a:r>
            <a:r>
              <a:rPr lang="en-US" sz="2500" b="0" dirty="0"/>
              <a:t>, </a:t>
            </a:r>
            <a:r>
              <a:rPr lang="en-US" sz="2500" b="0" dirty="0" err="1"/>
              <a:t>asegurando</a:t>
            </a:r>
            <a:r>
              <a:rPr lang="en-US" sz="2500" b="0" dirty="0"/>
              <a:t> que las </a:t>
            </a:r>
            <a:r>
              <a:rPr lang="en-US" sz="2500" b="0" dirty="0" err="1"/>
              <a:t>relaciones</a:t>
            </a:r>
            <a:r>
              <a:rPr lang="en-US" sz="2500" b="0" dirty="0"/>
              <a:t> entre </a:t>
            </a:r>
            <a:r>
              <a:rPr lang="en-US" sz="2500" b="0" dirty="0" err="1"/>
              <a:t>tablas</a:t>
            </a:r>
            <a:r>
              <a:rPr lang="en-US" sz="2500" b="0" dirty="0"/>
              <a:t> </a:t>
            </a:r>
            <a:r>
              <a:rPr lang="en-US" sz="2500" b="0" dirty="0" err="1"/>
              <a:t>estén</a:t>
            </a:r>
            <a:r>
              <a:rPr lang="en-US" sz="2500" b="0" dirty="0"/>
              <a:t> </a:t>
            </a:r>
            <a:r>
              <a:rPr lang="en-US" sz="2500" b="0" dirty="0" err="1"/>
              <a:t>correctamente</a:t>
            </a:r>
            <a:r>
              <a:rPr lang="en-US" sz="2500" b="0" dirty="0"/>
              <a:t> </a:t>
            </a:r>
            <a:r>
              <a:rPr lang="en-US" sz="2500" b="0" dirty="0" err="1"/>
              <a:t>definidas</a:t>
            </a:r>
            <a:r>
              <a:rPr lang="en-US" sz="2500" b="0" dirty="0"/>
              <a:t> para un </a:t>
            </a:r>
            <a:r>
              <a:rPr lang="en-US" sz="2500" b="0" dirty="0" err="1"/>
              <a:t>análisis</a:t>
            </a:r>
            <a:r>
              <a:rPr lang="en-US" sz="2500" b="0" dirty="0"/>
              <a:t> </a:t>
            </a:r>
            <a:r>
              <a:rPr lang="en-US" sz="2500" b="0" dirty="0" err="1"/>
              <a:t>preciso</a:t>
            </a:r>
            <a:r>
              <a:rPr lang="en-US" sz="2500" b="0" dirty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>
              <a:lnSpc>
                <a:spcPct val="90000"/>
              </a:lnSpc>
            </a:pPr>
            <a:endParaRPr lang="en-US" sz="24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FD805-7848-CAFB-8EF7-E2A56E6E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83" y="1722783"/>
            <a:ext cx="5063099" cy="49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3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552D3-D6CC-675D-85A3-450726E8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48DE-EE1F-3407-2055-5724FDB6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E11CC7-282B-77C0-6501-26A8B53B1B66}"/>
              </a:ext>
            </a:extLst>
          </p:cNvPr>
          <p:cNvSpPr txBox="1">
            <a:spLocks/>
          </p:cNvSpPr>
          <p:nvPr/>
        </p:nvSpPr>
        <p:spPr>
          <a:xfrm>
            <a:off x="701495" y="1874731"/>
            <a:ext cx="5109730" cy="4493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dirty="0"/>
              <a:t>VISTA DE CONSULTAS DAX:</a:t>
            </a:r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>
              <a:lnSpc>
                <a:spcPct val="90000"/>
              </a:lnSpc>
            </a:pPr>
            <a:r>
              <a:rPr lang="en-US" sz="2500" b="0" dirty="0"/>
              <a:t>Esta vista </a:t>
            </a:r>
            <a:r>
              <a:rPr lang="en-US" sz="2500" b="0" err="1"/>
              <a:t>muestra</a:t>
            </a:r>
            <a:r>
              <a:rPr lang="en-US" sz="2500" b="0" dirty="0"/>
              <a:t> las </a:t>
            </a:r>
            <a:r>
              <a:rPr lang="en-US" sz="2500" b="0" err="1"/>
              <a:t>consultas</a:t>
            </a:r>
            <a:r>
              <a:rPr lang="en-US" sz="2500" b="0" dirty="0"/>
              <a:t> DAX.  Los </a:t>
            </a:r>
            <a:r>
              <a:rPr lang="en-US" sz="2500" b="0" err="1"/>
              <a:t>usuarios</a:t>
            </a:r>
            <a:r>
              <a:rPr lang="en-US" sz="2500" b="0" dirty="0"/>
              <a:t> </a:t>
            </a:r>
            <a:r>
              <a:rPr lang="en-US" sz="2500" b="0" err="1"/>
              <a:t>pueden</a:t>
            </a:r>
            <a:r>
              <a:rPr lang="en-US" sz="2500" b="0" dirty="0"/>
              <a:t> </a:t>
            </a:r>
            <a:r>
              <a:rPr lang="en-US" sz="2500" b="0" err="1"/>
              <a:t>trabajar</a:t>
            </a:r>
            <a:r>
              <a:rPr lang="en-US" sz="2500" b="0" dirty="0"/>
              <a:t> con </a:t>
            </a:r>
            <a:r>
              <a:rPr lang="en-US" sz="2500" b="0" err="1"/>
              <a:t>consultas</a:t>
            </a:r>
            <a:r>
              <a:rPr lang="en-US" sz="2500" b="0" dirty="0"/>
              <a:t> DAX que son </a:t>
            </a:r>
            <a:r>
              <a:rPr lang="en-US" sz="2500" b="0" err="1"/>
              <a:t>similares</a:t>
            </a:r>
            <a:r>
              <a:rPr lang="en-US" sz="2500" b="0" dirty="0"/>
              <a:t> a </a:t>
            </a:r>
            <a:r>
              <a:rPr lang="en-US" sz="2500" b="0" err="1"/>
              <a:t>consultas</a:t>
            </a:r>
            <a:r>
              <a:rPr lang="en-US" sz="2500" b="0" dirty="0"/>
              <a:t> SQL y se </a:t>
            </a:r>
            <a:r>
              <a:rPr lang="en-US" sz="2500" b="0" err="1"/>
              <a:t>utilizan</a:t>
            </a:r>
            <a:r>
              <a:rPr lang="en-US" sz="2500" b="0" dirty="0"/>
              <a:t> para </a:t>
            </a:r>
            <a:r>
              <a:rPr lang="en-US" sz="2500" b="0" err="1"/>
              <a:t>explorar</a:t>
            </a:r>
            <a:r>
              <a:rPr lang="en-US" sz="2500" b="0" dirty="0"/>
              <a:t> y </a:t>
            </a:r>
            <a:r>
              <a:rPr lang="en-US" sz="2500" b="0" err="1"/>
              <a:t>devolver</a:t>
            </a:r>
            <a:r>
              <a:rPr lang="en-US" sz="2500" b="0" dirty="0"/>
              <a:t> </a:t>
            </a:r>
            <a:r>
              <a:rPr lang="en-US" sz="2500" b="0" err="1"/>
              <a:t>datos</a:t>
            </a:r>
            <a:r>
              <a:rPr lang="en-US" sz="2500" b="0" dirty="0"/>
              <a:t> del </a:t>
            </a:r>
            <a:r>
              <a:rPr lang="en-US" sz="2500" b="0" err="1"/>
              <a:t>modelo</a:t>
            </a:r>
            <a:r>
              <a:rPr lang="en-US" sz="2500" b="0" dirty="0"/>
              <a:t> sin </a:t>
            </a:r>
            <a:r>
              <a:rPr lang="en-US" sz="2500" b="0" err="1"/>
              <a:t>crear</a:t>
            </a:r>
            <a:r>
              <a:rPr lang="en-US" sz="2500" b="0" dirty="0"/>
              <a:t> </a:t>
            </a:r>
            <a:r>
              <a:rPr lang="en-US" sz="2500" b="0" err="1"/>
              <a:t>elementos</a:t>
            </a:r>
            <a:r>
              <a:rPr lang="en-US" sz="2500" b="0" dirty="0"/>
              <a:t> </a:t>
            </a:r>
            <a:r>
              <a:rPr lang="en-US" sz="2500" b="0" err="1"/>
              <a:t>ni</a:t>
            </a:r>
            <a:r>
              <a:rPr lang="en-US" sz="2500" b="0" dirty="0"/>
              <a:t> </a:t>
            </a:r>
            <a:r>
              <a:rPr lang="en-US" sz="2500" b="0" err="1"/>
              <a:t>en</a:t>
            </a:r>
            <a:r>
              <a:rPr lang="en-US" sz="2500" b="0" dirty="0"/>
              <a:t> </a:t>
            </a:r>
            <a:r>
              <a:rPr lang="en-US" sz="2500" b="0" err="1"/>
              <a:t>los</a:t>
            </a:r>
            <a:r>
              <a:rPr lang="en-US" sz="2500" b="0" dirty="0"/>
              <a:t> </a:t>
            </a:r>
            <a:r>
              <a:rPr lang="en-US" sz="2500" b="0" err="1"/>
              <a:t>objetos</a:t>
            </a:r>
            <a:r>
              <a:rPr lang="en-US" sz="2500" b="0" dirty="0"/>
              <a:t> </a:t>
            </a:r>
            <a:r>
              <a:rPr lang="en-US" sz="2500" b="0" err="1"/>
              <a:t>visuales</a:t>
            </a:r>
            <a:r>
              <a:rPr lang="en-US" sz="2500" b="0" dirty="0"/>
              <a:t> del </a:t>
            </a:r>
            <a:r>
              <a:rPr lang="en-US" sz="2500" b="0" err="1"/>
              <a:t>informe</a:t>
            </a:r>
            <a:r>
              <a:rPr lang="en-US" sz="2500" b="0" dirty="0"/>
              <a:t>.</a:t>
            </a:r>
            <a:endParaRPr lang="en-US" sz="2500"/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>
              <a:lnSpc>
                <a:spcPct val="90000"/>
              </a:lnSpc>
            </a:pPr>
            <a:r>
              <a:rPr lang="en-US" sz="2500" b="0" dirty="0"/>
              <a:t>(</a:t>
            </a:r>
            <a:r>
              <a:rPr lang="en-US" sz="2500" b="0" err="1"/>
              <a:t>Ejemplo</a:t>
            </a:r>
            <a:r>
              <a:rPr lang="en-US" sz="2500" b="0" dirty="0"/>
              <a:t>: </a:t>
            </a:r>
            <a:r>
              <a:rPr lang="en-US" sz="2500" b="0" err="1"/>
              <a:t>Muestra</a:t>
            </a:r>
            <a:r>
              <a:rPr lang="en-US" sz="2500" b="0" dirty="0"/>
              <a:t> las 100 </a:t>
            </a:r>
            <a:r>
              <a:rPr lang="en-US" sz="2500" b="0" err="1"/>
              <a:t>primeras</a:t>
            </a:r>
            <a:r>
              <a:rPr lang="en-US" sz="2500" b="0" dirty="0"/>
              <a:t> </a:t>
            </a:r>
            <a:r>
              <a:rPr lang="en-US" sz="2500" b="0" err="1"/>
              <a:t>filas</a:t>
            </a:r>
            <a:r>
              <a:rPr lang="en-US" sz="2500" b="0" dirty="0"/>
              <a:t>).</a:t>
            </a:r>
            <a:endParaRPr lang="en-US" sz="2500"/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765FC-607A-B902-E2EC-3C9744BD9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299" y="2690901"/>
            <a:ext cx="6128183" cy="23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87EDF-AF46-8C06-4FA5-63BAE54F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FDD01F-48AF-4A15-2728-E007C8AF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0F7AA7-AAD8-75D3-206E-BE963E245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C780905-A03C-A569-335A-FB52D68C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1752E3-0522-4B5F-51C4-A6B537B5F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0810E-35ED-916D-3CE1-74710C4D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SESIONES PENDIENTES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5A778F-65A0-56DB-0B87-52E773F5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9D5F1E-3A9D-3A6F-4571-E5007A23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43564"/>
              </p:ext>
            </p:extLst>
          </p:nvPr>
        </p:nvGraphicFramePr>
        <p:xfrm>
          <a:off x="604097" y="1526709"/>
          <a:ext cx="11050107" cy="45837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1656">
                  <a:extLst>
                    <a:ext uri="{9D8B030D-6E8A-4147-A177-3AD203B41FA5}">
                      <a16:colId xmlns:a16="http://schemas.microsoft.com/office/drawing/2014/main" val="3256238080"/>
                    </a:ext>
                  </a:extLst>
                </a:gridCol>
                <a:gridCol w="1797843">
                  <a:extLst>
                    <a:ext uri="{9D8B030D-6E8A-4147-A177-3AD203B41FA5}">
                      <a16:colId xmlns:a16="http://schemas.microsoft.com/office/drawing/2014/main" val="1312472185"/>
                    </a:ext>
                  </a:extLst>
                </a:gridCol>
                <a:gridCol w="7430608">
                  <a:extLst>
                    <a:ext uri="{9D8B030D-6E8A-4147-A177-3AD203B41FA5}">
                      <a16:colId xmlns:a16="http://schemas.microsoft.com/office/drawing/2014/main" val="2903575754"/>
                    </a:ext>
                  </a:extLst>
                </a:gridCol>
              </a:tblGrid>
              <a:tr h="4445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62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1" dirty="0"/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1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1" dirty="0"/>
                        <a:t>SESION 01 - ANALÍTICA DE DATOS (</a:t>
                      </a:r>
                      <a:r>
                        <a:rPr lang="en-US" sz="1600" i="1" err="1"/>
                        <a:t>Sesión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i="1" err="1"/>
                        <a:t>conjunta</a:t>
                      </a:r>
                      <a:r>
                        <a:rPr lang="en-US" sz="1600" i="1" dirty="0"/>
                        <a:t> 02 horas)</a:t>
                      </a:r>
                      <a:endParaRPr lang="en-US" sz="1600" b="0" i="1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47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02 – INTRODUCCION POWER BI 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513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21/05/2025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03 - IMPORTACIÓN Y TRANSFORMACIÓN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854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28/05/2025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04 - VISUALIZACIÓN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2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03/06/2025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04/06/2025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05 – EXPRESIONES DAX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55308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06 – CASOS PRÁCTICOS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140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17/06/2025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18/06/2025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07 – CASOS PRÁCTICOS (CONTINUACIÓN)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4357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24/06/2025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25/06/2025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08 – CASOS PRÁCTICOS (FINAL)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9651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Por </a:t>
                      </a:r>
                      <a:r>
                        <a:rPr lang="en-US" sz="1600" b="1" dirty="0" err="1"/>
                        <a:t>Determinar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Por </a:t>
                      </a:r>
                      <a:r>
                        <a:rPr lang="en-US" sz="1600" b="1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Determinar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09 – CONFIGURACION AVANZADA Y BUENAS PRÁCTICAS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18880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02/07/2025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02/07/2025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10 – REPASO Y CIERRE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02 horas)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25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5584-653B-FE56-3D0E-8100F68A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C40E-E1A5-54EF-77FF-3C5B0094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06 - INTERFAZ DE USUARIO Y NAVEGACIÓN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EF3352-8985-BE43-3E7B-6F633481C1EE}"/>
              </a:ext>
            </a:extLst>
          </p:cNvPr>
          <p:cNvSpPr txBox="1">
            <a:spLocks/>
          </p:cNvSpPr>
          <p:nvPr/>
        </p:nvSpPr>
        <p:spPr>
          <a:xfrm>
            <a:off x="1082495" y="1874731"/>
            <a:ext cx="9478924" cy="7434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b="0" dirty="0"/>
              <a:t>ALGUNOS EJEMPLOS DE CONSULTAS DAX (Más </a:t>
            </a:r>
            <a:r>
              <a:rPr lang="en-US" sz="2800" b="0" err="1"/>
              <a:t>adelante</a:t>
            </a:r>
            <a:r>
              <a:rPr lang="en-US" sz="2800" b="0" dirty="0"/>
              <a:t> </a:t>
            </a:r>
            <a:r>
              <a:rPr lang="en-US" sz="2800" b="0" err="1"/>
              <a:t>desglosaremos</a:t>
            </a:r>
            <a:r>
              <a:rPr lang="en-US" sz="2800" b="0" dirty="0"/>
              <a:t>  </a:t>
            </a:r>
            <a:r>
              <a:rPr lang="en-US" sz="2800" b="0" err="1"/>
              <a:t>estas</a:t>
            </a:r>
            <a:r>
              <a:rPr lang="en-US" sz="2800" b="0" dirty="0"/>
              <a:t> </a:t>
            </a:r>
            <a:r>
              <a:rPr lang="en-US" sz="2800" b="0" err="1"/>
              <a:t>consultas</a:t>
            </a:r>
            <a:r>
              <a:rPr lang="en-US" sz="2800" b="0" dirty="0"/>
              <a:t>)</a:t>
            </a:r>
          </a:p>
          <a:p>
            <a:pPr>
              <a:lnSpc>
                <a:spcPct val="90000"/>
              </a:lnSpc>
            </a:pPr>
            <a:endParaRPr lang="en-US" sz="25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3D49-AB67-C9B2-43D4-8F8F57A4CD31}"/>
              </a:ext>
            </a:extLst>
          </p:cNvPr>
          <p:cNvSpPr txBox="1"/>
          <p:nvPr/>
        </p:nvSpPr>
        <p:spPr>
          <a:xfrm>
            <a:off x="1080052" y="2963517"/>
            <a:ext cx="31540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cs typeface="Segoe UI"/>
              </a:rPr>
              <a:t>​</a:t>
            </a:r>
            <a:r>
              <a:rPr lang="en-US" sz="1600" b="1" i="1" dirty="0">
                <a:cs typeface="Segoe UI"/>
              </a:rPr>
              <a:t>ORDENAR POR UNA COLUMNA</a:t>
            </a:r>
          </a:p>
          <a:p>
            <a:endParaRPr lang="en-US" sz="1600" i="1" dirty="0">
              <a:ea typeface="+mn-lt"/>
              <a:cs typeface="Segoe UI"/>
            </a:endParaRPr>
          </a:p>
          <a:p>
            <a:r>
              <a:rPr lang="en-US" sz="1000" dirty="0">
                <a:ea typeface="+mn-lt"/>
                <a:cs typeface="+mn-lt"/>
              </a:rPr>
              <a:t>EVALUATE 'Sales'</a:t>
            </a:r>
            <a:endParaRPr lang="en-US" sz="1000"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ORDER BY 'Sales'[Order Date] ASC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BF6C4-6530-49A1-2CFD-BFBA17CD8CA4}"/>
              </a:ext>
            </a:extLst>
          </p:cNvPr>
          <p:cNvSpPr txBox="1"/>
          <p:nvPr/>
        </p:nvSpPr>
        <p:spPr>
          <a:xfrm>
            <a:off x="1080052" y="4507987"/>
            <a:ext cx="31540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cs typeface="Segoe UI"/>
              </a:rPr>
              <a:t>​</a:t>
            </a:r>
            <a:r>
              <a:rPr lang="en-US" sz="1600" b="1" i="1" dirty="0">
                <a:cs typeface="Segoe UI"/>
              </a:rPr>
              <a:t>FILTRAR LOS RESULTADOS</a:t>
            </a:r>
          </a:p>
          <a:p>
            <a:endParaRPr lang="en-US" sz="1600" i="1" dirty="0">
              <a:ea typeface="+mn-lt"/>
              <a:cs typeface="Segoe UI"/>
            </a:endParaRPr>
          </a:p>
          <a:p>
            <a:r>
              <a:rPr lang="en-US" sz="1000" dirty="0">
                <a:ea typeface="+mn-lt"/>
                <a:cs typeface="+mn-lt"/>
              </a:rPr>
              <a:t>EVALUATE</a:t>
            </a:r>
            <a:endParaRPr lang="en-US" sz="1000"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FILTER('Sales', 'Sales'[Quantity] &gt; 10)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0B7C0-ECFB-528C-E80B-8AEB5E02699F}"/>
              </a:ext>
            </a:extLst>
          </p:cNvPr>
          <p:cNvSpPr txBox="1"/>
          <p:nvPr/>
        </p:nvSpPr>
        <p:spPr>
          <a:xfrm>
            <a:off x="6590944" y="4512718"/>
            <a:ext cx="4446103" cy="1215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cs typeface="Segoe UI"/>
              </a:rPr>
              <a:t>​</a:t>
            </a:r>
            <a:r>
              <a:rPr lang="en-US" sz="1600" b="1" i="1" dirty="0">
                <a:cs typeface="Segoe UI"/>
              </a:rPr>
              <a:t>PROMEDIO COLUMNA</a:t>
            </a:r>
            <a:endParaRPr lang="en-US" sz="1600" b="1"/>
          </a:p>
          <a:p>
            <a:endParaRPr lang="en-US" sz="1600" i="1" dirty="0">
              <a:ea typeface="+mn-lt"/>
              <a:cs typeface="Segoe UI"/>
            </a:endParaRPr>
          </a:p>
          <a:p>
            <a:r>
              <a:rPr lang="en-US" sz="1000" dirty="0">
                <a:ea typeface="+mn-lt"/>
                <a:cs typeface="+mn-lt"/>
              </a:rPr>
              <a:t>EVALUATE</a:t>
            </a:r>
            <a:endParaRPr lang="en-US" sz="1000"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SUMMARIZE('Sales', 'Sales'[Product], "Average Amount", AVERAGE('Sales'[Amount]))</a:t>
            </a:r>
            <a:endParaRPr lang="en-US" sz="1000"/>
          </a:p>
          <a:p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DC440-BC0B-4505-8054-BA46D29422D3}"/>
              </a:ext>
            </a:extLst>
          </p:cNvPr>
          <p:cNvSpPr txBox="1"/>
          <p:nvPr/>
        </p:nvSpPr>
        <p:spPr>
          <a:xfrm>
            <a:off x="6588105" y="2963516"/>
            <a:ext cx="4167808" cy="1215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cs typeface="Segoe UI"/>
              </a:rPr>
              <a:t>​</a:t>
            </a:r>
            <a:r>
              <a:rPr lang="en-US" sz="1600" b="1" i="1" dirty="0">
                <a:cs typeface="Segoe UI"/>
              </a:rPr>
              <a:t>CONTAR NUMERO FILAS</a:t>
            </a:r>
          </a:p>
          <a:p>
            <a:endParaRPr lang="en-US" sz="1600" i="1" dirty="0">
              <a:ea typeface="+mn-lt"/>
              <a:cs typeface="Segoe UI"/>
            </a:endParaRPr>
          </a:p>
          <a:p>
            <a:r>
              <a:rPr lang="en-US" sz="1000" dirty="0">
                <a:ea typeface="+mn-lt"/>
                <a:cs typeface="+mn-lt"/>
              </a:rPr>
              <a:t>EVALUATE</a:t>
            </a:r>
            <a:endParaRPr lang="en-US" sz="1000"/>
          </a:p>
          <a:p>
            <a:r>
              <a:rPr lang="en-US" sz="1000" dirty="0">
                <a:ea typeface="+mn-lt"/>
                <a:cs typeface="+mn-lt"/>
              </a:rPr>
              <a:t>SUMMARIZE('Sales', 'Sales'[Product], "Count of Sales", COUNTROWS('Sales'))</a:t>
            </a:r>
            <a:endParaRPr lang="en-US" sz="1000"/>
          </a:p>
          <a:p>
            <a:endParaRPr lang="en-US" sz="9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4150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409B8-85B8-9863-43E3-FFBD816AC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775A78B-8DE9-7373-0226-C8ECFBF0D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9C90F6-6803-A73E-FD36-D966D330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491E211-EB66-C145-DFD5-8B55268A8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B3C29ACD-BE0C-5000-0315-23567A84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08812AC-B662-49DC-001D-EA7F4E2C0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2A8D6-8B01-806A-D9C3-49EA5E15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0709905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03 - IMPORTACIÓN DE DATOS</a:t>
            </a:r>
            <a:endParaRPr lang="en-US" sz="6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6EDECD-5B41-0037-CA55-1ADF48824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0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E35DA-9650-029D-3887-92F28501B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5F0B3A-423E-766F-EE0E-43DE63E1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05EB0-1DA1-457B-21BB-8F187F02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114883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IMPORTACIÓN DE DATOS</a:t>
            </a:r>
            <a:endParaRPr lang="en-US" b="1" u="sng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17CF4C-BC91-B019-2AAE-881E9A6AF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E13DD-73EC-BBC0-1E91-BED367255837}"/>
              </a:ext>
            </a:extLst>
          </p:cNvPr>
          <p:cNvSpPr txBox="1">
            <a:spLocks/>
          </p:cNvSpPr>
          <p:nvPr/>
        </p:nvSpPr>
        <p:spPr>
          <a:xfrm>
            <a:off x="514582" y="1965505"/>
            <a:ext cx="9299511" cy="4380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01 – CONECTAR POWER BI CON EXCEL, CSV Y TXT</a:t>
            </a:r>
            <a:endParaRPr lang="en-US" sz="2400" b="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02 – IMPORTAR DATOS POWER QUERY</a:t>
            </a:r>
            <a:endParaRPr lang="en-US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03 – EJERCICIO – IMPORTAR FICHERO EXCEL</a:t>
            </a:r>
            <a:endParaRPr lang="en-US" dirty="0"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 i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 i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 i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 i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64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B6698-B296-4255-099D-6153CD9C6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27A5-5283-BEA6-0FC0-D1DDE16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CONECTAR POWER BI CON EXCEL</a:t>
            </a:r>
            <a:endParaRPr lang="en-US" sz="27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D46E02-E5CC-DD50-CA67-C6B388933D6F}"/>
              </a:ext>
            </a:extLst>
          </p:cNvPr>
          <p:cNvSpPr txBox="1">
            <a:spLocks/>
          </p:cNvSpPr>
          <p:nvPr/>
        </p:nvSpPr>
        <p:spPr>
          <a:xfrm>
            <a:off x="517869" y="1874731"/>
            <a:ext cx="10668803" cy="4109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Power BI Desktop  </a:t>
            </a:r>
            <a:r>
              <a:rPr lang="en-US" sz="2500" b="0" dirty="0"/>
              <a:t>En </a:t>
            </a:r>
            <a:r>
              <a:rPr lang="en-US" sz="2500" b="0" dirty="0" err="1"/>
              <a:t>su</a:t>
            </a:r>
            <a:r>
              <a:rPr lang="en-US" sz="2500" b="0" dirty="0"/>
              <a:t> </a:t>
            </a:r>
            <a:r>
              <a:rPr lang="en-US" sz="2500" b="0" dirty="0" err="1"/>
              <a:t>ventana</a:t>
            </a:r>
            <a:r>
              <a:rPr lang="en-US" sz="2500" b="0" dirty="0"/>
              <a:t> de </a:t>
            </a:r>
            <a:r>
              <a:rPr lang="en-US" sz="2500" b="0" dirty="0" err="1"/>
              <a:t>bienvenida</a:t>
            </a:r>
            <a:r>
              <a:rPr lang="en-US" sz="2500" b="0" dirty="0"/>
              <a:t> </a:t>
            </a:r>
            <a:r>
              <a:rPr lang="en-US" sz="2500" b="0" dirty="0" err="1"/>
              <a:t>nos</a:t>
            </a:r>
            <a:r>
              <a:rPr lang="en-US" sz="2500" b="0" dirty="0"/>
              <a:t> la </a:t>
            </a:r>
            <a:r>
              <a:rPr lang="en-US" sz="2500" b="0" dirty="0" err="1"/>
              <a:t>opción</a:t>
            </a:r>
            <a:r>
              <a:rPr lang="en-US" sz="2500" b="0" dirty="0"/>
              <a:t> de </a:t>
            </a:r>
            <a:r>
              <a:rPr lang="en-US" sz="2500" b="0" dirty="0" err="1"/>
              <a:t>agregar</a:t>
            </a:r>
            <a:r>
              <a:rPr lang="en-US" sz="2500" b="0" dirty="0"/>
              <a:t> </a:t>
            </a:r>
            <a:r>
              <a:rPr lang="en-US" sz="2500" b="0" dirty="0" err="1"/>
              <a:t>datos</a:t>
            </a:r>
            <a:r>
              <a:rPr lang="en-US" sz="2500" b="0" dirty="0"/>
              <a:t> al </a:t>
            </a:r>
            <a:r>
              <a:rPr lang="en-US" sz="2500" b="0" dirty="0" err="1"/>
              <a:t>informe</a:t>
            </a:r>
            <a:r>
              <a:rPr lang="en-US" sz="2500" b="0" dirty="0"/>
              <a:t> de </a:t>
            </a:r>
            <a:r>
              <a:rPr lang="en-US" sz="2500" b="0" dirty="0" err="1"/>
              <a:t>orígenes</a:t>
            </a:r>
            <a:r>
              <a:rPr lang="en-US" sz="2500" b="0" dirty="0"/>
              <a:t> de </a:t>
            </a:r>
            <a:r>
              <a:rPr lang="en-US" sz="2500" b="0" dirty="0" err="1"/>
              <a:t>datos</a:t>
            </a:r>
            <a:r>
              <a:rPr lang="en-US" sz="2500" b="0" dirty="0"/>
              <a:t> </a:t>
            </a:r>
            <a:r>
              <a:rPr lang="en-US" sz="2500" b="0" dirty="0" err="1"/>
              <a:t>muy</a:t>
            </a:r>
            <a:r>
              <a:rPr lang="en-US" sz="2500" b="0" dirty="0"/>
              <a:t> </a:t>
            </a:r>
            <a:r>
              <a:rPr lang="en-US" sz="2500" b="0" dirty="0" err="1"/>
              <a:t>utilizados</a:t>
            </a:r>
            <a:r>
              <a:rPr lang="en-US" sz="2500" b="0" dirty="0"/>
              <a:t>, entre </a:t>
            </a:r>
            <a:r>
              <a:rPr lang="en-US" sz="2500" b="0" dirty="0" err="1"/>
              <a:t>ellos</a:t>
            </a:r>
            <a:r>
              <a:rPr lang="en-US" sz="2500" b="0" dirty="0"/>
              <a:t> Excel y SQL...</a:t>
            </a:r>
            <a:r>
              <a:rPr lang="en-US" sz="2500" b="0" dirty="0" err="1"/>
              <a:t>Pulsaremos</a:t>
            </a:r>
            <a:r>
              <a:rPr lang="en-US" sz="2500" b="0" dirty="0"/>
              <a:t> </a:t>
            </a:r>
            <a:r>
              <a:rPr lang="en-US" sz="2500" b="0" dirty="0" err="1"/>
              <a:t>sobre</a:t>
            </a:r>
            <a:r>
              <a:rPr lang="en-US" sz="2500" b="0" dirty="0"/>
              <a:t> la </a:t>
            </a:r>
            <a:r>
              <a:rPr lang="en-US" sz="2500" b="0" dirty="0" err="1"/>
              <a:t>opción</a:t>
            </a:r>
            <a:r>
              <a:rPr lang="en-US" sz="2500" b="0" dirty="0"/>
              <a:t> Excel</a:t>
            </a:r>
          </a:p>
          <a:p>
            <a:pPr>
              <a:lnSpc>
                <a:spcPct val="90000"/>
              </a:lnSpc>
            </a:pPr>
            <a:endParaRPr lang="en-US" sz="2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062A9-D6DC-4242-B21D-4D9899E3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65" y="3626932"/>
            <a:ext cx="6858002" cy="27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2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F543C-2D82-D18A-69E6-6B9EB650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BD8F-81B2-0321-50C4-3962C273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CONECTAR POWER BI CON EXCEL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63FE98-C910-BEA3-A6FA-3AAD3DA50D37}"/>
              </a:ext>
            </a:extLst>
          </p:cNvPr>
          <p:cNvSpPr txBox="1">
            <a:spLocks/>
          </p:cNvSpPr>
          <p:nvPr/>
        </p:nvSpPr>
        <p:spPr>
          <a:xfrm>
            <a:off x="524495" y="1874731"/>
            <a:ext cx="5149273" cy="4109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b="0" dirty="0"/>
              <a:t>Al </a:t>
            </a:r>
            <a:r>
              <a:rPr lang="en-US" sz="2500" b="0" dirty="0" err="1"/>
              <a:t>indicarle</a:t>
            </a:r>
            <a:r>
              <a:rPr lang="en-US" sz="2500" b="0" dirty="0"/>
              <a:t> </a:t>
            </a:r>
            <a:r>
              <a:rPr lang="en-US" sz="2500" b="0" dirty="0" err="1"/>
              <a:t>el</a:t>
            </a:r>
            <a:r>
              <a:rPr lang="en-US" sz="2500" b="0" dirty="0"/>
              <a:t> </a:t>
            </a:r>
            <a:r>
              <a:rPr lang="en-US" sz="2500" b="0" dirty="0" err="1"/>
              <a:t>fichero</a:t>
            </a:r>
            <a:r>
              <a:rPr lang="en-US" sz="2500" b="0" dirty="0"/>
              <a:t> Excel </a:t>
            </a:r>
            <a:r>
              <a:rPr lang="en-US" sz="2500" b="0" dirty="0" err="1"/>
              <a:t>correspondiente</a:t>
            </a:r>
            <a:r>
              <a:rPr lang="en-US" sz="2500" b="0" dirty="0"/>
              <a:t>, </a:t>
            </a:r>
            <a:r>
              <a:rPr lang="en-US" sz="2500" b="0" dirty="0" err="1"/>
              <a:t>nos</a:t>
            </a:r>
            <a:r>
              <a:rPr lang="en-US" sz="2500" b="0" dirty="0"/>
              <a:t> </a:t>
            </a:r>
            <a:r>
              <a:rPr lang="en-US" sz="2500" b="0" dirty="0" err="1"/>
              <a:t>aparecerá</a:t>
            </a:r>
            <a:r>
              <a:rPr lang="en-US" sz="2500" b="0" dirty="0"/>
              <a:t> </a:t>
            </a:r>
            <a:r>
              <a:rPr lang="en-US" sz="2500" b="0" dirty="0" err="1"/>
              <a:t>una</a:t>
            </a:r>
            <a:r>
              <a:rPr lang="en-US" sz="2500" b="0" dirty="0"/>
              <a:t> </a:t>
            </a:r>
            <a:r>
              <a:rPr lang="en-US" sz="2500" b="0" dirty="0" err="1"/>
              <a:t>ventana</a:t>
            </a:r>
            <a:r>
              <a:rPr lang="en-US" sz="2500" b="0" dirty="0"/>
              <a:t> </a:t>
            </a:r>
            <a:r>
              <a:rPr lang="en-US" sz="2500" b="0" dirty="0" err="1"/>
              <a:t>como</a:t>
            </a:r>
            <a:r>
              <a:rPr lang="en-US" sz="2500" b="0" dirty="0"/>
              <a:t> la </a:t>
            </a:r>
            <a:r>
              <a:rPr lang="en-US" sz="2500" b="0" dirty="0" err="1"/>
              <a:t>indicada</a:t>
            </a:r>
            <a:r>
              <a:rPr lang="en-US" sz="2500" b="0" dirty="0"/>
              <a:t> </a:t>
            </a:r>
            <a:r>
              <a:rPr lang="en-US" sz="2500" b="0" dirty="0" err="1"/>
              <a:t>en</a:t>
            </a:r>
            <a:r>
              <a:rPr lang="en-US" sz="2500" b="0" dirty="0"/>
              <a:t> la </a:t>
            </a:r>
            <a:r>
              <a:rPr lang="en-US" sz="2500" b="0" dirty="0" err="1"/>
              <a:t>captura</a:t>
            </a:r>
            <a:r>
              <a:rPr lang="en-US" sz="2500" b="0" dirty="0"/>
              <a:t> </a:t>
            </a:r>
            <a:r>
              <a:rPr lang="en-US" sz="2500" b="0" dirty="0" err="1"/>
              <a:t>en</a:t>
            </a:r>
            <a:r>
              <a:rPr lang="en-US" sz="2500" b="0" dirty="0"/>
              <a:t> la </a:t>
            </a:r>
            <a:r>
              <a:rPr lang="en-US" sz="2500" b="0" dirty="0" err="1"/>
              <a:t>cual</a:t>
            </a:r>
            <a:r>
              <a:rPr lang="en-US" sz="2500" b="0" dirty="0"/>
              <a:t> </a:t>
            </a:r>
            <a:r>
              <a:rPr lang="en-US" sz="2500" b="0" dirty="0" err="1"/>
              <a:t>tenemos</a:t>
            </a:r>
            <a:r>
              <a:rPr lang="en-US" sz="2500" b="0" dirty="0"/>
              <a:t> la </a:t>
            </a:r>
            <a:r>
              <a:rPr lang="en-US" sz="2500" b="0" dirty="0" err="1"/>
              <a:t>opción</a:t>
            </a:r>
            <a:r>
              <a:rPr lang="en-US" sz="2500" b="0" dirty="0"/>
              <a:t> de </a:t>
            </a:r>
            <a:r>
              <a:rPr lang="en-US" sz="2500" b="0" dirty="0" err="1"/>
              <a:t>cargar</a:t>
            </a:r>
            <a:r>
              <a:rPr lang="en-US" sz="2500" b="0" dirty="0"/>
              <a:t> </a:t>
            </a:r>
            <a:r>
              <a:rPr lang="en-US" sz="2500" b="0" dirty="0" err="1"/>
              <a:t>los</a:t>
            </a:r>
            <a:r>
              <a:rPr lang="en-US" sz="2500" b="0" dirty="0"/>
              <a:t> </a:t>
            </a:r>
            <a:r>
              <a:rPr lang="en-US" sz="2500" b="0" dirty="0" err="1"/>
              <a:t>datos</a:t>
            </a:r>
            <a:r>
              <a:rPr lang="en-US" sz="2500" b="0" dirty="0"/>
              <a:t> </a:t>
            </a:r>
            <a:r>
              <a:rPr lang="en-US" sz="2500" b="0" dirty="0" err="1"/>
              <a:t>tal</a:t>
            </a:r>
            <a:r>
              <a:rPr lang="en-US" sz="2500" b="0" dirty="0"/>
              <a:t> </a:t>
            </a:r>
            <a:r>
              <a:rPr lang="en-US" sz="2500" b="0" dirty="0" err="1"/>
              <a:t>cual</a:t>
            </a:r>
            <a:r>
              <a:rPr lang="en-US" sz="2500" b="0" dirty="0"/>
              <a:t> se </a:t>
            </a:r>
            <a:r>
              <a:rPr lang="en-US" sz="2500" b="0" dirty="0" err="1"/>
              <a:t>presentan</a:t>
            </a:r>
            <a:r>
              <a:rPr lang="en-US" sz="2500" b="0" dirty="0"/>
              <a:t> o </a:t>
            </a:r>
            <a:r>
              <a:rPr lang="en-US" sz="2500" b="0" dirty="0" err="1"/>
              <a:t>por</a:t>
            </a:r>
            <a:r>
              <a:rPr lang="en-US" sz="2500" b="0" dirty="0"/>
              <a:t> </a:t>
            </a:r>
            <a:r>
              <a:rPr lang="en-US" sz="2500" b="0" dirty="0" err="1"/>
              <a:t>el</a:t>
            </a:r>
            <a:r>
              <a:rPr lang="en-US" sz="2500" b="0" dirty="0"/>
              <a:t> </a:t>
            </a:r>
            <a:r>
              <a:rPr lang="en-US" sz="2500" b="0" dirty="0" err="1"/>
              <a:t>contrario</a:t>
            </a:r>
            <a:r>
              <a:rPr lang="en-US" sz="2500" b="0" dirty="0"/>
              <a:t> </a:t>
            </a:r>
            <a:r>
              <a:rPr lang="en-US" sz="2500" b="0" dirty="0" err="1"/>
              <a:t>transformar</a:t>
            </a:r>
            <a:r>
              <a:rPr lang="en-US" sz="2500" b="0" dirty="0"/>
              <a:t> </a:t>
            </a:r>
            <a:r>
              <a:rPr lang="en-US" sz="2500" b="0" dirty="0" err="1"/>
              <a:t>los</a:t>
            </a:r>
            <a:r>
              <a:rPr lang="en-US" sz="2500" b="0" dirty="0"/>
              <a:t> </a:t>
            </a:r>
            <a:r>
              <a:rPr lang="en-US" sz="2500" b="0" dirty="0" err="1"/>
              <a:t>datos</a:t>
            </a:r>
            <a:r>
              <a:rPr lang="en-US" sz="2500" b="0" dirty="0"/>
              <a:t> con Power Query .</a:t>
            </a:r>
            <a:endParaRPr lang="en-US" sz="2500" dirty="0"/>
          </a:p>
          <a:p>
            <a:pPr>
              <a:lnSpc>
                <a:spcPct val="90000"/>
              </a:lnSpc>
            </a:pPr>
            <a:endParaRPr lang="en-US" sz="2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3DAF2-E191-47C7-2E91-3281A8AF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04" y="2062338"/>
            <a:ext cx="5147346" cy="41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6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6743-76BB-A12F-E33E-D8D43DFD6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DAD7-D1BC-7B33-3C67-8BC067EF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CONECTAR POWER BI CON EXCEL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36772B-BF6D-0D8A-2198-8AE305B89A1A}"/>
              </a:ext>
            </a:extLst>
          </p:cNvPr>
          <p:cNvSpPr txBox="1">
            <a:spLocks/>
          </p:cNvSpPr>
          <p:nvPr/>
        </p:nvSpPr>
        <p:spPr>
          <a:xfrm>
            <a:off x="524495" y="1874731"/>
            <a:ext cx="5149273" cy="4109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b="0" dirty="0"/>
              <a:t>De </a:t>
            </a:r>
            <a:r>
              <a:rPr lang="en-US" sz="2500" b="0" err="1"/>
              <a:t>igual</a:t>
            </a:r>
            <a:r>
              <a:rPr lang="en-US" sz="2500" b="0" dirty="0"/>
              <a:t> forma que con Excel, Power Automate </a:t>
            </a:r>
            <a:r>
              <a:rPr lang="en-US" sz="2500" b="0" err="1"/>
              <a:t>nos</a:t>
            </a:r>
            <a:r>
              <a:rPr lang="en-US" sz="2500" b="0" dirty="0"/>
              <a:t> </a:t>
            </a:r>
            <a:r>
              <a:rPr lang="en-US" sz="2500" b="0" err="1"/>
              <a:t>ofrece</a:t>
            </a:r>
            <a:r>
              <a:rPr lang="en-US" sz="2500" b="0" dirty="0"/>
              <a:t> </a:t>
            </a:r>
            <a:r>
              <a:rPr lang="en-US" sz="2500" b="0" err="1"/>
              <a:t>una</a:t>
            </a:r>
            <a:r>
              <a:rPr lang="en-US" sz="2500" b="0" dirty="0"/>
              <a:t> </a:t>
            </a:r>
            <a:r>
              <a:rPr lang="en-US" sz="2500" b="0" err="1"/>
              <a:t>infinidad</a:t>
            </a:r>
            <a:r>
              <a:rPr lang="en-US" sz="2500" b="0" dirty="0"/>
              <a:t> de </a:t>
            </a:r>
            <a:r>
              <a:rPr lang="en-US" sz="2500" b="0" err="1"/>
              <a:t>conectores</a:t>
            </a:r>
            <a:r>
              <a:rPr lang="en-US" sz="2500" b="0" dirty="0"/>
              <a:t> tales </a:t>
            </a:r>
            <a:r>
              <a:rPr lang="en-US" sz="2500" b="0" err="1"/>
              <a:t>como</a:t>
            </a:r>
            <a:r>
              <a:rPr lang="en-US" sz="2500" b="0" dirty="0"/>
              <a:t> SharePoint, SQL, PDF, Lakehouse, etc.</a:t>
            </a:r>
            <a:endParaRPr lang="en-US" sz="2500" dirty="0"/>
          </a:p>
          <a:p>
            <a:pPr>
              <a:lnSpc>
                <a:spcPct val="90000"/>
              </a:lnSpc>
            </a:pPr>
            <a:endParaRPr lang="en-US" sz="2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3002B-C4DF-0588-1669-B017AE874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401" y="1717428"/>
            <a:ext cx="4887272" cy="47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87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136A2-AA8F-484B-8612-B806067C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DA88-6859-951C-20F0-2BAE3718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02 - IMPORTACIÓN DE DATOS POWER QUERY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EE60E5-9BEF-F61F-B324-4B0E51EA9182}"/>
              </a:ext>
            </a:extLst>
          </p:cNvPr>
          <p:cNvSpPr txBox="1">
            <a:spLocks/>
          </p:cNvSpPr>
          <p:nvPr/>
        </p:nvSpPr>
        <p:spPr>
          <a:xfrm>
            <a:off x="517869" y="1874731"/>
            <a:ext cx="10913968" cy="4109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dirty="0"/>
              <a:t>ES POSIBLE REALIZAR LA CONEXION DIRECTAMENTE DESDE POWER QUERY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100" b="0" dirty="0"/>
              <a:t>01  En la </a:t>
            </a:r>
            <a:r>
              <a:rPr lang="en-US" sz="2100" b="0" dirty="0" err="1"/>
              <a:t>pantalla</a:t>
            </a:r>
            <a:r>
              <a:rPr lang="en-US" sz="2100" b="0" dirty="0"/>
              <a:t> de </a:t>
            </a:r>
            <a:r>
              <a:rPr lang="en-US" sz="2100" b="0" dirty="0" err="1"/>
              <a:t>bienvenida</a:t>
            </a:r>
            <a:r>
              <a:rPr lang="en-US" sz="2100" b="0" dirty="0"/>
              <a:t>, </a:t>
            </a:r>
            <a:r>
              <a:rPr lang="en-US" sz="2100" b="0" dirty="0" err="1"/>
              <a:t>pulsaremos</a:t>
            </a:r>
            <a:r>
              <a:rPr lang="en-US" sz="2100" b="0" dirty="0"/>
              <a:t> </a:t>
            </a:r>
            <a:r>
              <a:rPr lang="en-US" sz="2100" b="0" dirty="0" err="1"/>
              <a:t>sobre</a:t>
            </a:r>
            <a:r>
              <a:rPr lang="en-US" sz="2100" b="0" dirty="0"/>
              <a:t> la </a:t>
            </a:r>
            <a:r>
              <a:rPr lang="en-US" sz="2100" b="0" dirty="0" err="1"/>
              <a:t>opción</a:t>
            </a:r>
            <a:r>
              <a:rPr lang="en-US" sz="2100" b="0" dirty="0"/>
              <a:t> "</a:t>
            </a:r>
            <a:r>
              <a:rPr lang="en-US" sz="2100" b="0" dirty="0" err="1"/>
              <a:t>Transformar</a:t>
            </a:r>
            <a:r>
              <a:rPr lang="en-US" sz="2100" b="0" dirty="0"/>
              <a:t> </a:t>
            </a:r>
            <a:r>
              <a:rPr lang="en-US" sz="2100" b="0" dirty="0" err="1"/>
              <a:t>datos</a:t>
            </a:r>
            <a:r>
              <a:rPr lang="en-US" sz="2100" b="0" dirty="0"/>
              <a:t>" </a:t>
            </a:r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r>
              <a:rPr lang="en-US" sz="2100" b="0" dirty="0"/>
              <a:t>02  Al pulsar se </a:t>
            </a:r>
            <a:r>
              <a:rPr lang="en-US" sz="2100" b="0" dirty="0" err="1"/>
              <a:t>nos</a:t>
            </a:r>
            <a:r>
              <a:rPr lang="en-US" sz="2100" b="0" dirty="0"/>
              <a:t> </a:t>
            </a:r>
            <a:r>
              <a:rPr lang="en-US" sz="2100" b="0" dirty="0" err="1"/>
              <a:t>abritá</a:t>
            </a:r>
            <a:r>
              <a:rPr lang="en-US" sz="2100" b="0" dirty="0"/>
              <a:t> la </a:t>
            </a:r>
            <a:r>
              <a:rPr lang="en-US" sz="2100" b="0" dirty="0" err="1"/>
              <a:t>pestaá</a:t>
            </a:r>
            <a:r>
              <a:rPr lang="en-US" sz="2100" b="0" dirty="0"/>
              <a:t> de Power Query. </a:t>
            </a:r>
            <a:r>
              <a:rPr lang="en-US" sz="2100" b="0" dirty="0" err="1"/>
              <a:t>Presionaremos</a:t>
            </a:r>
            <a:r>
              <a:rPr lang="en-US" sz="2100" b="0" dirty="0"/>
              <a:t> </a:t>
            </a:r>
            <a:r>
              <a:rPr lang="en-US" sz="2100" b="0" dirty="0" err="1"/>
              <a:t>sobre</a:t>
            </a:r>
            <a:r>
              <a:rPr lang="en-US" sz="2100" b="0" dirty="0"/>
              <a:t> la </a:t>
            </a:r>
            <a:r>
              <a:rPr lang="en-US" sz="2100" b="0" dirty="0" err="1"/>
              <a:t>opción</a:t>
            </a:r>
            <a:r>
              <a:rPr lang="en-US" sz="2100" b="0" dirty="0"/>
              <a:t>: "Nuevo Origen" y </a:t>
            </a:r>
            <a:r>
              <a:rPr lang="en-US" sz="2100" b="0" dirty="0" err="1"/>
              <a:t>marcaremos</a:t>
            </a:r>
            <a:r>
              <a:rPr lang="en-US" sz="2100" b="0" dirty="0"/>
              <a:t> la </a:t>
            </a:r>
            <a:r>
              <a:rPr lang="en-US" sz="2100" b="0" dirty="0" err="1"/>
              <a:t>opción</a:t>
            </a:r>
            <a:r>
              <a:rPr lang="en-US" sz="2100" b="0" dirty="0"/>
              <a:t> </a:t>
            </a:r>
            <a:r>
              <a:rPr lang="en-US" sz="2100" b="0" dirty="0" err="1"/>
              <a:t>libro</a:t>
            </a:r>
            <a:r>
              <a:rPr lang="en-US" sz="2100" b="0" dirty="0"/>
              <a:t> Excel.</a:t>
            </a:r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100" b="0" dirty="0"/>
          </a:p>
          <a:p>
            <a:pPr>
              <a:lnSpc>
                <a:spcPct val="90000"/>
              </a:lnSpc>
            </a:pPr>
            <a:endParaRPr lang="en-US" sz="2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BAF08-84B2-CCC4-A9D5-EEBF9700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2" y="3931754"/>
            <a:ext cx="3938795" cy="1346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7A454-F0DB-4A45-1854-0A6199C10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257" y="3929475"/>
            <a:ext cx="6214442" cy="18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90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B0203-52F9-303F-42D5-57A67203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CE652F-78A1-1ECC-6C04-56067BCC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9B90F332-A6B2-8D74-5A87-46543F55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38DD4D-704C-0643-AD1B-7EE043E0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CB29E-5567-119E-E868-94C3FF8B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9411854" cy="411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8000" dirty="0">
                <a:solidFill>
                  <a:srgbClr val="FFFFFF"/>
                </a:solidFill>
              </a:rPr>
              <a:t>Gracias</a:t>
            </a:r>
            <a:br>
              <a:rPr lang="es-ES" sz="8000" dirty="0">
                <a:solidFill>
                  <a:srgbClr val="FFFFFF"/>
                </a:solidFill>
              </a:rPr>
            </a:br>
            <a:br>
              <a:rPr lang="es-ES" sz="8000" dirty="0">
                <a:solidFill>
                  <a:srgbClr val="FFFFFF"/>
                </a:solidFill>
              </a:rPr>
            </a:br>
            <a:r>
              <a:rPr lang="es-ES" sz="8000" dirty="0">
                <a:solidFill>
                  <a:srgbClr val="FFFFFF"/>
                </a:solidFill>
              </a:rPr>
              <a:t>FINAL SESION 02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B692A6-D924-9C42-88FE-82E265BE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18186-CBB6-C874-399C-D74E134E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043A5-587F-A33A-5DAD-E9BC44CA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711A5-05D5-8E05-A9FB-803935D83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7D625-C836-E51F-2891-F3243A59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C2843F-D178-350F-3280-FBD8C2B86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3CFAFE-1BB1-76A7-D547-D256B7C50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11E22-6AD5-2D55-0A83-024B133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5FF61-3010-E42D-C33E-806F179A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CONEXION POWER BI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B923E6-32E5-9703-032E-FF30F9CD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2F9B91-0BD2-DF4A-9122-B251D8046514}"/>
              </a:ext>
            </a:extLst>
          </p:cNvPr>
          <p:cNvSpPr txBox="1">
            <a:spLocks/>
          </p:cNvSpPr>
          <p:nvPr/>
        </p:nvSpPr>
        <p:spPr>
          <a:xfrm>
            <a:off x="517869" y="1403018"/>
            <a:ext cx="10958899" cy="4584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b="0" dirty="0"/>
              <a:t>Se ha </a:t>
            </a:r>
            <a:r>
              <a:rPr lang="en-US" sz="2500" b="0" dirty="0" err="1"/>
              <a:t>creado</a:t>
            </a:r>
            <a:r>
              <a:rPr lang="en-US" sz="2500" b="0" dirty="0"/>
              <a:t> </a:t>
            </a:r>
            <a:r>
              <a:rPr lang="en-US" sz="2500" b="0" dirty="0" err="1"/>
              <a:t>una</a:t>
            </a:r>
            <a:r>
              <a:rPr lang="en-US" sz="2500" b="0" dirty="0"/>
              <a:t> </a:t>
            </a:r>
            <a:r>
              <a:rPr lang="en-US" sz="2500" b="0" dirty="0" err="1"/>
              <a:t>cuenta</a:t>
            </a:r>
            <a:r>
              <a:rPr lang="en-US" sz="2500" b="0" dirty="0"/>
              <a:t> </a:t>
            </a:r>
            <a:r>
              <a:rPr lang="en-US" sz="2500" b="0" dirty="0" err="1"/>
              <a:t>por</a:t>
            </a:r>
            <a:r>
              <a:rPr lang="en-US" sz="2500" b="0" dirty="0"/>
              <a:t> </a:t>
            </a:r>
            <a:r>
              <a:rPr lang="en-US" sz="2500" b="0" dirty="0" err="1"/>
              <a:t>cada</a:t>
            </a:r>
            <a:r>
              <a:rPr lang="en-US" sz="2500" b="0" dirty="0"/>
              <a:t> </a:t>
            </a:r>
            <a:r>
              <a:rPr lang="en-US" sz="2500" b="0" dirty="0" err="1"/>
              <a:t>alumno</a:t>
            </a:r>
            <a:r>
              <a:rPr lang="en-US" sz="2500" b="0" dirty="0"/>
              <a:t> </a:t>
            </a:r>
            <a:r>
              <a:rPr lang="en-US" sz="2500" b="0" dirty="0" err="1"/>
              <a:t>en</a:t>
            </a:r>
            <a:r>
              <a:rPr lang="en-US" sz="2500" b="0" dirty="0"/>
              <a:t> un Tenant de O365 con </a:t>
            </a:r>
            <a:r>
              <a:rPr lang="en-US" sz="2500" b="0" dirty="0" err="1"/>
              <a:t>permisos</a:t>
            </a:r>
            <a:r>
              <a:rPr lang="en-US" sz="2500" b="0" dirty="0"/>
              <a:t> de Power BI.</a:t>
            </a:r>
            <a:endParaRPr lang="en-US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b="0" dirty="0"/>
              <a:t>La </a:t>
            </a:r>
            <a:r>
              <a:rPr lang="en-US" sz="2500" b="0" dirty="0" err="1"/>
              <a:t>cuenta</a:t>
            </a:r>
            <a:r>
              <a:rPr lang="en-US" sz="2500" b="0" dirty="0"/>
              <a:t> </a:t>
            </a:r>
            <a:r>
              <a:rPr lang="en-US" sz="2500" b="0" dirty="0" err="1"/>
              <a:t>permanecerá</a:t>
            </a:r>
            <a:r>
              <a:rPr lang="en-US" sz="2500" b="0" dirty="0"/>
              <a:t> </a:t>
            </a:r>
            <a:r>
              <a:rPr lang="en-US" sz="2500" b="0" dirty="0" err="1"/>
              <a:t>activa</a:t>
            </a:r>
            <a:r>
              <a:rPr lang="en-US" sz="2500" b="0" dirty="0"/>
              <a:t> </a:t>
            </a:r>
            <a:r>
              <a:rPr lang="en-US" sz="2500" b="0" dirty="0" err="1"/>
              <a:t>todo</a:t>
            </a:r>
            <a:r>
              <a:rPr lang="en-US" sz="2500" b="0" dirty="0"/>
              <a:t> </a:t>
            </a:r>
            <a:r>
              <a:rPr lang="en-US" sz="2500" b="0" dirty="0" err="1"/>
              <a:t>el</a:t>
            </a:r>
            <a:r>
              <a:rPr lang="en-US" sz="2500" b="0" dirty="0"/>
              <a:t> </a:t>
            </a:r>
            <a:r>
              <a:rPr lang="en-US" sz="2500" b="0" dirty="0" err="1"/>
              <a:t>tiempo</a:t>
            </a:r>
            <a:r>
              <a:rPr lang="en-US" sz="2500" b="0" dirty="0"/>
              <a:t> de la </a:t>
            </a:r>
            <a:r>
              <a:rPr lang="en-US" sz="2500" b="0" dirty="0" err="1"/>
              <a:t>formación</a:t>
            </a:r>
            <a:r>
              <a:rPr lang="en-US" sz="2500" b="0" dirty="0"/>
              <a:t> hasta </a:t>
            </a:r>
            <a:r>
              <a:rPr lang="en-US" sz="2500" b="0" dirty="0" err="1"/>
              <a:t>Octubre</a:t>
            </a:r>
            <a:r>
              <a:rPr lang="en-US" sz="2500" b="0" dirty="0"/>
              <a:t>.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b="0" dirty="0"/>
              <a:t>Es </a:t>
            </a:r>
            <a:r>
              <a:rPr lang="en-US" sz="2500" b="0" dirty="0" err="1"/>
              <a:t>posible</a:t>
            </a:r>
            <a:r>
              <a:rPr lang="en-US" sz="2500" b="0" dirty="0"/>
              <a:t> </a:t>
            </a:r>
            <a:r>
              <a:rPr lang="en-US" sz="2500" b="0" dirty="0" err="1"/>
              <a:t>utilizar</a:t>
            </a:r>
            <a:r>
              <a:rPr lang="en-US" sz="2500" b="0" dirty="0"/>
              <a:t> </a:t>
            </a:r>
            <a:r>
              <a:rPr lang="en-US" sz="2500" b="0" dirty="0" err="1"/>
              <a:t>otra</a:t>
            </a:r>
            <a:r>
              <a:rPr lang="en-US" sz="2500" b="0" dirty="0"/>
              <a:t> </a:t>
            </a:r>
            <a:r>
              <a:rPr lang="en-US" sz="2500" b="0" dirty="0" err="1"/>
              <a:t>cuenta</a:t>
            </a:r>
            <a:r>
              <a:rPr lang="en-US" sz="2500" b="0" dirty="0"/>
              <a:t> </a:t>
            </a:r>
            <a:r>
              <a:rPr lang="en-US" sz="2500" b="0" dirty="0" err="1"/>
              <a:t>si</a:t>
            </a:r>
            <a:r>
              <a:rPr lang="en-US" sz="2500" b="0" dirty="0"/>
              <a:t> </a:t>
            </a:r>
            <a:r>
              <a:rPr lang="en-US" sz="2500" b="0" dirty="0" err="1"/>
              <a:t>tienes</a:t>
            </a:r>
            <a:r>
              <a:rPr lang="en-US" sz="2500" b="0" dirty="0"/>
              <a:t> la </a:t>
            </a:r>
            <a:r>
              <a:rPr lang="en-US" sz="2500" b="0" dirty="0" err="1"/>
              <a:t>herramienta</a:t>
            </a:r>
            <a:r>
              <a:rPr lang="en-US" sz="2500" b="0" dirty="0"/>
              <a:t> </a:t>
            </a:r>
            <a:r>
              <a:rPr lang="en-US" sz="2500" b="0" dirty="0" err="1"/>
              <a:t>habilitada</a:t>
            </a:r>
            <a:r>
              <a:rPr lang="en-US" sz="2500" b="0" dirty="0"/>
              <a:t> </a:t>
            </a:r>
            <a:r>
              <a:rPr lang="en-US" sz="2500" b="0" dirty="0" err="1"/>
              <a:t>por</a:t>
            </a:r>
            <a:r>
              <a:rPr lang="en-US" sz="2500" b="0" dirty="0"/>
              <a:t> la </a:t>
            </a:r>
            <a:r>
              <a:rPr lang="en-US" sz="2500" b="0" dirty="0" err="1"/>
              <a:t>universidad</a:t>
            </a:r>
            <a:r>
              <a:rPr lang="en-US" sz="2500" b="0" dirty="0"/>
              <a:t> o </a:t>
            </a:r>
            <a:r>
              <a:rPr lang="en-US" sz="2500" b="0" dirty="0" err="1"/>
              <a:t>alguna</a:t>
            </a:r>
            <a:r>
              <a:rPr lang="en-US" sz="2500" b="0" dirty="0"/>
              <a:t> </a:t>
            </a:r>
            <a:r>
              <a:rPr lang="en-US" sz="2500" b="0" dirty="0" err="1"/>
              <a:t>otra</a:t>
            </a:r>
            <a:r>
              <a:rPr lang="en-US" sz="2500" b="0" dirty="0"/>
              <a:t> </a:t>
            </a:r>
            <a:r>
              <a:rPr lang="en-US" sz="2500" b="0" dirty="0" err="1"/>
              <a:t>organización</a:t>
            </a:r>
            <a:r>
              <a:rPr lang="en-US" sz="2500" b="0" dirty="0"/>
              <a:t>.</a:t>
            </a:r>
            <a:endParaRPr lang="en-US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500" b="0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US" sz="2500" b="0" dirty="0">
                <a:ea typeface="+mj-lt"/>
                <a:cs typeface="+mj-lt"/>
              </a:rPr>
              <a:t>  </a:t>
            </a:r>
            <a:r>
              <a:rPr lang="en-US" sz="2500" dirty="0">
                <a:ea typeface="+mj-lt"/>
                <a:cs typeface="+mj-lt"/>
              </a:rPr>
              <a:t>U00PBI@tejiendored.onmicrosoft.com - Usuari0Curs0PowerB1</a:t>
            </a:r>
            <a:endParaRPr lang="en-US" sz="25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5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b="0" dirty="0"/>
              <a:t>Para </a:t>
            </a:r>
            <a:r>
              <a:rPr lang="en-US" sz="2500" b="0" dirty="0" err="1"/>
              <a:t>los</a:t>
            </a:r>
            <a:r>
              <a:rPr lang="en-US" sz="2500" b="0" dirty="0"/>
              <a:t> </a:t>
            </a:r>
            <a:r>
              <a:rPr lang="en-US" sz="2500" b="0" dirty="0" err="1"/>
              <a:t>usuarios</a:t>
            </a:r>
            <a:r>
              <a:rPr lang="en-US" sz="2500" b="0" dirty="0"/>
              <a:t> que </a:t>
            </a:r>
            <a:r>
              <a:rPr lang="en-US" sz="2500" b="0" dirty="0" err="1"/>
              <a:t>utilicen</a:t>
            </a:r>
            <a:r>
              <a:rPr lang="en-US" sz="2500" b="0" dirty="0"/>
              <a:t> MAC, es </a:t>
            </a:r>
            <a:r>
              <a:rPr lang="en-US" sz="2500" b="0" dirty="0" err="1"/>
              <a:t>necesario</a:t>
            </a:r>
            <a:r>
              <a:rPr lang="en-US" sz="2500" b="0" dirty="0"/>
              <a:t> </a:t>
            </a:r>
            <a:r>
              <a:rPr lang="en-US" sz="2500" b="0" dirty="0" err="1"/>
              <a:t>utilizar</a:t>
            </a:r>
            <a:r>
              <a:rPr lang="en-US" sz="2500" b="0" dirty="0"/>
              <a:t> la </a:t>
            </a:r>
            <a:r>
              <a:rPr lang="en-US" sz="2500" b="0" dirty="0" err="1"/>
              <a:t>plataforma</a:t>
            </a:r>
            <a:r>
              <a:rPr lang="en-US" sz="2500" b="0" dirty="0"/>
              <a:t> web  con las </a:t>
            </a:r>
            <a:r>
              <a:rPr lang="en-US" sz="2500" b="0" dirty="0" err="1"/>
              <a:t>limitaciones</a:t>
            </a:r>
            <a:r>
              <a:rPr lang="en-US" sz="2500" b="0" dirty="0"/>
              <a:t> </a:t>
            </a:r>
            <a:r>
              <a:rPr lang="en-US" sz="2500" b="0" dirty="0" err="1"/>
              <a:t>en</a:t>
            </a:r>
            <a:r>
              <a:rPr lang="en-US" sz="2500" b="0" dirty="0"/>
              <a:t> </a:t>
            </a:r>
            <a:r>
              <a:rPr lang="en-US" sz="2500" b="0" dirty="0" err="1"/>
              <a:t>los</a:t>
            </a:r>
            <a:r>
              <a:rPr lang="en-US" sz="2500" b="0" dirty="0"/>
              <a:t> </a:t>
            </a:r>
            <a:r>
              <a:rPr lang="en-US" sz="2500" b="0" dirty="0" err="1"/>
              <a:t>orígenes</a:t>
            </a:r>
            <a:r>
              <a:rPr lang="en-US" sz="2500" b="0" dirty="0"/>
              <a:t> de </a:t>
            </a:r>
            <a:r>
              <a:rPr lang="en-US" sz="2500" b="0" dirty="0" err="1"/>
              <a:t>datos</a:t>
            </a:r>
            <a:r>
              <a:rPr lang="en-US" sz="25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696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0C24C-5225-BB52-F0A0-60A53031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A45DD91-9007-C47C-2B46-E72E391F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A188E-D001-7F74-A72A-F4C7594FD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59FF26-4EDB-8162-246A-3E6D3640C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C8D1235-2A53-CBFC-CF73-996014161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CA59E-1114-F921-7FC4-7BAD8FB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REPASO SESION 01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2E5450-3273-E9EA-AE80-B202E36A5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688655-239E-8695-4710-099590522792}"/>
              </a:ext>
            </a:extLst>
          </p:cNvPr>
          <p:cNvSpPr txBox="1">
            <a:spLocks/>
          </p:cNvSpPr>
          <p:nvPr/>
        </p:nvSpPr>
        <p:spPr>
          <a:xfrm>
            <a:off x="517869" y="1387199"/>
            <a:ext cx="11158656" cy="4597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/>
              <a:t>Concepto de </a:t>
            </a:r>
            <a:r>
              <a:rPr lang="en-US" sz="2800" err="1"/>
              <a:t>Analítica</a:t>
            </a:r>
            <a:r>
              <a:rPr lang="en-US" sz="2800" dirty="0"/>
              <a:t> de Datos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Tipos</a:t>
            </a:r>
            <a:r>
              <a:rPr lang="en-US" sz="2800" b="0" dirty="0"/>
              <a:t> de </a:t>
            </a:r>
            <a:r>
              <a:rPr lang="en-US" sz="2800" b="0" dirty="0" err="1"/>
              <a:t>datos</a:t>
            </a:r>
            <a:r>
              <a:rPr lang="en-US" sz="2800" b="0" dirty="0"/>
              <a:t> (</a:t>
            </a:r>
            <a:r>
              <a:rPr lang="en-US" sz="2800" dirty="0" err="1"/>
              <a:t>Estructurados</a:t>
            </a:r>
            <a:r>
              <a:rPr lang="en-US" sz="2800" dirty="0"/>
              <a:t>, Semi y No </a:t>
            </a:r>
            <a:r>
              <a:rPr lang="en-US" sz="2800" dirty="0" err="1"/>
              <a:t>estructurados</a:t>
            </a:r>
            <a:r>
              <a:rPr lang="en-US" sz="2800" b="0" dirty="0"/>
              <a:t>)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/>
              <a:t>Ciclo de </a:t>
            </a:r>
            <a:r>
              <a:rPr lang="en-US" sz="2800" b="0" err="1"/>
              <a:t>vida</a:t>
            </a:r>
            <a:r>
              <a:rPr lang="en-US" sz="2800" b="0" dirty="0"/>
              <a:t> de </a:t>
            </a:r>
            <a:r>
              <a:rPr lang="en-US" sz="2800" b="0" err="1"/>
              <a:t>los</a:t>
            </a:r>
            <a:r>
              <a:rPr lang="en-US" sz="2800" b="0" dirty="0"/>
              <a:t> </a:t>
            </a:r>
            <a:r>
              <a:rPr lang="en-US" sz="2800" b="0" err="1"/>
              <a:t>datos</a:t>
            </a:r>
            <a:endParaRPr lang="en-US" sz="2800" b="0" dirty="0" err="1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err="1"/>
              <a:t>Tipos</a:t>
            </a:r>
            <a:r>
              <a:rPr lang="en-US" sz="2800" b="0" dirty="0"/>
              <a:t> de </a:t>
            </a:r>
            <a:r>
              <a:rPr lang="en-US" sz="2800" b="0" err="1"/>
              <a:t>Analíticas</a:t>
            </a:r>
            <a:r>
              <a:rPr lang="en-US" sz="2800" b="0" dirty="0"/>
              <a:t> </a:t>
            </a:r>
            <a:r>
              <a:rPr lang="en-US" sz="2800" dirty="0"/>
              <a:t>(</a:t>
            </a:r>
            <a:r>
              <a:rPr lang="en-US" sz="2800" err="1"/>
              <a:t>Descriptiva</a:t>
            </a:r>
            <a:r>
              <a:rPr lang="en-US" sz="2800" dirty="0"/>
              <a:t>, </a:t>
            </a:r>
            <a:r>
              <a:rPr lang="en-US" sz="2800" err="1"/>
              <a:t>Predictiva</a:t>
            </a:r>
            <a:r>
              <a:rPr lang="en-US" sz="2800" dirty="0"/>
              <a:t> y </a:t>
            </a:r>
            <a:r>
              <a:rPr lang="en-US" sz="2800" err="1"/>
              <a:t>Prescriptiva</a:t>
            </a:r>
            <a:r>
              <a:rPr lang="en-US" sz="2800"/>
              <a:t>)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Orígenes</a:t>
            </a:r>
            <a:r>
              <a:rPr lang="en-US" sz="2800" b="0" dirty="0"/>
              <a:t> de </a:t>
            </a:r>
            <a:r>
              <a:rPr lang="en-US" sz="2800" b="0" dirty="0" err="1"/>
              <a:t>datos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/>
              <a:t>Calidad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err="1"/>
              <a:t>Ética</a:t>
            </a:r>
            <a:r>
              <a:rPr lang="en-US" sz="2800" b="0" dirty="0"/>
              <a:t> y </a:t>
            </a:r>
            <a:r>
              <a:rPr lang="en-US" sz="2800" b="0" err="1"/>
              <a:t>Regulaciones</a:t>
            </a:r>
            <a:r>
              <a:rPr lang="en-US" sz="2800" b="0" dirty="0"/>
              <a:t> y </a:t>
            </a:r>
            <a:r>
              <a:rPr lang="en-US" sz="2800" b="0" err="1"/>
              <a:t>Normativas</a:t>
            </a:r>
            <a:endParaRPr lang="en-US" sz="2800" b="0" dirty="0" err="1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212775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00B32-CE4C-D711-CDC9-09BC27BA2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B0CD6C-5BE3-87AE-64E9-D9BC990E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6F333D-2D0E-4980-A6CB-7F157AC2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A399BB-6E72-A340-3540-A35D7D0D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E5FE9-8637-7BDD-063B-D1E00DC4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19" y="1703116"/>
            <a:ext cx="10438784" cy="42814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i="1" dirty="0">
                <a:solidFill>
                  <a:srgbClr val="FFC000"/>
                </a:solidFill>
              </a:rPr>
              <a:t>ANALÍTICA DE DATOS</a:t>
            </a:r>
            <a:br>
              <a:rPr lang="en-US" sz="4800" i="1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POWER BI -&gt;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IMPORTACIÓN DE DATOS -&gt;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TRANSFORMACIÓN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VISUALIZACIÓN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EXPRESIONES ANÁLISIS DE DATOS (DAX)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CASOS PRACTICOS: INFORMES &amp; REPORTES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CONFIGURACIÓNES AVANZADAS Y BUENAS PRÁCTICAS</a:t>
            </a:r>
            <a:br>
              <a:rPr lang="en-US" sz="3200" b="0" dirty="0"/>
            </a:br>
            <a:endParaRPr lang="en-US" sz="3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D30C68-C429-1C29-5A3A-59839D0F9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C45222-F841-E0B5-E70E-8245D85602DD}"/>
              </a:ext>
            </a:extLst>
          </p:cNvPr>
          <p:cNvSpPr>
            <a:spLocks noGrp="1"/>
          </p:cNvSpPr>
          <p:nvPr/>
        </p:nvSpPr>
        <p:spPr>
          <a:xfrm>
            <a:off x="517869" y="502943"/>
            <a:ext cx="11150455" cy="1200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600" dirty="0"/>
              <a:t>ESTRUCTURA DEL CURSO</a:t>
            </a:r>
          </a:p>
        </p:txBody>
      </p:sp>
    </p:spTree>
    <p:extLst>
      <p:ext uri="{BB962C8B-B14F-4D97-AF65-F5344CB8AC3E}">
        <p14:creationId xmlns:p14="http://schemas.microsoft.com/office/powerpoint/2010/main" val="111287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D4CB5-7369-E363-E7D0-42350B4DD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292F13-FE7F-EA13-FAED-1E9AC4300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7AF0646-6038-A925-C0E9-C5E28879D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3A4F4D-DAF9-480E-4A19-63F3E80A7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5400FAB3-38B0-852E-DE44-DB1CDE16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32DFD5-A2DB-ABD3-C539-03298EDE7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27E43-1B36-CFF1-455E-ABCE0827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0709905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02 -  POWER BI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796B68-EFA4-43A7-6E06-6D02E10F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40E35F-D282-CD80-6FFF-33A9962B0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CB34C7-0DB8-FB1B-38ED-4D9E8F3CD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B9A6B-5F0A-0DA7-4D92-9782C606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114883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HERRAMIENTA POWER BI</a:t>
            </a:r>
            <a:endParaRPr lang="en-US" b="1" u="sng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D3AA901-501D-5712-9D01-9D804F982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EDA66B-1AD9-15B7-969C-D53C2D73378A}"/>
              </a:ext>
            </a:extLst>
          </p:cNvPr>
          <p:cNvSpPr txBox="1">
            <a:spLocks/>
          </p:cNvSpPr>
          <p:nvPr/>
        </p:nvSpPr>
        <p:spPr>
          <a:xfrm>
            <a:off x="521208" y="1965505"/>
            <a:ext cx="7105922" cy="4543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01 – ¿QUE ES POWER BI?</a:t>
            </a:r>
            <a:endParaRPr lang="en-US" sz="2400" dirty="0"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02 – COMPONENTES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03 – LICENCIAS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04 - INSTALACIÓN POWER BI DESKTOP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05 – EJERCICIO PRACTICO – CARGAR INFORME</a:t>
            </a:r>
            <a:endParaRPr lang="en-US" dirty="0"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06 – INTERFAZ DE USUARIO Y NAVEGACIÓN</a:t>
            </a:r>
          </a:p>
          <a:p>
            <a:pPr>
              <a:spcAft>
                <a:spcPts val="600"/>
              </a:spcAft>
            </a:pPr>
            <a:endParaRPr lang="en-US" sz="2400" i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Power BI Logo, symbol, meaning, history, PNG, brand">
            <a:extLst>
              <a:ext uri="{FF2B5EF4-FFF2-40B4-BE49-F238E27FC236}">
                <a16:creationId xmlns:a16="http://schemas.microsoft.com/office/drawing/2014/main" id="{1CCCE3F3-1B2B-F699-1169-296C49FE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806" y="2130021"/>
            <a:ext cx="6064407" cy="34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2721-7D3C-0CA3-D09E-D3CB9FA68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E831-29EA-9F18-B6C8-0C54C52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01 - ¿QUE ES POWER BI?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8A071-4695-ECBA-8548-9CF3675A6E52}"/>
              </a:ext>
            </a:extLst>
          </p:cNvPr>
          <p:cNvSpPr txBox="1">
            <a:spLocks/>
          </p:cNvSpPr>
          <p:nvPr/>
        </p:nvSpPr>
        <p:spPr>
          <a:xfrm>
            <a:off x="517869" y="1874731"/>
            <a:ext cx="4749698" cy="4109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b="0" dirty="0"/>
              <a:t>Una </a:t>
            </a:r>
            <a:r>
              <a:rPr lang="en-US" sz="2500" b="0" err="1"/>
              <a:t>colección</a:t>
            </a:r>
            <a:r>
              <a:rPr lang="en-US" sz="2500" b="0" dirty="0"/>
              <a:t> de </a:t>
            </a:r>
            <a:r>
              <a:rPr lang="en-US" sz="2500" b="0" err="1"/>
              <a:t>servicios</a:t>
            </a:r>
            <a:r>
              <a:rPr lang="en-US" sz="2500" b="0" dirty="0"/>
              <a:t>, </a:t>
            </a:r>
            <a:r>
              <a:rPr lang="en-US" sz="2500" b="0" err="1"/>
              <a:t>aplicaciones</a:t>
            </a:r>
            <a:r>
              <a:rPr lang="en-US" sz="2500" b="0" dirty="0"/>
              <a:t> y </a:t>
            </a:r>
            <a:r>
              <a:rPr lang="en-US" sz="2500" b="0" err="1"/>
              <a:t>conectores</a:t>
            </a:r>
            <a:r>
              <a:rPr lang="en-US" sz="2500" b="0" dirty="0"/>
              <a:t> que </a:t>
            </a:r>
            <a:r>
              <a:rPr lang="en-US" sz="2500" err="1"/>
              <a:t>nos</a:t>
            </a:r>
            <a:r>
              <a:rPr lang="en-US" sz="2500" dirty="0"/>
              <a:t> </a:t>
            </a:r>
            <a:r>
              <a:rPr lang="en-US" sz="2500" err="1"/>
              <a:t>permiten</a:t>
            </a:r>
            <a:r>
              <a:rPr lang="en-US" sz="2500" dirty="0"/>
              <a:t> </a:t>
            </a:r>
            <a:r>
              <a:rPr lang="en-US" sz="2500" err="1"/>
              <a:t>convertir</a:t>
            </a:r>
            <a:r>
              <a:rPr lang="en-US" sz="2500" dirty="0"/>
              <a:t> </a:t>
            </a:r>
            <a:r>
              <a:rPr lang="en-US" sz="2500" err="1"/>
              <a:t>distintos</a:t>
            </a:r>
            <a:r>
              <a:rPr lang="en-US" sz="2500" dirty="0"/>
              <a:t> </a:t>
            </a:r>
            <a:r>
              <a:rPr lang="en-US" sz="2500" err="1"/>
              <a:t>orígenes</a:t>
            </a:r>
            <a:r>
              <a:rPr lang="en-US" sz="2500" dirty="0"/>
              <a:t> de </a:t>
            </a:r>
            <a:r>
              <a:rPr lang="en-US" sz="2500" err="1"/>
              <a:t>datos</a:t>
            </a:r>
            <a:r>
              <a:rPr lang="en-US" sz="2500" dirty="0"/>
              <a:t> y no </a:t>
            </a:r>
            <a:r>
              <a:rPr lang="en-US" sz="2500" err="1"/>
              <a:t>relacionados</a:t>
            </a:r>
            <a:r>
              <a:rPr lang="en-US" sz="2500" dirty="0"/>
              <a:t> </a:t>
            </a:r>
            <a:r>
              <a:rPr lang="en-US" sz="2500" err="1"/>
              <a:t>en</a:t>
            </a:r>
            <a:r>
              <a:rPr lang="en-US" sz="2500" dirty="0"/>
              <a:t> un </a:t>
            </a:r>
            <a:r>
              <a:rPr lang="en-US" sz="2500" err="1"/>
              <a:t>modelo</a:t>
            </a:r>
            <a:r>
              <a:rPr lang="en-US" sz="2500" dirty="0"/>
              <a:t> </a:t>
            </a:r>
            <a:r>
              <a:rPr lang="en-US" sz="2500" err="1"/>
              <a:t>coherente</a:t>
            </a:r>
            <a:r>
              <a:rPr lang="en-US" sz="2500" b="0" dirty="0"/>
              <a:t> de forma </a:t>
            </a:r>
            <a:r>
              <a:rPr lang="en-US" sz="2500" b="0" err="1"/>
              <a:t>muy</a:t>
            </a:r>
            <a:r>
              <a:rPr lang="en-US" sz="2500" b="0" dirty="0"/>
              <a:t> visual  y de </a:t>
            </a:r>
            <a:r>
              <a:rPr lang="en-US" sz="2500" b="0" err="1"/>
              <a:t>esta</a:t>
            </a:r>
            <a:r>
              <a:rPr lang="en-US" sz="2500" b="0" dirty="0"/>
              <a:t> forma, </a:t>
            </a:r>
            <a:r>
              <a:rPr lang="en-US" sz="2500" b="0" err="1"/>
              <a:t>descubir</a:t>
            </a:r>
            <a:r>
              <a:rPr lang="en-US" sz="2500" b="0" dirty="0"/>
              <a:t> </a:t>
            </a:r>
            <a:r>
              <a:rPr lang="en-US" sz="2500" b="0" err="1"/>
              <a:t>detalles</a:t>
            </a:r>
            <a:r>
              <a:rPr lang="en-US" sz="2500" b="0" dirty="0"/>
              <a:t> </a:t>
            </a:r>
            <a:r>
              <a:rPr lang="en-US" sz="2500" b="0" err="1"/>
              <a:t>analíticos</a:t>
            </a:r>
            <a:r>
              <a:rPr lang="en-US" sz="2500" b="0" dirty="0"/>
              <a:t> que </a:t>
            </a:r>
            <a:r>
              <a:rPr lang="en-US" sz="2500" b="0" err="1"/>
              <a:t>nos</a:t>
            </a:r>
            <a:r>
              <a:rPr lang="en-US" sz="2500" b="0" dirty="0"/>
              <a:t> </a:t>
            </a:r>
            <a:r>
              <a:rPr lang="en-US" sz="2500" b="0" err="1"/>
              <a:t>sirve</a:t>
            </a:r>
            <a:r>
              <a:rPr lang="en-US" sz="2500" b="0" dirty="0"/>
              <a:t> de motor para </a:t>
            </a:r>
            <a:r>
              <a:rPr lang="en-US" sz="2500" b="0" err="1"/>
              <a:t>impulsar</a:t>
            </a:r>
            <a:r>
              <a:rPr lang="en-US" sz="2500" b="0" dirty="0"/>
              <a:t> la </a:t>
            </a:r>
            <a:r>
              <a:rPr lang="en-US" sz="2500" b="0" err="1"/>
              <a:t>toma</a:t>
            </a:r>
            <a:r>
              <a:rPr lang="en-US" sz="2500" b="0" dirty="0"/>
              <a:t> de </a:t>
            </a:r>
            <a:r>
              <a:rPr lang="en-US" sz="2500" b="0" err="1"/>
              <a:t>decisiones</a:t>
            </a:r>
            <a:r>
              <a:rPr lang="en-US" sz="2500" b="0" dirty="0"/>
              <a:t> de forma </a:t>
            </a:r>
            <a:r>
              <a:rPr lang="en-US" sz="2500" b="0" err="1"/>
              <a:t>rápida</a:t>
            </a:r>
            <a:r>
              <a:rPr lang="en-US" sz="2500" b="0" dirty="0"/>
              <a:t> y </a:t>
            </a:r>
            <a:r>
              <a:rPr lang="en-US" sz="2500" b="0" err="1"/>
              <a:t>sencilla</a:t>
            </a:r>
            <a:r>
              <a:rPr lang="en-US" sz="2500" b="0" dirty="0"/>
              <a:t>. </a:t>
            </a:r>
            <a:br>
              <a:rPr lang="en-US" sz="2000" b="0" dirty="0"/>
            </a:br>
            <a:endParaRPr lang="en-US" sz="2100" b="0"/>
          </a:p>
        </p:txBody>
      </p:sp>
      <p:pic>
        <p:nvPicPr>
          <p:cNvPr id="5" name="Picture 4" descr="What is Microsoft Power BI? Uses, Features and More | Definition from ...">
            <a:extLst>
              <a:ext uri="{FF2B5EF4-FFF2-40B4-BE49-F238E27FC236}">
                <a16:creationId xmlns:a16="http://schemas.microsoft.com/office/drawing/2014/main" id="{B01ABD27-9261-B1C1-9C3F-531D621C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757" y="1879419"/>
            <a:ext cx="6553198" cy="37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219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GestaltVTI</vt:lpstr>
      <vt:lpstr>ANALÍTICA DE DATOS  Y POWER BI  SESION 02 – POWER BI</vt:lpstr>
      <vt:lpstr>GRUPOS DE ALUMNOS / AS</vt:lpstr>
      <vt:lpstr>SESIONES PENDIENTES</vt:lpstr>
      <vt:lpstr>CONEXION POWER BI</vt:lpstr>
      <vt:lpstr>REPASO SESION 01</vt:lpstr>
      <vt:lpstr>ANALÍTICA DE DATOS POWER BI -&gt; IMPORTACIÓN DE DATOS -&gt; TRANSFORMACIÓN DATOS VISUALIZACIÓN DATOS EXPRESIONES ANÁLISIS DE DATOS (DAX) CASOS PRACTICOS: INFORMES &amp; REPORTES CONFIGURACIÓNES AVANZADAS Y BUENAS PRÁCTICAS </vt:lpstr>
      <vt:lpstr>02 -  POWER BI</vt:lpstr>
      <vt:lpstr>HERRAMIENTA POWER BI</vt:lpstr>
      <vt:lpstr>01 - ¿QUE ES POWER BI?</vt:lpstr>
      <vt:lpstr>01 - ¿QUE ES POWER BI?  </vt:lpstr>
      <vt:lpstr>01 - ¿QUE ES POWER BI?  </vt:lpstr>
      <vt:lpstr>01 - ¿QUE ES POWER BI?   </vt:lpstr>
      <vt:lpstr>02 – COMPONENTES - CONEXION POWER BI</vt:lpstr>
      <vt:lpstr>AREA DE TRABAJO EN POWER BI SERVICES </vt:lpstr>
      <vt:lpstr>AREA DE TRABAJO EN POWER BI SERVICES  </vt:lpstr>
      <vt:lpstr>03 - LICENCIAS POWER BI</vt:lpstr>
      <vt:lpstr>03 - LICENCIAS POWER BI</vt:lpstr>
      <vt:lpstr>04 - INSTALACIÓN </vt:lpstr>
      <vt:lpstr>05 - EJERCICIO - CARGAR INFORME</vt:lpstr>
      <vt:lpstr>06 - INTERFAZ DE USUARIO Y NAVEGACIÓN</vt:lpstr>
      <vt:lpstr>06 - INTERFAZ DE USUARIO Y NAVEGACIÓN</vt:lpstr>
      <vt:lpstr>06 - INTERFAZ DE USUARIO Y NAVEGACIÓN</vt:lpstr>
      <vt:lpstr>06 - INTERFAZ DE USUARIO Y NAVEGACIÓN</vt:lpstr>
      <vt:lpstr>06 - INTERFAZ DE USUARIO Y NAVEGACIÓN</vt:lpstr>
      <vt:lpstr>06 - INTERFAZ DE USUARIO Y NAVEGACIÓN</vt:lpstr>
      <vt:lpstr>06 - INTERFAZ DE USUARIO Y NAVEGACIÓN</vt:lpstr>
      <vt:lpstr>06 - INTERFAZ DE USUARIO Y NAVEGACIÓN</vt:lpstr>
      <vt:lpstr>06 - INTERFAZ DE USUARIO Y NAVEGACIÓN</vt:lpstr>
      <vt:lpstr>06 - INTERFAZ DE USUARIO Y NAVEGACIÓN</vt:lpstr>
      <vt:lpstr>06 - INTERFAZ DE USUARIO Y NAVEGACIÓN</vt:lpstr>
      <vt:lpstr>03 - IMPORTACIÓN DE DATOS</vt:lpstr>
      <vt:lpstr>IMPORTACIÓN DE DATOS</vt:lpstr>
      <vt:lpstr>01 – CONECTAR POWER BI CON EXCEL </vt:lpstr>
      <vt:lpstr>01 – CONECTAR POWER BI CON EXCEL </vt:lpstr>
      <vt:lpstr>01 – CONECTAR POWER BI CON EXCEL </vt:lpstr>
      <vt:lpstr>02 - IMPORTACIÓN DE DATOS POWER QUERY</vt:lpstr>
      <vt:lpstr>Gracias  FINAL SESION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4263</cp:revision>
  <dcterms:created xsi:type="dcterms:W3CDTF">2025-05-06T11:53:30Z</dcterms:created>
  <dcterms:modified xsi:type="dcterms:W3CDTF">2025-05-19T18:39:26Z</dcterms:modified>
</cp:coreProperties>
</file>