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6" r:id="rId2"/>
    <p:sldId id="377" r:id="rId3"/>
    <p:sldId id="376" r:id="rId4"/>
    <p:sldId id="261" r:id="rId5"/>
    <p:sldId id="381" r:id="rId6"/>
    <p:sldId id="380" r:id="rId7"/>
    <p:sldId id="382" r:id="rId8"/>
    <p:sldId id="399" r:id="rId9"/>
    <p:sldId id="427" r:id="rId10"/>
    <p:sldId id="401" r:id="rId11"/>
    <p:sldId id="428" r:id="rId12"/>
    <p:sldId id="413" r:id="rId13"/>
    <p:sldId id="429" r:id="rId14"/>
    <p:sldId id="418" r:id="rId15"/>
    <p:sldId id="420" r:id="rId16"/>
    <p:sldId id="430" r:id="rId17"/>
    <p:sldId id="421" r:id="rId18"/>
    <p:sldId id="424" r:id="rId19"/>
    <p:sldId id="426" r:id="rId20"/>
    <p:sldId id="431" r:id="rId21"/>
    <p:sldId id="443" r:id="rId22"/>
    <p:sldId id="444" r:id="rId23"/>
    <p:sldId id="446" r:id="rId24"/>
    <p:sldId id="447" r:id="rId25"/>
    <p:sldId id="432" r:id="rId26"/>
    <p:sldId id="452" r:id="rId27"/>
    <p:sldId id="453" r:id="rId28"/>
    <p:sldId id="454" r:id="rId29"/>
    <p:sldId id="455" r:id="rId30"/>
    <p:sldId id="434" r:id="rId31"/>
    <p:sldId id="436" r:id="rId32"/>
    <p:sldId id="437" r:id="rId33"/>
    <p:sldId id="438" r:id="rId34"/>
    <p:sldId id="441" r:id="rId35"/>
    <p:sldId id="442" r:id="rId36"/>
    <p:sldId id="445" r:id="rId37"/>
    <p:sldId id="448" r:id="rId38"/>
    <p:sldId id="449" r:id="rId39"/>
    <p:sldId id="450" r:id="rId40"/>
    <p:sldId id="451" r:id="rId41"/>
    <p:sldId id="34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FEF0F2-AB23-103D-E566-BFF91B3F6670}" v="229" dt="2025-05-25T19:40:41.358"/>
    <p1510:client id="{BAA84EB4-D270-A6CA-8892-B260E73C4B04}" v="10048" dt="2025-05-27T02:33:25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0FC2B-866E-D6BB-CC29-A587FB07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8C0C7-0BA6-2EFF-284B-6EE5A4C47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F7D43-494D-0209-1D47-AAE867997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“Las </a:t>
            </a:r>
            <a:r>
              <a:rPr lang="en-US" dirty="0" err="1">
                <a:ea typeface="Calibri"/>
                <a:cs typeface="Calibri"/>
              </a:rPr>
              <a:t>transformaciones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intermedias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convierten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datos</a:t>
            </a:r>
            <a:r>
              <a:rPr lang="en-US" dirty="0">
                <a:ea typeface="Calibri"/>
                <a:cs typeface="Calibri"/>
              </a:rPr>
              <a:t> crudos </a:t>
            </a:r>
            <a:r>
              <a:rPr lang="en-US" dirty="0" err="1">
                <a:ea typeface="Calibri"/>
                <a:cs typeface="Calibri"/>
              </a:rPr>
              <a:t>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estructuras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inteligentes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listas</a:t>
            </a:r>
            <a:r>
              <a:rPr lang="en-US" dirty="0">
                <a:ea typeface="Calibri"/>
                <a:cs typeface="Calibri"/>
              </a:rPr>
              <a:t> para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análisis</a:t>
            </a:r>
            <a:r>
              <a:rPr lang="en-US" dirty="0">
                <a:ea typeface="Calibri"/>
                <a:cs typeface="Calibri"/>
              </a:rPr>
              <a:t>.”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6FA1-F67A-AFFD-0072-AD28BC6F9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5C9E-627F-8660-705F-B7723E0C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ED7D3-9603-DC97-0C20-44221015D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ED33E-CE1E-0B2A-5AE1-52D7E9544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A98EE-5654-11B1-564B-804598EC2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AAC3-E9FE-D359-06C4-723ED8FB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5EA2B-1E3F-D4D2-CC16-B17661393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C1C35-07C4-E83F-AB27-30EF30CDC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BF7A-C20E-0346-0302-93FCF6E6A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9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28C7-2517-3B79-0ACA-5728A9FB6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EA950-28CC-0E42-B83F-61266C24E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6BFC3-3BCA-987D-FF90-AB5E86B60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52EA-065C-FF08-DA29-A73B159A0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7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4D74-DDEE-7C8F-76B8-837A89D1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D2EF3-1E10-43CD-00C9-D618AEE0F5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C9FD12-E44F-FFA8-69E5-00AD25C31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08573-6DFD-B64C-ED0B-3D5A8C758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9CC6-EA9D-1D6E-057B-D2CB8AD37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67FA8-5DC0-BBE3-8986-504B86AEE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B3AEC-2C18-E315-EDB8-B5282911E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Reemplazar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idioma</a:t>
            </a:r>
            <a:r>
              <a:rPr lang="en-US" dirty="0"/>
              <a:t> de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: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comprensibles</a:t>
            </a:r>
            <a:r>
              <a:rPr lang="en-US" dirty="0"/>
              <a:t>, </a:t>
            </a:r>
            <a:r>
              <a:rPr lang="en-US" dirty="0" err="1"/>
              <a:t>coherentes</a:t>
            </a:r>
            <a:r>
              <a:rPr lang="en-US" dirty="0"/>
              <a:t> y </a:t>
            </a:r>
            <a:r>
              <a:rPr lang="en-US" dirty="0" err="1"/>
              <a:t>útiles</a:t>
            </a:r>
            <a:r>
              <a:rPr lang="en-US" dirty="0"/>
              <a:t>.”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3BBC-A18A-F01F-6E5B-356B51800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9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7982-A6CC-CF71-A858-5093636B7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F83C5-514F-19F3-756D-7AFA16E15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3734A0-CE88-A1F3-3502-5F2AC7460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2132-4B4E-2E50-F419-A68D1AB10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1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59618-8C89-CD69-A0C3-F53E061A0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6346B-9A12-E823-F405-BB78C6D0D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8B85F-DE6F-0796-B032-A88F83200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76311-1270-B355-B717-41A3808B8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1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2A38-77D5-7ACF-0345-EE92F386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BB333E-1D1A-B969-9D54-C7FD0458E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EE9EF-4B09-4BD6-A97E-6F4D06CC3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DAFFC-10CC-6022-5014-EAC9E31A9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77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295C1-2421-7888-FD9B-03FC2CB5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D25FB-75BC-D3C3-AA58-E78E1A9C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5FA926-2173-1EFE-78D7-78ADEBD27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EE524-7288-FE8C-5852-939A36D65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91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A107-EAF2-C145-76A2-76362692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CD5B0-C381-AC36-B511-0F1647ABB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386FB-E9CE-556F-C1C3-D70D7AF8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76B9-2580-CAFF-4E40-140D09B5D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4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3FC4-93BE-17FE-7864-D07BFE5FE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3D82B-856C-7BED-8100-EF51C201A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8A206-6B1E-DFD1-FD30-72DC8D942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31E5A-A6FA-BFC2-9B3D-D4D766888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9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54DCC-F87B-0984-83B7-B74984244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5E1E5A-6668-39F2-2DC3-B9E0DE4E9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5AD40-DD0C-D5F7-5B58-6313E65CF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CB0C9-8BAA-B7E0-26F5-2BC28F6DC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1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21EB-23CC-FE5F-8E28-A2F8E21F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7C148-0C60-642F-F4D6-605D42B95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E900B-658A-0B25-5DC4-AF36A95D4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E62C3-72BF-85D2-EBB0-2FD7A32F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8455-1376-9AF6-EE72-287E43B1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3DD47-7253-045A-6947-70E3B2A79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8C221-2363-F841-7360-DB3320BB6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BAA67-E247-8775-86A2-0843C173A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05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29C95-9775-677D-4C56-2A84A25E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5857-7A15-743F-A993-5B7965286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E3793-B08B-3841-4099-137E47048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56FCC-527F-9FEC-82AB-2DEBBCB90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7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F0AA-E715-2077-9F1E-A18165A62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3D297-8922-1EA2-EDAA-FE229DA30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30F59-E987-CC49-9422-89C666F76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FAAA2-B480-3A41-9D87-38CC97765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96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5F38-9135-5E8A-1396-C9F534A11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60915-ED5E-4071-2289-D240AEB631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220FC-7FDD-596C-22E0-9A6215993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361C0-24D2-9958-CE6F-424F53578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90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787A-9B11-9A4D-C9D0-370BFFC5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DD293-132F-9470-9380-39743E757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EAAE9-74D1-46FE-C6C4-3A144C31A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0E4C-58BA-6E54-D023-61DF5644F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17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A45A4-F3E9-9A49-D390-1B6C5266B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8D8B7-690C-E6D9-568A-1DB5F8502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0B5772-8D8F-B423-A868-E61D7270C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21BEE-06E6-AC6B-7D7F-627F31DDA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8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805E-92DB-6D98-0AD7-1D0D31A8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04AF5-EB30-0AF2-EDC4-B81D8A083F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DFA688-B578-097F-A2EA-B482D74E2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B94E8-D40B-AE12-6899-3F7794E28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2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10E0C-11E0-36D7-5177-AEA935E4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5A122-E6BE-A123-46A4-FF15ECBC4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5660C-0C2F-686D-50B6-C346FB99C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F5BB-FA88-2C6C-7095-3948BABF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479C-5B9A-721A-479F-671975FE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BE0BD-D6CA-2098-7C83-7261719AE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F2147-EC55-4193-7908-BB60CFB36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44F52-F6C1-A0E9-8060-DFDABB538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17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7AB1E-8F77-0954-BB41-60AEFFCF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C27D6-A28D-BF8E-CB1B-8600A4D42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0CADD-E6ED-F433-8F5D-66DB919FF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FD1C5-BEAA-4D16-820E-FD325D04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31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953F4-9DF9-91BD-E7BB-9EF33BC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EA2CA-4747-6841-AA2C-0085A7CF8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AA0AA6-F8C0-CE7F-607F-EF33BC188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90BA-2C74-CB6E-0361-9292824CA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96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37472-5CC3-9BB6-0BF7-4E1FCCBE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85B1B-A9FC-A874-0B3D-EE7A520AB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8AA55-1F61-939C-7978-0679DF88E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2EE23-FE86-664D-827B-5B9EBB328B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57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EB0F-90C2-F416-726B-82E5A848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831AE-A672-A961-5D48-AA3AACD4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11498-1A04-434B-EE2D-25286712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AE5E-4981-F03A-792A-C14A8C0E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48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9F5E-43FA-359A-EC18-0C480CB3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6EFEF-0C32-041C-E45C-097918B55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CB87E-7727-10DD-B0A6-6DE32F4B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33B8-A86A-91C6-F918-0BC991927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ADA38-5C01-4AF4-C419-B8B93B16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83EBA-CE48-E304-A02A-6060CF39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0BCF6-F755-B63D-7B1A-60996623B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EDE09-9CC5-EC94-E080-60203C3C7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5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E25D-5531-B9E9-E1C7-0EB598D9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BA807-A7B6-FD1B-473D-395A95257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781E4-7E27-9947-E072-B88B2548A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“</a:t>
            </a:r>
            <a:r>
              <a:rPr lang="en-US" dirty="0" err="1"/>
              <a:t>Asignar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es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etiquetar</a:t>
            </a:r>
            <a:r>
              <a:rPr lang="en-US" dirty="0"/>
              <a:t> bien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caja</a:t>
            </a:r>
            <a:r>
              <a:rPr lang="en-US" dirty="0"/>
              <a:t>: </a:t>
            </a:r>
            <a:r>
              <a:rPr lang="en-US" dirty="0" err="1"/>
              <a:t>si</a:t>
            </a:r>
            <a:r>
              <a:rPr lang="en-US" dirty="0"/>
              <a:t> no sabes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, no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usarla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85A4-025F-0703-9113-8C975D7FB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CB8FB-6E28-6468-0A51-8AC298A3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CF165-440D-36A2-88AC-1A7B7C32F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64A12-D55F-B1B3-ABDD-03ED8B073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D14F8-B041-DEC4-5BB0-009B7B229A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1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97CAE-41E3-C349-BB22-F66E5DCE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7ED83-0F61-F902-8ECC-9E43280B0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663C4-6257-F60F-C5EB-E17A6F4CE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D64F-4226-840F-2A6E-6ED3C413D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2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F465-3B93-0751-A638-72EA1DCB3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ABAB3-F0AF-7BD4-5734-B0F909BCD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211C4A-0643-19E1-9266-38EBA8046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BA52-1335-60AC-F3E9-8633ED19E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2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C2FF-BF7C-0C67-B795-D6C68D81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E12BC-25D5-165C-A26E-E41B79928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89859-69BE-BA47-FD9A-854AD2BBF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F1FE-6A34-82F4-7D06-44741286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ana.torres@gmail.com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ta.perez@gmail.com" TargetMode="External"/><Relationship Id="rId4" Type="http://schemas.openxmlformats.org/officeDocument/2006/relationships/hyperlink" Target="mailto:luis.romero@empresa.es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ANALÍTICA DE DATOS </a:t>
            </a:r>
            <a:br>
              <a:rPr lang="es-ES" sz="4800" dirty="0"/>
            </a:br>
            <a:r>
              <a:rPr lang="es-ES" sz="48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6700" dirty="0">
                <a:solidFill>
                  <a:srgbClr val="FFFFFF"/>
                </a:solidFill>
              </a:rPr>
              <a:t>SESION 04 TRANSFORMACION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ED09-98C1-6B83-0E59-30AA88A1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213A-B7DC-2E15-BD55-6058811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8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07A61-0D1D-5399-9C88-B96ACDE94E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3F7C0-AB5D-0709-45ED-DC1344745D9D}"/>
              </a:ext>
            </a:extLst>
          </p:cNvPr>
          <p:cNvSpPr txBox="1"/>
          <p:nvPr/>
        </p:nvSpPr>
        <p:spPr>
          <a:xfrm>
            <a:off x="524329" y="1721757"/>
            <a:ext cx="11152414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CAMBIAR TIPO DE DATOS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¿PORQUÉ CAMBIAR LOS TIPOS DE DATOS?</a:t>
            </a:r>
            <a:endParaRPr lang="en-US" sz="2000" dirty="0"/>
          </a:p>
          <a:p>
            <a:pPr marL="342900" indent="-342900">
              <a:buFont typeface="Calibri,Sans-Serif"/>
              <a:buChar char="-"/>
            </a:pPr>
            <a:r>
              <a:rPr lang="en-US" sz="1600" b="1" dirty="0" err="1"/>
              <a:t>Realizar</a:t>
            </a:r>
            <a:r>
              <a:rPr lang="en-US" sz="1600" b="1" dirty="0"/>
              <a:t> </a:t>
            </a:r>
            <a:r>
              <a:rPr lang="en-US" sz="1600" b="1" dirty="0" err="1"/>
              <a:t>cálculos</a:t>
            </a:r>
            <a:r>
              <a:rPr lang="en-US" sz="1600" b="1" dirty="0"/>
              <a:t> </a:t>
            </a:r>
            <a:r>
              <a:rPr lang="en-US" sz="1600" b="1" dirty="0" err="1"/>
              <a:t>correctamente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b="1" err="1"/>
              <a:t>Aplicar</a:t>
            </a:r>
            <a:r>
              <a:rPr lang="en-US" sz="1600" b="1" dirty="0"/>
              <a:t> </a:t>
            </a:r>
            <a:r>
              <a:rPr lang="en-US" sz="1600" b="1" err="1"/>
              <a:t>filtros</a:t>
            </a:r>
            <a:r>
              <a:rPr lang="en-US" sz="1600" dirty="0"/>
              <a:t> y </a:t>
            </a:r>
            <a:r>
              <a:rPr lang="en-US" sz="1600" err="1"/>
              <a:t>segmentaciones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b="1" dirty="0"/>
              <a:t>Crear </a:t>
            </a:r>
            <a:r>
              <a:rPr lang="en-US" sz="1600" b="1" err="1"/>
              <a:t>relaciones</a:t>
            </a:r>
            <a:r>
              <a:rPr lang="en-US" sz="1600" dirty="0"/>
              <a:t> entre </a:t>
            </a:r>
            <a:r>
              <a:rPr lang="en-US" sz="1600" err="1"/>
              <a:t>tablas</a:t>
            </a:r>
            <a:r>
              <a:rPr lang="en-US" sz="1600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sz="1600" dirty="0" err="1"/>
              <a:t>Mostrar</a:t>
            </a:r>
            <a:r>
              <a:rPr lang="en-US" sz="1600" dirty="0"/>
              <a:t> </a:t>
            </a:r>
            <a:r>
              <a:rPr lang="en-US" sz="1600" b="1" dirty="0" err="1"/>
              <a:t>visualizaciones</a:t>
            </a:r>
            <a:r>
              <a:rPr lang="en-US" sz="1600" b="1" dirty="0"/>
              <a:t> </a:t>
            </a:r>
            <a:r>
              <a:rPr lang="en-US" sz="1600" dirty="0" err="1"/>
              <a:t>adecuadas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fechas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líneas</a:t>
            </a:r>
            <a:r>
              <a:rPr lang="en-US" sz="1600" dirty="0"/>
              <a:t> de </a:t>
            </a:r>
            <a:r>
              <a:rPr lang="en-US" sz="1600" dirty="0" err="1"/>
              <a:t>tiempo</a:t>
            </a:r>
            <a:r>
              <a:rPr lang="en-US" sz="1600" dirty="0"/>
              <a:t>).</a:t>
            </a:r>
          </a:p>
          <a:p>
            <a:pPr marL="342900" indent="-342900">
              <a:buFont typeface="Calibri,Sans-Serif"/>
              <a:buChar char="-"/>
            </a:pPr>
            <a:endParaRPr lang="en-US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AC00E1-7D06-C080-23CB-D9281DB0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07830"/>
              </p:ext>
            </p:extLst>
          </p:nvPr>
        </p:nvGraphicFramePr>
        <p:xfrm>
          <a:off x="594691" y="4007421"/>
          <a:ext cx="11201400" cy="23185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71825">
                  <a:extLst>
                    <a:ext uri="{9D8B030D-6E8A-4147-A177-3AD203B41FA5}">
                      <a16:colId xmlns:a16="http://schemas.microsoft.com/office/drawing/2014/main" val="3663705893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3465874019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48712295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TIPO DE DATO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EJEMPLO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4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USO COMÚN</a:t>
                      </a:r>
                      <a:endParaRPr lang="en-US" sz="18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62935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Texto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"</a:t>
                      </a:r>
                      <a:r>
                        <a:rPr lang="en-US" sz="1400" err="1">
                          <a:effectLst/>
                          <a:latin typeface="Bierstadt"/>
                        </a:rPr>
                        <a:t>Cliente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A"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Nombres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códigos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descripciones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04016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Número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</a:t>
                      </a:r>
                      <a:r>
                        <a:rPr lang="en-US" sz="1400" err="1">
                          <a:effectLst/>
                          <a:latin typeface="Bierstadt"/>
                        </a:rPr>
                        <a:t>entero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100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Cantidades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unidades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71254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Número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 decimal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99.95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Precios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porcentajes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01779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Fecha</a:t>
                      </a:r>
                      <a:r>
                        <a:rPr lang="en-US" sz="1400" dirty="0">
                          <a:effectLst/>
                          <a:latin typeface="Bierstadt"/>
                        </a:rPr>
                        <a:t>/Hora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2025-05-20 14:30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Fechas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de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venta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, </a:t>
                      </a:r>
                      <a:r>
                        <a:rPr lang="en-US" sz="1200" err="1">
                          <a:effectLst/>
                          <a:latin typeface="Bierstadt"/>
                        </a:rPr>
                        <a:t>registros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7376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Bierstadt"/>
                        </a:rPr>
                        <a:t>Booleano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TRUE / FALSE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Indicadores, </a:t>
                      </a:r>
                      <a:r>
                        <a:rPr lang="en-US" sz="1200" dirty="0" err="1">
                          <a:effectLst/>
                          <a:latin typeface="Bierstadt"/>
                        </a:rPr>
                        <a:t>condiciones</a:t>
                      </a:r>
                    </a:p>
                  </a:txBody>
                  <a:tcPr marL="114300" marR="76200" marT="76200" marB="57150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91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22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1F774-9821-8B24-7BCC-6363EADE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12EB5-CE56-8886-A84D-473B55EE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3A903E-7140-7B13-4B71-44095D2F0CD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87CC0-B473-ABAD-D10C-F845B7A7D8F2}"/>
              </a:ext>
            </a:extLst>
          </p:cNvPr>
          <p:cNvSpPr txBox="1"/>
          <p:nvPr/>
        </p:nvSpPr>
        <p:spPr>
          <a:xfrm>
            <a:off x="524329" y="1721757"/>
            <a:ext cx="1115241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CAMBIAR TIPO DE DATOS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¿COMO CAMBIAR EL TIPO DE DATO?</a:t>
            </a:r>
            <a:endParaRPr lang="en-US" sz="2000" dirty="0"/>
          </a:p>
          <a:p>
            <a:endParaRPr lang="en-US" sz="1600" dirty="0"/>
          </a:p>
          <a:p>
            <a:r>
              <a:rPr lang="en-US" sz="1600" b="1" dirty="0" err="1"/>
              <a:t>Opción</a:t>
            </a:r>
            <a:r>
              <a:rPr lang="en-US" sz="1600" b="1" dirty="0"/>
              <a:t> 1: </a:t>
            </a:r>
            <a:r>
              <a:rPr lang="en-US" sz="1600" b="1" dirty="0" err="1"/>
              <a:t>Desde</a:t>
            </a:r>
            <a:r>
              <a:rPr lang="en-US" sz="1600" b="1" dirty="0"/>
              <a:t> </a:t>
            </a:r>
            <a:r>
              <a:rPr lang="en-US" sz="1600" b="1" dirty="0" err="1"/>
              <a:t>el</a:t>
            </a:r>
            <a:r>
              <a:rPr lang="en-US" sz="1600" b="1" dirty="0"/>
              <a:t> </a:t>
            </a:r>
            <a:r>
              <a:rPr lang="en-US" sz="1600" b="1" dirty="0" err="1"/>
              <a:t>encabezado</a:t>
            </a:r>
            <a:r>
              <a:rPr lang="en-US" sz="1600" b="1" dirty="0"/>
              <a:t> de </a:t>
            </a:r>
            <a:r>
              <a:rPr lang="en-US" sz="1600" b="1" dirty="0" err="1"/>
              <a:t>columna</a:t>
            </a: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</a:t>
            </a:r>
            <a:r>
              <a:rPr lang="en-US" sz="1600" dirty="0" err="1"/>
              <a:t>clic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ícono</a:t>
            </a:r>
            <a:r>
              <a:rPr lang="en-US" sz="1600" dirty="0"/>
              <a:t> de </a:t>
            </a:r>
            <a:r>
              <a:rPr lang="en-US" sz="1600" dirty="0" err="1"/>
              <a:t>tipo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(ABC, 123, </a:t>
            </a:r>
            <a:r>
              <a:rPr lang="en-US" sz="1600" dirty="0" err="1"/>
              <a:t>calendario</a:t>
            </a:r>
            <a:r>
              <a:rPr lang="en-US" sz="1600" dirty="0"/>
              <a:t>, etc.).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Selecciona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tipo</a:t>
            </a:r>
            <a:r>
              <a:rPr lang="en-US" sz="1600" dirty="0"/>
              <a:t> </a:t>
            </a:r>
            <a:r>
              <a:rPr lang="en-US" sz="1600" dirty="0" err="1"/>
              <a:t>correcto</a:t>
            </a:r>
            <a:r>
              <a:rPr lang="en-US" sz="1600" dirty="0"/>
              <a:t> </a:t>
            </a:r>
            <a:r>
              <a:rPr lang="en-US" sz="1600" dirty="0" err="1"/>
              <a:t>desde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menú</a:t>
            </a:r>
            <a:r>
              <a:rPr lang="en-US" sz="1600" dirty="0"/>
              <a:t> </a:t>
            </a:r>
            <a:r>
              <a:rPr lang="en-US" sz="1600" dirty="0" err="1"/>
              <a:t>desplegable</a:t>
            </a:r>
            <a:r>
              <a:rPr lang="en-US" sz="1600" dirty="0"/>
              <a:t>.</a:t>
            </a:r>
            <a:endParaRPr lang="en-US" dirty="0"/>
          </a:p>
          <a:p>
            <a:endParaRPr lang="en-US" sz="1600" dirty="0"/>
          </a:p>
          <a:p>
            <a:r>
              <a:rPr lang="en-US" sz="1600" b="1" dirty="0" err="1"/>
              <a:t>Opción</a:t>
            </a:r>
            <a:r>
              <a:rPr lang="en-US" sz="1600" b="1" dirty="0"/>
              <a:t> 2: </a:t>
            </a:r>
            <a:r>
              <a:rPr lang="en-US" sz="1600" b="1" dirty="0" err="1"/>
              <a:t>Desde</a:t>
            </a:r>
            <a:r>
              <a:rPr lang="en-US" sz="1600" b="1" dirty="0"/>
              <a:t> la </a:t>
            </a:r>
            <a:r>
              <a:rPr lang="en-US" sz="1600" b="1" dirty="0" err="1"/>
              <a:t>pestaña</a:t>
            </a:r>
            <a:r>
              <a:rPr lang="en-US" sz="1600" b="1" dirty="0"/>
              <a:t> “</a:t>
            </a:r>
            <a:r>
              <a:rPr lang="en-US" sz="1600" b="1" dirty="0" err="1"/>
              <a:t>Transformar</a:t>
            </a:r>
            <a:r>
              <a:rPr lang="en-US" sz="1600" b="1" dirty="0"/>
              <a:t>”</a:t>
            </a:r>
            <a:endParaRPr lang="en-US" sz="1600" b="1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 &gt; </a:t>
            </a:r>
            <a:r>
              <a:rPr lang="en-US" sz="1600" err="1"/>
              <a:t>Transformar</a:t>
            </a:r>
            <a:r>
              <a:rPr lang="en-US" sz="1600" dirty="0"/>
              <a:t> &gt; Tipo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sz="1600" dirty="0"/>
          </a:p>
          <a:p>
            <a:r>
              <a:rPr lang="en-US" sz="2000" b="1" dirty="0"/>
              <a:t>ERRORES COMUNES QUE DEBEMOS EVITAR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Dejar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numéricas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texto</a:t>
            </a:r>
            <a:r>
              <a:rPr lang="en-US" sz="1600" dirty="0"/>
              <a:t> (no se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sumar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Fechas</a:t>
            </a:r>
            <a:r>
              <a:rPr lang="en-US" sz="1600" dirty="0"/>
              <a:t> mal </a:t>
            </a:r>
            <a:r>
              <a:rPr lang="en-US" sz="1600" err="1"/>
              <a:t>interpretadas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texto</a:t>
            </a:r>
            <a:r>
              <a:rPr lang="en-US" sz="1600" dirty="0"/>
              <a:t> (no se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ordenar</a:t>
            </a:r>
            <a:r>
              <a:rPr lang="en-US" sz="1600" dirty="0"/>
              <a:t> </a:t>
            </a:r>
            <a:r>
              <a:rPr lang="en-US" sz="1600" err="1"/>
              <a:t>cronológicamente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Tipos</a:t>
            </a:r>
            <a:r>
              <a:rPr lang="en-US" sz="1600" dirty="0"/>
              <a:t> </a:t>
            </a:r>
            <a:r>
              <a:rPr lang="en-US" sz="1600" err="1"/>
              <a:t>incorrectos</a:t>
            </a:r>
            <a:r>
              <a:rPr lang="en-US" sz="1600" dirty="0"/>
              <a:t> que </a:t>
            </a:r>
            <a:r>
              <a:rPr lang="en-US" sz="1600" err="1"/>
              <a:t>generan</a:t>
            </a:r>
            <a:r>
              <a:rPr lang="en-US" sz="1600" dirty="0"/>
              <a:t> </a:t>
            </a:r>
            <a:r>
              <a:rPr lang="en-US" sz="1600" err="1"/>
              <a:t>errores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visualizaciones</a:t>
            </a:r>
            <a:r>
              <a:rPr lang="en-US" sz="1600" dirty="0"/>
              <a:t> o </a:t>
            </a:r>
            <a:r>
              <a:rPr lang="en-US" sz="1600" err="1"/>
              <a:t>medidas</a:t>
            </a:r>
            <a:r>
              <a:rPr lang="en-US" sz="1600" dirty="0"/>
              <a:t> DAX.</a:t>
            </a:r>
          </a:p>
        </p:txBody>
      </p:sp>
    </p:spTree>
    <p:extLst>
      <p:ext uri="{BB962C8B-B14F-4D97-AF65-F5344CB8AC3E}">
        <p14:creationId xmlns:p14="http://schemas.microsoft.com/office/powerpoint/2010/main" val="160925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0F90E-DED3-D657-A260-30756A93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7FF0-B7FE-54AF-15A8-7105B2DF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4E800B-8549-5216-664E-A24AA853DF0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E631F-B7C3-EA7A-AE31-B8454CBE3C3E}"/>
              </a:ext>
            </a:extLst>
          </p:cNvPr>
          <p:cNvSpPr txBox="1"/>
          <p:nvPr/>
        </p:nvSpPr>
        <p:spPr>
          <a:xfrm>
            <a:off x="524329" y="1721757"/>
            <a:ext cx="11152414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RENOBRAR COLUMNAS</a:t>
            </a:r>
            <a:endParaRPr lang="en-US" sz="2800" dirty="0"/>
          </a:p>
          <a:p>
            <a:endParaRPr lang="en-US" sz="2400" dirty="0"/>
          </a:p>
          <a:p>
            <a:r>
              <a:rPr lang="en-US" sz="2000" b="1" dirty="0"/>
              <a:t>¿PORQUÉ ES IMPORTANTE RENOMBRAR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Mejorar</a:t>
            </a:r>
            <a:r>
              <a:rPr lang="en-US" sz="1600" dirty="0"/>
              <a:t> la </a:t>
            </a:r>
            <a:r>
              <a:rPr lang="en-US" sz="1600" err="1"/>
              <a:t>legibilidad</a:t>
            </a:r>
            <a:r>
              <a:rPr lang="en-US" sz="1600" dirty="0"/>
              <a:t> del </a:t>
            </a:r>
            <a:r>
              <a:rPr lang="en-US" sz="1600" err="1"/>
              <a:t>modelo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Facilita</a:t>
            </a:r>
            <a:r>
              <a:rPr lang="en-US" sz="1600" dirty="0"/>
              <a:t> la </a:t>
            </a:r>
            <a:r>
              <a:rPr lang="en-US" sz="1600" err="1"/>
              <a:t>comprensión</a:t>
            </a:r>
            <a:r>
              <a:rPr lang="en-US" sz="1600" dirty="0"/>
              <a:t> para </a:t>
            </a:r>
            <a:r>
              <a:rPr lang="en-US" sz="1600" err="1"/>
              <a:t>otros</a:t>
            </a:r>
            <a:r>
              <a:rPr lang="en-US" sz="1600" dirty="0"/>
              <a:t> </a:t>
            </a:r>
            <a:r>
              <a:rPr lang="en-US" sz="1600" err="1"/>
              <a:t>usuarios</a:t>
            </a:r>
            <a:r>
              <a:rPr lang="en-US" sz="1600" dirty="0"/>
              <a:t> o </a:t>
            </a:r>
            <a:r>
              <a:rPr lang="en-US" sz="1600" err="1"/>
              <a:t>equipos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Evita </a:t>
            </a:r>
            <a:r>
              <a:rPr lang="en-US" sz="1600" dirty="0" err="1"/>
              <a:t>errores</a:t>
            </a:r>
            <a:r>
              <a:rPr lang="en-US" sz="1600" dirty="0"/>
              <a:t> al </a:t>
            </a:r>
            <a:r>
              <a:rPr lang="en-US" sz="1600" dirty="0" err="1"/>
              <a:t>escribir</a:t>
            </a:r>
            <a:r>
              <a:rPr lang="en-US" sz="1600" dirty="0"/>
              <a:t> </a:t>
            </a:r>
            <a:r>
              <a:rPr lang="en-US" sz="1600" dirty="0" err="1"/>
              <a:t>fórmulas</a:t>
            </a:r>
            <a:r>
              <a:rPr lang="en-US" sz="1600" dirty="0"/>
              <a:t> DAX o </a:t>
            </a:r>
            <a:r>
              <a:rPr lang="en-US" sz="1600" dirty="0" err="1"/>
              <a:t>crear</a:t>
            </a:r>
            <a:r>
              <a:rPr lang="en-US" sz="1600" dirty="0"/>
              <a:t> </a:t>
            </a:r>
            <a:r>
              <a:rPr lang="en-US" sz="1600" dirty="0" err="1"/>
              <a:t>visualizaciones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RENOMBRAN?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doble </a:t>
            </a:r>
            <a:r>
              <a:rPr lang="en-US" sz="1600" err="1"/>
              <a:t>clic</a:t>
            </a:r>
            <a:r>
              <a:rPr lang="en-US" sz="1600" dirty="0"/>
              <a:t> </a:t>
            </a:r>
            <a:r>
              <a:rPr lang="en-US" sz="1600" err="1"/>
              <a:t>sobre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nombre</a:t>
            </a:r>
            <a:r>
              <a:rPr lang="en-US" sz="1600" dirty="0"/>
              <a:t> de la </a:t>
            </a:r>
            <a:r>
              <a:rPr lang="en-US" sz="1600" err="1"/>
              <a:t>columna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usa</a:t>
            </a:r>
            <a:r>
              <a:rPr lang="en-US" sz="1600" dirty="0"/>
              <a:t> la </a:t>
            </a:r>
            <a:r>
              <a:rPr lang="en-US" sz="1600" dirty="0" err="1"/>
              <a:t>opción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 &gt; </a:t>
            </a:r>
            <a:r>
              <a:rPr lang="en-US" sz="1600" dirty="0" err="1"/>
              <a:t>Transformar</a:t>
            </a:r>
            <a:r>
              <a:rPr lang="en-US" sz="1600" dirty="0"/>
              <a:t> &gt; Cambiar </a:t>
            </a:r>
            <a:r>
              <a:rPr lang="en-US" sz="1600" dirty="0" err="1"/>
              <a:t>nombre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CONSEJOS: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err="1"/>
              <a:t>nombres</a:t>
            </a:r>
            <a:r>
              <a:rPr lang="en-US" sz="1600" dirty="0"/>
              <a:t> </a:t>
            </a:r>
            <a:r>
              <a:rPr lang="en-US" sz="1600" err="1"/>
              <a:t>descriptivos</a:t>
            </a:r>
            <a:r>
              <a:rPr lang="en-US" sz="1600" dirty="0"/>
              <a:t> y </a:t>
            </a:r>
            <a:r>
              <a:rPr lang="en-US" sz="1600" err="1"/>
              <a:t>consistentes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Evita </a:t>
            </a:r>
            <a:r>
              <a:rPr lang="en-US" sz="1600" err="1"/>
              <a:t>espacios</a:t>
            </a:r>
            <a:r>
              <a:rPr lang="en-US" sz="1600" dirty="0"/>
              <a:t> </a:t>
            </a:r>
            <a:r>
              <a:rPr lang="en-US" sz="1600" err="1"/>
              <a:t>innecesarios</a:t>
            </a:r>
            <a:r>
              <a:rPr lang="en-US" sz="1600" dirty="0"/>
              <a:t> o </a:t>
            </a:r>
            <a:r>
              <a:rPr lang="en-US" sz="1600" err="1"/>
              <a:t>caracteres</a:t>
            </a:r>
            <a:r>
              <a:rPr lang="en-US" sz="1600" dirty="0"/>
              <a:t> </a:t>
            </a:r>
            <a:r>
              <a:rPr lang="en-US" sz="1600" err="1"/>
              <a:t>especiales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dirty="0" err="1"/>
              <a:t>mayúsculas</a:t>
            </a:r>
            <a:r>
              <a:rPr lang="en-US" sz="1600" dirty="0"/>
              <a:t> para </a:t>
            </a:r>
            <a:r>
              <a:rPr lang="en-US" sz="1600" dirty="0" err="1"/>
              <a:t>separar</a:t>
            </a:r>
            <a:r>
              <a:rPr lang="en-US" sz="1600" dirty="0"/>
              <a:t> palabras </a:t>
            </a:r>
            <a:r>
              <a:rPr lang="en-US" sz="1600" dirty="0" err="1"/>
              <a:t>si</a:t>
            </a:r>
            <a:r>
              <a:rPr lang="en-US" sz="1600" dirty="0"/>
              <a:t> no </a:t>
            </a:r>
            <a:r>
              <a:rPr lang="en-US" sz="1600" dirty="0" err="1"/>
              <a:t>usas</a:t>
            </a:r>
            <a:r>
              <a:rPr lang="en-US" sz="1600" dirty="0"/>
              <a:t> </a:t>
            </a:r>
            <a:r>
              <a:rPr lang="en-US" sz="1600" dirty="0" err="1"/>
              <a:t>guiones</a:t>
            </a:r>
            <a:r>
              <a:rPr lang="en-US" sz="1600" dirty="0"/>
              <a:t> </a:t>
            </a:r>
            <a:r>
              <a:rPr lang="en-US" sz="1600" dirty="0" err="1"/>
              <a:t>bajos</a:t>
            </a:r>
            <a:r>
              <a:rPr lang="en-US" sz="1600" dirty="0"/>
              <a:t> (_).</a:t>
            </a:r>
          </a:p>
        </p:txBody>
      </p:sp>
    </p:spTree>
    <p:extLst>
      <p:ext uri="{BB962C8B-B14F-4D97-AF65-F5344CB8AC3E}">
        <p14:creationId xmlns:p14="http://schemas.microsoft.com/office/powerpoint/2010/main" val="29499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E336-4E45-71DC-C0B9-6BE823A7E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8454-5DEA-5FBE-EBAC-61AE0349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4A4446-7B55-F6CE-709C-3E998B59A0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53F7B3-8870-4D41-8C60-9A5218F513E5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DIVIDIR COLUMNAS</a:t>
            </a:r>
            <a:endParaRPr lang="en-US" sz="3200" dirty="0"/>
          </a:p>
          <a:p>
            <a:r>
              <a:rPr lang="en-US" sz="3200" b="1" dirty="0"/>
              <a:t>COMBINAR COLUMNAS</a:t>
            </a:r>
            <a:endParaRPr lang="en-US" sz="3200" dirty="0"/>
          </a:p>
          <a:p>
            <a:r>
              <a:rPr lang="en-US" sz="3200" b="1" dirty="0"/>
              <a:t>REEMPLAZAR VALORES</a:t>
            </a:r>
            <a:endParaRPr lang="en-US" sz="3200" dirty="0"/>
          </a:p>
          <a:p>
            <a:r>
              <a:rPr lang="en-US" sz="3200" b="1" dirty="0"/>
              <a:t>COLUMNAS CONDICIONALES</a:t>
            </a:r>
          </a:p>
          <a:p>
            <a:r>
              <a:rPr lang="en-US" sz="3200" b="1" dirty="0"/>
              <a:t>COLUMNAS PERSONALIZADAS</a:t>
            </a:r>
            <a:endParaRPr lang="en-US" sz="3200" dirty="0"/>
          </a:p>
          <a:p>
            <a:r>
              <a:rPr lang="en-US" sz="3200" b="1" dirty="0"/>
              <a:t>COLUMNAS AGRUPADAS</a:t>
            </a:r>
            <a:endParaRPr lang="en-US" sz="3200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7" name="Picture 6" descr="Recuperación de datos – MacsterPC">
            <a:extLst>
              <a:ext uri="{FF2B5EF4-FFF2-40B4-BE49-F238E27FC236}">
                <a16:creationId xmlns:a16="http://schemas.microsoft.com/office/drawing/2014/main" id="{124FD485-45DE-2967-4878-48D17D14E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29" y="1919335"/>
            <a:ext cx="4229355" cy="442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7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203E-9D59-61F9-2289-BC36292B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3694-2EF7-C5CF-7375-39CF412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86C622-E338-ADA0-3A22-D56B223EB91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9568F-98E9-1358-3A95-D00B27186162}"/>
              </a:ext>
            </a:extLst>
          </p:cNvPr>
          <p:cNvSpPr txBox="1"/>
          <p:nvPr/>
        </p:nvSpPr>
        <p:spPr>
          <a:xfrm>
            <a:off x="524329" y="1721757"/>
            <a:ext cx="11152414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000" b="1" dirty="0"/>
              <a:t>¿QUE SON LAS TRANSFORMACIONES INTERMEDIAS?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Modificar</a:t>
            </a:r>
            <a:r>
              <a:rPr lang="en-US" sz="1600" b="1" dirty="0"/>
              <a:t> la </a:t>
            </a:r>
            <a:r>
              <a:rPr lang="en-US" sz="1600" b="1" dirty="0" err="1"/>
              <a:t>estructura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Crear </a:t>
            </a:r>
            <a:r>
              <a:rPr lang="en-US" sz="1600" b="1" err="1"/>
              <a:t>nuevas</a:t>
            </a:r>
            <a:r>
              <a:rPr lang="en-US" sz="1600" b="1" dirty="0"/>
              <a:t> </a:t>
            </a:r>
            <a:r>
              <a:rPr lang="en-US" sz="1600" b="1" err="1"/>
              <a:t>columnas</a:t>
            </a:r>
            <a:r>
              <a:rPr lang="en-US" sz="1600" dirty="0"/>
              <a:t> con </a:t>
            </a:r>
            <a:r>
              <a:rPr lang="en-US" sz="1600" err="1"/>
              <a:t>lógica</a:t>
            </a:r>
            <a:r>
              <a:rPr lang="en-US" sz="1600" dirty="0"/>
              <a:t> </a:t>
            </a:r>
            <a:r>
              <a:rPr lang="en-US" sz="1600" err="1"/>
              <a:t>personalizada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err="1"/>
              <a:t>Agrupar</a:t>
            </a:r>
            <a:r>
              <a:rPr lang="en-US" sz="1600" b="1" dirty="0"/>
              <a:t> o </a:t>
            </a:r>
            <a:r>
              <a:rPr lang="en-US" sz="1600" b="1" err="1"/>
              <a:t>resumir</a:t>
            </a:r>
            <a:r>
              <a:rPr lang="en-US" sz="1600" b="1" dirty="0"/>
              <a:t> </a:t>
            </a:r>
            <a:r>
              <a:rPr lang="en-US" sz="1600" b="1" err="1"/>
              <a:t>información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Combinar</a:t>
            </a:r>
            <a:r>
              <a:rPr lang="en-US" sz="1600" b="1" dirty="0"/>
              <a:t> o </a:t>
            </a:r>
            <a:r>
              <a:rPr lang="en-US" sz="1600" b="1" dirty="0" err="1"/>
              <a:t>dividir</a:t>
            </a:r>
            <a:r>
              <a:rPr lang="en-US" sz="1600" b="1" dirty="0"/>
              <a:t> </a:t>
            </a:r>
            <a:r>
              <a:rPr lang="en-US" sz="1600" b="1" dirty="0" err="1"/>
              <a:t>datos</a:t>
            </a:r>
            <a:r>
              <a:rPr lang="en-US" sz="1600" dirty="0"/>
              <a:t> de forma mas flexible.</a:t>
            </a:r>
          </a:p>
          <a:p>
            <a:endParaRPr lang="en-US" sz="2000" b="1" dirty="0"/>
          </a:p>
          <a:p>
            <a:r>
              <a:rPr lang="en-US" sz="2000" b="1" dirty="0"/>
              <a:t>¿CUANDO SE UTILIZAN?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Cuando</a:t>
            </a:r>
            <a:r>
              <a:rPr lang="en-US" sz="1600" dirty="0"/>
              <a:t> se </a:t>
            </a:r>
            <a:r>
              <a:rPr lang="en-US" sz="1600" dirty="0" err="1"/>
              <a:t>necesitan</a:t>
            </a:r>
            <a:r>
              <a:rPr lang="en-US" sz="1600" dirty="0"/>
              <a:t> </a:t>
            </a:r>
            <a:r>
              <a:rPr lang="en-US" sz="1600" b="1" dirty="0" err="1"/>
              <a:t>resumir</a:t>
            </a:r>
            <a:r>
              <a:rPr lang="en-US" sz="1600" b="1" dirty="0"/>
              <a:t> </a:t>
            </a:r>
            <a:r>
              <a:rPr lang="en-US" sz="1600" b="1" dirty="0" err="1"/>
              <a:t>grandes</a:t>
            </a:r>
            <a:r>
              <a:rPr lang="en-US" sz="1600" b="1" dirty="0"/>
              <a:t> </a:t>
            </a:r>
            <a:r>
              <a:rPr lang="en-US" sz="1600" b="1" dirty="0" err="1"/>
              <a:t>volúmenes</a:t>
            </a:r>
            <a:r>
              <a:rPr lang="en-US" sz="1600" b="1" dirty="0"/>
              <a:t> de </a:t>
            </a:r>
            <a:r>
              <a:rPr lang="en-US" sz="1600" b="1" dirty="0" err="1"/>
              <a:t>datos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Cuando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vienen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b="1" err="1"/>
              <a:t>formatos</a:t>
            </a:r>
            <a:r>
              <a:rPr lang="en-US" sz="1600" b="1" dirty="0"/>
              <a:t> </a:t>
            </a:r>
            <a:r>
              <a:rPr lang="en-US" sz="1600" b="1" err="1"/>
              <a:t>complejos</a:t>
            </a:r>
            <a:r>
              <a:rPr lang="en-US" sz="1600" b="1" dirty="0"/>
              <a:t> o poco </a:t>
            </a:r>
            <a:r>
              <a:rPr lang="en-US" sz="1600" b="1" err="1"/>
              <a:t>estructurados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Cuando</a:t>
            </a:r>
            <a:r>
              <a:rPr lang="en-US" sz="1600" dirty="0"/>
              <a:t> es </a:t>
            </a:r>
            <a:r>
              <a:rPr lang="en-US" sz="1600" err="1"/>
              <a:t>necesario</a:t>
            </a:r>
            <a:r>
              <a:rPr lang="en-US" sz="1600" dirty="0"/>
              <a:t> </a:t>
            </a:r>
            <a:r>
              <a:rPr lang="en-US" sz="1600" err="1"/>
              <a:t>crear</a:t>
            </a:r>
            <a:r>
              <a:rPr lang="en-US" sz="1600" dirty="0"/>
              <a:t> </a:t>
            </a:r>
            <a:r>
              <a:rPr lang="en-US" sz="1600" err="1"/>
              <a:t>nuevas</a:t>
            </a:r>
            <a:r>
              <a:rPr lang="en-US" sz="1600" dirty="0"/>
              <a:t> variables para </a:t>
            </a:r>
            <a:r>
              <a:rPr lang="en-US" sz="1600" b="1" err="1"/>
              <a:t>análisis</a:t>
            </a:r>
            <a:r>
              <a:rPr lang="en-US" sz="1600" b="1" dirty="0"/>
              <a:t> </a:t>
            </a:r>
            <a:r>
              <a:rPr lang="en-US" sz="1600" b="1" err="1"/>
              <a:t>más</a:t>
            </a:r>
            <a:r>
              <a:rPr lang="en-US" sz="1600" b="1" dirty="0"/>
              <a:t> </a:t>
            </a:r>
            <a:r>
              <a:rPr lang="en-US" sz="1600" b="1" err="1"/>
              <a:t>profundos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Cuando</a:t>
            </a:r>
            <a:r>
              <a:rPr lang="en-US" sz="1600" dirty="0"/>
              <a:t> se </a:t>
            </a:r>
            <a:r>
              <a:rPr lang="en-US" sz="1600" dirty="0" err="1"/>
              <a:t>preparan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para </a:t>
            </a:r>
            <a:r>
              <a:rPr lang="en-US" sz="1600" dirty="0" err="1"/>
              <a:t>modelos</a:t>
            </a:r>
            <a:r>
              <a:rPr lang="en-US" sz="1600" dirty="0"/>
              <a:t> </a:t>
            </a:r>
            <a:r>
              <a:rPr lang="en-US" sz="1600" dirty="0" err="1"/>
              <a:t>analíticos</a:t>
            </a:r>
            <a:r>
              <a:rPr lang="en-US" sz="1600" dirty="0"/>
              <a:t> o </a:t>
            </a:r>
            <a:r>
              <a:rPr lang="en-US" sz="1600" dirty="0" err="1"/>
              <a:t>visualizaciones</a:t>
            </a:r>
            <a:r>
              <a:rPr lang="en-US" sz="1600" dirty="0"/>
              <a:t> </a:t>
            </a:r>
            <a:r>
              <a:rPr lang="en-US" sz="1600" dirty="0" err="1"/>
              <a:t>avanzadas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 descr="diseño de icono de vector de transformación digital 14822684 Vector en ...">
            <a:extLst>
              <a:ext uri="{FF2B5EF4-FFF2-40B4-BE49-F238E27FC236}">
                <a16:creationId xmlns:a16="http://schemas.microsoft.com/office/drawing/2014/main" id="{765934E7-5CE8-3856-5627-EDBFF73D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064" y="2784230"/>
            <a:ext cx="2418813" cy="23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0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BC9C-1F8D-FDDA-34EF-EAB1F435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CDF-4A94-EC4A-8065-02AD7D0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E319F0-BA4F-77F8-903B-447273D07A3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5AD27-0927-9369-9333-A63A6005D003}"/>
              </a:ext>
            </a:extLst>
          </p:cNvPr>
          <p:cNvSpPr txBox="1"/>
          <p:nvPr/>
        </p:nvSpPr>
        <p:spPr>
          <a:xfrm>
            <a:off x="517003" y="1711861"/>
            <a:ext cx="11164497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EJEMPLOS DE TRANSFORMACIONES INTERMEDIAS</a:t>
            </a:r>
          </a:p>
          <a:p>
            <a:endParaRPr lang="en-US" sz="2000" b="1" dirty="0"/>
          </a:p>
          <a:p>
            <a:r>
              <a:rPr lang="en-US" sz="2000" b="1" dirty="0"/>
              <a:t>01 – DIVIDIR NOMBRE COMPLETO</a:t>
            </a:r>
          </a:p>
          <a:p>
            <a:r>
              <a:rPr lang="en-US" sz="1600" dirty="0"/>
              <a:t>De "Juan Pérez" a "Juan" y "Pérez" para </a:t>
            </a:r>
            <a:r>
              <a:rPr lang="en-US" sz="1600" err="1"/>
              <a:t>análisis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nombre</a:t>
            </a:r>
            <a:r>
              <a:rPr lang="en-US" sz="1600" dirty="0"/>
              <a:t> o </a:t>
            </a:r>
            <a:r>
              <a:rPr lang="en-US" sz="1600" err="1"/>
              <a:t>apellido</a:t>
            </a:r>
            <a:r>
              <a:rPr lang="en-US" sz="1600" dirty="0"/>
              <a:t>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02 – COMBINAR CIUDAD Y PAÍS</a:t>
            </a:r>
          </a:p>
          <a:p>
            <a:r>
              <a:rPr lang="en-US" sz="1600" dirty="0"/>
              <a:t>De Madrid y España a "Madrid, España" para </a:t>
            </a:r>
            <a:r>
              <a:rPr lang="en-US" sz="1600" err="1"/>
              <a:t>visualizaciones</a:t>
            </a:r>
            <a:r>
              <a:rPr lang="en-US" sz="1600" dirty="0"/>
              <a:t> </a:t>
            </a:r>
            <a:r>
              <a:rPr lang="en-US" sz="1600" err="1"/>
              <a:t>geográficas</a:t>
            </a:r>
            <a:r>
              <a:rPr lang="en-US" sz="1600" dirty="0"/>
              <a:t>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03 – CREAR UNA COLUMNA CONDICIONAL.</a:t>
            </a:r>
          </a:p>
          <a:p>
            <a:r>
              <a:rPr lang="en-US" sz="1600" dirty="0"/>
              <a:t>Si Total </a:t>
            </a:r>
            <a:r>
              <a:rPr lang="en-US" sz="1600" err="1"/>
              <a:t>Compra</a:t>
            </a:r>
            <a:r>
              <a:rPr lang="en-US" sz="1600" dirty="0"/>
              <a:t> &gt; 100, </a:t>
            </a:r>
            <a:r>
              <a:rPr lang="en-US" sz="1600" err="1"/>
              <a:t>entonces</a:t>
            </a:r>
            <a:r>
              <a:rPr lang="en-US" sz="1600" dirty="0"/>
              <a:t> "</a:t>
            </a:r>
            <a:r>
              <a:rPr lang="en-US" sz="1600" err="1"/>
              <a:t>Cliente</a:t>
            </a:r>
            <a:r>
              <a:rPr lang="en-US" sz="1600" dirty="0"/>
              <a:t> Premium", </a:t>
            </a:r>
            <a:r>
              <a:rPr lang="en-US" sz="1600" err="1"/>
              <a:t>si</a:t>
            </a:r>
            <a:r>
              <a:rPr lang="en-US" sz="1600" dirty="0"/>
              <a:t> no "</a:t>
            </a:r>
            <a:r>
              <a:rPr lang="en-US" sz="1600" err="1"/>
              <a:t>Estándar</a:t>
            </a:r>
            <a:r>
              <a:rPr lang="en-US" sz="1600" dirty="0"/>
              <a:t>".</a:t>
            </a:r>
            <a:endParaRPr lang="en-US"/>
          </a:p>
          <a:p>
            <a:endParaRPr lang="en-US" dirty="0"/>
          </a:p>
          <a:p>
            <a:r>
              <a:rPr lang="en-US" sz="2000" b="1" dirty="0"/>
              <a:t>04 – AGRUPAR VENTAS POR REGIÓN.</a:t>
            </a:r>
          </a:p>
          <a:p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Región y </a:t>
            </a:r>
            <a:r>
              <a:rPr lang="en-US" sz="1600" dirty="0" err="1"/>
              <a:t>calcular</a:t>
            </a:r>
            <a:r>
              <a:rPr lang="en-US" sz="1600" dirty="0"/>
              <a:t> la </a:t>
            </a:r>
            <a:r>
              <a:rPr lang="en-US" sz="1600" dirty="0" err="1"/>
              <a:t>suma</a:t>
            </a:r>
            <a:r>
              <a:rPr lang="en-US" sz="1600" dirty="0"/>
              <a:t> de Ventas.</a:t>
            </a:r>
          </a:p>
          <a:p>
            <a:endParaRPr lang="en-US" sz="2400" dirty="0"/>
          </a:p>
          <a:p>
            <a:r>
              <a:rPr lang="en-US" sz="2000" b="1" dirty="0"/>
              <a:t>05 – REEMPLAZAR VALORES INCONSISTENTES</a:t>
            </a:r>
            <a:endParaRPr lang="en-US" sz="1600" b="1"/>
          </a:p>
          <a:p>
            <a:r>
              <a:rPr lang="en-US" sz="1600" dirty="0"/>
              <a:t>Cambiar "N/A" o "Sin info" </a:t>
            </a:r>
            <a:r>
              <a:rPr lang="en-US" sz="1600" dirty="0" err="1"/>
              <a:t>por</a:t>
            </a:r>
            <a:r>
              <a:rPr lang="en-US" sz="1600" dirty="0"/>
              <a:t> "</a:t>
            </a:r>
            <a:r>
              <a:rPr lang="en-US" sz="1600" dirty="0" err="1"/>
              <a:t>Desconocido</a:t>
            </a:r>
            <a:r>
              <a:rPr lang="en-US" sz="16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836683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63A2D-DD2B-A6D3-F66D-C93F69D7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9F92-4F28-D797-50D0-87F301F5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01A232-9B41-0584-0736-8D60D61AFD7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E5FDC-3425-7598-9CB3-6FE668C1FD87}"/>
              </a:ext>
            </a:extLst>
          </p:cNvPr>
          <p:cNvSpPr txBox="1"/>
          <p:nvPr/>
        </p:nvSpPr>
        <p:spPr>
          <a:xfrm>
            <a:off x="517003" y="1711861"/>
            <a:ext cx="11164497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EJEMPLOS DE TRANSFORMACIONES INTERMEDIAS (CONTINUACION)</a:t>
            </a:r>
          </a:p>
          <a:p>
            <a:endParaRPr lang="en-US" sz="2000" b="1" dirty="0"/>
          </a:p>
          <a:p>
            <a:r>
              <a:rPr lang="en-US" sz="2000" b="1" dirty="0"/>
              <a:t>06 – ELIMINAR DUPLICADOS POR COLUMNA CLAVE</a:t>
            </a:r>
          </a:p>
          <a:p>
            <a:r>
              <a:rPr lang="en-US" sz="1600" dirty="0" err="1"/>
              <a:t>Quitar</a:t>
            </a:r>
            <a:r>
              <a:rPr lang="en-US" sz="1600" dirty="0"/>
              <a:t> </a:t>
            </a:r>
            <a:r>
              <a:rPr lang="en-US" sz="1600" dirty="0" err="1"/>
              <a:t>registros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</a:t>
            </a:r>
            <a:r>
              <a:rPr lang="en-US" sz="1600" i="1" dirty="0"/>
              <a:t>ID </a:t>
            </a:r>
            <a:r>
              <a:rPr lang="en-US" sz="1600" i="1" dirty="0" err="1"/>
              <a:t>Cliente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b="1" dirty="0"/>
              <a:t>07 – EXTRAR DOMINIO DE UN CORREO ELECTRÓNICO</a:t>
            </a:r>
          </a:p>
          <a:p>
            <a:r>
              <a:rPr lang="en-US" sz="1600" dirty="0"/>
              <a:t>De </a:t>
            </a:r>
            <a:r>
              <a:rPr lang="en-US" sz="1600" i="1" dirty="0"/>
              <a:t>usuario@empresa.com</a:t>
            </a:r>
            <a:r>
              <a:rPr lang="en-US" sz="1600" dirty="0"/>
              <a:t> → </a:t>
            </a:r>
            <a:r>
              <a:rPr lang="en-US" sz="1600" i="1" dirty="0"/>
              <a:t>empresa.com</a:t>
            </a:r>
          </a:p>
          <a:p>
            <a:endParaRPr lang="en-US" sz="1600" dirty="0"/>
          </a:p>
          <a:p>
            <a:r>
              <a:rPr lang="en-US" sz="2000" b="1" dirty="0"/>
              <a:t>08 – AGRUPAR PRODUCTOS POR CATEGORÍA</a:t>
            </a:r>
          </a:p>
          <a:p>
            <a:pPr>
              <a:spcBef>
                <a:spcPct val="0"/>
              </a:spcBef>
            </a:pPr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 </a:t>
            </a:r>
            <a:r>
              <a:rPr lang="en-US" sz="1600" i="1" dirty="0" err="1"/>
              <a:t>Categoría</a:t>
            </a:r>
            <a:r>
              <a:rPr lang="en-US" sz="1600" i="1" dirty="0"/>
              <a:t> </a:t>
            </a:r>
            <a:r>
              <a:rPr lang="en-US" sz="1600" dirty="0"/>
              <a:t>y </a:t>
            </a:r>
            <a:r>
              <a:rPr lang="en-US" sz="1600" dirty="0" err="1"/>
              <a:t>contar</a:t>
            </a:r>
            <a:r>
              <a:rPr lang="en-US" sz="1600" dirty="0"/>
              <a:t> </a:t>
            </a:r>
            <a:r>
              <a:rPr lang="en-US" sz="1600" dirty="0" err="1"/>
              <a:t>cuántos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hay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grupo</a:t>
            </a:r>
            <a:r>
              <a:rPr lang="en-US" sz="1600" dirty="0"/>
              <a:t>.</a:t>
            </a:r>
            <a:endParaRPr lang="en-US" dirty="0"/>
          </a:p>
          <a:p>
            <a:endParaRPr lang="en-US" sz="1600" dirty="0"/>
          </a:p>
          <a:p>
            <a:r>
              <a:rPr lang="en-US" sz="2000" b="1" dirty="0"/>
              <a:t>09 – APLICAR FORMATO A TEXTO</a:t>
            </a:r>
          </a:p>
          <a:p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a </a:t>
            </a:r>
            <a:r>
              <a:rPr lang="en-US" sz="1600" dirty="0" err="1"/>
              <a:t>mayúsculas</a:t>
            </a:r>
            <a:r>
              <a:rPr lang="en-US" sz="1600" dirty="0"/>
              <a:t> o </a:t>
            </a:r>
            <a:r>
              <a:rPr lang="en-US" sz="1600" dirty="0" err="1"/>
              <a:t>capitalizar</a:t>
            </a:r>
            <a:r>
              <a:rPr lang="en-US" sz="1600" dirty="0"/>
              <a:t> la </a:t>
            </a:r>
            <a:r>
              <a:rPr lang="en-US" sz="1600" dirty="0" err="1"/>
              <a:t>primera</a:t>
            </a:r>
            <a:r>
              <a:rPr lang="en-US" sz="1600" dirty="0"/>
              <a:t> </a:t>
            </a:r>
            <a:r>
              <a:rPr lang="en-US" sz="1600" dirty="0" err="1"/>
              <a:t>letra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899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D061-C664-77E2-925D-FC039C7D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913-EC8A-49D1-E35A-5B1534BD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D6E59-A7B1-563A-5468-5FFAD5CE46E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069C-2E64-C7BF-AA9E-84A80B143BD7}"/>
              </a:ext>
            </a:extLst>
          </p:cNvPr>
          <p:cNvSpPr txBox="1"/>
          <p:nvPr/>
        </p:nvSpPr>
        <p:spPr>
          <a:xfrm>
            <a:off x="517003" y="1721757"/>
            <a:ext cx="11159740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DIVIDIR COLUMNAS</a:t>
            </a:r>
            <a:endParaRPr lang="en-US" sz="2400"/>
          </a:p>
          <a:p>
            <a:endParaRPr lang="en-US" sz="2400" dirty="0"/>
          </a:p>
          <a:p>
            <a:r>
              <a:rPr lang="en-US" sz="2000" b="1" dirty="0"/>
              <a:t>¿PORQUÉ DIVIDIR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Datos “</a:t>
            </a:r>
            <a:r>
              <a:rPr lang="en-US" sz="1600" dirty="0" err="1"/>
              <a:t>empaquetados</a:t>
            </a:r>
            <a:r>
              <a:rPr lang="en-US" sz="1600" dirty="0"/>
              <a:t>”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sola </a:t>
            </a:r>
            <a:r>
              <a:rPr lang="en-US" sz="1600" dirty="0" err="1"/>
              <a:t>columna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nombre</a:t>
            </a:r>
            <a:r>
              <a:rPr lang="en-US" sz="1600" dirty="0"/>
              <a:t> </a:t>
            </a:r>
            <a:r>
              <a:rPr lang="en-US" sz="1600" dirty="0" err="1"/>
              <a:t>completo</a:t>
            </a:r>
            <a:r>
              <a:rPr lang="en-US" sz="1600" dirty="0"/>
              <a:t>, </a:t>
            </a:r>
            <a:r>
              <a:rPr lang="en-US" sz="1600" dirty="0" err="1"/>
              <a:t>dirección</a:t>
            </a:r>
            <a:r>
              <a:rPr lang="en-US" sz="1600" dirty="0"/>
              <a:t>, </a:t>
            </a:r>
            <a:r>
              <a:rPr lang="en-US" sz="1600" dirty="0" err="1"/>
              <a:t>fecha</a:t>
            </a:r>
            <a:r>
              <a:rPr lang="en-US" sz="1600" dirty="0"/>
              <a:t> y hora).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Dividir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trabajar</a:t>
            </a:r>
            <a:r>
              <a:rPr lang="en-US" sz="1600" dirty="0"/>
              <a:t> con </a:t>
            </a:r>
            <a:r>
              <a:rPr lang="en-US" sz="1600" dirty="0" err="1"/>
              <a:t>cada</a:t>
            </a:r>
            <a:r>
              <a:rPr lang="en-US" sz="1600" dirty="0"/>
              <a:t> </a:t>
            </a:r>
            <a:r>
              <a:rPr lang="en-US" sz="1600" dirty="0" err="1"/>
              <a:t>parte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separado</a:t>
            </a:r>
            <a:r>
              <a:rPr lang="en-US" sz="1600" dirty="0"/>
              <a:t> y </a:t>
            </a:r>
            <a:r>
              <a:rPr lang="en-US" sz="1600" dirty="0" err="1"/>
              <a:t>hacer</a:t>
            </a:r>
            <a:r>
              <a:rPr lang="en-US" sz="1600" dirty="0"/>
              <a:t> </a:t>
            </a:r>
            <a:r>
              <a:rPr lang="en-US" sz="1600" dirty="0" err="1"/>
              <a:t>análisis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precisos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DIVIDEN LAS COLUMNAS?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Inicio</a:t>
            </a:r>
            <a:r>
              <a:rPr lang="en-US" sz="1600" b="1" dirty="0"/>
              <a:t> &gt; </a:t>
            </a:r>
            <a:r>
              <a:rPr lang="en-US" sz="1600" b="1" dirty="0" err="1"/>
              <a:t>Dividir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  <a:r>
              <a:rPr lang="en-US" sz="1600" b="1" dirty="0"/>
              <a:t> &gt; Por </a:t>
            </a:r>
            <a:r>
              <a:rPr lang="en-US" sz="1600" b="1" dirty="0" err="1"/>
              <a:t>delimitador</a:t>
            </a:r>
            <a:r>
              <a:rPr lang="en-US" sz="1600" b="1" dirty="0"/>
              <a:t> / Por </a:t>
            </a:r>
            <a:r>
              <a:rPr lang="en-US" sz="1600" b="1" dirty="0" err="1"/>
              <a:t>número</a:t>
            </a:r>
            <a:r>
              <a:rPr lang="en-US" sz="1600" b="1" dirty="0"/>
              <a:t> de </a:t>
            </a:r>
            <a:r>
              <a:rPr lang="en-US" sz="1600" b="1" dirty="0" err="1"/>
              <a:t>caracteres</a:t>
            </a:r>
            <a:r>
              <a:rPr lang="en-US" sz="1600" b="1" dirty="0"/>
              <a:t> / Por </a:t>
            </a:r>
            <a:r>
              <a:rPr lang="en-US" sz="1600" b="1" dirty="0" err="1"/>
              <a:t>posición</a:t>
            </a:r>
            <a:r>
              <a:rPr lang="en-US" sz="1600" b="1" dirty="0"/>
              <a:t> </a:t>
            </a:r>
            <a:r>
              <a:rPr lang="en-US" sz="1600" b="1" dirty="0" err="1"/>
              <a:t>fija</a:t>
            </a:r>
            <a:endParaRPr lang="en-US" sz="1600" b="1" dirty="0"/>
          </a:p>
          <a:p>
            <a:endParaRPr lang="en-US" dirty="0"/>
          </a:p>
          <a:p>
            <a:r>
              <a:rPr lang="en-US" sz="2000" b="1" dirty="0"/>
              <a:t>TIPOS DE DIVISIÓN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delimitador</a:t>
            </a:r>
            <a:r>
              <a:rPr lang="en-US" sz="1600" dirty="0"/>
              <a:t> (coma, </a:t>
            </a:r>
            <a:r>
              <a:rPr lang="en-US" sz="1600" dirty="0" err="1"/>
              <a:t>espacio</a:t>
            </a:r>
            <a:r>
              <a:rPr lang="en-US" sz="1600" dirty="0"/>
              <a:t>, </a:t>
            </a:r>
            <a:r>
              <a:rPr lang="en-US" sz="1600" dirty="0" err="1"/>
              <a:t>guion</a:t>
            </a:r>
            <a:r>
              <a:rPr lang="en-US" sz="1600" dirty="0"/>
              <a:t>, etc.): "</a:t>
            </a:r>
            <a:r>
              <a:rPr lang="en-US" sz="1600" b="1" dirty="0"/>
              <a:t>Juan Pérez</a:t>
            </a:r>
            <a:r>
              <a:rPr lang="en-US" sz="1600" dirty="0"/>
              <a:t>" → "</a:t>
            </a:r>
            <a:r>
              <a:rPr lang="en-US" sz="1600" b="1" dirty="0"/>
              <a:t>Juan</a:t>
            </a:r>
            <a:r>
              <a:rPr lang="en-US" sz="1600" dirty="0"/>
              <a:t>" y "</a:t>
            </a:r>
            <a:r>
              <a:rPr lang="en-US" sz="1600" b="1" dirty="0"/>
              <a:t>Pérez</a:t>
            </a:r>
            <a:r>
              <a:rPr lang="en-US" sz="1600" dirty="0"/>
              <a:t>"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caracteres</a:t>
            </a:r>
            <a:r>
              <a:rPr lang="en-US" sz="1600" dirty="0"/>
              <a:t> (Util para </a:t>
            </a:r>
            <a:r>
              <a:rPr lang="en-US" sz="1600" dirty="0" err="1"/>
              <a:t>códigos</a:t>
            </a:r>
            <a:r>
              <a:rPr lang="en-US" sz="1600" dirty="0"/>
              <a:t> </a:t>
            </a:r>
            <a:r>
              <a:rPr lang="en-US" sz="1600" dirty="0" err="1"/>
              <a:t>estructurados</a:t>
            </a:r>
            <a:r>
              <a:rPr lang="en-US" sz="1600" dirty="0"/>
              <a:t>):  </a:t>
            </a:r>
            <a:r>
              <a:rPr lang="en-US" sz="1600" b="1" dirty="0"/>
              <a:t>EJ "ES2025" → "ES" y "2025"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Por </a:t>
            </a:r>
            <a:r>
              <a:rPr lang="en-US" sz="1600" dirty="0" err="1"/>
              <a:t>posición</a:t>
            </a:r>
            <a:r>
              <a:rPr lang="en-US" sz="1600" dirty="0"/>
              <a:t> </a:t>
            </a:r>
            <a:r>
              <a:rPr lang="en-US" sz="1600" dirty="0" err="1"/>
              <a:t>fija</a:t>
            </a:r>
            <a:r>
              <a:rPr lang="en-US" sz="1600" dirty="0"/>
              <a:t> (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tienen</a:t>
            </a:r>
            <a:r>
              <a:rPr lang="en-US" sz="1600" dirty="0"/>
              <a:t> un </a:t>
            </a:r>
            <a:r>
              <a:rPr lang="en-US" sz="1600" dirty="0" err="1"/>
              <a:t>formato</a:t>
            </a:r>
            <a:r>
              <a:rPr lang="en-US" sz="1600" dirty="0"/>
              <a:t> </a:t>
            </a:r>
            <a:r>
              <a:rPr lang="en-US" sz="1600" dirty="0" err="1"/>
              <a:t>fijo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26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63A2-55F8-9112-D7E1-7736AD9A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462-8BC4-12A5-B566-E0D2D90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24066D-27A9-8ABC-DBB9-BCC683D05EA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0AEC9-1F0E-D129-6F28-4C772F57255E}"/>
              </a:ext>
            </a:extLst>
          </p:cNvPr>
          <p:cNvSpPr txBox="1"/>
          <p:nvPr/>
        </p:nvSpPr>
        <p:spPr>
          <a:xfrm>
            <a:off x="524329" y="1721757"/>
            <a:ext cx="11152414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  COLUMNAS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¿PORQUÉ COMBINAR LAS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Para </a:t>
            </a:r>
            <a:r>
              <a:rPr lang="en-US" sz="1600" dirty="0" err="1"/>
              <a:t>crear</a:t>
            </a:r>
            <a:r>
              <a:rPr lang="en-US" sz="1600" dirty="0"/>
              <a:t> campos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descriptivos</a:t>
            </a:r>
            <a:r>
              <a:rPr lang="en-US" sz="1600" dirty="0"/>
              <a:t> o </a:t>
            </a:r>
            <a:r>
              <a:rPr lang="en-US" sz="1600" dirty="0" err="1"/>
              <a:t>únicos</a:t>
            </a:r>
            <a:r>
              <a:rPr lang="en-US" sz="1600" dirty="0"/>
              <a:t> (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clave </a:t>
            </a:r>
            <a:r>
              <a:rPr lang="en-US" sz="1600" dirty="0" err="1"/>
              <a:t>compuesta</a:t>
            </a:r>
            <a:r>
              <a:rPr lang="en-US" sz="1600" dirty="0"/>
              <a:t>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Para </a:t>
            </a:r>
            <a:r>
              <a:rPr lang="en-US" sz="1600" dirty="0" err="1"/>
              <a:t>mostrar</a:t>
            </a:r>
            <a:r>
              <a:rPr lang="en-US" sz="1600" dirty="0"/>
              <a:t> </a:t>
            </a:r>
            <a:r>
              <a:rPr lang="en-US" sz="1600" dirty="0" err="1"/>
              <a:t>información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visualizaciones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RENOMBRAN?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b="1" dirty="0" err="1"/>
              <a:t>Transformar</a:t>
            </a:r>
            <a:r>
              <a:rPr lang="en-US" sz="1600" b="1" dirty="0"/>
              <a:t> &gt; </a:t>
            </a:r>
            <a:r>
              <a:rPr lang="en-US" sz="1600" b="1" dirty="0" err="1"/>
              <a:t>Combinar</a:t>
            </a:r>
            <a:r>
              <a:rPr lang="en-US" sz="1600" b="1" dirty="0"/>
              <a:t> </a:t>
            </a:r>
            <a:r>
              <a:rPr lang="en-US" sz="1600" b="1" dirty="0" err="1"/>
              <a:t>columnas</a:t>
            </a:r>
            <a:endParaRPr lang="en-US" sz="1600" b="1" dirty="0"/>
          </a:p>
          <a:p>
            <a:endParaRPr lang="en-US" dirty="0"/>
          </a:p>
          <a:p>
            <a:r>
              <a:rPr lang="en-US" sz="2000" b="1" dirty="0"/>
              <a:t>OPCIONES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Elegir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 </a:t>
            </a:r>
            <a:r>
              <a:rPr lang="en-US" sz="1600" dirty="0" err="1"/>
              <a:t>delimitador</a:t>
            </a:r>
            <a:r>
              <a:rPr lang="en-US" sz="1600" dirty="0"/>
              <a:t> (</a:t>
            </a:r>
            <a:r>
              <a:rPr lang="en-US" sz="1600" dirty="0" err="1"/>
              <a:t>espacio</a:t>
            </a:r>
            <a:r>
              <a:rPr lang="en-US" sz="1600" dirty="0"/>
              <a:t>, </a:t>
            </a:r>
            <a:r>
              <a:rPr lang="en-US" sz="1600" dirty="0" err="1"/>
              <a:t>guion</a:t>
            </a:r>
            <a:r>
              <a:rPr lang="en-US" sz="1600" dirty="0"/>
              <a:t>, coma, </a:t>
            </a:r>
            <a:r>
              <a:rPr lang="en-US" sz="1600" dirty="0" err="1"/>
              <a:t>personalizado</a:t>
            </a:r>
            <a:r>
              <a:rPr lang="en-US" sz="1600" dirty="0"/>
              <a:t>).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Asignar</a:t>
            </a:r>
            <a:r>
              <a:rPr lang="en-US" sz="1600" dirty="0"/>
              <a:t> un </a:t>
            </a:r>
            <a:r>
              <a:rPr lang="en-US" sz="1600" dirty="0" err="1"/>
              <a:t>nombre</a:t>
            </a:r>
            <a:r>
              <a:rPr lang="en-US" sz="1600" dirty="0"/>
              <a:t> a la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.</a:t>
            </a:r>
          </a:p>
          <a:p>
            <a:endParaRPr lang="en-US" dirty="0"/>
          </a:p>
          <a:p>
            <a:pPr>
              <a:buFont typeface="Calibri"/>
            </a:pPr>
            <a:r>
              <a:rPr lang="en-US" b="1" err="1"/>
              <a:t>Combinar</a:t>
            </a:r>
            <a:r>
              <a:rPr lang="en-US" b="1" dirty="0"/>
              <a:t> Ciudad y País → "Madrid, España"</a:t>
            </a:r>
          </a:p>
        </p:txBody>
      </p:sp>
    </p:spTree>
    <p:extLst>
      <p:ext uri="{BB962C8B-B14F-4D97-AF65-F5344CB8AC3E}">
        <p14:creationId xmlns:p14="http://schemas.microsoft.com/office/powerpoint/2010/main" val="2353290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EF121-4AA4-D65A-9EBD-374BF5E51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BBB9A-6D64-D351-CBCA-7A5A310C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D57A88-1CA4-F378-EA76-8B4F106A865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2E8F9-E363-BF4A-18EA-991216E84F5C}"/>
              </a:ext>
            </a:extLst>
          </p:cNvPr>
          <p:cNvSpPr txBox="1"/>
          <p:nvPr/>
        </p:nvSpPr>
        <p:spPr>
          <a:xfrm>
            <a:off x="517003" y="1721757"/>
            <a:ext cx="7496278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REEMPLAZAR VALORES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¿PORQUÉ REEMPLAZAR VALORES?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Errores</a:t>
            </a:r>
            <a:r>
              <a:rPr lang="en-US" sz="1600" dirty="0"/>
              <a:t> de </a:t>
            </a:r>
            <a:r>
              <a:rPr lang="en-US" sz="1600" dirty="0" err="1"/>
              <a:t>escritura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Abreviaciones</a:t>
            </a:r>
            <a:r>
              <a:rPr lang="en-US" sz="1600" dirty="0"/>
              <a:t> </a:t>
            </a:r>
            <a:r>
              <a:rPr lang="en-US" sz="1600" dirty="0" err="1"/>
              <a:t>inconsistentes</a:t>
            </a:r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Valores </a:t>
            </a:r>
            <a:r>
              <a:rPr lang="en-US" sz="1600" dirty="0" err="1"/>
              <a:t>nulos</a:t>
            </a:r>
            <a:r>
              <a:rPr lang="en-US" sz="1600" dirty="0"/>
              <a:t> o </a:t>
            </a:r>
            <a:r>
              <a:rPr lang="en-US" sz="1600" dirty="0" err="1"/>
              <a:t>marcadores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"N/A", "Sin info", "--"</a:t>
            </a:r>
          </a:p>
          <a:p>
            <a:r>
              <a:rPr lang="en-US" sz="1600" err="1"/>
              <a:t>Reemplazar</a:t>
            </a:r>
            <a:r>
              <a:rPr lang="en-US" sz="1600" dirty="0"/>
              <a:t> </a:t>
            </a:r>
            <a:r>
              <a:rPr lang="en-US" sz="1600" err="1"/>
              <a:t>estos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mejora</a:t>
            </a:r>
            <a:r>
              <a:rPr lang="en-US" sz="1600" dirty="0"/>
              <a:t> la </a:t>
            </a:r>
            <a:r>
              <a:rPr lang="en-US" sz="1600" err="1"/>
              <a:t>calidad</a:t>
            </a:r>
            <a:r>
              <a:rPr lang="en-US" sz="1600" dirty="0"/>
              <a:t>, </a:t>
            </a:r>
            <a:r>
              <a:rPr lang="en-US" sz="1600" err="1"/>
              <a:t>consistencia</a:t>
            </a:r>
            <a:r>
              <a:rPr lang="en-US" sz="1600" dirty="0"/>
              <a:t> y </a:t>
            </a:r>
            <a:r>
              <a:rPr lang="en-US" sz="1600" err="1"/>
              <a:t>legibilidad</a:t>
            </a:r>
            <a:r>
              <a:rPr lang="en-US" sz="1600" dirty="0"/>
              <a:t> de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¿COMO SE HACE?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donde</a:t>
            </a:r>
            <a:r>
              <a:rPr lang="en-US" sz="1600" dirty="0"/>
              <a:t> </a:t>
            </a:r>
            <a:r>
              <a:rPr lang="en-US" sz="1600" err="1"/>
              <a:t>deseas</a:t>
            </a:r>
            <a:r>
              <a:rPr lang="en-US" sz="1600" dirty="0"/>
              <a:t> </a:t>
            </a:r>
            <a:r>
              <a:rPr lang="en-US" sz="1600" err="1"/>
              <a:t>hacer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reemplazo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Haz </a:t>
            </a:r>
            <a:r>
              <a:rPr lang="en-US" sz="1600" dirty="0" err="1"/>
              <a:t>clic</a:t>
            </a:r>
            <a:r>
              <a:rPr lang="en-US" sz="1600" dirty="0"/>
              <a:t> derecho y </a:t>
            </a:r>
            <a:r>
              <a:rPr lang="en-US" sz="1600" dirty="0" err="1"/>
              <a:t>selecciona</a:t>
            </a:r>
            <a:r>
              <a:rPr lang="en-US" sz="1600" dirty="0"/>
              <a:t> </a:t>
            </a:r>
            <a:r>
              <a:rPr lang="en-US" sz="1600" b="1" dirty="0" err="1"/>
              <a:t>Reemplazar</a:t>
            </a:r>
            <a:r>
              <a:rPr lang="en-US" sz="1600" b="1" dirty="0"/>
              <a:t> </a:t>
            </a:r>
            <a:r>
              <a:rPr lang="en-US" sz="1600" b="1" dirty="0" err="1"/>
              <a:t>valores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usa</a:t>
            </a:r>
            <a:r>
              <a:rPr lang="en-US" sz="1600" dirty="0"/>
              <a:t>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b="1" dirty="0" err="1"/>
              <a:t>Transformar</a:t>
            </a:r>
            <a:r>
              <a:rPr lang="en-US" sz="1600" b="1" dirty="0"/>
              <a:t> &gt; </a:t>
            </a:r>
            <a:r>
              <a:rPr lang="en-US" sz="1600" b="1" dirty="0" err="1"/>
              <a:t>Reemplazar</a:t>
            </a:r>
            <a:r>
              <a:rPr lang="en-US" sz="1600" b="1" dirty="0"/>
              <a:t> </a:t>
            </a:r>
            <a:r>
              <a:rPr lang="en-US" sz="1600" b="1" dirty="0" err="1"/>
              <a:t>valores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Especifica</a:t>
            </a:r>
            <a:r>
              <a:rPr lang="en-US" sz="1600" dirty="0"/>
              <a:t>: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Valor a </a:t>
            </a:r>
            <a:r>
              <a:rPr lang="en-US" sz="1600" dirty="0" err="1"/>
              <a:t>buscar</a:t>
            </a:r>
            <a:r>
              <a:rPr lang="en-US" sz="1600" dirty="0"/>
              <a:t> (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 "N/A")</a:t>
            </a:r>
          </a:p>
          <a:p>
            <a:pPr marL="800100" lvl="1" indent="-342900">
              <a:buFont typeface="Courier New"/>
              <a:buChar char="o"/>
            </a:pPr>
            <a:r>
              <a:rPr lang="en-US" sz="1600" dirty="0"/>
              <a:t>Valor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que se </a:t>
            </a:r>
            <a:r>
              <a:rPr lang="en-US" sz="1600" err="1"/>
              <a:t>reemplazará</a:t>
            </a:r>
            <a:r>
              <a:rPr lang="en-US" sz="1600" dirty="0"/>
              <a:t> (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ejemplo</a:t>
            </a:r>
            <a:r>
              <a:rPr lang="en-US" sz="1600" dirty="0"/>
              <a:t>, "</a:t>
            </a:r>
            <a:r>
              <a:rPr lang="en-US" sz="1600" err="1"/>
              <a:t>Desconocido</a:t>
            </a:r>
            <a:r>
              <a:rPr lang="en-US" sz="1600" dirty="0"/>
              <a:t>")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BE0460-B467-3A2D-2633-4084B7FAD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68508"/>
              </p:ext>
            </p:extLst>
          </p:nvPr>
        </p:nvGraphicFramePr>
        <p:xfrm>
          <a:off x="8213480" y="2183422"/>
          <a:ext cx="3406836" cy="37092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95283">
                  <a:extLst>
                    <a:ext uri="{9D8B030D-6E8A-4147-A177-3AD203B41FA5}">
                      <a16:colId xmlns:a16="http://schemas.microsoft.com/office/drawing/2014/main" val="2155588023"/>
                    </a:ext>
                  </a:extLst>
                </a:gridCol>
                <a:gridCol w="1911553">
                  <a:extLst>
                    <a:ext uri="{9D8B030D-6E8A-4147-A177-3AD203B41FA5}">
                      <a16:colId xmlns:a16="http://schemas.microsoft.com/office/drawing/2014/main" val="994997482"/>
                    </a:ext>
                  </a:extLst>
                </a:gridCol>
              </a:tblGrid>
              <a:tr h="4622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ANTES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DESPUES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38858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N/A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Desconocido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984685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Sin info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Desconocido</a:t>
                      </a:r>
                      <a:endParaRPr lang="en-US" sz="120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495736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España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372409"/>
                  </a:ext>
                </a:extLst>
              </a:tr>
              <a:tr h="651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No </a:t>
                      </a:r>
                      <a:r>
                        <a:rPr lang="en-US" sz="1200" err="1">
                          <a:effectLst/>
                        </a:rPr>
                        <a:t>aplica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96715"/>
                  </a:ext>
                </a:extLst>
              </a:tr>
              <a:tr h="64048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TRUE/FALSE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err="1">
                          <a:effectLst/>
                        </a:rPr>
                        <a:t>Activo</a:t>
                      </a:r>
                      <a:r>
                        <a:rPr lang="en-US" sz="1200" dirty="0">
                          <a:effectLst/>
                        </a:rPr>
                        <a:t>/</a:t>
                      </a:r>
                      <a:r>
                        <a:rPr lang="en-US" sz="1200" err="1">
                          <a:effectLst/>
                        </a:rPr>
                        <a:t>Inactivo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1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50724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03 - TRANSFORMACIÓN DE DATOS I (</a:t>
                      </a:r>
                      <a:r>
                        <a:rPr lang="en-US" sz="1600" b="0" dirty="0" err="1"/>
                        <a:t>Básica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SESION 04 - </a:t>
                      </a: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TRANSFORMACIÓN DE DATOS II  (Intermedia)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TRANSFORMACIÓN DE DATOS III (Avanzada)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–VISUALIZACIÓN DE DATOS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II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4274-7349-A32A-B02D-843BBAEE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1090-033C-6214-C63C-76D07B7B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EC5FD-7624-164F-5171-A3183A3E5C0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668B5-1E3E-5FEB-4FBB-852EFD4A3D65}"/>
              </a:ext>
            </a:extLst>
          </p:cNvPr>
          <p:cNvSpPr txBox="1"/>
          <p:nvPr/>
        </p:nvSpPr>
        <p:spPr>
          <a:xfrm>
            <a:off x="524329" y="1721757"/>
            <a:ext cx="11145086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REEMPLAZAR VALORES</a:t>
            </a:r>
            <a:endParaRPr lang="en-US" sz="240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BUENAS PRÁCTICAS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Revisa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a </a:t>
            </a:r>
            <a:r>
              <a:rPr lang="en-US" sz="1600" dirty="0" err="1"/>
              <a:t>reemplazar</a:t>
            </a:r>
            <a:r>
              <a:rPr lang="en-US" sz="1600" dirty="0"/>
              <a:t> </a:t>
            </a:r>
            <a:r>
              <a:rPr lang="en-US" sz="1600" dirty="0" err="1"/>
              <a:t>están</a:t>
            </a:r>
            <a:r>
              <a:rPr lang="en-US" sz="1600" dirty="0"/>
              <a:t> </a:t>
            </a:r>
            <a:r>
              <a:rPr lang="en-US" sz="1600" dirty="0" err="1"/>
              <a:t>escritos</a:t>
            </a:r>
            <a:r>
              <a:rPr lang="en-US" sz="1600" dirty="0"/>
              <a:t> de forma </a:t>
            </a:r>
            <a:r>
              <a:rPr lang="en-US" sz="1600" dirty="0" err="1"/>
              <a:t>idéntica</a:t>
            </a:r>
            <a:r>
              <a:rPr lang="en-US" sz="1600" dirty="0"/>
              <a:t> (Power Query distingue </a:t>
            </a:r>
            <a:r>
              <a:rPr lang="en-US" sz="1600" dirty="0" err="1"/>
              <a:t>mayúsculas</a:t>
            </a:r>
            <a:r>
              <a:rPr lang="en-US" sz="1600" dirty="0"/>
              <a:t>/</a:t>
            </a:r>
            <a:r>
              <a:rPr lang="en-US" sz="1600" dirty="0" err="1"/>
              <a:t>minúsculas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Aplica</a:t>
            </a:r>
            <a:r>
              <a:rPr lang="en-US" sz="1600" dirty="0"/>
              <a:t> </a:t>
            </a:r>
            <a:r>
              <a:rPr lang="en-US" sz="1600" dirty="0" err="1"/>
              <a:t>reemplazos</a:t>
            </a:r>
            <a:r>
              <a:rPr lang="en-US" sz="1600" dirty="0"/>
              <a:t> antes de </a:t>
            </a:r>
            <a:r>
              <a:rPr lang="en-US" sz="1600" dirty="0" err="1"/>
              <a:t>cambiar</a:t>
            </a:r>
            <a:r>
              <a:rPr lang="en-US" sz="1600" dirty="0"/>
              <a:t> </a:t>
            </a:r>
            <a:r>
              <a:rPr lang="en-US" sz="1600" dirty="0" err="1"/>
              <a:t>tipos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,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valores</a:t>
            </a:r>
            <a:r>
              <a:rPr lang="en-US" sz="1600" dirty="0"/>
              <a:t> son </a:t>
            </a:r>
            <a:r>
              <a:rPr lang="en-US" sz="1600" dirty="0" err="1"/>
              <a:t>texto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Documenta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reemplazos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los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de </a:t>
            </a:r>
            <a:r>
              <a:rPr lang="en-US" sz="1600" dirty="0" err="1"/>
              <a:t>los</a:t>
            </a:r>
            <a:r>
              <a:rPr lang="en-US" sz="1600" dirty="0"/>
              <a:t> pasos para </a:t>
            </a:r>
            <a:r>
              <a:rPr lang="en-US" sz="1600" dirty="0" err="1"/>
              <a:t>facilitar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mantenimiento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6553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85C7-9A9C-03A1-39F2-4FDBC8663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5663-9BEC-D1E9-117B-FDBB3F1D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BCB71C-C52F-7DF0-3279-EB26DAB4E09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56E90-27F3-6AC4-DFB6-BEBD34042216}"/>
              </a:ext>
            </a:extLst>
          </p:cNvPr>
          <p:cNvSpPr txBox="1"/>
          <p:nvPr/>
        </p:nvSpPr>
        <p:spPr>
          <a:xfrm>
            <a:off x="517003" y="1721757"/>
            <a:ext cx="11159738" cy="38164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¿QUE ES UNA EXPRESIÓN IF?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 </a:t>
            </a:r>
            <a:r>
              <a:rPr lang="en-US" sz="1600" dirty="0" err="1"/>
              <a:t>expresión</a:t>
            </a:r>
            <a:r>
              <a:rPr lang="en-US" sz="1600" dirty="0"/>
              <a:t> if </a:t>
            </a:r>
            <a:r>
              <a:rPr lang="en-US" sz="1600" b="1" dirty="0" err="1"/>
              <a:t>evalúa</a:t>
            </a:r>
            <a:r>
              <a:rPr lang="en-US" sz="1600" b="1" dirty="0"/>
              <a:t> </a:t>
            </a:r>
            <a:r>
              <a:rPr lang="en-US" sz="1600" b="1" dirty="0" err="1"/>
              <a:t>una</a:t>
            </a:r>
            <a:r>
              <a:rPr lang="en-US" sz="1600" b="1" dirty="0"/>
              <a:t> </a:t>
            </a:r>
            <a:r>
              <a:rPr lang="en-US" sz="1600" b="1" dirty="0" err="1"/>
              <a:t>condición</a:t>
            </a:r>
            <a:r>
              <a:rPr lang="en-US" sz="1600" dirty="0"/>
              <a:t> y </a:t>
            </a:r>
            <a:r>
              <a:rPr lang="en-US" sz="1600" dirty="0" err="1"/>
              <a:t>devuelve</a:t>
            </a:r>
            <a:r>
              <a:rPr lang="en-US" sz="1600" dirty="0"/>
              <a:t> un valor </a:t>
            </a:r>
            <a:r>
              <a:rPr lang="en-US" sz="1600" dirty="0" err="1"/>
              <a:t>si</a:t>
            </a:r>
            <a:r>
              <a:rPr lang="en-US" sz="1600" dirty="0"/>
              <a:t> es </a:t>
            </a:r>
            <a:r>
              <a:rPr lang="en-US" sz="1600" dirty="0" err="1"/>
              <a:t>verdadera</a:t>
            </a:r>
            <a:r>
              <a:rPr lang="en-US" sz="1600" dirty="0"/>
              <a:t>, y </a:t>
            </a:r>
            <a:r>
              <a:rPr lang="en-US" sz="1600" dirty="0" err="1"/>
              <a:t>otro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es falsa.</a:t>
            </a:r>
          </a:p>
          <a:p>
            <a:endParaRPr lang="en-US" dirty="0"/>
          </a:p>
          <a:p>
            <a:r>
              <a:rPr lang="en-US" sz="2000" b="1" dirty="0"/>
              <a:t>ESTRUCTURA DE UNA EMPRESION IF</a:t>
            </a:r>
          </a:p>
          <a:p>
            <a:endParaRPr lang="en-US" sz="2000" b="1" dirty="0"/>
          </a:p>
          <a:p>
            <a:r>
              <a:rPr lang="en-US" sz="1600" dirty="0"/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 if </a:t>
            </a:r>
            <a:r>
              <a:rPr lang="en-US" sz="1600" err="1">
                <a:solidFill>
                  <a:schemeClr val="accent4"/>
                </a:solidFill>
                <a:ea typeface="+mn-lt"/>
                <a:cs typeface="+mn-lt"/>
              </a:rPr>
              <a:t>condición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valor_si_verdadero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else 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valor_si_falso</a:t>
            </a:r>
            <a:endParaRPr lang="en-US" sz="160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1600" dirty="0"/>
              <a:t>  </a:t>
            </a:r>
            <a:r>
              <a:rPr lang="en-US" sz="1600" dirty="0">
                <a:solidFill>
                  <a:schemeClr val="accent1"/>
                </a:solidFill>
              </a:rPr>
              <a:t>if</a:t>
            </a:r>
            <a:r>
              <a:rPr lang="en-US" sz="1600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Años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err="1">
                <a:solidFill>
                  <a:schemeClr val="accent4"/>
                </a:solidFill>
              </a:rPr>
              <a:t>en</a:t>
            </a:r>
            <a:r>
              <a:rPr lang="en-US" sz="1600" dirty="0">
                <a:solidFill>
                  <a:schemeClr val="accent4"/>
                </a:solidFill>
              </a:rPr>
              <a:t> </a:t>
            </a:r>
            <a:r>
              <a:rPr lang="en-US" sz="1600" err="1">
                <a:solidFill>
                  <a:schemeClr val="accent4"/>
                </a:solidFill>
              </a:rPr>
              <a:t>empresa</a:t>
            </a:r>
            <a:r>
              <a:rPr lang="en-US" sz="1600" dirty="0">
                <a:solidFill>
                  <a:schemeClr val="accent4"/>
                </a:solidFill>
              </a:rPr>
              <a:t>] &gt;= 10 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"Senior"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else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"Junior"</a:t>
            </a:r>
          </a:p>
          <a:p>
            <a:endParaRPr lang="en-US" sz="2000" b="1" dirty="0"/>
          </a:p>
          <a:p>
            <a:r>
              <a:rPr lang="en-US" sz="2000" b="1" dirty="0"/>
              <a:t>COMO LO INTERPRETAMOS: </a:t>
            </a:r>
          </a:p>
          <a:p>
            <a:r>
              <a:rPr lang="en-US" sz="1600" dirty="0" err="1"/>
              <a:t>Sí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valor de </a:t>
            </a:r>
            <a:r>
              <a:rPr lang="en-US" sz="1600" dirty="0" err="1"/>
              <a:t>años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</a:t>
            </a:r>
            <a:r>
              <a:rPr lang="en-US" sz="1600" dirty="0" err="1"/>
              <a:t>empresa</a:t>
            </a:r>
            <a:r>
              <a:rPr lang="en-US" sz="1600" dirty="0"/>
              <a:t> </a:t>
            </a:r>
            <a:r>
              <a:rPr lang="en-US" sz="1600" b="1" u="sng" dirty="0"/>
              <a:t>es </a:t>
            </a:r>
            <a:r>
              <a:rPr lang="en-US" sz="1600" b="1" u="sng" dirty="0" err="1"/>
              <a:t>igual</a:t>
            </a:r>
            <a:r>
              <a:rPr lang="en-US" sz="1600" b="1" u="sng" dirty="0"/>
              <a:t> o mayor</a:t>
            </a:r>
            <a:r>
              <a:rPr lang="en-US" sz="1600" dirty="0"/>
              <a:t> que 10 </a:t>
            </a:r>
            <a:r>
              <a:rPr lang="en-US" sz="1600" dirty="0" err="1"/>
              <a:t>entonces</a:t>
            </a:r>
            <a:r>
              <a:rPr lang="en-US" sz="1600" dirty="0"/>
              <a:t> </a:t>
            </a:r>
            <a:r>
              <a:rPr lang="en-US" sz="1600" dirty="0" err="1"/>
              <a:t>devuelve</a:t>
            </a:r>
            <a:r>
              <a:rPr lang="en-US" sz="1600" dirty="0"/>
              <a:t> -&gt; "Senior".</a:t>
            </a:r>
          </a:p>
          <a:p>
            <a:r>
              <a:rPr lang="en-US" sz="1600" dirty="0" err="1"/>
              <a:t>Sí</a:t>
            </a:r>
            <a:r>
              <a:rPr lang="en-US" sz="1600" dirty="0"/>
              <a:t> no -&gt; "Junior"</a:t>
            </a:r>
          </a:p>
        </p:txBody>
      </p:sp>
    </p:spTree>
    <p:extLst>
      <p:ext uri="{BB962C8B-B14F-4D97-AF65-F5344CB8AC3E}">
        <p14:creationId xmlns:p14="http://schemas.microsoft.com/office/powerpoint/2010/main" val="548959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C0D75-F130-AB1D-E849-5BC16D6E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14C8-E9B4-EF49-F7D0-76EE5D87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52EEA2-69C3-7C29-27EC-05E58FDF29C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6F01D-558B-4F5B-862E-57F43D5600BC}"/>
              </a:ext>
            </a:extLst>
          </p:cNvPr>
          <p:cNvSpPr txBox="1"/>
          <p:nvPr/>
        </p:nvSpPr>
        <p:spPr>
          <a:xfrm>
            <a:off x="517003" y="1721757"/>
            <a:ext cx="11159738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ESTRUCTURA DE IF ANIDADOS</a:t>
            </a:r>
          </a:p>
          <a:p>
            <a:r>
              <a:rPr lang="en-US" sz="1600" dirty="0"/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</a:t>
            </a:r>
            <a:endParaRPr lang="en-US" sz="1600" dirty="0" err="1">
              <a:solidFill>
                <a:schemeClr val="accent1"/>
              </a:solidFill>
              <a:ea typeface="+mn-lt"/>
              <a:cs typeface="+mn-lt"/>
            </a:endParaRPr>
          </a:p>
          <a:p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  if 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condición01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valor01</a:t>
            </a:r>
          </a:p>
          <a:p>
            <a:r>
              <a:rPr lang="en-US" sz="1600" dirty="0">
                <a:solidFill>
                  <a:srgbClr val="000000"/>
                </a:solidFill>
                <a:ea typeface="+mn-lt"/>
                <a:cs typeface="+mn-lt"/>
              </a:rPr>
              <a:t> </a:t>
            </a:r>
            <a:r>
              <a:rPr lang="en-US" sz="1600" dirty="0">
                <a:ea typeface="+mn-lt"/>
                <a:cs typeface="+mn-lt"/>
              </a:rPr>
              <a:t> 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else if  </a:t>
            </a:r>
            <a:r>
              <a:rPr lang="en-US" sz="1600" dirty="0">
                <a:solidFill>
                  <a:schemeClr val="accent4"/>
                </a:solidFill>
                <a:ea typeface="+mn-lt"/>
                <a:cs typeface="+mn-lt"/>
              </a:rPr>
              <a:t>condición02</a:t>
            </a:r>
            <a:r>
              <a:rPr lang="en-US" sz="1600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chemeClr val="accent1"/>
                </a:solidFill>
                <a:ea typeface="+mn-lt"/>
                <a:cs typeface="+mn-lt"/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valor02</a:t>
            </a:r>
            <a:endParaRPr lang="en-US" sz="1600" dirty="0">
              <a:solidFill>
                <a:schemeClr val="accent2">
                  <a:lumMod val="76000"/>
                </a:schemeClr>
              </a:solidFill>
            </a:endParaRPr>
          </a:p>
          <a:p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  </a:t>
            </a:r>
            <a:r>
              <a:rPr lang="en-US" sz="1600" dirty="0" err="1">
                <a:solidFill>
                  <a:schemeClr val="accent2">
                    <a:lumMod val="76000"/>
                  </a:schemeClr>
                </a:solidFill>
              </a:rPr>
              <a:t>valorpordefecto</a:t>
            </a:r>
            <a:endParaRPr lang="en-US" sz="1600" dirty="0">
              <a:solidFill>
                <a:schemeClr val="accent2">
                  <a:lumMod val="76000"/>
                </a:schemeClr>
              </a:solidFill>
            </a:endParaRPr>
          </a:p>
          <a:p>
            <a:endParaRPr lang="en-US" sz="2000" b="1" dirty="0"/>
          </a:p>
          <a:p>
            <a:r>
              <a:rPr lang="en-US" sz="2000" b="1" dirty="0"/>
              <a:t>EJEMPLO:</a:t>
            </a:r>
            <a:endParaRPr lang="en-US" dirty="0"/>
          </a:p>
          <a:p>
            <a:endParaRPr lang="en-US"/>
          </a:p>
          <a:p>
            <a:r>
              <a:rPr lang="en-US" sz="1600" dirty="0">
                <a:solidFill>
                  <a:schemeClr val="accent1"/>
                </a:solidFill>
              </a:rPr>
              <a:t>  if 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Edad</a:t>
            </a:r>
            <a:r>
              <a:rPr lang="en-US" sz="1600" dirty="0">
                <a:solidFill>
                  <a:schemeClr val="accent4"/>
                </a:solidFill>
              </a:rPr>
              <a:t>] &lt; 18 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"Menor"</a:t>
            </a:r>
          </a:p>
          <a:p>
            <a:r>
              <a:rPr lang="en-US" sz="1600" dirty="0"/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 if  </a:t>
            </a:r>
            <a:r>
              <a:rPr lang="en-US" sz="1600" dirty="0">
                <a:solidFill>
                  <a:schemeClr val="accent4"/>
                </a:solidFill>
              </a:rPr>
              <a:t>[</a:t>
            </a:r>
            <a:r>
              <a:rPr lang="en-US" sz="1600" err="1">
                <a:solidFill>
                  <a:schemeClr val="accent4"/>
                </a:solidFill>
              </a:rPr>
              <a:t>Edad</a:t>
            </a:r>
            <a:r>
              <a:rPr lang="en-US" sz="1600" dirty="0">
                <a:solidFill>
                  <a:schemeClr val="accent4"/>
                </a:solidFill>
              </a:rPr>
              <a:t>] &lt;= 65</a:t>
            </a:r>
            <a:r>
              <a:rPr lang="en-US" sz="1600" dirty="0">
                <a:solidFill>
                  <a:srgbClr val="0070C0"/>
                </a:solidFill>
              </a:rPr>
              <a:t> </a:t>
            </a:r>
            <a:r>
              <a:rPr lang="en-US" sz="1600" dirty="0">
                <a:solidFill>
                  <a:schemeClr val="accent1"/>
                </a:solidFill>
              </a:rPr>
              <a:t>then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</a:t>
            </a:r>
            <a:r>
              <a:rPr lang="en-US" sz="1600" err="1">
                <a:solidFill>
                  <a:schemeClr val="accent2">
                    <a:lumMod val="76000"/>
                  </a:schemeClr>
                </a:solidFill>
              </a:rPr>
              <a:t>Adulto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</a:t>
            </a:r>
          </a:p>
          <a:p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  </a:t>
            </a:r>
            <a:r>
              <a:rPr lang="en-US" sz="1600" dirty="0">
                <a:solidFill>
                  <a:schemeClr val="accent1"/>
                </a:solidFill>
              </a:rPr>
              <a:t>else 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"Mayor"</a:t>
            </a:r>
          </a:p>
        </p:txBody>
      </p:sp>
    </p:spTree>
    <p:extLst>
      <p:ext uri="{BB962C8B-B14F-4D97-AF65-F5344CB8AC3E}">
        <p14:creationId xmlns:p14="http://schemas.microsoft.com/office/powerpoint/2010/main" val="1564211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18D62-1B82-9DB1-A0DA-D03779F9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9F63-A96A-F00B-72AD-6C573BE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3DB021-D760-1D5B-1FF2-4795A77081B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EEBAA-A6D8-8FF4-3BFC-107E9466815F}"/>
              </a:ext>
            </a:extLst>
          </p:cNvPr>
          <p:cNvSpPr txBox="1"/>
          <p:nvPr/>
        </p:nvSpPr>
        <p:spPr>
          <a:xfrm>
            <a:off x="517003" y="1721757"/>
            <a:ext cx="11159738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COLUMNA CONDICIONAL</a:t>
            </a:r>
          </a:p>
          <a:p>
            <a:r>
              <a:rPr lang="en-US" sz="1600" dirty="0"/>
              <a:t>Permite </a:t>
            </a:r>
            <a:r>
              <a:rPr lang="en-US" sz="1600" err="1"/>
              <a:t>crear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 </a:t>
            </a:r>
            <a:r>
              <a:rPr lang="en-US" sz="1600" err="1"/>
              <a:t>basada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 </a:t>
            </a:r>
            <a:r>
              <a:rPr lang="en-US" sz="1600" err="1"/>
              <a:t>reglas</a:t>
            </a:r>
            <a:r>
              <a:rPr lang="en-US" sz="1600" dirty="0"/>
              <a:t> </a:t>
            </a:r>
            <a:r>
              <a:rPr lang="en-US" sz="1600" err="1"/>
              <a:t>lógicas</a:t>
            </a:r>
            <a:r>
              <a:rPr lang="en-US" sz="1600" dirty="0"/>
              <a:t> </a:t>
            </a:r>
            <a:r>
              <a:rPr lang="en-US" sz="1600" err="1"/>
              <a:t>similares</a:t>
            </a:r>
            <a:r>
              <a:rPr lang="en-US" sz="1600" dirty="0"/>
              <a:t> a la </a:t>
            </a:r>
            <a:r>
              <a:rPr lang="en-US" sz="1600" err="1"/>
              <a:t>función</a:t>
            </a:r>
            <a:r>
              <a:rPr lang="en-US" sz="1600" dirty="0"/>
              <a:t> (IF, ELSE) </a:t>
            </a:r>
            <a:r>
              <a:rPr lang="en-US" sz="1600" err="1"/>
              <a:t>evaluando</a:t>
            </a:r>
            <a:r>
              <a:rPr lang="en-US" sz="1600" dirty="0"/>
              <a:t> </a:t>
            </a:r>
            <a:r>
              <a:rPr lang="en-US" sz="1600" err="1"/>
              <a:t>condiciones</a:t>
            </a:r>
            <a:r>
              <a:rPr lang="en-US" sz="1600" dirty="0"/>
              <a:t> y </a:t>
            </a:r>
            <a:r>
              <a:rPr lang="en-US" sz="1600" err="1"/>
              <a:t>devolviendo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personalizados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2000" b="1" dirty="0"/>
              <a:t>¿PARA QUE SE EMPLEA?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Clasificar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</a:t>
            </a:r>
            <a:r>
              <a:rPr lang="en-US" sz="1600" dirty="0" err="1"/>
              <a:t>según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personalizadas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Preparar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para </a:t>
            </a:r>
            <a:r>
              <a:rPr lang="en-US" sz="1600" dirty="0" err="1"/>
              <a:t>segmentaciones</a:t>
            </a:r>
            <a:r>
              <a:rPr lang="en-US" sz="1600" dirty="0"/>
              <a:t> o </a:t>
            </a:r>
            <a:r>
              <a:rPr lang="en-US" sz="1600" dirty="0" err="1"/>
              <a:t>visualizaciones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Simplificar</a:t>
            </a:r>
            <a:r>
              <a:rPr lang="en-US" sz="1600" dirty="0"/>
              <a:t> </a:t>
            </a:r>
            <a:r>
              <a:rPr lang="en-US" sz="1600" err="1"/>
              <a:t>lógica</a:t>
            </a:r>
            <a:r>
              <a:rPr lang="en-US" sz="1600" dirty="0"/>
              <a:t> sin </a:t>
            </a:r>
            <a:r>
              <a:rPr lang="en-US" sz="1600" err="1"/>
              <a:t>necesidad</a:t>
            </a:r>
            <a:r>
              <a:rPr lang="en-US" sz="1600" dirty="0"/>
              <a:t> de </a:t>
            </a:r>
            <a:r>
              <a:rPr lang="en-US" sz="1600" err="1"/>
              <a:t>escribir</a:t>
            </a:r>
            <a:r>
              <a:rPr lang="en-US" sz="1600" dirty="0"/>
              <a:t> </a:t>
            </a:r>
            <a:r>
              <a:rPr lang="en-US" sz="1600" err="1"/>
              <a:t>código</a:t>
            </a:r>
            <a:r>
              <a:rPr lang="en-US" sz="1600" dirty="0"/>
              <a:t> M</a:t>
            </a:r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2000" b="1" dirty="0"/>
              <a:t>EJEMPLO:             </a:t>
            </a:r>
          </a:p>
          <a:p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Si Ventas &gt; 100 → "Alta"               </a:t>
            </a:r>
            <a:r>
              <a:rPr lang="en-US" sz="1600" b="1" dirty="0"/>
              <a:t>RESULTADO -&gt;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Si no → "Baja"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BCB747-617B-B000-2A2B-746CDF9D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94954"/>
              </p:ext>
            </p:extLst>
          </p:nvPr>
        </p:nvGraphicFramePr>
        <p:xfrm>
          <a:off x="3377711" y="4813788"/>
          <a:ext cx="2120906" cy="148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79788">
                  <a:extLst>
                    <a:ext uri="{9D8B030D-6E8A-4147-A177-3AD203B41FA5}">
                      <a16:colId xmlns:a16="http://schemas.microsoft.com/office/drawing/2014/main" val="3565583214"/>
                    </a:ext>
                  </a:extLst>
                </a:gridCol>
                <a:gridCol w="1141118">
                  <a:extLst>
                    <a:ext uri="{9D8B030D-6E8A-4147-A177-3AD203B41FA5}">
                      <a16:colId xmlns:a16="http://schemas.microsoft.com/office/drawing/2014/main" val="2030657429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Producto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373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53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80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69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92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C4627B7-6116-F66E-68FB-00EF0FD80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62878"/>
              </p:ext>
            </p:extLst>
          </p:nvPr>
        </p:nvGraphicFramePr>
        <p:xfrm>
          <a:off x="7869115" y="4813787"/>
          <a:ext cx="3213921" cy="151669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27601">
                  <a:extLst>
                    <a:ext uri="{9D8B030D-6E8A-4147-A177-3AD203B41FA5}">
                      <a16:colId xmlns:a16="http://schemas.microsoft.com/office/drawing/2014/main" val="1090044425"/>
                    </a:ext>
                  </a:extLst>
                </a:gridCol>
                <a:gridCol w="890220">
                  <a:extLst>
                    <a:ext uri="{9D8B030D-6E8A-4147-A177-3AD203B41FA5}">
                      <a16:colId xmlns:a16="http://schemas.microsoft.com/office/drawing/2014/main" val="1209329244"/>
                    </a:ext>
                  </a:extLst>
                </a:gridCol>
                <a:gridCol w="1296100">
                  <a:extLst>
                    <a:ext uri="{9D8B030D-6E8A-4147-A177-3AD203B41FA5}">
                      <a16:colId xmlns:a16="http://schemas.microsoft.com/office/drawing/2014/main" val="2421882009"/>
                    </a:ext>
                  </a:extLst>
                </a:gridCol>
              </a:tblGrid>
              <a:tr h="36785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Producto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err="1">
                          <a:effectLst/>
                        </a:rPr>
                        <a:t>Clasificación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46773"/>
                  </a:ext>
                </a:extLst>
              </a:tr>
              <a:tr h="36785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Alta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31481"/>
                  </a:ext>
                </a:extLst>
              </a:tr>
              <a:tr h="396151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80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29664"/>
                  </a:ext>
                </a:extLst>
              </a:tr>
              <a:tr h="384832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C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Alta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9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39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E3A9-95C3-B84C-F55B-E5596FDDA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FFF-1130-39B3-DB68-4F0E2AEF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6B641A-8806-0A71-7C71-79067C01376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E9992-4813-E9A7-7554-1DA509B3AF2B}"/>
              </a:ext>
            </a:extLst>
          </p:cNvPr>
          <p:cNvSpPr txBox="1"/>
          <p:nvPr/>
        </p:nvSpPr>
        <p:spPr>
          <a:xfrm>
            <a:off x="517003" y="1721757"/>
            <a:ext cx="6551103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CONDICIONALES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COMO SE CREA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Agregar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&gt; Columna </a:t>
            </a:r>
            <a:r>
              <a:rPr lang="en-US" sz="1600" err="1"/>
              <a:t>condicional</a:t>
            </a:r>
            <a:endParaRPr lang="en-US" sz="1600"/>
          </a:p>
          <a:p>
            <a:endParaRPr lang="en-US" sz="2000" b="1" dirty="0"/>
          </a:p>
          <a:p>
            <a:r>
              <a:rPr lang="en-US" sz="2000" b="1" dirty="0"/>
              <a:t>ELEMENTOS QUE DEFINIR: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 </a:t>
            </a:r>
            <a:r>
              <a:rPr lang="en-US" sz="1600" dirty="0" err="1"/>
              <a:t>columna</a:t>
            </a:r>
            <a:r>
              <a:rPr lang="en-US" sz="1600" dirty="0"/>
              <a:t> base para </a:t>
            </a:r>
            <a:r>
              <a:rPr lang="en-US" sz="1600" dirty="0" err="1"/>
              <a:t>evaluar</a:t>
            </a:r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Una </a:t>
            </a:r>
            <a:r>
              <a:rPr lang="en-US" sz="1600" dirty="0" err="1"/>
              <a:t>condición</a:t>
            </a:r>
            <a:r>
              <a:rPr lang="en-US" sz="1600" dirty="0"/>
              <a:t> (</a:t>
            </a:r>
            <a:r>
              <a:rPr lang="en-US" sz="1600" dirty="0" err="1"/>
              <a:t>igual</a:t>
            </a:r>
            <a:r>
              <a:rPr lang="en-US" sz="1600" dirty="0"/>
              <a:t>, mayor que, </a:t>
            </a:r>
            <a:r>
              <a:rPr lang="en-US" sz="1600" dirty="0" err="1"/>
              <a:t>contiene</a:t>
            </a:r>
            <a:r>
              <a:rPr lang="en-US" sz="1600" dirty="0"/>
              <a:t>, etc.)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 valor de </a:t>
            </a:r>
            <a:r>
              <a:rPr lang="en-US" sz="1600" dirty="0" err="1"/>
              <a:t>salida</a:t>
            </a:r>
            <a:r>
              <a:rPr lang="en-US" sz="1600" dirty="0"/>
              <a:t> </a:t>
            </a:r>
            <a:r>
              <a:rPr lang="en-US" sz="1600" dirty="0" err="1"/>
              <a:t>si</a:t>
            </a:r>
            <a:r>
              <a:rPr lang="en-US" sz="1600" dirty="0"/>
              <a:t> se </a:t>
            </a:r>
            <a:r>
              <a:rPr lang="en-US" sz="1600" dirty="0" err="1"/>
              <a:t>cumple</a:t>
            </a:r>
            <a:r>
              <a:rPr lang="en-US" sz="1600" dirty="0"/>
              <a:t> la </a:t>
            </a:r>
            <a:r>
              <a:rPr lang="en-US" sz="1600" dirty="0" err="1"/>
              <a:t>condición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Un valor alternativo </a:t>
            </a:r>
            <a:r>
              <a:rPr lang="en-US" sz="1600" dirty="0" err="1"/>
              <a:t>si</a:t>
            </a:r>
            <a:r>
              <a:rPr lang="en-US" sz="1600" dirty="0"/>
              <a:t> no se </a:t>
            </a:r>
            <a:r>
              <a:rPr lang="en-US" sz="1600" dirty="0" err="1"/>
              <a:t>cumple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EF4AC-B0E5-F80E-26B4-53ACA3E17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043" y="2727079"/>
            <a:ext cx="6662372" cy="28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1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63BEF-14AB-01E6-6453-26387217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8BF1-59C4-1442-725A-A0CD5DFC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4498E9-6E9E-1F56-9FD8-505C186BDCD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A0BC4-69F2-5176-4413-2D070594B923}"/>
              </a:ext>
            </a:extLst>
          </p:cNvPr>
          <p:cNvSpPr txBox="1"/>
          <p:nvPr/>
        </p:nvSpPr>
        <p:spPr>
          <a:xfrm>
            <a:off x="517003" y="1721757"/>
            <a:ext cx="11159738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¿QUE ES UNA COLUMNA PERSONALIZADA?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Es </a:t>
            </a:r>
            <a:r>
              <a:rPr lang="en-US" sz="1600" dirty="0" err="1"/>
              <a:t>una</a:t>
            </a:r>
            <a:r>
              <a:rPr lang="en-US" sz="1600" dirty="0"/>
              <a:t> 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 que se genera a </a:t>
            </a:r>
            <a:r>
              <a:rPr lang="en-US" sz="1600" dirty="0" err="1"/>
              <a:t>partir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fórmula</a:t>
            </a:r>
            <a:r>
              <a:rPr lang="en-US" sz="1600" dirty="0"/>
              <a:t> </a:t>
            </a:r>
            <a:r>
              <a:rPr lang="en-US" sz="1600" dirty="0" err="1"/>
              <a:t>definida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usuario</a:t>
            </a:r>
            <a:r>
              <a:rPr lang="en-US" sz="1600" dirty="0"/>
              <a:t>, </a:t>
            </a:r>
            <a:r>
              <a:rPr lang="en-US" sz="1600" dirty="0" err="1"/>
              <a:t>utilizando</a:t>
            </a:r>
            <a:r>
              <a:rPr lang="en-US" sz="1600" dirty="0"/>
              <a:t> </a:t>
            </a:r>
            <a:r>
              <a:rPr lang="en-US" sz="1600" dirty="0" err="1"/>
              <a:t>otras</a:t>
            </a:r>
            <a:r>
              <a:rPr lang="en-US" sz="1600" dirty="0"/>
              <a:t> </a:t>
            </a: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existentes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base.</a:t>
            </a:r>
          </a:p>
          <a:p>
            <a:endParaRPr lang="en-US" sz="2000" b="1" dirty="0"/>
          </a:p>
          <a:p>
            <a:pPr>
              <a:buFont typeface="Calibri"/>
            </a:pPr>
            <a:r>
              <a:rPr lang="en-US" sz="2000" b="1" dirty="0"/>
              <a:t>¿COMO SE CREA?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01 - </a:t>
            </a:r>
            <a:r>
              <a:rPr lang="en-US" sz="1600" dirty="0" err="1"/>
              <a:t>Ir</a:t>
            </a:r>
            <a:r>
              <a:rPr lang="en-US" sz="1600" dirty="0"/>
              <a:t> a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b="1" dirty="0" err="1"/>
              <a:t>Agregar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02 - </a:t>
            </a:r>
            <a:r>
              <a:rPr lang="en-US" sz="1600" dirty="0" err="1"/>
              <a:t>Seleccionar</a:t>
            </a:r>
            <a:r>
              <a:rPr lang="en-US" sz="1600" dirty="0"/>
              <a:t> </a:t>
            </a:r>
            <a:r>
              <a:rPr lang="en-US" sz="1600" b="1" dirty="0"/>
              <a:t>Columna </a:t>
            </a:r>
            <a:r>
              <a:rPr lang="en-US" sz="1600" b="1" dirty="0" err="1"/>
              <a:t>personalizada</a:t>
            </a:r>
            <a:r>
              <a:rPr lang="en-US" sz="1600" dirty="0"/>
              <a:t>. 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03 - </a:t>
            </a:r>
            <a:r>
              <a:rPr lang="en-US" sz="1600" dirty="0" err="1"/>
              <a:t>Escribir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b="1" dirty="0" err="1"/>
              <a:t>fórmula</a:t>
            </a:r>
            <a:r>
              <a:rPr lang="en-US" sz="1600" b="1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cuadro</a:t>
            </a:r>
            <a:r>
              <a:rPr lang="en-US" sz="1600" dirty="0"/>
              <a:t> de </a:t>
            </a:r>
            <a:r>
              <a:rPr lang="en-US" sz="1600" dirty="0" err="1"/>
              <a:t>diálogo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04 - </a:t>
            </a:r>
            <a:r>
              <a:rPr lang="en-US" sz="1600" dirty="0" err="1"/>
              <a:t>Asignar</a:t>
            </a:r>
            <a:r>
              <a:rPr lang="en-US" sz="1600" dirty="0"/>
              <a:t> un </a:t>
            </a:r>
            <a:r>
              <a:rPr lang="en-US" sz="1600" b="1" dirty="0" err="1"/>
              <a:t>nombre</a:t>
            </a:r>
            <a:r>
              <a:rPr lang="en-US" sz="1600" b="1" dirty="0"/>
              <a:t> a la </a:t>
            </a:r>
            <a:r>
              <a:rPr lang="en-US" sz="1600" b="1" dirty="0" err="1"/>
              <a:t>nueva</a:t>
            </a:r>
            <a:r>
              <a:rPr lang="en-US" sz="1600" b="1" dirty="0"/>
              <a:t> </a:t>
            </a:r>
            <a:r>
              <a:rPr lang="en-US" sz="1600" b="1" dirty="0" err="1"/>
              <a:t>columna</a:t>
            </a:r>
          </a:p>
          <a:p>
            <a:pPr marL="285750" indent="-285750">
              <a:buFont typeface="Calibri"/>
              <a:buChar char="-"/>
            </a:pPr>
            <a:endParaRPr lang="en-US" sz="1600" b="1" dirty="0"/>
          </a:p>
          <a:p>
            <a:r>
              <a:rPr lang="en-US" sz="1600" b="1" dirty="0"/>
              <a:t>BUENAS PRÁCTICAS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Usa </a:t>
            </a:r>
            <a:r>
              <a:rPr lang="en-US" sz="1600" err="1"/>
              <a:t>nombres</a:t>
            </a:r>
            <a:r>
              <a:rPr lang="en-US" sz="1600" dirty="0"/>
              <a:t> </a:t>
            </a:r>
            <a:r>
              <a:rPr lang="en-US" sz="1600" err="1"/>
              <a:t>descriptivos</a:t>
            </a:r>
            <a:r>
              <a:rPr lang="en-US" sz="1600" dirty="0"/>
              <a:t> para las </a:t>
            </a:r>
            <a:r>
              <a:rPr lang="en-US" sz="1600" err="1"/>
              <a:t>nuevas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Valida que no </a:t>
            </a:r>
            <a:r>
              <a:rPr lang="en-US" sz="1600" err="1"/>
              <a:t>haya</a:t>
            </a:r>
            <a:r>
              <a:rPr lang="en-US" sz="1600" dirty="0"/>
              <a:t> </a:t>
            </a:r>
            <a:r>
              <a:rPr lang="en-US" sz="1600" err="1"/>
              <a:t>errores</a:t>
            </a:r>
            <a:r>
              <a:rPr lang="en-US" sz="1600" dirty="0"/>
              <a:t> de </a:t>
            </a:r>
            <a:r>
              <a:rPr lang="en-US" sz="1600" err="1"/>
              <a:t>sintaxis</a:t>
            </a:r>
            <a:r>
              <a:rPr lang="en-US" sz="1600" dirty="0"/>
              <a:t> (Power Query </a:t>
            </a:r>
            <a:r>
              <a:rPr lang="en-US" sz="1600" err="1"/>
              <a:t>te</a:t>
            </a:r>
            <a:r>
              <a:rPr lang="en-US" sz="1600" dirty="0"/>
              <a:t> </a:t>
            </a:r>
            <a:r>
              <a:rPr lang="en-US" sz="1600" err="1"/>
              <a:t>avisa</a:t>
            </a:r>
            <a:r>
              <a:rPr lang="en-US" sz="1600" dirty="0"/>
              <a:t> </a:t>
            </a:r>
            <a:r>
              <a:rPr lang="en-US" sz="1600" err="1"/>
              <a:t>si</a:t>
            </a:r>
            <a:r>
              <a:rPr lang="en-US" sz="1600" dirty="0"/>
              <a:t> hay </a:t>
            </a:r>
            <a:r>
              <a:rPr lang="en-US" sz="1600" err="1"/>
              <a:t>problemas</a:t>
            </a:r>
            <a:r>
              <a:rPr lang="en-US" sz="1600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Puedes</a:t>
            </a:r>
            <a:r>
              <a:rPr lang="en-US" sz="1600" dirty="0"/>
              <a:t> usar </a:t>
            </a:r>
            <a:r>
              <a:rPr lang="en-US" sz="1600" dirty="0" err="1"/>
              <a:t>funciones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</a:t>
            </a:r>
            <a:r>
              <a:rPr lang="en-US" sz="1600" b="1" dirty="0" err="1"/>
              <a:t>Text.Upper</a:t>
            </a:r>
            <a:r>
              <a:rPr lang="en-US" sz="1600" b="1" dirty="0"/>
              <a:t>()</a:t>
            </a:r>
            <a:r>
              <a:rPr lang="en-US" sz="1600" dirty="0"/>
              <a:t>, </a:t>
            </a:r>
            <a:r>
              <a:rPr lang="en-US" sz="1600" b="1" dirty="0" err="1"/>
              <a:t>Number.Round</a:t>
            </a:r>
            <a:r>
              <a:rPr lang="en-US" sz="1600" b="1" dirty="0"/>
              <a:t>()</a:t>
            </a:r>
            <a:r>
              <a:rPr lang="en-US" sz="1600" dirty="0"/>
              <a:t>, </a:t>
            </a:r>
            <a:r>
              <a:rPr lang="en-US" sz="1600" b="1" dirty="0" err="1"/>
              <a:t>Date.Year</a:t>
            </a:r>
            <a:r>
              <a:rPr lang="en-US" sz="1600" b="1" dirty="0"/>
              <a:t>()</a:t>
            </a:r>
            <a:r>
              <a:rPr lang="en-US" sz="1600" dirty="0"/>
              <a:t>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735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CA5B-7B93-AAB8-DD33-53C38D734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FDDF-E83A-AA43-80C8-B2519DFD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DCAF85-C74F-6036-19FD-52B50D5FAF7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062D0-CE05-BAC3-DBB0-3F5AF40051EB}"/>
              </a:ext>
            </a:extLst>
          </p:cNvPr>
          <p:cNvSpPr txBox="1"/>
          <p:nvPr/>
        </p:nvSpPr>
        <p:spPr>
          <a:xfrm>
            <a:off x="517003" y="1721757"/>
            <a:ext cx="1115973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– FUNCIONES MAS UTILIZADAS</a:t>
            </a:r>
            <a:endParaRPr lang="en-US" sz="2400" dirty="0"/>
          </a:p>
          <a:p>
            <a:endParaRPr lang="en-US" sz="2000" dirty="0"/>
          </a:p>
          <a:p>
            <a:r>
              <a:rPr lang="en-US" sz="2000" b="1" err="1"/>
              <a:t>Funciones</a:t>
            </a:r>
            <a:r>
              <a:rPr lang="en-US" sz="2000" b="1" dirty="0"/>
              <a:t> </a:t>
            </a:r>
            <a:r>
              <a:rPr lang="en-US" sz="2000" b="1" err="1"/>
              <a:t>Numéricas</a:t>
            </a:r>
            <a:endParaRPr lang="en-US" b="1" err="1"/>
          </a:p>
          <a:p>
            <a:endParaRPr lang="en-US" sz="1200" b="1" dirty="0"/>
          </a:p>
          <a:p>
            <a:pPr marL="285750" indent="-285750">
              <a:buFont typeface="Arial"/>
              <a:buChar char="•"/>
            </a:pPr>
            <a:r>
              <a:rPr lang="en-US" sz="1200" err="1"/>
              <a:t>Number.Round</a:t>
            </a:r>
            <a:r>
              <a:rPr lang="en-US" sz="1200" dirty="0"/>
              <a:t>(number, digits) – </a:t>
            </a:r>
            <a:r>
              <a:rPr lang="en-US" sz="1200" err="1"/>
              <a:t>Redondea</a:t>
            </a:r>
            <a:r>
              <a:rPr lang="en-US" sz="1200" dirty="0"/>
              <a:t> un </a:t>
            </a:r>
            <a:r>
              <a:rPr lang="en-US" sz="1200" err="1"/>
              <a:t>número</a:t>
            </a:r>
            <a:r>
              <a:rPr lang="en-US" sz="12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Number.Abs</a:t>
            </a:r>
            <a:r>
              <a:rPr lang="en-US" sz="1200" dirty="0"/>
              <a:t>(number) – Valor </a:t>
            </a:r>
            <a:r>
              <a:rPr lang="en-US" sz="1200" err="1"/>
              <a:t>absoluto</a:t>
            </a:r>
            <a:r>
              <a:rPr lang="en-US" sz="12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200" err="1"/>
              <a:t>Number.Power</a:t>
            </a:r>
            <a:r>
              <a:rPr lang="en-US" sz="1200" dirty="0"/>
              <a:t>(number, power) – Potencia.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 err="1"/>
              <a:t>Number.From</a:t>
            </a:r>
            <a:r>
              <a:rPr lang="en-US" sz="1200" dirty="0"/>
              <a:t>(text) – </a:t>
            </a:r>
            <a:r>
              <a:rPr lang="en-US" sz="1200" dirty="0" err="1"/>
              <a:t>Convierte</a:t>
            </a:r>
            <a:r>
              <a:rPr lang="en-US" sz="1200" dirty="0"/>
              <a:t> </a:t>
            </a:r>
            <a:r>
              <a:rPr lang="en-US" sz="1200" dirty="0" err="1"/>
              <a:t>texto</a:t>
            </a:r>
            <a:r>
              <a:rPr lang="en-US" sz="1200" dirty="0"/>
              <a:t> a </a:t>
            </a:r>
            <a:r>
              <a:rPr lang="en-US" sz="1200" dirty="0" err="1"/>
              <a:t>número</a:t>
            </a:r>
            <a:r>
              <a:rPr lang="en-US" sz="1200" dirty="0"/>
              <a:t>.</a:t>
            </a:r>
          </a:p>
          <a:p>
            <a:endParaRPr lang="en-US" sz="2000" dirty="0"/>
          </a:p>
          <a:p>
            <a:r>
              <a:rPr lang="en-US" sz="2000" b="1" dirty="0" err="1"/>
              <a:t>Funciones</a:t>
            </a:r>
            <a:r>
              <a:rPr lang="en-US" sz="2000" b="1" dirty="0"/>
              <a:t> de </a:t>
            </a:r>
            <a:r>
              <a:rPr lang="en-US" sz="2000" b="1" dirty="0" err="1"/>
              <a:t>Fecha</a:t>
            </a:r>
            <a:r>
              <a:rPr lang="en-US" sz="2000" b="1" dirty="0"/>
              <a:t> y Hora</a:t>
            </a:r>
            <a:endParaRPr lang="en-US" b="1" dirty="0"/>
          </a:p>
          <a:p>
            <a:endParaRPr lang="en-US" sz="1200" b="1" dirty="0"/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DateTime.LocalNow</a:t>
            </a:r>
            <a:r>
              <a:rPr lang="en-US" sz="1200" dirty="0"/>
              <a:t>() – </a:t>
            </a:r>
            <a:r>
              <a:rPr lang="en-US" sz="1200" err="1"/>
              <a:t>Fecha</a:t>
            </a:r>
            <a:r>
              <a:rPr lang="en-US" sz="1200" dirty="0"/>
              <a:t> y hora actual.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Date.From</a:t>
            </a:r>
            <a:r>
              <a:rPr lang="en-US" sz="1200" dirty="0"/>
              <a:t>(datetime) – </a:t>
            </a:r>
            <a:r>
              <a:rPr lang="en-US" sz="1200" err="1"/>
              <a:t>Extrae</a:t>
            </a:r>
            <a:r>
              <a:rPr lang="en-US" sz="1200" dirty="0"/>
              <a:t> solo la </a:t>
            </a:r>
            <a:r>
              <a:rPr lang="en-US" sz="1200" err="1"/>
              <a:t>fecha</a:t>
            </a:r>
            <a:r>
              <a:rPr lang="en-US" sz="12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Time.From</a:t>
            </a:r>
            <a:r>
              <a:rPr lang="en-US" sz="1200" dirty="0"/>
              <a:t>(datetime) – </a:t>
            </a:r>
            <a:r>
              <a:rPr lang="en-US" sz="1200" err="1"/>
              <a:t>Extrae</a:t>
            </a:r>
            <a:r>
              <a:rPr lang="en-US" sz="1200" dirty="0"/>
              <a:t> solo la hora.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Date.Year</a:t>
            </a:r>
            <a:r>
              <a:rPr lang="en-US" sz="1200" dirty="0"/>
              <a:t>(date) – Año de </a:t>
            </a:r>
            <a:r>
              <a:rPr lang="en-US" sz="1200" err="1"/>
              <a:t>una</a:t>
            </a:r>
            <a:r>
              <a:rPr lang="en-US" sz="1200" dirty="0"/>
              <a:t> </a:t>
            </a:r>
            <a:r>
              <a:rPr lang="en-US" sz="1200" err="1"/>
              <a:t>fecha</a:t>
            </a:r>
            <a:r>
              <a:rPr lang="en-US" sz="12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Date.Month</a:t>
            </a:r>
            <a:r>
              <a:rPr lang="en-US" sz="1200" dirty="0"/>
              <a:t>(date) – Mes de </a:t>
            </a:r>
            <a:r>
              <a:rPr lang="en-US" sz="1200" err="1"/>
              <a:t>una</a:t>
            </a:r>
            <a:r>
              <a:rPr lang="en-US" sz="1200" dirty="0"/>
              <a:t> </a:t>
            </a:r>
            <a:r>
              <a:rPr lang="en-US" sz="1200" err="1"/>
              <a:t>fecha</a:t>
            </a:r>
            <a:r>
              <a:rPr lang="en-US" sz="12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Date.Day</a:t>
            </a:r>
            <a:r>
              <a:rPr lang="en-US" sz="1200" dirty="0"/>
              <a:t>(date) – Día del </a:t>
            </a:r>
            <a:r>
              <a:rPr lang="en-US" sz="1200" err="1"/>
              <a:t>mes</a:t>
            </a:r>
            <a:r>
              <a:rPr lang="en-US" sz="12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/>
              <a:t>Date.DayOfWeek</a:t>
            </a:r>
            <a:r>
              <a:rPr lang="en-US" sz="1200" dirty="0"/>
              <a:t>(date) – Día de la </a:t>
            </a:r>
            <a:r>
              <a:rPr lang="en-US" sz="1200" err="1"/>
              <a:t>semana</a:t>
            </a:r>
            <a:r>
              <a:rPr lang="en-US" sz="1200" dirty="0"/>
              <a:t> (0 = </a:t>
            </a:r>
            <a:r>
              <a:rPr lang="en-US" sz="1200" err="1"/>
              <a:t>domingo</a:t>
            </a:r>
            <a:r>
              <a:rPr lang="en-US" sz="1200" dirty="0"/>
              <a:t>).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err="1"/>
              <a:t>Date.AddDays</a:t>
            </a:r>
            <a:r>
              <a:rPr lang="en-US" sz="1200" dirty="0"/>
              <a:t>(date, number) – Suma días a </a:t>
            </a:r>
            <a:r>
              <a:rPr lang="en-US" sz="1200" dirty="0" err="1"/>
              <a:t>una</a:t>
            </a:r>
            <a:r>
              <a:rPr lang="en-US" sz="1200" dirty="0"/>
              <a:t> </a:t>
            </a:r>
            <a:r>
              <a:rPr lang="en-US" sz="1200" dirty="0" err="1"/>
              <a:t>fecha</a:t>
            </a:r>
            <a:r>
              <a:rPr lang="en-US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8AF1E-C8BF-A205-56FD-6F9949B743E7}"/>
              </a:ext>
            </a:extLst>
          </p:cNvPr>
          <p:cNvSpPr txBox="1"/>
          <p:nvPr/>
        </p:nvSpPr>
        <p:spPr>
          <a:xfrm>
            <a:off x="5860211" y="2366513"/>
            <a:ext cx="5101086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/>
              <a:t>Funciones</a:t>
            </a:r>
            <a:r>
              <a:rPr lang="en-US" sz="2000" b="1" dirty="0"/>
              <a:t> de </a:t>
            </a:r>
            <a:r>
              <a:rPr lang="en-US" sz="2000" b="1" dirty="0" err="1"/>
              <a:t>Texto</a:t>
            </a:r>
            <a:endParaRPr lang="en-US" sz="2000" b="1" dirty="0"/>
          </a:p>
          <a:p>
            <a:endParaRPr lang="en-US" sz="1200" b="1" dirty="0"/>
          </a:p>
          <a:p>
            <a:pPr>
              <a:buFont typeface=""/>
              <a:buChar char="•"/>
            </a:pPr>
            <a:r>
              <a:rPr lang="en-US" sz="1200" err="1"/>
              <a:t>Text.Upper</a:t>
            </a:r>
            <a:r>
              <a:rPr lang="en-US" sz="1200" dirty="0"/>
              <a:t>(text) – </a:t>
            </a:r>
            <a:r>
              <a:rPr lang="en-US" sz="1200" err="1"/>
              <a:t>Convierte</a:t>
            </a:r>
            <a:r>
              <a:rPr lang="en-US" sz="1200" dirty="0"/>
              <a:t> a </a:t>
            </a:r>
            <a:r>
              <a:rPr lang="en-US" sz="1200" err="1"/>
              <a:t>mayúsculas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Text.Lower</a:t>
            </a:r>
            <a:r>
              <a:rPr lang="en-US" sz="1200" dirty="0"/>
              <a:t>(text) – </a:t>
            </a:r>
            <a:r>
              <a:rPr lang="en-US" sz="1200" err="1"/>
              <a:t>Convierte</a:t>
            </a:r>
            <a:r>
              <a:rPr lang="en-US" sz="1200" dirty="0"/>
              <a:t> a </a:t>
            </a:r>
            <a:r>
              <a:rPr lang="en-US" sz="1200" err="1"/>
              <a:t>minúsculas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Text.Length</a:t>
            </a:r>
            <a:r>
              <a:rPr lang="en-US" sz="1200" dirty="0"/>
              <a:t>(text) – </a:t>
            </a:r>
            <a:r>
              <a:rPr lang="en-US" sz="1200" err="1"/>
              <a:t>Longitud</a:t>
            </a:r>
            <a:r>
              <a:rPr lang="en-US" sz="1200" dirty="0"/>
              <a:t> del </a:t>
            </a:r>
            <a:r>
              <a:rPr lang="en-US" sz="1200" err="1"/>
              <a:t>texto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Text.Start</a:t>
            </a:r>
            <a:r>
              <a:rPr lang="en-US" sz="1200" dirty="0"/>
              <a:t>(text, count) – Primeros </a:t>
            </a:r>
            <a:r>
              <a:rPr lang="en-US" sz="1200" err="1"/>
              <a:t>caracteres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Text.End</a:t>
            </a:r>
            <a:r>
              <a:rPr lang="en-US" sz="1200" dirty="0"/>
              <a:t>(text, count) – </a:t>
            </a:r>
            <a:r>
              <a:rPr lang="en-US" sz="1200" err="1"/>
              <a:t>Últimos</a:t>
            </a:r>
            <a:r>
              <a:rPr lang="en-US" sz="1200" dirty="0"/>
              <a:t> </a:t>
            </a:r>
            <a:r>
              <a:rPr lang="en-US" sz="1200" err="1"/>
              <a:t>caracteres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Text.Middle</a:t>
            </a:r>
            <a:r>
              <a:rPr lang="en-US" sz="1200" dirty="0"/>
              <a:t>(text, start, count) – </a:t>
            </a:r>
            <a:r>
              <a:rPr lang="en-US" sz="1200" err="1"/>
              <a:t>Subcadena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Text.Replace</a:t>
            </a:r>
            <a:r>
              <a:rPr lang="en-US" sz="1200" dirty="0"/>
              <a:t>(text, old, new) – </a:t>
            </a:r>
            <a:r>
              <a:rPr lang="en-US" sz="1200" err="1"/>
              <a:t>Reemplaza</a:t>
            </a:r>
            <a:r>
              <a:rPr lang="en-US" sz="1200" dirty="0"/>
              <a:t> </a:t>
            </a:r>
            <a:r>
              <a:rPr lang="en-US" sz="1200" err="1"/>
              <a:t>texto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err="1"/>
              <a:t>Text.Contains</a:t>
            </a:r>
            <a:r>
              <a:rPr lang="en-US" sz="1200" dirty="0"/>
              <a:t>(text, substring) – </a:t>
            </a:r>
            <a:r>
              <a:rPr lang="en-US" sz="1200" err="1"/>
              <a:t>Verifica</a:t>
            </a:r>
            <a:r>
              <a:rPr lang="en-US" sz="1200" dirty="0"/>
              <a:t> </a:t>
            </a:r>
            <a:r>
              <a:rPr lang="en-US" sz="1200" err="1"/>
              <a:t>si</a:t>
            </a:r>
            <a:r>
              <a:rPr lang="en-US" sz="1200" dirty="0"/>
              <a:t> </a:t>
            </a:r>
            <a:r>
              <a:rPr lang="en-US" sz="1200" err="1"/>
              <a:t>contiene</a:t>
            </a:r>
            <a:r>
              <a:rPr lang="en-US" sz="1200" dirty="0"/>
              <a:t> </a:t>
            </a:r>
            <a:r>
              <a:rPr lang="en-US" sz="1200" err="1"/>
              <a:t>una</a:t>
            </a:r>
            <a:r>
              <a:rPr lang="en-US" sz="1200" dirty="0"/>
              <a:t> </a:t>
            </a:r>
            <a:r>
              <a:rPr lang="en-US" sz="1200" err="1"/>
              <a:t>subcadena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endParaRPr lang="en-US" sz="1400" dirty="0"/>
          </a:p>
          <a:p>
            <a:r>
              <a:rPr lang="en-US" sz="2000" b="1" err="1"/>
              <a:t>Funciones</a:t>
            </a:r>
            <a:r>
              <a:rPr lang="en-US" sz="2000" b="1" dirty="0"/>
              <a:t> </a:t>
            </a:r>
            <a:r>
              <a:rPr lang="en-US" sz="2000" b="1" err="1"/>
              <a:t>Lógicas</a:t>
            </a:r>
            <a:endParaRPr lang="en-US" sz="2000" b="1" dirty="0"/>
          </a:p>
          <a:p>
            <a:endParaRPr lang="en-US" sz="1200" b="1" dirty="0"/>
          </a:p>
          <a:p>
            <a:pPr>
              <a:buFont typeface=""/>
              <a:buChar char="•"/>
            </a:pPr>
            <a:r>
              <a:rPr lang="en-US" sz="1200" dirty="0"/>
              <a:t>if ... then ... else – </a:t>
            </a:r>
            <a:r>
              <a:rPr lang="en-US" sz="1200" err="1"/>
              <a:t>Condicionales</a:t>
            </a:r>
            <a:r>
              <a:rPr lang="en-US" sz="1200" dirty="0"/>
              <a:t>.</a:t>
            </a:r>
          </a:p>
          <a:p>
            <a:pPr>
              <a:buFont typeface=""/>
              <a:buChar char="•"/>
            </a:pPr>
            <a:r>
              <a:rPr lang="en-US" sz="1200" dirty="0"/>
              <a:t>and, or, not – </a:t>
            </a:r>
            <a:r>
              <a:rPr lang="en-US" sz="1200" err="1"/>
              <a:t>Operadores</a:t>
            </a:r>
            <a:r>
              <a:rPr lang="en-US" sz="1200" dirty="0"/>
              <a:t> </a:t>
            </a:r>
            <a:r>
              <a:rPr lang="en-US" sz="1200" err="1"/>
              <a:t>lógicos</a:t>
            </a:r>
            <a:r>
              <a:rPr lang="en-US" sz="12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66307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E524-ECD4-4432-33AE-B0C59A69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BC71-487B-3AC1-F168-58F5AD45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A9C750-F3CB-6CD9-32FB-A619D75CA06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912EB-F3E6-B275-0DA0-4357C8150A50}"/>
              </a:ext>
            </a:extLst>
          </p:cNvPr>
          <p:cNvSpPr txBox="1"/>
          <p:nvPr/>
        </p:nvSpPr>
        <p:spPr>
          <a:xfrm>
            <a:off x="531380" y="1736134"/>
            <a:ext cx="10555890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– FUNCIONES LISTA</a:t>
            </a:r>
            <a:endParaRPr lang="en-US" sz="2400" dirty="0"/>
          </a:p>
          <a:p>
            <a:endParaRPr lang="en-US" sz="2000" dirty="0"/>
          </a:p>
          <a:p>
            <a:r>
              <a:rPr lang="en-US" sz="1600" b="1" dirty="0" err="1"/>
              <a:t>Funciones</a:t>
            </a:r>
            <a:r>
              <a:rPr lang="en-US" sz="1600" b="1" dirty="0"/>
              <a:t> de Lista</a:t>
            </a:r>
            <a:endParaRPr lang="en-US" sz="1600"/>
          </a:p>
          <a:p>
            <a:pPr marL="342900" indent="-342900">
              <a:buFont typeface="Arial"/>
              <a:buChar char="•"/>
            </a:pPr>
            <a:endParaRPr lang="en-US" sz="1200" dirty="0"/>
          </a:p>
          <a:p>
            <a:pPr marL="342900" indent="-342900">
              <a:buFont typeface="Arial"/>
              <a:buChar char="•"/>
            </a:pPr>
            <a:r>
              <a:rPr lang="en-US" sz="1400" err="1"/>
              <a:t>List.Count</a:t>
            </a:r>
            <a:r>
              <a:rPr lang="en-US" sz="1400" dirty="0"/>
              <a:t>(list) – </a:t>
            </a:r>
            <a:r>
              <a:rPr lang="en-US" sz="1400" err="1"/>
              <a:t>Cuenta</a:t>
            </a:r>
            <a:r>
              <a:rPr lang="en-US" sz="1400" dirty="0"/>
              <a:t> </a:t>
            </a:r>
            <a:r>
              <a:rPr lang="en-US" sz="1400" err="1"/>
              <a:t>elementos</a:t>
            </a:r>
            <a:r>
              <a:rPr lang="en-US" sz="1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400" err="1"/>
              <a:t>List.Contains</a:t>
            </a:r>
            <a:r>
              <a:rPr lang="en-US" sz="1400" dirty="0"/>
              <a:t>(list, value) – </a:t>
            </a:r>
            <a:r>
              <a:rPr lang="en-US" sz="1400" err="1"/>
              <a:t>Verifica</a:t>
            </a:r>
            <a:r>
              <a:rPr lang="en-US" sz="1400" dirty="0"/>
              <a:t> </a:t>
            </a:r>
            <a:r>
              <a:rPr lang="en-US" sz="1400" err="1"/>
              <a:t>si</a:t>
            </a:r>
            <a:r>
              <a:rPr lang="en-US" sz="1400" dirty="0"/>
              <a:t> un valor </a:t>
            </a:r>
            <a:r>
              <a:rPr lang="en-US" sz="1400" err="1"/>
              <a:t>está</a:t>
            </a:r>
            <a:r>
              <a:rPr lang="en-US" sz="1400" dirty="0"/>
              <a:t> </a:t>
            </a:r>
            <a:r>
              <a:rPr lang="en-US" sz="1400" err="1"/>
              <a:t>en</a:t>
            </a:r>
            <a:r>
              <a:rPr lang="en-US" sz="1400" dirty="0"/>
              <a:t> la </a:t>
            </a:r>
            <a:r>
              <a:rPr lang="en-US" sz="1400" err="1"/>
              <a:t>lista</a:t>
            </a:r>
            <a:r>
              <a:rPr lang="en-US" sz="1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400" err="1"/>
              <a:t>List.Sum</a:t>
            </a:r>
            <a:r>
              <a:rPr lang="en-US" sz="1400" dirty="0"/>
              <a:t>(list) – Suma de </a:t>
            </a:r>
            <a:r>
              <a:rPr lang="en-US" sz="1400" err="1"/>
              <a:t>elementos</a:t>
            </a:r>
            <a:r>
              <a:rPr lang="en-US" sz="1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400" err="1"/>
              <a:t>List.Max</a:t>
            </a:r>
            <a:r>
              <a:rPr lang="en-US" sz="1400" dirty="0"/>
              <a:t>(list) – Valor </a:t>
            </a:r>
            <a:r>
              <a:rPr lang="en-US" sz="1400" err="1"/>
              <a:t>máximo</a:t>
            </a:r>
            <a:r>
              <a:rPr lang="en-US" sz="1400" dirty="0"/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sz="1400" dirty="0" err="1"/>
              <a:t>List.Min</a:t>
            </a:r>
            <a:r>
              <a:rPr lang="en-US" sz="1400" dirty="0"/>
              <a:t>(list) – Valor </a:t>
            </a:r>
            <a:r>
              <a:rPr lang="en-US" sz="1400" dirty="0" err="1"/>
              <a:t>mínimo</a:t>
            </a:r>
            <a:r>
              <a:rPr lang="en-US" sz="14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2DDED-DA8A-5546-C16A-1C5B22B9F1C2}"/>
              </a:ext>
            </a:extLst>
          </p:cNvPr>
          <p:cNvSpPr txBox="1"/>
          <p:nvPr/>
        </p:nvSpPr>
        <p:spPr>
          <a:xfrm>
            <a:off x="6593458" y="2438400"/>
            <a:ext cx="4037161" cy="3262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¿QUE ES UNA LISTA?</a:t>
            </a:r>
          </a:p>
          <a:p>
            <a:endParaRPr lang="en-US" b="1" dirty="0"/>
          </a:p>
          <a:p>
            <a:r>
              <a:rPr lang="en-US" sz="1400" dirty="0"/>
              <a:t>Una </a:t>
            </a:r>
            <a:r>
              <a:rPr lang="en-US" sz="1400" err="1"/>
              <a:t>lista</a:t>
            </a:r>
            <a:r>
              <a:rPr lang="en-US" sz="1400" dirty="0"/>
              <a:t> es </a:t>
            </a:r>
            <a:r>
              <a:rPr lang="en-US" sz="1400" err="1"/>
              <a:t>una</a:t>
            </a:r>
            <a:r>
              <a:rPr lang="en-US" sz="1400" dirty="0"/>
              <a:t> </a:t>
            </a:r>
            <a:r>
              <a:rPr lang="en-US" sz="1400" err="1"/>
              <a:t>colección</a:t>
            </a:r>
            <a:r>
              <a:rPr lang="en-US" sz="1400" dirty="0"/>
              <a:t> </a:t>
            </a:r>
            <a:r>
              <a:rPr lang="en-US" sz="1400" err="1"/>
              <a:t>ordenada</a:t>
            </a:r>
            <a:r>
              <a:rPr lang="en-US" sz="1400" dirty="0"/>
              <a:t> de </a:t>
            </a:r>
            <a:r>
              <a:rPr lang="en-US" sz="1400" err="1"/>
              <a:t>valores</a:t>
            </a:r>
            <a:r>
              <a:rPr lang="en-US" sz="1400" dirty="0"/>
              <a:t> simples (</a:t>
            </a:r>
            <a:r>
              <a:rPr lang="en-US" sz="1400" err="1"/>
              <a:t>como</a:t>
            </a:r>
            <a:r>
              <a:rPr lang="en-US" sz="1400" dirty="0"/>
              <a:t> </a:t>
            </a:r>
            <a:r>
              <a:rPr lang="en-US" sz="1400" err="1"/>
              <a:t>números</a:t>
            </a:r>
            <a:r>
              <a:rPr lang="en-US" sz="1400" dirty="0"/>
              <a:t>, </a:t>
            </a:r>
            <a:r>
              <a:rPr lang="en-US" sz="1400" err="1"/>
              <a:t>textos</a:t>
            </a:r>
            <a:r>
              <a:rPr lang="en-US" sz="1400" dirty="0"/>
              <a:t>, </a:t>
            </a:r>
            <a:r>
              <a:rPr lang="en-US" sz="1400" err="1"/>
              <a:t>fechas</a:t>
            </a:r>
            <a:r>
              <a:rPr lang="en-US" sz="1400" dirty="0"/>
              <a:t>, etc.). Es </a:t>
            </a:r>
            <a:r>
              <a:rPr lang="en-US" sz="1400" err="1"/>
              <a:t>como</a:t>
            </a:r>
            <a:r>
              <a:rPr lang="en-US" sz="1400" dirty="0"/>
              <a:t> </a:t>
            </a:r>
            <a:r>
              <a:rPr lang="en-US" sz="1400" err="1"/>
              <a:t>una</a:t>
            </a:r>
            <a:r>
              <a:rPr lang="en-US" sz="1400" dirty="0"/>
              <a:t> </a:t>
            </a:r>
            <a:r>
              <a:rPr lang="en-US" sz="1400" err="1"/>
              <a:t>columna</a:t>
            </a:r>
            <a:r>
              <a:rPr lang="en-US" sz="1400" dirty="0"/>
              <a:t> sin </a:t>
            </a:r>
            <a:r>
              <a:rPr lang="en-US" sz="1400" err="1"/>
              <a:t>encabezado</a:t>
            </a:r>
            <a:r>
              <a:rPr lang="en-US" sz="1400" dirty="0"/>
              <a:t> </a:t>
            </a:r>
            <a:r>
              <a:rPr lang="en-US" sz="1400" err="1"/>
              <a:t>ni</a:t>
            </a:r>
            <a:r>
              <a:rPr lang="en-US" sz="1400" dirty="0"/>
              <a:t> </a:t>
            </a:r>
            <a:r>
              <a:rPr lang="en-US" sz="1400" err="1"/>
              <a:t>estructura</a:t>
            </a:r>
            <a:r>
              <a:rPr lang="en-US" sz="1400" dirty="0"/>
              <a:t> </a:t>
            </a:r>
            <a:r>
              <a:rPr lang="en-US" sz="1400" err="1"/>
              <a:t>adicional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err="1"/>
              <a:t>Ejemplo</a:t>
            </a:r>
            <a:r>
              <a:rPr lang="en-US" sz="1400" dirty="0"/>
              <a:t>: </a:t>
            </a:r>
            <a:r>
              <a:rPr lang="en-US" sz="1400" b="1" dirty="0"/>
              <a:t>{1, 2, 3, 4, 5}</a:t>
            </a:r>
          </a:p>
          <a:p>
            <a:endParaRPr lang="en-US" sz="1400" dirty="0"/>
          </a:p>
          <a:p>
            <a:r>
              <a:rPr lang="en-US" sz="1400" err="1"/>
              <a:t>Funciones</a:t>
            </a:r>
            <a:r>
              <a:rPr lang="en-US" sz="1400" dirty="0"/>
              <a:t> </a:t>
            </a:r>
            <a:r>
              <a:rPr lang="en-US" sz="1400" err="1"/>
              <a:t>comunes</a:t>
            </a:r>
            <a:r>
              <a:rPr lang="en-US" sz="1400" dirty="0"/>
              <a:t> de </a:t>
            </a:r>
            <a:r>
              <a:rPr lang="en-US" sz="1400" err="1"/>
              <a:t>lista</a:t>
            </a:r>
            <a:r>
              <a:rPr lang="en-US" sz="1400" dirty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/>
              <a:t>List.Sum</a:t>
            </a:r>
            <a:r>
              <a:rPr lang="en-US" sz="1400" dirty="0"/>
              <a:t>({1, 2, 3}) → 6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/>
              <a:t>List.Max</a:t>
            </a:r>
            <a:r>
              <a:rPr lang="en-US" sz="1400" dirty="0"/>
              <a:t>({10, 20, 5}) → 20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/>
              <a:t>List.Contains</a:t>
            </a:r>
            <a:r>
              <a:rPr lang="en-US" sz="1400" dirty="0"/>
              <a:t>({1, 2, 3}, 2) → true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E279-5D68-53A0-DABE-31FD3293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A9D2-8E0F-25C2-7AE0-2A0EA3FB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3E5ED8-8BE1-80AE-DA7F-B47517F299C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D8F71-F359-8BA6-DB75-D2E402FFD605}"/>
              </a:ext>
            </a:extLst>
          </p:cNvPr>
          <p:cNvSpPr txBox="1"/>
          <p:nvPr/>
        </p:nvSpPr>
        <p:spPr>
          <a:xfrm>
            <a:off x="531380" y="1736134"/>
            <a:ext cx="10555890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– FUNCIONES TABLA</a:t>
            </a:r>
            <a:endParaRPr lang="en-US" sz="2400" dirty="0"/>
          </a:p>
          <a:p>
            <a:endParaRPr lang="en-US" sz="2000" dirty="0"/>
          </a:p>
          <a:p>
            <a:r>
              <a:rPr lang="en-US" sz="1600" b="1" dirty="0" err="1"/>
              <a:t>Funciones</a:t>
            </a:r>
            <a:r>
              <a:rPr lang="en-US" sz="1600" b="1" dirty="0"/>
              <a:t> de </a:t>
            </a:r>
            <a:r>
              <a:rPr lang="en-US" sz="1600" b="1" dirty="0" err="1"/>
              <a:t>Tabla</a:t>
            </a:r>
            <a:endParaRPr lang="en-US" sz="1600"/>
          </a:p>
          <a:p>
            <a:pPr marL="171450" indent="-171450">
              <a:buFont typeface="Arial"/>
              <a:buChar char="•"/>
            </a:pPr>
            <a:endParaRPr lang="en-US" sz="1200" dirty="0"/>
          </a:p>
          <a:p>
            <a:pPr marL="171450" indent="-171450">
              <a:buFont typeface="Arial"/>
              <a:buChar char="•"/>
            </a:pPr>
            <a:r>
              <a:rPr lang="en-US" sz="1400" err="1"/>
              <a:t>Table.AddColumn</a:t>
            </a:r>
            <a:r>
              <a:rPr lang="en-US" sz="1400" dirty="0"/>
              <a:t>(table, name, each expression) – </a:t>
            </a:r>
            <a:r>
              <a:rPr lang="en-US" sz="1400" err="1"/>
              <a:t>Agrega</a:t>
            </a:r>
            <a:r>
              <a:rPr lang="en-US" sz="1400" dirty="0"/>
              <a:t> </a:t>
            </a:r>
            <a:r>
              <a:rPr lang="en-US" sz="1400" err="1"/>
              <a:t>columna</a:t>
            </a:r>
            <a:r>
              <a:rPr lang="en-US" sz="14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/>
              <a:t>Table.RemoveColumns</a:t>
            </a:r>
            <a:r>
              <a:rPr lang="en-US" sz="1400" dirty="0"/>
              <a:t>(table, columns) – </a:t>
            </a:r>
            <a:r>
              <a:rPr lang="en-US" sz="1400" err="1"/>
              <a:t>Elimina</a:t>
            </a:r>
            <a:r>
              <a:rPr lang="en-US" sz="1400" dirty="0"/>
              <a:t> </a:t>
            </a:r>
            <a:r>
              <a:rPr lang="en-US" sz="1400" err="1"/>
              <a:t>columnas</a:t>
            </a:r>
            <a:r>
              <a:rPr lang="en-US" sz="14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400" err="1"/>
              <a:t>Table.SelectRows</a:t>
            </a:r>
            <a:r>
              <a:rPr lang="en-US" sz="1400" dirty="0"/>
              <a:t>(table, each condition) – Filtra </a:t>
            </a:r>
            <a:r>
              <a:rPr lang="en-US" sz="1400" err="1"/>
              <a:t>filas</a:t>
            </a:r>
            <a:r>
              <a:rPr lang="en-US" sz="1400" dirty="0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400" dirty="0" err="1"/>
              <a:t>Table.Group</a:t>
            </a:r>
            <a:r>
              <a:rPr lang="en-US" sz="1400" dirty="0"/>
              <a:t>(table, keys, aggregations) – </a:t>
            </a:r>
            <a:r>
              <a:rPr lang="en-US" sz="1400" dirty="0" err="1"/>
              <a:t>Agrupa</a:t>
            </a:r>
            <a:r>
              <a:rPr lang="en-US" sz="1400" dirty="0"/>
              <a:t> </a:t>
            </a:r>
            <a:r>
              <a:rPr lang="en-US" sz="1400" dirty="0" err="1"/>
              <a:t>datos</a:t>
            </a:r>
            <a:r>
              <a:rPr lang="en-US" sz="14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4D954-56C5-6728-084E-C0DFADA047D5}"/>
              </a:ext>
            </a:extLst>
          </p:cNvPr>
          <p:cNvSpPr txBox="1"/>
          <p:nvPr/>
        </p:nvSpPr>
        <p:spPr>
          <a:xfrm>
            <a:off x="6737231" y="2424023"/>
            <a:ext cx="4497236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¿QUE ES UNA TABLA?</a:t>
            </a:r>
          </a:p>
          <a:p>
            <a:endParaRPr lang="en-US" sz="1400" dirty="0"/>
          </a:p>
          <a:p>
            <a:r>
              <a:rPr lang="en-US" sz="1400" dirty="0"/>
              <a:t>Una </a:t>
            </a:r>
            <a:r>
              <a:rPr lang="en-US" sz="1400" err="1"/>
              <a:t>tabla</a:t>
            </a:r>
            <a:r>
              <a:rPr lang="en-US" sz="1400" dirty="0"/>
              <a:t> es </a:t>
            </a:r>
            <a:r>
              <a:rPr lang="en-US" sz="1400" err="1"/>
              <a:t>una</a:t>
            </a:r>
            <a:r>
              <a:rPr lang="en-US" sz="1400" dirty="0"/>
              <a:t> </a:t>
            </a:r>
            <a:r>
              <a:rPr lang="en-US" sz="1400" err="1"/>
              <a:t>estructura</a:t>
            </a:r>
            <a:r>
              <a:rPr lang="en-US" sz="1400" dirty="0"/>
              <a:t> de </a:t>
            </a:r>
            <a:r>
              <a:rPr lang="en-US" sz="1400" err="1"/>
              <a:t>datos</a:t>
            </a:r>
            <a:r>
              <a:rPr lang="en-US" sz="1400" dirty="0"/>
              <a:t> </a:t>
            </a:r>
            <a:r>
              <a:rPr lang="en-US" sz="1400" err="1"/>
              <a:t>más</a:t>
            </a:r>
            <a:r>
              <a:rPr lang="en-US" sz="1400" dirty="0"/>
              <a:t> </a:t>
            </a:r>
            <a:r>
              <a:rPr lang="en-US" sz="1400" err="1"/>
              <a:t>compleja</a:t>
            </a:r>
            <a:r>
              <a:rPr lang="en-US" sz="1400" dirty="0"/>
              <a:t>, </a:t>
            </a:r>
            <a:r>
              <a:rPr lang="en-US" sz="1400" err="1"/>
              <a:t>compuesta</a:t>
            </a:r>
            <a:r>
              <a:rPr lang="en-US" sz="1400" dirty="0"/>
              <a:t> </a:t>
            </a:r>
            <a:r>
              <a:rPr lang="en-US" sz="1400" err="1"/>
              <a:t>por</a:t>
            </a:r>
            <a:r>
              <a:rPr lang="en-US" sz="1400" dirty="0"/>
              <a:t> </a:t>
            </a:r>
            <a:r>
              <a:rPr lang="en-US" sz="1400" err="1"/>
              <a:t>filas</a:t>
            </a:r>
            <a:r>
              <a:rPr lang="en-US" sz="1400" dirty="0"/>
              <a:t> y </a:t>
            </a:r>
            <a:r>
              <a:rPr lang="en-US" sz="1400" err="1"/>
              <a:t>columnas</a:t>
            </a:r>
            <a:r>
              <a:rPr lang="en-US" sz="1400" dirty="0"/>
              <a:t>, similar a </a:t>
            </a:r>
            <a:r>
              <a:rPr lang="en-US" sz="1400" err="1"/>
              <a:t>una</a:t>
            </a:r>
            <a:r>
              <a:rPr lang="en-US" sz="1400" dirty="0"/>
              <a:t> hoja de </a:t>
            </a:r>
            <a:r>
              <a:rPr lang="en-US" sz="1400" err="1"/>
              <a:t>cálculo</a:t>
            </a:r>
            <a:r>
              <a:rPr lang="en-US" sz="1400" dirty="0"/>
              <a:t> o </a:t>
            </a:r>
            <a:r>
              <a:rPr lang="en-US" sz="1400" err="1"/>
              <a:t>una</a:t>
            </a:r>
            <a:r>
              <a:rPr lang="en-US" sz="1400" dirty="0"/>
              <a:t> </a:t>
            </a:r>
            <a:r>
              <a:rPr lang="en-US" sz="1400" err="1"/>
              <a:t>tabla</a:t>
            </a:r>
            <a:r>
              <a:rPr lang="en-US" sz="1400" dirty="0"/>
              <a:t> de base de </a:t>
            </a:r>
            <a:r>
              <a:rPr lang="en-US" sz="1400" err="1"/>
              <a:t>datos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r>
              <a:rPr lang="en-US" sz="1400" b="1" err="1"/>
              <a:t>Table.FromRecords</a:t>
            </a:r>
            <a:r>
              <a:rPr lang="en-US" sz="1400" b="1" dirty="0"/>
              <a:t>({</a:t>
            </a:r>
          </a:p>
          <a:p>
            <a:r>
              <a:rPr lang="en-US" sz="1400" b="1" dirty="0"/>
              <a:t>  [Nombre="Ana", </a:t>
            </a:r>
            <a:r>
              <a:rPr lang="en-US" sz="1400" b="1" err="1"/>
              <a:t>Edad</a:t>
            </a:r>
            <a:r>
              <a:rPr lang="en-US" sz="1400" b="1" dirty="0"/>
              <a:t>=30],</a:t>
            </a:r>
          </a:p>
          <a:p>
            <a:r>
              <a:rPr lang="en-US" sz="1400" b="1" dirty="0"/>
              <a:t>  [Nombre="Luis", </a:t>
            </a:r>
            <a:r>
              <a:rPr lang="en-US" sz="1400" b="1" err="1"/>
              <a:t>Edad</a:t>
            </a:r>
            <a:r>
              <a:rPr lang="en-US" sz="1400" b="1" dirty="0"/>
              <a:t>=25]</a:t>
            </a:r>
          </a:p>
          <a:p>
            <a:r>
              <a:rPr lang="en-US" sz="1400" b="1" dirty="0"/>
              <a:t>})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1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CF5-9834-B410-B82C-70108D93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88AE-8B86-31DD-1EB8-46C6BE188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A64BCC-DB65-F96B-7A9E-7BB231558AC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00EC5-A2BF-45D7-8346-66D3CE684E93}"/>
              </a:ext>
            </a:extLst>
          </p:cNvPr>
          <p:cNvSpPr txBox="1"/>
          <p:nvPr/>
        </p:nvSpPr>
        <p:spPr>
          <a:xfrm>
            <a:off x="531380" y="1736134"/>
            <a:ext cx="105558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– DIFERENCIAS LISTAS Y TABLAS</a:t>
            </a:r>
            <a:endParaRPr lang="en-US" sz="2400" dirty="0"/>
          </a:p>
          <a:p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C4E880-D8C6-24BF-74ED-B1E15A9D4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5373"/>
              </p:ext>
            </p:extLst>
          </p:nvPr>
        </p:nvGraphicFramePr>
        <p:xfrm>
          <a:off x="632603" y="2300377"/>
          <a:ext cx="10481074" cy="19545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38384">
                  <a:extLst>
                    <a:ext uri="{9D8B030D-6E8A-4147-A177-3AD203B41FA5}">
                      <a16:colId xmlns:a16="http://schemas.microsoft.com/office/drawing/2014/main" val="3024813487"/>
                    </a:ext>
                  </a:extLst>
                </a:gridCol>
                <a:gridCol w="3463667">
                  <a:extLst>
                    <a:ext uri="{9D8B030D-6E8A-4147-A177-3AD203B41FA5}">
                      <a16:colId xmlns:a16="http://schemas.microsoft.com/office/drawing/2014/main" val="3914320562"/>
                    </a:ext>
                  </a:extLst>
                </a:gridCol>
                <a:gridCol w="4479023">
                  <a:extLst>
                    <a:ext uri="{9D8B030D-6E8A-4147-A177-3AD203B41FA5}">
                      <a16:colId xmlns:a16="http://schemas.microsoft.com/office/drawing/2014/main" val="1637809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err="1">
                          <a:effectLst/>
                        </a:rPr>
                        <a:t>Característica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Lista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err="1">
                          <a:effectLst/>
                        </a:rPr>
                        <a:t>Tabla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2321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Estructura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Lineal, sin </a:t>
                      </a:r>
                      <a:r>
                        <a:rPr lang="en-US" sz="1600" err="1">
                          <a:effectLst/>
                        </a:rPr>
                        <a:t>columnas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Bidimensional, con </a:t>
                      </a:r>
                      <a:r>
                        <a:rPr lang="en-US" sz="1600" err="1">
                          <a:effectLst/>
                        </a:rPr>
                        <a:t>filas</a:t>
                      </a:r>
                      <a:r>
                        <a:rPr lang="en-US" sz="1600" dirty="0">
                          <a:effectLst/>
                        </a:rPr>
                        <a:t> y </a:t>
                      </a:r>
                      <a:r>
                        <a:rPr lang="en-US" sz="1600" err="1">
                          <a:effectLst/>
                        </a:rPr>
                        <a:t>columnas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Tipo de </a:t>
                      </a:r>
                      <a:r>
                        <a:rPr lang="en-US" sz="1600" dirty="0" err="1">
                          <a:effectLst/>
                        </a:rPr>
                        <a:t>datos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Un solo </a:t>
                      </a:r>
                      <a:r>
                        <a:rPr lang="en-US" sz="1600" err="1">
                          <a:effectLst/>
                        </a:rPr>
                        <a:t>tipo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por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lista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err="1">
                          <a:effectLst/>
                        </a:rPr>
                        <a:t>Múltiples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columnas</a:t>
                      </a:r>
                      <a:r>
                        <a:rPr lang="en-US" sz="1600" dirty="0">
                          <a:effectLst/>
                        </a:rPr>
                        <a:t> con </a:t>
                      </a:r>
                      <a:r>
                        <a:rPr lang="en-US" sz="1600" err="1">
                          <a:effectLst/>
                        </a:rPr>
                        <a:t>distintos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tipos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099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err="1">
                          <a:effectLst/>
                        </a:rPr>
                        <a:t>Uso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típico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Cálculos</a:t>
                      </a:r>
                      <a:r>
                        <a:rPr lang="en-US" sz="1600" dirty="0">
                          <a:effectLst/>
                        </a:rPr>
                        <a:t> simples, </a:t>
                      </a:r>
                      <a:r>
                        <a:rPr lang="en-US" sz="1600" dirty="0" err="1">
                          <a:effectLst/>
                        </a:rPr>
                        <a:t>agregaciones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Transformaciones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complejas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modelado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65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err="1">
                          <a:effectLst/>
                        </a:rPr>
                        <a:t>Ejemplo</a:t>
                      </a:r>
                      <a:r>
                        <a:rPr lang="en-US" sz="1600" dirty="0">
                          <a:effectLst/>
                        </a:rPr>
                        <a:t> de </a:t>
                      </a:r>
                      <a:r>
                        <a:rPr lang="en-US" sz="1600" err="1">
                          <a:effectLst/>
                        </a:rPr>
                        <a:t>función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List.Sum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List.Contains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 err="1">
                          <a:effectLst/>
                        </a:rPr>
                        <a:t>Table.AddColumn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Table.Group</a:t>
                      </a:r>
                      <a:endParaRPr lang="en-US" sz="1600" dirty="0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83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0A12B63-494E-4F00-0A2D-EE2C0809A9F5}"/>
              </a:ext>
            </a:extLst>
          </p:cNvPr>
          <p:cNvSpPr txBox="1"/>
          <p:nvPr/>
        </p:nvSpPr>
        <p:spPr>
          <a:xfrm>
            <a:off x="641231" y="4666891"/>
            <a:ext cx="1049259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¿</a:t>
            </a:r>
            <a:r>
              <a:rPr lang="en-US" b="1" dirty="0" err="1"/>
              <a:t>Cuándo</a:t>
            </a:r>
            <a:r>
              <a:rPr lang="en-US" b="1" dirty="0"/>
              <a:t> usar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n-US" b="1" dirty="0" err="1"/>
              <a:t>una</a:t>
            </a:r>
            <a:r>
              <a:rPr lang="en-US" b="1" dirty="0"/>
              <a:t>?</a:t>
            </a:r>
          </a:p>
          <a:p>
            <a:pPr>
              <a:buFont typeface=""/>
              <a:buChar char="•"/>
            </a:pPr>
            <a:r>
              <a:rPr lang="en-US" sz="1400" dirty="0"/>
              <a:t>Usar </a:t>
            </a:r>
            <a:r>
              <a:rPr lang="en-US" sz="1400" err="1"/>
              <a:t>Listas</a:t>
            </a:r>
            <a:r>
              <a:rPr lang="en-US" sz="1400" dirty="0"/>
              <a:t> </a:t>
            </a:r>
            <a:r>
              <a:rPr lang="en-US" sz="1400" err="1"/>
              <a:t>cuando</a:t>
            </a:r>
            <a:r>
              <a:rPr lang="en-US" sz="1400" dirty="0"/>
              <a:t> se </a:t>
            </a:r>
            <a:r>
              <a:rPr lang="en-US" sz="1400" err="1"/>
              <a:t>trabaja</a:t>
            </a:r>
            <a:r>
              <a:rPr lang="en-US" sz="1400" dirty="0"/>
              <a:t> con </a:t>
            </a:r>
            <a:r>
              <a:rPr lang="en-US" sz="1400" err="1"/>
              <a:t>una</a:t>
            </a:r>
            <a:r>
              <a:rPr lang="en-US" sz="1400" dirty="0"/>
              <a:t> sola </a:t>
            </a:r>
            <a:r>
              <a:rPr lang="en-US" sz="1400" err="1"/>
              <a:t>columna</a:t>
            </a:r>
            <a:r>
              <a:rPr lang="en-US" sz="1400" dirty="0"/>
              <a:t> o </a:t>
            </a:r>
            <a:r>
              <a:rPr lang="en-US" sz="1400" err="1"/>
              <a:t>una</a:t>
            </a:r>
            <a:r>
              <a:rPr lang="en-US" sz="1400" dirty="0"/>
              <a:t> </a:t>
            </a:r>
            <a:r>
              <a:rPr lang="en-US" sz="1400" err="1"/>
              <a:t>colección</a:t>
            </a:r>
            <a:r>
              <a:rPr lang="en-US" sz="1400" dirty="0"/>
              <a:t> de </a:t>
            </a:r>
            <a:r>
              <a:rPr lang="en-US" sz="1400" err="1"/>
              <a:t>valores</a:t>
            </a:r>
            <a:r>
              <a:rPr lang="en-US" sz="1400" dirty="0"/>
              <a:t> simples.</a:t>
            </a:r>
          </a:p>
          <a:p>
            <a:pPr>
              <a:buFont typeface=""/>
              <a:buChar char="•"/>
            </a:pPr>
            <a:r>
              <a:rPr lang="en-US" sz="1400" dirty="0"/>
              <a:t>Usa </a:t>
            </a:r>
            <a:r>
              <a:rPr lang="en-US" sz="1400" err="1"/>
              <a:t>tablas</a:t>
            </a:r>
            <a:r>
              <a:rPr lang="en-US" sz="1400" dirty="0"/>
              <a:t> </a:t>
            </a:r>
            <a:r>
              <a:rPr lang="en-US" sz="1400" err="1"/>
              <a:t>cuando</a:t>
            </a:r>
            <a:r>
              <a:rPr lang="en-US" sz="1400" dirty="0"/>
              <a:t> se </a:t>
            </a:r>
            <a:r>
              <a:rPr lang="en-US" sz="1400" err="1"/>
              <a:t>necesita</a:t>
            </a:r>
            <a:r>
              <a:rPr lang="en-US" sz="1400" dirty="0"/>
              <a:t>  manipular </a:t>
            </a:r>
            <a:r>
              <a:rPr lang="en-US" sz="1400" err="1"/>
              <a:t>múltiples</a:t>
            </a:r>
            <a:r>
              <a:rPr lang="en-US" sz="1400" dirty="0"/>
              <a:t> </a:t>
            </a:r>
            <a:r>
              <a:rPr lang="en-US" sz="1400" err="1"/>
              <a:t>columnas</a:t>
            </a:r>
            <a:r>
              <a:rPr lang="en-US" sz="1400" dirty="0"/>
              <a:t>, </a:t>
            </a:r>
            <a:r>
              <a:rPr lang="en-US" sz="1400" err="1"/>
              <a:t>aplicar</a:t>
            </a:r>
            <a:r>
              <a:rPr lang="en-US" sz="1400" dirty="0"/>
              <a:t> </a:t>
            </a:r>
            <a:r>
              <a:rPr lang="en-US" sz="1400" err="1"/>
              <a:t>filtros</a:t>
            </a:r>
            <a:r>
              <a:rPr lang="en-US" sz="1400" dirty="0"/>
              <a:t>, </a:t>
            </a:r>
            <a:r>
              <a:rPr lang="en-US" sz="1400" err="1"/>
              <a:t>agrupar</a:t>
            </a:r>
            <a:r>
              <a:rPr lang="en-US" sz="1400" dirty="0"/>
              <a:t> </a:t>
            </a:r>
            <a:r>
              <a:rPr lang="en-US" sz="1400" err="1"/>
              <a:t>datos</a:t>
            </a:r>
            <a:r>
              <a:rPr lang="en-US" sz="1400" dirty="0"/>
              <a:t> o </a:t>
            </a:r>
            <a:r>
              <a:rPr lang="en-US" sz="1400" err="1"/>
              <a:t>realizar</a:t>
            </a:r>
            <a:r>
              <a:rPr lang="en-US" sz="1400" dirty="0"/>
              <a:t> </a:t>
            </a:r>
            <a:r>
              <a:rPr lang="en-US" sz="1400" err="1"/>
              <a:t>transformaciones</a:t>
            </a:r>
            <a:r>
              <a:rPr lang="en-US" sz="1400" dirty="0"/>
              <a:t> </a:t>
            </a:r>
            <a:r>
              <a:rPr lang="en-US" sz="1400" err="1"/>
              <a:t>más</a:t>
            </a:r>
            <a:r>
              <a:rPr lang="en-US" sz="1400" dirty="0"/>
              <a:t> </a:t>
            </a:r>
            <a:r>
              <a:rPr lang="en-US" sz="1400" err="1"/>
              <a:t>complejas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49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Interfaz</a:t>
            </a:r>
            <a:r>
              <a:rPr lang="en-US" sz="2800" b="0" dirty="0"/>
              <a:t> de Power Query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Concepto </a:t>
            </a:r>
            <a:r>
              <a:rPr lang="en-US" sz="2800" u="sng" dirty="0"/>
              <a:t>Power Query y </a:t>
            </a:r>
            <a:r>
              <a:rPr lang="en-US" sz="2800" u="sng" dirty="0" err="1"/>
              <a:t>Transformación</a:t>
            </a:r>
            <a:r>
              <a:rPr lang="en-US" sz="2800" u="sng" dirty="0"/>
              <a:t> de </a:t>
            </a:r>
            <a:r>
              <a:rPr lang="en-US" sz="2800" u="sng" dirty="0" err="1"/>
              <a:t>datos</a:t>
            </a:r>
            <a:endParaRPr lang="en-US" sz="2800" u="sng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Transformaciones</a:t>
            </a:r>
            <a:r>
              <a:rPr lang="en-US" sz="2800" b="0" dirty="0"/>
              <a:t> </a:t>
            </a:r>
            <a:r>
              <a:rPr lang="en-US" sz="2800" b="0" dirty="0" err="1"/>
              <a:t>básicas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Tipos</a:t>
            </a:r>
            <a:r>
              <a:rPr lang="en-US" sz="2800" b="0" dirty="0"/>
              <a:t> de </a:t>
            </a:r>
            <a:r>
              <a:rPr lang="en-US" sz="2800" b="0" dirty="0" err="1"/>
              <a:t>datos</a:t>
            </a:r>
            <a:r>
              <a:rPr lang="en-US" sz="2800" b="0" dirty="0"/>
              <a:t>.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718F-C62B-3DF5-0B5C-4A180CB64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F39F-1905-EF1B-AF6B-ECED6A0F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BFA732-FB65-5AF8-64F3-B80E6242E44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2071B-C29E-70C2-792D-9F735951F4B7}"/>
              </a:ext>
            </a:extLst>
          </p:cNvPr>
          <p:cNvSpPr txBox="1"/>
          <p:nvPr/>
        </p:nvSpPr>
        <p:spPr>
          <a:xfrm>
            <a:off x="429080" y="1733842"/>
            <a:ext cx="5390883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01 – CLASIFICACIÓN DE CLIENTES POR GASTO</a:t>
            </a:r>
            <a:endParaRPr lang="en-US"/>
          </a:p>
          <a:p>
            <a:r>
              <a:rPr lang="en-US" sz="1200" i="1" dirty="0"/>
              <a:t> if [Total </a:t>
            </a:r>
            <a:r>
              <a:rPr lang="en-US" sz="1200" i="1" err="1"/>
              <a:t>Compra</a:t>
            </a:r>
            <a:r>
              <a:rPr lang="en-US" sz="1200" i="1" dirty="0"/>
              <a:t>] &gt; 1000 then "VIP" else "Regular"</a:t>
            </a:r>
          </a:p>
          <a:p>
            <a:endParaRPr lang="en-US" sz="1400" i="1" dirty="0"/>
          </a:p>
          <a:p>
            <a:r>
              <a:rPr lang="en-US" b="1" i="1" dirty="0"/>
              <a:t>02 – CALCULO DE MARGEN DE GANANCIA</a:t>
            </a:r>
            <a:endParaRPr lang="en-US" b="1"/>
          </a:p>
          <a:p>
            <a:r>
              <a:rPr lang="en-US" sz="1200" i="1" dirty="0"/>
              <a:t> ([</a:t>
            </a:r>
            <a:r>
              <a:rPr lang="en-US" sz="1200" i="1" err="1"/>
              <a:t>Precio</a:t>
            </a:r>
            <a:r>
              <a:rPr lang="en-US" sz="1200" i="1" dirty="0"/>
              <a:t> Venta] - [Costo]) / [Costo]</a:t>
            </a:r>
          </a:p>
          <a:p>
            <a:endParaRPr lang="en-US" sz="1600" dirty="0"/>
          </a:p>
          <a:p>
            <a:r>
              <a:rPr lang="en-US" b="1" dirty="0"/>
              <a:t>03 – CONCATENAR NOMBRE Y PAÍS</a:t>
            </a:r>
          </a:p>
          <a:p>
            <a:r>
              <a:rPr lang="en-US" sz="1200" i="1" dirty="0"/>
              <a:t> [Nombre] &amp; " - " &amp; [País]</a:t>
            </a:r>
          </a:p>
          <a:p>
            <a:endParaRPr lang="en-US" sz="1600" dirty="0"/>
          </a:p>
          <a:p>
            <a:r>
              <a:rPr lang="en-US" b="1" dirty="0"/>
              <a:t>04 – EXTRAER EL AÑO DE UNA FECHA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Date.Year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 </a:t>
            </a:r>
            <a:r>
              <a:rPr lang="en-US" sz="1200" i="1" err="1"/>
              <a:t>Compra</a:t>
            </a:r>
            <a:r>
              <a:rPr lang="en-US" sz="1200" i="1" dirty="0"/>
              <a:t>])</a:t>
            </a:r>
          </a:p>
          <a:p>
            <a:endParaRPr lang="en-US" sz="1600" dirty="0"/>
          </a:p>
          <a:p>
            <a:r>
              <a:rPr lang="en-US" b="1" dirty="0"/>
              <a:t>05 – CALCULAR EDAD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Date.Year</a:t>
            </a:r>
            <a:r>
              <a:rPr lang="en-US" sz="1200" i="1" dirty="0"/>
              <a:t>(</a:t>
            </a:r>
            <a:r>
              <a:rPr lang="en-US" sz="1200" i="1" err="1"/>
              <a:t>DateTime.LocalNow</a:t>
            </a:r>
            <a:r>
              <a:rPr lang="en-US" sz="1200" i="1" dirty="0"/>
              <a:t>()) - </a:t>
            </a:r>
            <a:r>
              <a:rPr lang="en-US" sz="1200" i="1" err="1"/>
              <a:t>Date.Year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 Nacimiento])</a:t>
            </a:r>
          </a:p>
          <a:p>
            <a:endParaRPr lang="en-US" sz="1600" dirty="0"/>
          </a:p>
          <a:p>
            <a:r>
              <a:rPr lang="en-US" b="1" dirty="0"/>
              <a:t>06 – CONVERTIR TEXTO EN MAYÚSCULAS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Text.Upper</a:t>
            </a:r>
            <a:r>
              <a:rPr lang="en-US" sz="1200" i="1" dirty="0"/>
              <a:t>([Nombre])</a:t>
            </a:r>
          </a:p>
          <a:p>
            <a:endParaRPr lang="en-US" sz="1400" i="1" dirty="0"/>
          </a:p>
          <a:p>
            <a:r>
              <a:rPr lang="en-US" b="1" i="1" dirty="0"/>
              <a:t>07 – REDONDEAR UN NÚMERO A 02 DECIMALES 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dirty="0" err="1"/>
              <a:t>Number.Round</a:t>
            </a:r>
            <a:r>
              <a:rPr lang="en-US" sz="1200" i="1" dirty="0"/>
              <a:t>([Total], 2)</a:t>
            </a: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F2C99-D7C7-AD2F-542D-DE0EF0E61E0B}"/>
              </a:ext>
            </a:extLst>
          </p:cNvPr>
          <p:cNvSpPr txBox="1"/>
          <p:nvPr/>
        </p:nvSpPr>
        <p:spPr>
          <a:xfrm>
            <a:off x="6151405" y="1711861"/>
            <a:ext cx="539088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08 – CALCULAR DÍAS DESDE LA ÚLTIMA COMPRA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err="1"/>
              <a:t>Duration.Days</a:t>
            </a:r>
            <a:r>
              <a:rPr lang="en-US" sz="1200" i="1" dirty="0"/>
              <a:t>(</a:t>
            </a:r>
            <a:r>
              <a:rPr lang="en-US" sz="1200" i="1" err="1"/>
              <a:t>DateTime.LocalNow</a:t>
            </a:r>
            <a:r>
              <a:rPr lang="en-US" sz="1200" i="1" dirty="0"/>
              <a:t>() - [</a:t>
            </a:r>
            <a:r>
              <a:rPr lang="en-US" sz="1200" i="1" err="1"/>
              <a:t>Fecha</a:t>
            </a:r>
            <a:r>
              <a:rPr lang="en-US" sz="1200" i="1" dirty="0"/>
              <a:t> </a:t>
            </a:r>
            <a:r>
              <a:rPr lang="en-US" sz="1200" i="1" err="1"/>
              <a:t>Última</a:t>
            </a:r>
            <a:r>
              <a:rPr lang="en-US" sz="1200" i="1" dirty="0"/>
              <a:t> </a:t>
            </a:r>
            <a:r>
              <a:rPr lang="en-US" sz="1200" i="1" err="1"/>
              <a:t>Compra</a:t>
            </a:r>
            <a:r>
              <a:rPr lang="en-US" sz="1200" i="1" dirty="0"/>
              <a:t>])</a:t>
            </a:r>
          </a:p>
          <a:p>
            <a:endParaRPr lang="en-US" sz="1400" i="1" dirty="0"/>
          </a:p>
          <a:p>
            <a:r>
              <a:rPr lang="en-US" b="1" i="1" dirty="0"/>
              <a:t>09 – DETECTAR SI UN CAMPO ESTÁ VACÍO</a:t>
            </a:r>
          </a:p>
          <a:p>
            <a:r>
              <a:rPr lang="en-US" sz="1200" i="1" dirty="0"/>
              <a:t> if [Correo] = null or [Correo] = "" then "Sin </a:t>
            </a:r>
            <a:r>
              <a:rPr lang="en-US" sz="1200" i="1" err="1"/>
              <a:t>correo</a:t>
            </a:r>
            <a:r>
              <a:rPr lang="en-US" sz="1200" i="1" dirty="0"/>
              <a:t>" else "OK"</a:t>
            </a:r>
          </a:p>
          <a:p>
            <a:endParaRPr lang="en-US" sz="1400" i="1" dirty="0"/>
          </a:p>
          <a:p>
            <a:r>
              <a:rPr lang="en-US" b="1" i="1" dirty="0"/>
              <a:t>10 – CREAR UNA CLAVE COMPUESTA</a:t>
            </a:r>
          </a:p>
          <a:p>
            <a:r>
              <a:rPr lang="en-US" sz="1200" i="1" dirty="0"/>
              <a:t> if [</a:t>
            </a:r>
            <a:r>
              <a:rPr lang="en-US" sz="1200" i="1" err="1"/>
              <a:t>Años</a:t>
            </a:r>
            <a:r>
              <a:rPr lang="en-US" sz="1200" i="1" dirty="0"/>
              <a:t> </a:t>
            </a:r>
            <a:r>
              <a:rPr lang="en-US" sz="1200" i="1" err="1"/>
              <a:t>en</a:t>
            </a:r>
            <a:r>
              <a:rPr lang="en-US" sz="1200" i="1" dirty="0"/>
              <a:t> </a:t>
            </a:r>
            <a:r>
              <a:rPr lang="en-US" sz="1200" i="1" err="1"/>
              <a:t>empresa</a:t>
            </a:r>
            <a:r>
              <a:rPr lang="en-US" sz="1200" i="1" dirty="0"/>
              <a:t>] &gt;= 10 then "Senior" else "Junior"</a:t>
            </a:r>
          </a:p>
          <a:p>
            <a:endParaRPr lang="en-US" sz="1600" b="1" i="1" dirty="0"/>
          </a:p>
          <a:p>
            <a:r>
              <a:rPr lang="en-US" b="1" i="1" dirty="0"/>
              <a:t>11 – CLASIFICAR POR ANTIGUEDAD</a:t>
            </a:r>
          </a:p>
          <a:p>
            <a:r>
              <a:rPr lang="en-US" sz="1200" i="1" dirty="0"/>
              <a:t> if [</a:t>
            </a:r>
            <a:r>
              <a:rPr lang="en-US" sz="1200" i="1" err="1"/>
              <a:t>Años</a:t>
            </a:r>
            <a:r>
              <a:rPr lang="en-US" sz="1200" i="1" dirty="0"/>
              <a:t> </a:t>
            </a:r>
            <a:r>
              <a:rPr lang="en-US" sz="1200" i="1" err="1"/>
              <a:t>en</a:t>
            </a:r>
            <a:r>
              <a:rPr lang="en-US" sz="1200" i="1" dirty="0"/>
              <a:t> </a:t>
            </a:r>
            <a:r>
              <a:rPr lang="en-US" sz="1200" i="1" err="1"/>
              <a:t>empresa</a:t>
            </a:r>
            <a:r>
              <a:rPr lang="en-US" sz="1200" i="1" dirty="0"/>
              <a:t>] &gt;= 10 then "Senior" else "Junior"</a:t>
            </a:r>
          </a:p>
          <a:p>
            <a:endParaRPr lang="en-US" sz="1600" b="1" i="1" dirty="0"/>
          </a:p>
          <a:p>
            <a:r>
              <a:rPr lang="en-US" b="1" i="1" dirty="0"/>
              <a:t>12 – EXTRAER EL MES DE UNA FECHA</a:t>
            </a:r>
          </a:p>
          <a:p>
            <a:r>
              <a:rPr lang="en-US" sz="1200" i="1" dirty="0"/>
              <a:t> </a:t>
            </a:r>
            <a:r>
              <a:rPr lang="en-US" sz="1200" i="1" err="1"/>
              <a:t>Date.Month</a:t>
            </a:r>
            <a:r>
              <a:rPr lang="en-US" sz="1200" i="1" dirty="0"/>
              <a:t>([</a:t>
            </a:r>
            <a:r>
              <a:rPr lang="en-US" sz="1200" i="1" err="1"/>
              <a:t>Fecha</a:t>
            </a:r>
            <a:r>
              <a:rPr lang="en-US" sz="1200" i="1" dirty="0"/>
              <a:t>])</a:t>
            </a:r>
          </a:p>
          <a:p>
            <a:endParaRPr lang="en-US" sz="1200" i="1" dirty="0"/>
          </a:p>
          <a:p>
            <a:r>
              <a:rPr lang="en-US" b="1" i="1" dirty="0"/>
              <a:t>13 – CALCULAR IMPUESTO (21%)</a:t>
            </a:r>
          </a:p>
          <a:p>
            <a:r>
              <a:rPr lang="en-US" sz="1600" b="1" i="1" dirty="0"/>
              <a:t> </a:t>
            </a:r>
            <a:r>
              <a:rPr lang="en-US" sz="1200" i="1" dirty="0"/>
              <a:t>[</a:t>
            </a:r>
            <a:r>
              <a:rPr lang="en-US" sz="1200" i="1" dirty="0" err="1"/>
              <a:t>Precio</a:t>
            </a:r>
            <a:r>
              <a:rPr lang="en-US" sz="1200" i="1" dirty="0"/>
              <a:t>] * 0.21</a:t>
            </a:r>
          </a:p>
          <a:p>
            <a:endParaRPr lang="en-US" sz="1600" b="1" i="1" dirty="0"/>
          </a:p>
          <a:p>
            <a:r>
              <a:rPr lang="en-US" b="1" i="1" dirty="0"/>
              <a:t>14 – VALIDAR SI UN NUMERO ES PAR O IMPAR</a:t>
            </a:r>
          </a:p>
          <a:p>
            <a:r>
              <a:rPr lang="en-US" sz="1200" i="1" dirty="0"/>
              <a:t> if </a:t>
            </a:r>
            <a:r>
              <a:rPr lang="en-US" sz="1200" i="1" dirty="0" err="1"/>
              <a:t>Number.Mod</a:t>
            </a:r>
            <a:r>
              <a:rPr lang="en-US" sz="1200" i="1" dirty="0"/>
              <a:t>([</a:t>
            </a:r>
            <a:r>
              <a:rPr lang="en-US" sz="1200" i="1" dirty="0" err="1"/>
              <a:t>Cantidad</a:t>
            </a:r>
            <a:r>
              <a:rPr lang="en-US" sz="1200" i="1" dirty="0"/>
              <a:t>], 2) = 0 then "Par" else "Impar"</a:t>
            </a:r>
          </a:p>
          <a:p>
            <a:endParaRPr lang="en-US" sz="1600" b="1" i="1" dirty="0"/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7682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6F6D1-4BF0-7779-44A2-9F2D65DD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DB55-B2A2-0CD0-CD1D-B47C4DE9B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6C4B3F-51E8-FA67-5177-CE3556ECE7B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DC6C9-BD97-24A3-72B9-1939223C8E2D}"/>
              </a:ext>
            </a:extLst>
          </p:cNvPr>
          <p:cNvSpPr txBox="1"/>
          <p:nvPr/>
        </p:nvSpPr>
        <p:spPr>
          <a:xfrm>
            <a:off x="429080" y="1733842"/>
            <a:ext cx="5390883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 dirty="0"/>
              <a:t>15 – FORMATEAR FECHA COMO TEXTO</a:t>
            </a:r>
            <a:endParaRPr lang="en-US"/>
          </a:p>
          <a:p>
            <a:r>
              <a:rPr lang="en-US" sz="1200" i="1" dirty="0"/>
              <a:t> </a:t>
            </a:r>
            <a:r>
              <a:rPr lang="en-US" sz="1200" i="1" dirty="0" err="1"/>
              <a:t>Date.ToText</a:t>
            </a:r>
            <a:r>
              <a:rPr lang="en-US" sz="1200" i="1" dirty="0"/>
              <a:t>([</a:t>
            </a:r>
            <a:r>
              <a:rPr lang="en-US" sz="1200" i="1" dirty="0" err="1"/>
              <a:t>Fecha</a:t>
            </a:r>
            <a:r>
              <a:rPr lang="en-US" sz="1200" i="1" dirty="0"/>
              <a:t>], "dd/MM/</a:t>
            </a:r>
            <a:r>
              <a:rPr lang="en-US" sz="1200" i="1" dirty="0" err="1"/>
              <a:t>yyyy</a:t>
            </a:r>
            <a:r>
              <a:rPr lang="en-US" sz="1200" i="1" dirty="0"/>
              <a:t>")</a:t>
            </a:r>
          </a:p>
          <a:p>
            <a:endParaRPr lang="en-US" sz="1400" i="1" dirty="0"/>
          </a:p>
          <a:p>
            <a:r>
              <a:rPr lang="en-US" b="1" i="1" dirty="0"/>
              <a:t>16 – DETECTAR VALORES NEGATIVOS</a:t>
            </a:r>
            <a:endParaRPr lang="en-US"/>
          </a:p>
          <a:p>
            <a:r>
              <a:rPr lang="en-US" sz="1200" i="1" dirty="0"/>
              <a:t> if [Saldo] &lt; 0 then "En </a:t>
            </a:r>
            <a:r>
              <a:rPr lang="en-US" sz="1200" i="1" dirty="0" err="1"/>
              <a:t>deuda</a:t>
            </a:r>
            <a:r>
              <a:rPr lang="en-US" sz="1200" i="1" dirty="0"/>
              <a:t>" else "Al día"</a:t>
            </a:r>
          </a:p>
          <a:p>
            <a:endParaRPr lang="en-US" sz="1600" dirty="0"/>
          </a:p>
          <a:p>
            <a:r>
              <a:rPr lang="en-US" b="1" dirty="0"/>
              <a:t>17 – EXTRAER DOMINIO DE CORREO</a:t>
            </a:r>
          </a:p>
          <a:p>
            <a:r>
              <a:rPr lang="en-US" sz="1200" i="1" dirty="0"/>
              <a:t> </a:t>
            </a:r>
            <a:r>
              <a:rPr lang="en-US" sz="1200" i="1" dirty="0" err="1"/>
              <a:t>Text.AfterDelimiter</a:t>
            </a:r>
            <a:r>
              <a:rPr lang="en-US" sz="1200" i="1" dirty="0"/>
              <a:t>([Correo], "@")</a:t>
            </a:r>
          </a:p>
          <a:p>
            <a:endParaRPr lang="en-US" sz="1600" dirty="0"/>
          </a:p>
          <a:p>
            <a:r>
              <a:rPr lang="en-US" b="1" dirty="0"/>
              <a:t>18 – CLASIFICAR POR RANGO DE EDAD</a:t>
            </a:r>
          </a:p>
          <a:p>
            <a:r>
              <a:rPr lang="en-US" sz="1200" i="1" dirty="0"/>
              <a:t> if [</a:t>
            </a:r>
            <a:r>
              <a:rPr lang="en-US" sz="1200" i="1" dirty="0" err="1"/>
              <a:t>Edad</a:t>
            </a:r>
            <a:r>
              <a:rPr lang="en-US" sz="1200" i="1" dirty="0"/>
              <a:t>] &lt; 18 then "Menor" else if [</a:t>
            </a:r>
            <a:r>
              <a:rPr lang="en-US" sz="1200" i="1" dirty="0" err="1"/>
              <a:t>Edad</a:t>
            </a:r>
            <a:r>
              <a:rPr lang="en-US" sz="1200" i="1" dirty="0"/>
              <a:t>] &lt;= 65 then "</a:t>
            </a:r>
            <a:r>
              <a:rPr lang="en-US" sz="1200" i="1" dirty="0" err="1"/>
              <a:t>Adulto</a:t>
            </a:r>
            <a:r>
              <a:rPr lang="en-US" sz="1200" i="1" dirty="0"/>
              <a:t>" else "Mayor"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6969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2AD5-16EB-D12D-A659-1D829DB0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11EB-016C-B375-02E6-1BE3100F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98931-C2F6-A587-E1A0-7C742F77C3E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6A4BE-FB47-14CE-A6CF-05082025CB49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(EJERCICIO)</a:t>
            </a:r>
            <a:endParaRPr lang="en-US" sz="240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80CF1-C335-7F79-EE73-489853322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77622"/>
              </p:ext>
            </p:extLst>
          </p:nvPr>
        </p:nvGraphicFramePr>
        <p:xfrm>
          <a:off x="674076" y="2535115"/>
          <a:ext cx="11027325" cy="17735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2841">
                  <a:extLst>
                    <a:ext uri="{9D8B030D-6E8A-4147-A177-3AD203B41FA5}">
                      <a16:colId xmlns:a16="http://schemas.microsoft.com/office/drawing/2014/main" val="3149663119"/>
                    </a:ext>
                  </a:extLst>
                </a:gridCol>
                <a:gridCol w="1791432">
                  <a:extLst>
                    <a:ext uri="{9D8B030D-6E8A-4147-A177-3AD203B41FA5}">
                      <a16:colId xmlns:a16="http://schemas.microsoft.com/office/drawing/2014/main" val="1551361449"/>
                    </a:ext>
                  </a:extLst>
                </a:gridCol>
                <a:gridCol w="1917821">
                  <a:extLst>
                    <a:ext uri="{9D8B030D-6E8A-4147-A177-3AD203B41FA5}">
                      <a16:colId xmlns:a16="http://schemas.microsoft.com/office/drawing/2014/main" val="874138456"/>
                    </a:ext>
                  </a:extLst>
                </a:gridCol>
                <a:gridCol w="1390283">
                  <a:extLst>
                    <a:ext uri="{9D8B030D-6E8A-4147-A177-3AD203B41FA5}">
                      <a16:colId xmlns:a16="http://schemas.microsoft.com/office/drawing/2014/main" val="1097178076"/>
                    </a:ext>
                  </a:extLst>
                </a:gridCol>
                <a:gridCol w="1398437">
                  <a:extLst>
                    <a:ext uri="{9D8B030D-6E8A-4147-A177-3AD203B41FA5}">
                      <a16:colId xmlns:a16="http://schemas.microsoft.com/office/drawing/2014/main" val="4102870127"/>
                    </a:ext>
                  </a:extLst>
                </a:gridCol>
                <a:gridCol w="1025691">
                  <a:extLst>
                    <a:ext uri="{9D8B030D-6E8A-4147-A177-3AD203B41FA5}">
                      <a16:colId xmlns:a16="http://schemas.microsoft.com/office/drawing/2014/main" val="1232898719"/>
                    </a:ext>
                  </a:extLst>
                </a:gridCol>
                <a:gridCol w="2750820">
                  <a:extLst>
                    <a:ext uri="{9D8B030D-6E8A-4147-A177-3AD203B41FA5}">
                      <a16:colId xmlns:a16="http://schemas.microsoft.com/office/drawing/2014/main" val="2032575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ID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Nombre </a:t>
                      </a:r>
                      <a:r>
                        <a:rPr lang="en-US" sz="1200" b="0" err="1">
                          <a:effectLst/>
                        </a:rPr>
                        <a:t>Completo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Email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err="1">
                          <a:effectLst/>
                        </a:rPr>
                        <a:t>Fecha</a:t>
                      </a:r>
                      <a:r>
                        <a:rPr lang="en-US" sz="1200" b="0" dirty="0">
                          <a:effectLst/>
                        </a:rPr>
                        <a:t> </a:t>
                      </a:r>
                      <a:r>
                        <a:rPr lang="en-US" sz="1200" b="0" err="1">
                          <a:effectLst/>
                        </a:rPr>
                        <a:t>Registro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Total </a:t>
                      </a:r>
                      <a:r>
                        <a:rPr lang="en-US" sz="1200" b="0" err="1">
                          <a:effectLst/>
                        </a:rPr>
                        <a:t>Compra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Estado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dirty="0">
                          <a:effectLst/>
                        </a:rPr>
                        <a:t>Código </a:t>
                      </a:r>
                      <a:r>
                        <a:rPr lang="en-US" sz="1200" b="0" err="1">
                          <a:effectLst/>
                        </a:rPr>
                        <a:t>Cliente</a:t>
                      </a:r>
                      <a:endParaRPr lang="en-US" sz="1200" b="0" dirty="0" err="1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5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Ana Torres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3"/>
                        </a:rPr>
                        <a:t>ana.torres@gmail.com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2022-03-15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120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err="1">
                          <a:effectLst/>
                        </a:rPr>
                        <a:t>Activo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ES2022-001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77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Luis Romero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4"/>
                        </a:rPr>
                        <a:t>luis.romero@empresa01.es</a:t>
                      </a:r>
                      <a:endParaRPr lang="en-US" sz="1000" dirty="0">
                        <a:effectLst/>
                        <a:hlinkClick r:id="rId4"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2021-11-02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ES2021-045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1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Marta Pérez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  <a:hlinkClick r:id="rId5"/>
                        </a:rPr>
                        <a:t>marta.perez@gmail.com</a:t>
                      </a:r>
                      <a:endParaRPr lang="en-US" sz="1000" dirty="0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2024-01-10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310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err="1">
                          <a:effectLst/>
                        </a:rPr>
                        <a:t>Activo</a:t>
                      </a:r>
                      <a:endParaRPr lang="en-US" sz="1000" dirty="0" err="1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ES2024-078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34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4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Carmelia Suárez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</a:rPr>
                        <a:t>carmelia@hotmail.com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2025-04-10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0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Baja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ES2025-091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41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5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Marcelo Castro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u="sng" dirty="0">
                          <a:solidFill>
                            <a:srgbClr val="C87072"/>
                          </a:solidFill>
                          <a:effectLst/>
                          <a:latin typeface="inherit"/>
                        </a:rPr>
                        <a:t>marcelo.castro@empresa02.es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2023-08-09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dirty="0">
                          <a:effectLst/>
                        </a:rPr>
                        <a:t>480</a:t>
                      </a:r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Activo</a:t>
                      </a:r>
                      <a:endParaRPr lang="en-US" dirty="0" err="1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ES2023-091</a:t>
                      </a:r>
                      <a:endParaRPr lang="en-US" dirty="0"/>
                    </a:p>
                  </a:txBody>
                  <a:tcPr marL="114300" marR="76200" marT="76200" marB="57150">
                    <a:lnL w="9524">
                      <a:solidFill>
                        <a:srgbClr val="E6E6E6"/>
                      </a:solidFill>
                    </a:lnL>
                    <a:lnR w="9524">
                      <a:solidFill>
                        <a:srgbClr val="E6E6E6"/>
                      </a:solidFill>
                    </a:lnR>
                    <a:lnT w="9524">
                      <a:solidFill>
                        <a:srgbClr val="E6E6E6"/>
                      </a:solidFill>
                    </a:lnT>
                    <a:lnB w="9524">
                      <a:solidFill>
                        <a:srgbClr val="E6E6E6"/>
                      </a:solidFill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751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894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52B5-C304-58A8-B8E2-C586B199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1E87-8532-EB4F-AE1A-B8364D8A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0965CD-A145-B784-278D-9E6D53ED093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BB732-430D-5B7A-A6CF-CA9B73C3B276}"/>
              </a:ext>
            </a:extLst>
          </p:cNvPr>
          <p:cNvSpPr txBox="1"/>
          <p:nvPr/>
        </p:nvSpPr>
        <p:spPr>
          <a:xfrm>
            <a:off x="517003" y="1721757"/>
            <a:ext cx="11159738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(EJERCICIO)</a:t>
            </a:r>
            <a:endParaRPr lang="en-US" sz="2400" dirty="0"/>
          </a:p>
          <a:p>
            <a:endParaRPr lang="en-US" sz="2000" dirty="0"/>
          </a:p>
          <a:p>
            <a:r>
              <a:rPr lang="en-US" sz="1600" dirty="0"/>
              <a:t>01 –  </a:t>
            </a:r>
            <a:r>
              <a:rPr lang="en-US" sz="1600" dirty="0" err="1"/>
              <a:t>Establecer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origen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Power Query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fichero</a:t>
            </a:r>
            <a:r>
              <a:rPr lang="en-US" sz="1600" dirty="0"/>
              <a:t>: "</a:t>
            </a:r>
            <a:r>
              <a:rPr lang="en-US" sz="1600" dirty="0" err="1"/>
              <a:t>Clientes</a:t>
            </a:r>
            <a:r>
              <a:rPr lang="en-US" sz="1600" dirty="0"/>
              <a:t> </a:t>
            </a:r>
            <a:r>
              <a:rPr lang="en-US" sz="1600" dirty="0" err="1"/>
              <a:t>Transformación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" </a:t>
            </a:r>
          </a:p>
          <a:p>
            <a:r>
              <a:rPr lang="en-US" sz="1600" dirty="0"/>
              <a:t>02 - </a:t>
            </a:r>
            <a:r>
              <a:rPr lang="en-US" sz="1600" err="1"/>
              <a:t>Dividir</a:t>
            </a:r>
            <a:r>
              <a:rPr lang="en-US" sz="1600" dirty="0"/>
              <a:t> la </a:t>
            </a:r>
            <a:r>
              <a:rPr lang="en-US" sz="1600" err="1"/>
              <a:t>columna</a:t>
            </a:r>
            <a:r>
              <a:rPr lang="en-US" sz="1600" dirty="0"/>
              <a:t> </a:t>
            </a:r>
            <a:r>
              <a:rPr lang="en-US" sz="1600" b="1" dirty="0"/>
              <a:t>Nombre </a:t>
            </a:r>
            <a:r>
              <a:rPr lang="en-US" sz="1600" b="1" err="1"/>
              <a:t>Completo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 Nombre y </a:t>
            </a:r>
            <a:r>
              <a:rPr lang="en-US" sz="1600" err="1"/>
              <a:t>Apellido</a:t>
            </a:r>
            <a:r>
              <a:rPr lang="en-US" sz="1600" dirty="0"/>
              <a:t>.</a:t>
            </a:r>
          </a:p>
          <a:p>
            <a:r>
              <a:rPr lang="en-US" sz="1600" dirty="0"/>
              <a:t>03 - </a:t>
            </a:r>
            <a:r>
              <a:rPr lang="en-US" sz="1600" b="1" err="1"/>
              <a:t>Extraer</a:t>
            </a:r>
            <a:r>
              <a:rPr lang="en-US" sz="1600" b="1" dirty="0"/>
              <a:t> </a:t>
            </a:r>
            <a:r>
              <a:rPr lang="en-US" sz="1600" b="1" err="1"/>
              <a:t>el</a:t>
            </a:r>
            <a:r>
              <a:rPr lang="en-US" sz="1600" b="1" dirty="0"/>
              <a:t> </a:t>
            </a:r>
            <a:r>
              <a:rPr lang="en-US" sz="1600" b="1" err="1"/>
              <a:t>dominio</a:t>
            </a:r>
            <a:r>
              <a:rPr lang="en-US" sz="1600" b="1" dirty="0"/>
              <a:t> del </a:t>
            </a:r>
            <a:r>
              <a:rPr lang="en-US" sz="1600" b="1" err="1"/>
              <a:t>correo</a:t>
            </a:r>
            <a:r>
              <a:rPr lang="en-US" sz="1600" b="1" dirty="0"/>
              <a:t> </a:t>
            </a:r>
            <a:r>
              <a:rPr lang="en-US" sz="1600" b="1" err="1"/>
              <a:t>electrónico</a:t>
            </a:r>
            <a:r>
              <a:rPr lang="en-US" sz="1600" dirty="0"/>
              <a:t> de la </a:t>
            </a:r>
            <a:r>
              <a:rPr lang="en-US" sz="1600" err="1"/>
              <a:t>columna</a:t>
            </a:r>
            <a:r>
              <a:rPr lang="en-US" sz="1600" dirty="0"/>
              <a:t> Email 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llamada</a:t>
            </a:r>
            <a:r>
              <a:rPr lang="en-US" sz="1600" dirty="0"/>
              <a:t> Dominio.</a:t>
            </a:r>
          </a:p>
          <a:p>
            <a:r>
              <a:rPr lang="en-US" sz="1600" dirty="0"/>
              <a:t>04 - Crear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personalizada</a:t>
            </a:r>
            <a:r>
              <a:rPr lang="en-US" sz="1600" dirty="0"/>
              <a:t> </a:t>
            </a:r>
            <a:r>
              <a:rPr lang="en-US" sz="1600" err="1"/>
              <a:t>llamada</a:t>
            </a:r>
            <a:r>
              <a:rPr lang="en-US" sz="1600" dirty="0"/>
              <a:t> </a:t>
            </a:r>
            <a:r>
              <a:rPr lang="en-US" sz="1600" err="1"/>
              <a:t>Segmento</a:t>
            </a:r>
            <a:r>
              <a:rPr lang="en-US" sz="1600" dirty="0"/>
              <a:t>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&gt; 200 → "Premium"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&gt; 0 y ≤ 200 → "</a:t>
            </a:r>
            <a:r>
              <a:rPr lang="en-US" sz="1600" err="1"/>
              <a:t>Estándar</a:t>
            </a:r>
            <a:r>
              <a:rPr lang="en-US" sz="1600" dirty="0"/>
              <a:t>"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dirty="0"/>
              <a:t>Si </a:t>
            </a:r>
            <a:r>
              <a:rPr lang="en-US" sz="1600" b="1" dirty="0"/>
              <a:t>Total </a:t>
            </a:r>
            <a:r>
              <a:rPr lang="en-US" sz="1600" b="1" err="1"/>
              <a:t>Compra</a:t>
            </a:r>
            <a:r>
              <a:rPr lang="en-US" sz="1600" dirty="0"/>
              <a:t> = 0 → "</a:t>
            </a:r>
            <a:r>
              <a:rPr lang="en-US" sz="1600" err="1"/>
              <a:t>Inactivo</a:t>
            </a:r>
            <a:r>
              <a:rPr lang="en-US" sz="1600" dirty="0"/>
              <a:t>"</a:t>
            </a:r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  <a:p>
            <a:r>
              <a:rPr lang="en-US" sz="1600" dirty="0"/>
              <a:t>05 - </a:t>
            </a:r>
            <a:r>
              <a:rPr lang="en-US" sz="1600" b="1" err="1"/>
              <a:t>Extraer</a:t>
            </a:r>
            <a:r>
              <a:rPr lang="en-US" sz="1600" b="1" dirty="0"/>
              <a:t> </a:t>
            </a:r>
            <a:r>
              <a:rPr lang="en-US" sz="1600" b="1" err="1"/>
              <a:t>el</a:t>
            </a:r>
            <a:r>
              <a:rPr lang="en-US" sz="1600" b="1" dirty="0"/>
              <a:t> </a:t>
            </a:r>
            <a:r>
              <a:rPr lang="en-US" sz="1600" b="1" err="1"/>
              <a:t>año</a:t>
            </a:r>
            <a:r>
              <a:rPr lang="en-US" sz="1600" b="1" dirty="0"/>
              <a:t> de la </a:t>
            </a:r>
            <a:r>
              <a:rPr lang="en-US" sz="1600" b="1" err="1"/>
              <a:t>columna</a:t>
            </a:r>
            <a:r>
              <a:rPr lang="en-US" sz="1600" b="1" dirty="0"/>
              <a:t> </a:t>
            </a:r>
            <a:r>
              <a:rPr lang="en-US" sz="1600" b="1" err="1"/>
              <a:t>Fecha</a:t>
            </a:r>
            <a:r>
              <a:rPr lang="en-US" sz="1600" b="1" dirty="0"/>
              <a:t> </a:t>
            </a:r>
            <a:r>
              <a:rPr lang="en-US" sz="1600" b="1" err="1"/>
              <a:t>Registro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llamada</a:t>
            </a:r>
            <a:r>
              <a:rPr lang="en-US" sz="1600" dirty="0"/>
              <a:t> Año </a:t>
            </a:r>
            <a:r>
              <a:rPr lang="en-US" sz="1600" err="1"/>
              <a:t>Registro</a:t>
            </a:r>
            <a:r>
              <a:rPr lang="en-US" sz="1600" dirty="0"/>
              <a:t>.</a:t>
            </a:r>
          </a:p>
          <a:p>
            <a:r>
              <a:rPr lang="en-US" sz="1600" dirty="0"/>
              <a:t>06 - </a:t>
            </a:r>
            <a:r>
              <a:rPr lang="en-US" sz="1600" b="1" err="1"/>
              <a:t>Dividir</a:t>
            </a:r>
            <a:r>
              <a:rPr lang="en-US" sz="1600" b="1" dirty="0"/>
              <a:t> la </a:t>
            </a:r>
            <a:r>
              <a:rPr lang="en-US" sz="1600" b="1" err="1"/>
              <a:t>columna</a:t>
            </a:r>
            <a:r>
              <a:rPr lang="en-US" sz="1600" b="1" dirty="0"/>
              <a:t> Código </a:t>
            </a:r>
            <a:r>
              <a:rPr lang="en-US" sz="1600" b="1" err="1"/>
              <a:t>Cliente</a:t>
            </a:r>
            <a:r>
              <a:rPr lang="en-US" sz="1600" dirty="0"/>
              <a:t> </a:t>
            </a:r>
            <a:r>
              <a:rPr lang="en-US" sz="1600" err="1"/>
              <a:t>en</a:t>
            </a:r>
            <a:r>
              <a:rPr lang="en-US" sz="1600" dirty="0"/>
              <a:t> dos </a:t>
            </a:r>
            <a:r>
              <a:rPr lang="en-US" sz="1600" err="1"/>
              <a:t>columnas</a:t>
            </a:r>
            <a:r>
              <a:rPr lang="en-US" sz="1600" dirty="0"/>
              <a:t>: </a:t>
            </a:r>
            <a:r>
              <a:rPr lang="en-US" sz="1600" i="1" dirty="0"/>
              <a:t>País y Código </a:t>
            </a:r>
            <a:r>
              <a:rPr lang="en-US" sz="1600" i="1" err="1"/>
              <a:t>Numérico</a:t>
            </a:r>
            <a:r>
              <a:rPr lang="en-US" sz="1600" dirty="0"/>
              <a:t>, </a:t>
            </a:r>
            <a:r>
              <a:rPr lang="en-US" sz="1600" err="1"/>
              <a:t>usando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guion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delimitador</a:t>
            </a:r>
            <a:r>
              <a:rPr lang="en-US" sz="1600" dirty="0"/>
              <a:t>.</a:t>
            </a:r>
          </a:p>
          <a:p>
            <a:r>
              <a:rPr lang="en-US" sz="1600" dirty="0"/>
              <a:t>07 - </a:t>
            </a:r>
            <a:r>
              <a:rPr lang="en-US" sz="1600" b="1" dirty="0" err="1"/>
              <a:t>Combinar</a:t>
            </a:r>
            <a:r>
              <a:rPr lang="en-US" sz="1600" b="1" dirty="0"/>
              <a:t> las </a:t>
            </a:r>
            <a:r>
              <a:rPr lang="en-US" sz="1600" b="1" dirty="0" err="1"/>
              <a:t>columnas</a:t>
            </a:r>
            <a:r>
              <a:rPr lang="en-US" sz="1600" b="1" dirty="0"/>
              <a:t> Nombre y </a:t>
            </a:r>
            <a:r>
              <a:rPr lang="en-US" sz="1600" b="1" dirty="0" err="1"/>
              <a:t>Apellido</a:t>
            </a:r>
            <a:r>
              <a:rPr lang="en-US" sz="1600" dirty="0"/>
              <a:t> 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columna</a:t>
            </a:r>
            <a:r>
              <a:rPr lang="en-US" sz="1600" dirty="0"/>
              <a:t> </a:t>
            </a:r>
            <a:r>
              <a:rPr lang="en-US" sz="1600" i="1" dirty="0"/>
              <a:t>Nombre </a:t>
            </a:r>
            <a:r>
              <a:rPr lang="en-US" sz="1600" i="1" dirty="0" err="1"/>
              <a:t>Formateado</a:t>
            </a:r>
            <a:r>
              <a:rPr lang="en-US" sz="1600" dirty="0"/>
              <a:t> 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formato</a:t>
            </a:r>
            <a:r>
              <a:rPr lang="en-US" sz="1600" dirty="0"/>
              <a:t>: </a:t>
            </a:r>
          </a:p>
          <a:p>
            <a:r>
              <a:rPr lang="en-US" sz="1600" dirty="0"/>
              <a:t>"</a:t>
            </a:r>
            <a:r>
              <a:rPr lang="en-US" sz="1600" i="1" dirty="0" err="1"/>
              <a:t>Apellido</a:t>
            </a:r>
            <a:r>
              <a:rPr lang="en-US" sz="1600" i="1" dirty="0"/>
              <a:t>, Nombre</a:t>
            </a:r>
            <a:r>
              <a:rPr lang="en-US" sz="1600" dirty="0"/>
              <a:t>".</a:t>
            </a:r>
            <a:endParaRPr lang="en-US"/>
          </a:p>
          <a:p>
            <a:endParaRPr lang="en-US" sz="2000" b="1" dirty="0"/>
          </a:p>
          <a:p>
            <a:pPr algn="r"/>
            <a:r>
              <a:rPr lang="en-US" sz="2000" b="1" dirty="0"/>
              <a:t>RESOLUCIÓN -&gt;</a:t>
            </a:r>
          </a:p>
        </p:txBody>
      </p:sp>
    </p:spTree>
    <p:extLst>
      <p:ext uri="{BB962C8B-B14F-4D97-AF65-F5344CB8AC3E}">
        <p14:creationId xmlns:p14="http://schemas.microsoft.com/office/powerpoint/2010/main" val="2399311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6D7B5-11FC-AD3D-CE25-F4575587C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E440-FABC-BED3-4E48-B8CE9F36D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10298C-F6BD-3FAC-7BDB-D231E91E375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C1F62-D32E-437F-A2C2-64998E9C73C2}"/>
              </a:ext>
            </a:extLst>
          </p:cNvPr>
          <p:cNvSpPr txBox="1"/>
          <p:nvPr/>
        </p:nvSpPr>
        <p:spPr>
          <a:xfrm>
            <a:off x="517003" y="1721757"/>
            <a:ext cx="11159738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(RESOLUCIÓN)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02 – DIVIDIR LA COLUMNA – NOMBRE COMPLETO</a:t>
            </a:r>
          </a:p>
          <a:p>
            <a:r>
              <a:rPr lang="en-US" sz="1400" i="1" dirty="0"/>
              <a:t> Usar </a:t>
            </a:r>
            <a:r>
              <a:rPr lang="en-US" sz="1400" i="1" dirty="0" err="1"/>
              <a:t>Inicio</a:t>
            </a:r>
            <a:r>
              <a:rPr lang="en-US" sz="1400" i="1" dirty="0"/>
              <a:t> &gt; </a:t>
            </a:r>
            <a:r>
              <a:rPr lang="en-US" sz="1400" i="1" dirty="0" err="1"/>
              <a:t>Dividir</a:t>
            </a:r>
            <a:r>
              <a:rPr lang="en-US" sz="1400" i="1" dirty="0"/>
              <a:t> </a:t>
            </a:r>
            <a:r>
              <a:rPr lang="en-US" sz="1400" i="1" dirty="0" err="1"/>
              <a:t>columna</a:t>
            </a:r>
            <a:r>
              <a:rPr lang="en-US" sz="1400" i="1" dirty="0"/>
              <a:t> &gt; Por </a:t>
            </a:r>
            <a:r>
              <a:rPr lang="en-US" sz="1400" i="1" dirty="0" err="1"/>
              <a:t>delimitador</a:t>
            </a:r>
            <a:r>
              <a:rPr lang="en-US" sz="1400" i="1" dirty="0"/>
              <a:t> (</a:t>
            </a:r>
            <a:r>
              <a:rPr lang="en-US" sz="1400" i="1" dirty="0" err="1"/>
              <a:t>espacio</a:t>
            </a:r>
            <a:r>
              <a:rPr lang="en-US" sz="1400" i="1" dirty="0"/>
              <a:t>).</a:t>
            </a:r>
          </a:p>
          <a:p>
            <a:endParaRPr lang="en-US" sz="1600" dirty="0"/>
          </a:p>
          <a:p>
            <a:r>
              <a:rPr lang="en-US" sz="2000" b="1" dirty="0"/>
              <a:t>03 – EXTRAER DOMINIO DE CORREO ELECTRÓNICO</a:t>
            </a:r>
          </a:p>
          <a:p>
            <a:r>
              <a:rPr lang="en-US" sz="1400" dirty="0"/>
              <a:t> </a:t>
            </a:r>
            <a:r>
              <a:rPr lang="en-US" sz="1400" i="1" dirty="0"/>
              <a:t>Crear Columna </a:t>
            </a:r>
            <a:r>
              <a:rPr lang="en-US" sz="1400" i="1" err="1"/>
              <a:t>Personalizada</a:t>
            </a:r>
            <a:r>
              <a:rPr lang="en-US" sz="1400" i="1" dirty="0"/>
              <a:t> -&gt; </a:t>
            </a:r>
            <a:r>
              <a:rPr lang="en-US" sz="1400" i="1" err="1"/>
              <a:t>Text.AfterDelimiter</a:t>
            </a:r>
            <a:r>
              <a:rPr lang="en-US" sz="1400" i="1" dirty="0"/>
              <a:t>([Email], "@")</a:t>
            </a:r>
          </a:p>
          <a:p>
            <a:endParaRPr lang="en-US" sz="1600" dirty="0"/>
          </a:p>
          <a:p>
            <a:r>
              <a:rPr lang="en-US" sz="2000" b="1" dirty="0"/>
              <a:t>04 – CREAR COLUMNA SEGMENTO SEGÚN TOTAL COMPRA</a:t>
            </a:r>
          </a:p>
          <a:p>
            <a:r>
              <a:rPr lang="en-US" sz="1600" i="1" dirty="0"/>
              <a:t> Crear Columna </a:t>
            </a:r>
            <a:r>
              <a:rPr lang="en-US" sz="1600" i="1" err="1"/>
              <a:t>Personalizada</a:t>
            </a:r>
            <a:r>
              <a:rPr lang="en-US" sz="1600" i="1" dirty="0"/>
              <a:t> -&gt; </a:t>
            </a:r>
          </a:p>
          <a:p>
            <a:endParaRPr lang="en-US" sz="1600" i="1" dirty="0"/>
          </a:p>
          <a:p>
            <a:r>
              <a:rPr lang="en-US" sz="1200" i="1" dirty="0"/>
              <a:t> if [Total </a:t>
            </a:r>
            <a:r>
              <a:rPr lang="en-US" sz="1200" i="1" err="1"/>
              <a:t>Compra</a:t>
            </a:r>
            <a:r>
              <a:rPr lang="en-US" sz="1200" i="1" dirty="0"/>
              <a:t>] &gt; 200 then "Premium"</a:t>
            </a:r>
          </a:p>
          <a:p>
            <a:pPr>
              <a:spcBef>
                <a:spcPct val="0"/>
              </a:spcBef>
            </a:pPr>
            <a:r>
              <a:rPr lang="en-US" sz="1200" i="1" dirty="0"/>
              <a:t> else if [Total </a:t>
            </a:r>
            <a:r>
              <a:rPr lang="en-US" sz="1200" i="1" err="1"/>
              <a:t>Compra</a:t>
            </a:r>
            <a:r>
              <a:rPr lang="en-US" sz="1200" i="1" dirty="0"/>
              <a:t>] &gt; 0 then "</a:t>
            </a:r>
            <a:r>
              <a:rPr lang="en-US" sz="1200" i="1" err="1"/>
              <a:t>Estándar</a:t>
            </a:r>
            <a:r>
              <a:rPr lang="en-US" sz="1200" i="1" dirty="0"/>
              <a:t>"</a:t>
            </a:r>
          </a:p>
          <a:p>
            <a:pPr>
              <a:spcBef>
                <a:spcPct val="0"/>
              </a:spcBef>
            </a:pPr>
            <a:r>
              <a:rPr lang="en-US" sz="1200" i="1" dirty="0"/>
              <a:t> else "</a:t>
            </a:r>
            <a:r>
              <a:rPr lang="en-US" sz="1200" i="1" err="1"/>
              <a:t>Inactivo</a:t>
            </a:r>
            <a:r>
              <a:rPr lang="en-US" sz="1200" i="1" dirty="0"/>
              <a:t>"</a:t>
            </a:r>
          </a:p>
          <a:p>
            <a:endParaRPr lang="en-US" sz="1600" dirty="0"/>
          </a:p>
          <a:p>
            <a:r>
              <a:rPr lang="en-US" sz="2000" b="1" dirty="0"/>
              <a:t>05 – EXTRAER EL AÑO DE REGISTRO</a:t>
            </a:r>
          </a:p>
          <a:p>
            <a:r>
              <a:rPr lang="en-US" sz="1600" i="1" dirty="0"/>
              <a:t> Crear Columna </a:t>
            </a:r>
            <a:r>
              <a:rPr lang="en-US" sz="1600" i="1" dirty="0" err="1"/>
              <a:t>Personalizada</a:t>
            </a:r>
            <a:r>
              <a:rPr lang="en-US" sz="1600" i="1" dirty="0"/>
              <a:t> -&gt; </a:t>
            </a:r>
            <a:r>
              <a:rPr lang="en-US" sz="1600" i="1" dirty="0" err="1"/>
              <a:t>Date.Year</a:t>
            </a:r>
            <a:r>
              <a:rPr lang="en-US" sz="1600" i="1" dirty="0"/>
              <a:t>([</a:t>
            </a:r>
            <a:r>
              <a:rPr lang="en-US" sz="1600" i="1" dirty="0" err="1"/>
              <a:t>Fecha</a:t>
            </a:r>
            <a:r>
              <a:rPr lang="en-US" sz="1600" i="1" dirty="0"/>
              <a:t> </a:t>
            </a:r>
            <a:r>
              <a:rPr lang="en-US" sz="1600" i="1" dirty="0" err="1"/>
              <a:t>Registro</a:t>
            </a:r>
            <a:r>
              <a:rPr lang="en-US" sz="1600" i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530479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A8911-742F-E3F6-6DFB-C720D713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CDA8-84D5-65A2-CA6C-D1C804DB5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B7DB6E-9E38-AC8D-7618-085B6C9631E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5F805-1FDC-A4A6-41B3-28E68DA0F570}"/>
              </a:ext>
            </a:extLst>
          </p:cNvPr>
          <p:cNvSpPr txBox="1"/>
          <p:nvPr/>
        </p:nvSpPr>
        <p:spPr>
          <a:xfrm>
            <a:off x="517003" y="1721757"/>
            <a:ext cx="11159738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PERSONALIZADAS (RESOLUCIÓN)</a:t>
            </a:r>
            <a:endParaRPr lang="en-US" sz="2400"/>
          </a:p>
          <a:p>
            <a:endParaRPr lang="en-US" sz="2000" dirty="0"/>
          </a:p>
          <a:p>
            <a:r>
              <a:rPr lang="en-US" sz="2000" b="1" dirty="0"/>
              <a:t>06 – DIVIDIR CÓDIGO CLIENTE EN PAÍS Y CÓDIGO NUMÉRICO</a:t>
            </a:r>
          </a:p>
          <a:p>
            <a:r>
              <a:rPr lang="en-US" sz="1400" dirty="0"/>
              <a:t> </a:t>
            </a:r>
            <a:r>
              <a:rPr lang="en-US" sz="1400" dirty="0" err="1"/>
              <a:t>Inicio</a:t>
            </a:r>
            <a:r>
              <a:rPr lang="en-US" sz="1400" dirty="0"/>
              <a:t> &gt; </a:t>
            </a:r>
            <a:r>
              <a:rPr lang="en-US" sz="1400" dirty="0" err="1"/>
              <a:t>Dividir</a:t>
            </a:r>
            <a:r>
              <a:rPr lang="en-US" sz="1400" dirty="0"/>
              <a:t> </a:t>
            </a:r>
            <a:r>
              <a:rPr lang="en-US" sz="1400" dirty="0" err="1"/>
              <a:t>columna</a:t>
            </a:r>
            <a:r>
              <a:rPr lang="en-US" sz="1400" dirty="0"/>
              <a:t> &gt; Por </a:t>
            </a:r>
            <a:r>
              <a:rPr lang="en-US" sz="1400" dirty="0" err="1"/>
              <a:t>delimitador</a:t>
            </a:r>
            <a:r>
              <a:rPr lang="en-US" sz="1400" dirty="0"/>
              <a:t> (-)</a:t>
            </a:r>
          </a:p>
          <a:p>
            <a:endParaRPr lang="en-US" dirty="0"/>
          </a:p>
          <a:p>
            <a:r>
              <a:rPr lang="en-US" b="1" dirty="0"/>
              <a:t>07 – COMBINAR NOMBRE Y APELLIDO EN NOMBRE FORMATEADO</a:t>
            </a:r>
          </a:p>
          <a:p>
            <a:r>
              <a:rPr lang="en-US" sz="1400" dirty="0"/>
              <a:t> Crear Columna </a:t>
            </a:r>
            <a:r>
              <a:rPr lang="en-US" sz="1400" dirty="0" err="1"/>
              <a:t>Personalizada</a:t>
            </a:r>
            <a:r>
              <a:rPr lang="en-US" sz="1400" dirty="0"/>
              <a:t> &gt; </a:t>
            </a:r>
            <a:r>
              <a:rPr lang="en-US" sz="1400" dirty="0">
                <a:ea typeface="+mn-lt"/>
                <a:cs typeface="+mn-lt"/>
              </a:rPr>
              <a:t>[</a:t>
            </a:r>
            <a:r>
              <a:rPr lang="en-US" sz="1400" dirty="0" err="1">
                <a:ea typeface="+mn-lt"/>
                <a:cs typeface="+mn-lt"/>
              </a:rPr>
              <a:t>Apellido</a:t>
            </a:r>
            <a:r>
              <a:rPr lang="en-US" sz="1400" dirty="0">
                <a:ea typeface="+mn-lt"/>
                <a:cs typeface="+mn-lt"/>
              </a:rPr>
              <a:t>] &amp; ", " &amp; [Nombre]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7922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D2D02-3623-16CF-32AC-4B6404ED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4E68-631E-DB32-7779-53D4908D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A2244-8D1E-4215-1B44-ECDB79BA294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CEDF8-2850-A459-8150-A30CCCEE62EE}"/>
              </a:ext>
            </a:extLst>
          </p:cNvPr>
          <p:cNvSpPr txBox="1"/>
          <p:nvPr/>
        </p:nvSpPr>
        <p:spPr>
          <a:xfrm>
            <a:off x="517003" y="1721757"/>
            <a:ext cx="11159740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¿QUE ES UNA COLUMNA AGRUPADA?</a:t>
            </a:r>
          </a:p>
          <a:p>
            <a:r>
              <a:rPr lang="en-US" sz="1600" dirty="0"/>
              <a:t>Una </a:t>
            </a:r>
            <a:r>
              <a:rPr lang="en-US" sz="1600" err="1"/>
              <a:t>columna</a:t>
            </a:r>
            <a:r>
              <a:rPr lang="en-US" sz="1600" dirty="0"/>
              <a:t> </a:t>
            </a:r>
            <a:r>
              <a:rPr lang="en-US" sz="1600" err="1"/>
              <a:t>agrupada</a:t>
            </a:r>
            <a:r>
              <a:rPr lang="en-US" sz="1600" dirty="0"/>
              <a:t> </a:t>
            </a:r>
            <a:r>
              <a:rPr lang="en-US" sz="1600" err="1"/>
              <a:t>permite</a:t>
            </a:r>
            <a:r>
              <a:rPr lang="en-US" sz="1600" dirty="0"/>
              <a:t> </a:t>
            </a:r>
            <a:r>
              <a:rPr lang="en-US" sz="1600" err="1"/>
              <a:t>resumir</a:t>
            </a:r>
            <a:r>
              <a:rPr lang="en-US" sz="1600" dirty="0"/>
              <a:t> </a:t>
            </a:r>
            <a:r>
              <a:rPr lang="en-US" sz="1600" err="1"/>
              <a:t>información</a:t>
            </a:r>
            <a:r>
              <a:rPr lang="en-US" sz="1600" dirty="0"/>
              <a:t> </a:t>
            </a:r>
            <a:r>
              <a:rPr lang="en-US" sz="1600" err="1"/>
              <a:t>agrupando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 que </a:t>
            </a:r>
            <a:r>
              <a:rPr lang="en-US" sz="1600" err="1"/>
              <a:t>comparten</a:t>
            </a:r>
            <a:r>
              <a:rPr lang="en-US" sz="1600" dirty="0"/>
              <a:t> uno o </a:t>
            </a:r>
            <a:r>
              <a:rPr lang="en-US" sz="1600" err="1"/>
              <a:t>más</a:t>
            </a:r>
            <a:r>
              <a:rPr lang="en-US" sz="1600" dirty="0"/>
              <a:t> </a:t>
            </a:r>
            <a:r>
              <a:rPr lang="en-US" sz="1600" err="1"/>
              <a:t>valores</a:t>
            </a:r>
            <a:r>
              <a:rPr lang="en-US" sz="1600" dirty="0"/>
              <a:t> </a:t>
            </a:r>
            <a:r>
              <a:rPr lang="en-US" sz="1600" err="1"/>
              <a:t>comunes</a:t>
            </a:r>
            <a:r>
              <a:rPr lang="en-US" sz="1600" dirty="0"/>
              <a:t>, y luego </a:t>
            </a:r>
            <a:r>
              <a:rPr lang="en-US" sz="1600" err="1"/>
              <a:t>aplicar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r>
              <a:rPr lang="en-US" sz="1600" dirty="0"/>
              <a:t> de </a:t>
            </a:r>
            <a:r>
              <a:rPr lang="en-US" sz="1600" err="1"/>
              <a:t>agregación</a:t>
            </a:r>
            <a:r>
              <a:rPr lang="en-US" sz="1600" dirty="0"/>
              <a:t> (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b="1" err="1"/>
              <a:t>suma</a:t>
            </a:r>
            <a:r>
              <a:rPr lang="en-US" sz="1600" b="1" dirty="0"/>
              <a:t>, </a:t>
            </a:r>
            <a:r>
              <a:rPr lang="en-US" sz="1600" b="1" err="1"/>
              <a:t>promedio</a:t>
            </a:r>
            <a:r>
              <a:rPr lang="en-US" sz="1600" b="1" dirty="0"/>
              <a:t>, </a:t>
            </a:r>
            <a:r>
              <a:rPr lang="en-US" sz="1600" b="1" err="1"/>
              <a:t>conteo</a:t>
            </a:r>
            <a:r>
              <a:rPr lang="en-US" sz="1600" b="1" dirty="0"/>
              <a:t>, etc</a:t>
            </a:r>
            <a:r>
              <a:rPr lang="en-US" sz="1600" dirty="0"/>
              <a:t>.) para </a:t>
            </a:r>
            <a:r>
              <a:rPr lang="en-US" sz="1600" err="1"/>
              <a:t>generar</a:t>
            </a:r>
            <a:r>
              <a:rPr lang="en-US" sz="1600" dirty="0"/>
              <a:t> </a:t>
            </a:r>
            <a:r>
              <a:rPr lang="en-US" sz="1600" err="1"/>
              <a:t>una</a:t>
            </a:r>
            <a:r>
              <a:rPr lang="en-US" sz="1600" dirty="0"/>
              <a:t> </a:t>
            </a:r>
            <a:r>
              <a:rPr lang="en-US" sz="1600" err="1"/>
              <a:t>nueva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 con </a:t>
            </a:r>
            <a:r>
              <a:rPr lang="en-US" sz="1600" err="1"/>
              <a:t>esos</a:t>
            </a:r>
            <a:r>
              <a:rPr lang="en-US" sz="1600" dirty="0"/>
              <a:t> </a:t>
            </a:r>
            <a:r>
              <a:rPr lang="en-US" sz="1600" err="1"/>
              <a:t>resultados</a:t>
            </a:r>
            <a:r>
              <a:rPr lang="en-US" sz="1600" dirty="0"/>
              <a:t>.</a:t>
            </a:r>
          </a:p>
          <a:p>
            <a:endParaRPr lang="en-US" sz="2400" b="1" dirty="0"/>
          </a:p>
          <a:p>
            <a:r>
              <a:rPr lang="en-US" sz="2000" b="1" dirty="0"/>
              <a:t>¿COMO SE CREA?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Transformar</a:t>
            </a:r>
            <a:r>
              <a:rPr lang="en-US" sz="1600" dirty="0"/>
              <a:t> &gt; </a:t>
            </a:r>
            <a:r>
              <a:rPr lang="en-US" sz="1600" dirty="0" err="1"/>
              <a:t>Agrupar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&gt;</a:t>
            </a:r>
            <a:endParaRPr lang="en-US" sz="1600" dirty="0" err="1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7F8DD-65E0-0E11-B54F-B7FDAA87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767" y="3523389"/>
            <a:ext cx="6968054" cy="31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9F8F-6DEA-3815-1C19-88840D346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C67D-BB50-7994-2CD1-2D486D24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A39331-0947-561B-73D0-DC6A2B0BF07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7A357-901C-CEB4-DCA6-D3F7F12A9CEB}"/>
              </a:ext>
            </a:extLst>
          </p:cNvPr>
          <p:cNvSpPr txBox="1"/>
          <p:nvPr/>
        </p:nvSpPr>
        <p:spPr>
          <a:xfrm>
            <a:off x="517003" y="1721757"/>
            <a:ext cx="1115974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dirty="0"/>
              <a:t>TIPOS DE AGRUPACIONES</a:t>
            </a:r>
          </a:p>
          <a:p>
            <a:r>
              <a:rPr lang="en-US" sz="1600" b="1" dirty="0"/>
              <a:t>01 - </a:t>
            </a:r>
            <a:r>
              <a:rPr lang="en-US" sz="1600" b="1" err="1"/>
              <a:t>Básica</a:t>
            </a:r>
            <a:endParaRPr lang="en-US" sz="1600" b="1" dirty="0" err="1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Agrupa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b="1" dirty="0" err="1"/>
              <a:t>una</a:t>
            </a:r>
            <a:r>
              <a:rPr lang="en-US" sz="1600" b="1" dirty="0"/>
              <a:t> sola </a:t>
            </a:r>
            <a:r>
              <a:rPr lang="en-US" sz="1600" b="1" dirty="0" err="1"/>
              <a:t>columna</a:t>
            </a:r>
            <a:r>
              <a:rPr lang="en-US" sz="1600" b="1" dirty="0"/>
              <a:t> </a:t>
            </a:r>
            <a:r>
              <a:rPr lang="en-US" sz="1600" b="1" dirty="0" err="1"/>
              <a:t>una</a:t>
            </a:r>
            <a:r>
              <a:rPr lang="en-US" sz="1600" b="1" dirty="0"/>
              <a:t> </a:t>
            </a:r>
            <a:r>
              <a:rPr lang="en-US" sz="1600" b="1" dirty="0" err="1"/>
              <a:t>función</a:t>
            </a:r>
            <a:r>
              <a:rPr lang="en-US" sz="1600" b="1" dirty="0"/>
              <a:t> de </a:t>
            </a:r>
            <a:r>
              <a:rPr lang="en-US" sz="1600" b="1" dirty="0" err="1"/>
              <a:t>agregación</a:t>
            </a:r>
            <a:r>
              <a:rPr lang="en-US" sz="1600" dirty="0"/>
              <a:t> (</a:t>
            </a:r>
            <a:r>
              <a:rPr lang="en-US" sz="1600" dirty="0" err="1"/>
              <a:t>ej</a:t>
            </a:r>
            <a:r>
              <a:rPr lang="en-US" sz="1600" dirty="0"/>
              <a:t>. </a:t>
            </a:r>
            <a:r>
              <a:rPr lang="en-US" sz="1600" dirty="0" err="1"/>
              <a:t>suma</a:t>
            </a:r>
            <a:r>
              <a:rPr lang="en-US" sz="1600" dirty="0"/>
              <a:t>, </a:t>
            </a:r>
            <a:r>
              <a:rPr lang="en-US" sz="1600" dirty="0" err="1"/>
              <a:t>conteo</a:t>
            </a:r>
            <a:r>
              <a:rPr lang="en-US" sz="1600" dirty="0"/>
              <a:t>)</a:t>
            </a:r>
            <a:endParaRPr lang="en-US" sz="1600" b="1" dirty="0"/>
          </a:p>
          <a:p>
            <a:r>
              <a:rPr lang="en-US" sz="1600" b="1" dirty="0"/>
              <a:t>02 - Avanzada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Agrupa</a:t>
            </a:r>
            <a:r>
              <a:rPr lang="en-US" sz="1600" dirty="0"/>
              <a:t> 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b="1" err="1"/>
              <a:t>múltiples</a:t>
            </a:r>
            <a:r>
              <a:rPr lang="en-US" sz="1600" b="1" dirty="0"/>
              <a:t> </a:t>
            </a:r>
            <a:r>
              <a:rPr lang="en-US" sz="1600" b="1" err="1"/>
              <a:t>columnas</a:t>
            </a:r>
            <a:r>
              <a:rPr lang="en-US" sz="1600" dirty="0"/>
              <a:t> y </a:t>
            </a:r>
            <a:r>
              <a:rPr lang="en-US" sz="1600" err="1"/>
              <a:t>permite</a:t>
            </a:r>
            <a:r>
              <a:rPr lang="en-US" sz="1600" dirty="0"/>
              <a:t> </a:t>
            </a:r>
            <a:r>
              <a:rPr lang="en-US" sz="1600" err="1"/>
              <a:t>agregar</a:t>
            </a:r>
            <a:r>
              <a:rPr lang="en-US" sz="1600" dirty="0"/>
              <a:t> </a:t>
            </a:r>
            <a:r>
              <a:rPr lang="en-US" sz="1600" err="1"/>
              <a:t>varias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con </a:t>
            </a:r>
            <a:r>
              <a:rPr lang="en-US" sz="1600" err="1"/>
              <a:t>diferentes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endParaRPr lang="en-US" sz="160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endParaRPr lang="en-US" sz="1600" dirty="0"/>
          </a:p>
          <a:p>
            <a:r>
              <a:rPr lang="en-US" sz="2000" b="1" dirty="0"/>
              <a:t>BENEFICIOS DE LAS AGRUPACIONES:</a:t>
            </a:r>
          </a:p>
          <a:p>
            <a:pPr marL="285750" indent="-285750">
              <a:buFont typeface="Calibri"/>
              <a:buChar char="-"/>
            </a:pPr>
            <a:r>
              <a:rPr lang="en-US" sz="1600" err="1"/>
              <a:t>Resumir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 antes de </a:t>
            </a:r>
            <a:r>
              <a:rPr lang="en-US" sz="1600" err="1"/>
              <a:t>cargarlos</a:t>
            </a:r>
            <a:r>
              <a:rPr lang="en-US" sz="1600" dirty="0"/>
              <a:t> al </a:t>
            </a:r>
            <a:r>
              <a:rPr lang="en-US" sz="1600" err="1"/>
              <a:t>modelo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Reducir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volumen</a:t>
            </a:r>
            <a:r>
              <a:rPr lang="en-US" sz="1600" dirty="0"/>
              <a:t> de </a:t>
            </a:r>
            <a:r>
              <a:rPr lang="en-US" sz="1600" dirty="0" err="1"/>
              <a:t>filas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Preparar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 para </a:t>
            </a:r>
            <a:r>
              <a:rPr lang="en-US" sz="1600" dirty="0" err="1"/>
              <a:t>visualizaciones</a:t>
            </a:r>
            <a:r>
              <a:rPr lang="en-US" sz="1600" dirty="0"/>
              <a:t> </a:t>
            </a:r>
            <a:r>
              <a:rPr lang="en-US" sz="1600" dirty="0" err="1"/>
              <a:t>más</a:t>
            </a:r>
            <a:r>
              <a:rPr lang="en-US" sz="1600" dirty="0"/>
              <a:t> </a:t>
            </a:r>
            <a:r>
              <a:rPr lang="en-US" sz="1600" dirty="0" err="1"/>
              <a:t>limpias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Evitar</a:t>
            </a:r>
            <a:r>
              <a:rPr lang="en-US" sz="1600" dirty="0"/>
              <a:t>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innecesarios</a:t>
            </a:r>
            <a:r>
              <a:rPr lang="en-US" sz="1600" dirty="0"/>
              <a:t> 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modelo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44864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0AB3-3370-C521-4802-53C5D56C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6DCD-5C96-38CF-DDE3-3C026D9E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86DD5-FFA0-C066-5423-694C910D412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328FE-CC8C-8AFB-066A-0A29D62CD2B1}"/>
              </a:ext>
            </a:extLst>
          </p:cNvPr>
          <p:cNvSpPr txBox="1"/>
          <p:nvPr/>
        </p:nvSpPr>
        <p:spPr>
          <a:xfrm>
            <a:off x="526183" y="1712577"/>
            <a:ext cx="11141380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AGRUPADAS - AGRUPACIÓN AVANZADA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Agrupar</a:t>
            </a:r>
            <a:r>
              <a:rPr lang="en-US" sz="1600" b="1" dirty="0"/>
              <a:t>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IDCliente</a:t>
            </a:r>
            <a:r>
              <a:rPr lang="en-US" sz="1600" b="1" dirty="0"/>
              <a:t> y Región,</a:t>
            </a:r>
            <a:r>
              <a:rPr lang="en-US" sz="1600" dirty="0"/>
              <a:t> </a:t>
            </a:r>
            <a:r>
              <a:rPr lang="en-US" sz="1600" dirty="0" err="1"/>
              <a:t>sumando</a:t>
            </a:r>
            <a:r>
              <a:rPr lang="en-US" sz="1600" dirty="0"/>
              <a:t> las </a:t>
            </a:r>
            <a:r>
              <a:rPr lang="en-US" sz="1600" dirty="0" err="1"/>
              <a:t>ventas</a:t>
            </a:r>
            <a:r>
              <a:rPr lang="en-US" sz="1600" dirty="0"/>
              <a:t> -&gt;</a:t>
            </a:r>
            <a:endParaRPr lang="en-US" sz="16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DD2FC-DC3B-5E27-193A-8E28FC676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20771"/>
              </p:ext>
            </p:extLst>
          </p:nvPr>
        </p:nvGraphicFramePr>
        <p:xfrm>
          <a:off x="688554" y="2295180"/>
          <a:ext cx="4077046" cy="226585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625">
                  <a:extLst>
                    <a:ext uri="{9D8B030D-6E8A-4147-A177-3AD203B41FA5}">
                      <a16:colId xmlns:a16="http://schemas.microsoft.com/office/drawing/2014/main" val="1970008843"/>
                    </a:ext>
                  </a:extLst>
                </a:gridCol>
                <a:gridCol w="1411536">
                  <a:extLst>
                    <a:ext uri="{9D8B030D-6E8A-4147-A177-3AD203B41FA5}">
                      <a16:colId xmlns:a16="http://schemas.microsoft.com/office/drawing/2014/main" val="3225674795"/>
                    </a:ext>
                  </a:extLst>
                </a:gridCol>
                <a:gridCol w="1149885">
                  <a:extLst>
                    <a:ext uri="{9D8B030D-6E8A-4147-A177-3AD203B41FA5}">
                      <a16:colId xmlns:a16="http://schemas.microsoft.com/office/drawing/2014/main" val="3400468820"/>
                    </a:ext>
                  </a:extLst>
                </a:gridCol>
              </a:tblGrid>
              <a:tr h="572263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</a:rPr>
                        <a:t>IDCliente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Región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246690"/>
                  </a:ext>
                </a:extLst>
              </a:tr>
              <a:tr h="572263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028Ana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100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65285"/>
                  </a:ext>
                </a:extLst>
              </a:tr>
              <a:tr h="5722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028</a:t>
                      </a:r>
                      <a:r>
                        <a:rPr lang="en-US" dirty="0">
                          <a:effectLst/>
                        </a:rPr>
                        <a:t>Ana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60440"/>
                  </a:ext>
                </a:extLst>
              </a:tr>
              <a:tr h="5490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022Luis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Norte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5911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F223EB-75DE-2876-DAFE-C9C6D479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512408"/>
              </p:ext>
            </p:extLst>
          </p:nvPr>
        </p:nvGraphicFramePr>
        <p:xfrm>
          <a:off x="6610120" y="2662409"/>
          <a:ext cx="4904394" cy="172050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5754">
                  <a:extLst>
                    <a:ext uri="{9D8B030D-6E8A-4147-A177-3AD203B41FA5}">
                      <a16:colId xmlns:a16="http://schemas.microsoft.com/office/drawing/2014/main" val="2771477235"/>
                    </a:ext>
                  </a:extLst>
                </a:gridCol>
                <a:gridCol w="1556598">
                  <a:extLst>
                    <a:ext uri="{9D8B030D-6E8A-4147-A177-3AD203B41FA5}">
                      <a16:colId xmlns:a16="http://schemas.microsoft.com/office/drawing/2014/main" val="1716003343"/>
                    </a:ext>
                  </a:extLst>
                </a:gridCol>
                <a:gridCol w="1742042">
                  <a:extLst>
                    <a:ext uri="{9D8B030D-6E8A-4147-A177-3AD203B41FA5}">
                      <a16:colId xmlns:a16="http://schemas.microsoft.com/office/drawing/2014/main" val="3429575390"/>
                    </a:ext>
                  </a:extLst>
                </a:gridCol>
              </a:tblGrid>
              <a:tr h="578716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 err="1">
                          <a:effectLst/>
                        </a:rPr>
                        <a:t>IDCliente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Región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effectLst/>
                        </a:rPr>
                        <a:t>Total Ventas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983834"/>
                  </a:ext>
                </a:extLst>
              </a:tr>
              <a:tr h="5787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Bierstadt"/>
                        </a:rPr>
                        <a:t>028Ana</a:t>
                      </a:r>
                      <a:endParaRPr lang="en-US" dirty="0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Sur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250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65538"/>
                  </a:ext>
                </a:extLst>
              </a:tr>
              <a:tr h="56307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022Luis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Norte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200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36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19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93B-3FF5-7D23-DC99-CE1964A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1ED-AA84-B752-929A-7FA923B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7A5AB-5A86-8424-8BFD-FF9E9DD300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16F75-F9CF-26AB-DF3F-0964C7E15A46}"/>
              </a:ext>
            </a:extLst>
          </p:cNvPr>
          <p:cNvSpPr txBox="1"/>
          <p:nvPr/>
        </p:nvSpPr>
        <p:spPr>
          <a:xfrm>
            <a:off x="524329" y="1721757"/>
            <a:ext cx="111524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COMBINAR CONSULTAS (MERGE)</a:t>
            </a:r>
            <a:endParaRPr lang="en-US" sz="3200" dirty="0"/>
          </a:p>
          <a:p>
            <a:r>
              <a:rPr lang="en-US" sz="3200" b="1" dirty="0"/>
              <a:t>ANEXAR CONSULTAS (APPEND)</a:t>
            </a:r>
          </a:p>
          <a:p>
            <a:r>
              <a:rPr lang="en-US" sz="3200" b="1" dirty="0"/>
              <a:t>PARÁMETROS Y FUNCIONES</a:t>
            </a:r>
          </a:p>
          <a:p>
            <a:r>
              <a:rPr lang="en-US" sz="3200" b="1" dirty="0"/>
              <a:t>USO DEL LENGUAJE M</a:t>
            </a:r>
          </a:p>
          <a:p>
            <a:endParaRPr lang="en-US" sz="32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691E92EB-DC1F-B454-BBA0-7E4EE79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11" y="2636157"/>
            <a:ext cx="3890789" cy="3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/>
            </a:br>
            <a:r>
              <a:rPr lang="en-US" sz="1800" dirty="0">
                <a:solidFill>
                  <a:srgbClr val="FFC000"/>
                </a:solidFill>
              </a:rPr>
              <a:t>POWER BI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IMPORTACIÓN DE DATOS</a:t>
            </a:r>
            <a:br>
              <a:rPr lang="en-US" sz="3200" b="0" dirty="0"/>
            </a:br>
            <a:r>
              <a:rPr lang="en-US" dirty="0">
                <a:solidFill>
                  <a:srgbClr val="FFC000"/>
                </a:solidFill>
              </a:rPr>
              <a:t>TRANSFORMACIÓN DATOS II -&gt;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  BÁSICAS | INTERMEDIAS | AVANZADAS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EXPRESIONES ANÁLISIS DE DATOS (DAX)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155A-747C-EE4A-73EB-E3BD180D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DAF-5FE1-96FC-3EF8-B5565FA7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0B495-4411-9187-6022-9E09BE5389E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1B98A-7188-19E0-4007-FD9B002B4B26}"/>
              </a:ext>
            </a:extLst>
          </p:cNvPr>
          <p:cNvSpPr txBox="1"/>
          <p:nvPr/>
        </p:nvSpPr>
        <p:spPr>
          <a:xfrm>
            <a:off x="524329" y="1721757"/>
            <a:ext cx="11152414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400" b="1" dirty="0"/>
              <a:t>¿QUE SON LAS TRANSFORMACIONES AVANZADAS?</a:t>
            </a:r>
            <a:endParaRPr lang="en-US" sz="240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Permiten</a:t>
            </a:r>
            <a:r>
              <a:rPr lang="en-US" sz="1600" dirty="0"/>
              <a:t> 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, </a:t>
            </a:r>
            <a:r>
              <a:rPr lang="en-US" sz="1600" dirty="0" err="1"/>
              <a:t>combinar</a:t>
            </a:r>
            <a:r>
              <a:rPr lang="en-US" sz="1600" dirty="0"/>
              <a:t> </a:t>
            </a:r>
            <a:r>
              <a:rPr lang="en-US" sz="1600" dirty="0" err="1"/>
              <a:t>múltiples</a:t>
            </a:r>
            <a:r>
              <a:rPr lang="en-US" sz="1600" dirty="0"/>
              <a:t> </a:t>
            </a:r>
            <a:r>
              <a:rPr lang="en-US" sz="1600" dirty="0" err="1"/>
              <a:t>fuentes</a:t>
            </a:r>
            <a:r>
              <a:rPr lang="en-US" sz="1600" dirty="0"/>
              <a:t> de </a:t>
            </a:r>
            <a:r>
              <a:rPr lang="en-US" sz="1600" dirty="0" err="1"/>
              <a:t>datos</a:t>
            </a:r>
            <a:r>
              <a:rPr lang="en-US" sz="1600" dirty="0"/>
              <a:t>, y </a:t>
            </a:r>
            <a:r>
              <a:rPr lang="en-US" sz="1600" dirty="0" err="1"/>
              <a:t>personalizar</a:t>
            </a:r>
            <a:r>
              <a:rPr lang="en-US" sz="1600" dirty="0"/>
              <a:t> la </a:t>
            </a:r>
            <a:r>
              <a:rPr lang="en-US" sz="1600" dirty="0" err="1"/>
              <a:t>lógica</a:t>
            </a:r>
            <a:r>
              <a:rPr lang="en-US" sz="1600" dirty="0"/>
              <a:t> de </a:t>
            </a:r>
            <a:r>
              <a:rPr lang="en-US" sz="1600" dirty="0" err="1"/>
              <a:t>transformación</a:t>
            </a:r>
            <a:r>
              <a:rPr lang="en-US" sz="1600" dirty="0"/>
              <a:t> para </a:t>
            </a:r>
            <a:r>
              <a:rPr lang="en-US" sz="1600" dirty="0" err="1"/>
              <a:t>adaptarse</a:t>
            </a:r>
            <a:r>
              <a:rPr lang="en-US" sz="1600" dirty="0"/>
              <a:t> a </a:t>
            </a:r>
            <a:r>
              <a:rPr lang="en-US" sz="1600" dirty="0" err="1"/>
              <a:t>escenarios</a:t>
            </a:r>
            <a:r>
              <a:rPr lang="en-US" sz="1600" dirty="0"/>
              <a:t> </a:t>
            </a:r>
            <a:r>
              <a:rPr lang="en-US" sz="1600" dirty="0" err="1"/>
              <a:t>reales</a:t>
            </a:r>
            <a:r>
              <a:rPr lang="en-US" sz="1600" dirty="0"/>
              <a:t> de </a:t>
            </a:r>
            <a:r>
              <a:rPr lang="en-US" sz="1600" dirty="0" err="1"/>
              <a:t>negocio</a:t>
            </a:r>
            <a:r>
              <a:rPr lang="en-US" sz="1600" dirty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¿QUE BENEFICIOS APORTAN?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Permiten</a:t>
            </a:r>
            <a:r>
              <a:rPr lang="en-US" sz="1600" dirty="0"/>
              <a:t> 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 </a:t>
            </a:r>
            <a:r>
              <a:rPr lang="en-US" sz="1600" dirty="0" err="1"/>
              <a:t>complejos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Mejoran</a:t>
            </a:r>
            <a:r>
              <a:rPr lang="en-US" sz="1600" dirty="0"/>
              <a:t> la </a:t>
            </a:r>
            <a:r>
              <a:rPr lang="en-US" sz="1600" err="1"/>
              <a:t>eficiencia</a:t>
            </a:r>
            <a:r>
              <a:rPr lang="en-US" sz="1600" dirty="0"/>
              <a:t> y </a:t>
            </a:r>
            <a:r>
              <a:rPr lang="en-US" sz="1600" err="1"/>
              <a:t>escalabilidad</a:t>
            </a:r>
            <a:r>
              <a:rPr lang="en-US" sz="1600" dirty="0"/>
              <a:t> del </a:t>
            </a:r>
            <a:r>
              <a:rPr lang="en-US" sz="1600" err="1"/>
              <a:t>modelo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Facilitan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 </a:t>
            </a:r>
            <a:r>
              <a:rPr lang="en-US" sz="1600" err="1"/>
              <a:t>mantenimiento</a:t>
            </a:r>
            <a:r>
              <a:rPr lang="en-US" sz="1600" dirty="0"/>
              <a:t> de </a:t>
            </a:r>
            <a:r>
              <a:rPr lang="en-US" sz="1600" err="1"/>
              <a:t>soluciones</a:t>
            </a:r>
            <a:r>
              <a:rPr lang="en-US" sz="1600" dirty="0"/>
              <a:t> a largo </a:t>
            </a:r>
            <a:r>
              <a:rPr lang="en-US" sz="1600" err="1"/>
              <a:t>plazo</a:t>
            </a: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Abren la </a:t>
            </a:r>
            <a:r>
              <a:rPr lang="en-US" sz="1600" err="1"/>
              <a:t>puerta</a:t>
            </a:r>
            <a:r>
              <a:rPr lang="en-US" sz="1600" dirty="0"/>
              <a:t> a la </a:t>
            </a:r>
            <a:r>
              <a:rPr lang="en-US" sz="1600" err="1"/>
              <a:t>programación</a:t>
            </a:r>
            <a:r>
              <a:rPr lang="en-US" sz="1600" dirty="0"/>
              <a:t> </a:t>
            </a:r>
            <a:r>
              <a:rPr lang="en-US" sz="1600" err="1"/>
              <a:t>funcional</a:t>
            </a:r>
            <a:r>
              <a:rPr lang="en-US" sz="1600" dirty="0"/>
              <a:t> </a:t>
            </a:r>
            <a:r>
              <a:rPr lang="en-US" sz="1600" err="1"/>
              <a:t>dentro</a:t>
            </a:r>
            <a:r>
              <a:rPr lang="en-US" sz="1600" dirty="0"/>
              <a:t> de Power BI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602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0359663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TRANSFORMACIÓN DE DATOS 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50F98-18E3-7CD4-C465-2DCC30F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FD182E-0125-DA01-16B5-815008D0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F63D-21AC-816E-1EA1-4CE279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82" y="978408"/>
            <a:ext cx="9441869" cy="79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TRANSFORMACIÓN </a:t>
            </a:r>
            <a:r>
              <a:rPr lang="en-US" b="1" u="sng" kern="1200" dirty="0">
                <a:latin typeface="+mj-lt"/>
                <a:ea typeface="+mj-ea"/>
                <a:cs typeface="+mj-cs"/>
              </a:rPr>
              <a:t>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D40CE-CBF8-C351-CC13-53F3049E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7F632-F5B2-6453-898E-71BD38E2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90801"/>
              </p:ext>
            </p:extLst>
          </p:nvPr>
        </p:nvGraphicFramePr>
        <p:xfrm>
          <a:off x="656199" y="1814088"/>
          <a:ext cx="10871880" cy="3821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960">
                  <a:extLst>
                    <a:ext uri="{9D8B030D-6E8A-4147-A177-3AD203B41FA5}">
                      <a16:colId xmlns:a16="http://schemas.microsoft.com/office/drawing/2014/main" val="888680872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3256746793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2224259293"/>
                    </a:ext>
                  </a:extLst>
                </a:gridCol>
              </a:tblGrid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BÁSICAS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INTERMEDIAS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AVANZADAS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04544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ELIMINAR COLUMNAS Y FILAS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DIVIDIR/COMBINAR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COMBINAR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80669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CAMBIAR TIPOS DE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REEMPLAZAR VALORES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ANEXAR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81780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RENOMBRAR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CONDICIONALES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PARÁMETROS Y FUNCIONES PERSONALIZABLES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3655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REORDENAR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PERSONALIZADAS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LENGUAJE 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7806"/>
                  </a:ext>
                </a:extLst>
              </a:tr>
              <a:tr h="63631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FILTRAR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AGRUPADAS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05D0-08D3-E05F-814F-F5CD6179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05D-619C-634E-B0C5-AFE5A0B5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u="sng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F90DA-9EBE-3EF2-7C62-AD4934AF5F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AF9B9-C322-1727-D76A-F0CEA3FDCA2D}"/>
              </a:ext>
            </a:extLst>
          </p:cNvPr>
          <p:cNvSpPr txBox="1"/>
          <p:nvPr/>
        </p:nvSpPr>
        <p:spPr>
          <a:xfrm>
            <a:off x="524329" y="1721757"/>
            <a:ext cx="111524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ELIMINAR COLUMNAS Y FILAS</a:t>
            </a:r>
            <a:endParaRPr lang="en-US" sz="3600"/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CAMBIAR LOS TIPOS DE DATOS</a:t>
            </a:r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RENOMBRAR COLUMNAS</a:t>
            </a:r>
          </a:p>
          <a:p>
            <a:pPr marL="571500" indent="-571500">
              <a:buFont typeface="Calibri"/>
              <a:buChar char="-"/>
            </a:pPr>
            <a:r>
              <a:rPr lang="en-US" sz="3600" b="1" dirty="0"/>
              <a:t>REORDENAR Y FILTRAR DATOS</a:t>
            </a:r>
            <a:endParaRPr lang="en-US" sz="3600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Transformación de datos - Glosario FineProxy">
            <a:extLst>
              <a:ext uri="{FF2B5EF4-FFF2-40B4-BE49-F238E27FC236}">
                <a16:creationId xmlns:a16="http://schemas.microsoft.com/office/drawing/2014/main" id="{CAF6759E-806D-8532-E9F8-C976269C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711" y="3485372"/>
            <a:ext cx="4210495" cy="303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8A29-513F-D50E-F770-75F2EB5A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D15-E0B8-F245-0544-9E92AAB1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CBE0F2-2677-322C-960F-0193FAD21E5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41B57-BB31-EF51-8FD7-E61E100DD6EC}"/>
              </a:ext>
            </a:extLst>
          </p:cNvPr>
          <p:cNvSpPr txBox="1"/>
          <p:nvPr/>
        </p:nvSpPr>
        <p:spPr>
          <a:xfrm>
            <a:off x="517703" y="1720190"/>
            <a:ext cx="11153197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ELIMINAR COLUMNAS Y FILAS (COLUMNAS)</a:t>
            </a:r>
          </a:p>
          <a:p>
            <a:endParaRPr lang="en-US" sz="2400" b="1" dirty="0"/>
          </a:p>
          <a:p>
            <a:r>
              <a:rPr lang="en-US" sz="2000" b="1" dirty="0"/>
              <a:t>¿PORQUÉ ELIMINAR COLUMNAS?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Reducen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tamaño</a:t>
            </a:r>
            <a:r>
              <a:rPr lang="en-US" sz="1600" dirty="0"/>
              <a:t> del </a:t>
            </a:r>
            <a:r>
              <a:rPr lang="en-US" sz="1600" err="1"/>
              <a:t>modelo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err="1"/>
              <a:t>Mejoran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rendimiento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Evitan</a:t>
            </a:r>
            <a:r>
              <a:rPr lang="en-US" sz="1600" dirty="0"/>
              <a:t> </a:t>
            </a:r>
            <a:r>
              <a:rPr lang="en-US" sz="1600" dirty="0" err="1"/>
              <a:t>confusión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análisis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¿COMO SE HACE?</a:t>
            </a:r>
            <a:endParaRPr lang="en-US" sz="200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Seleccionar</a:t>
            </a:r>
            <a:r>
              <a:rPr lang="en-US" sz="1600" dirty="0"/>
              <a:t> </a:t>
            </a:r>
            <a:r>
              <a:rPr lang="en-US" sz="1600" err="1"/>
              <a:t>columna</a:t>
            </a:r>
            <a:r>
              <a:rPr lang="en-US" sz="1600" dirty="0"/>
              <a:t> &gt; </a:t>
            </a:r>
            <a:r>
              <a:rPr lang="en-US" sz="1600" err="1"/>
              <a:t>clic</a:t>
            </a:r>
            <a:r>
              <a:rPr lang="en-US" sz="1600" dirty="0"/>
              <a:t> derecho &gt; </a:t>
            </a:r>
            <a:r>
              <a:rPr lang="en-US" sz="1600" err="1"/>
              <a:t>Eliminar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Desde</a:t>
            </a:r>
            <a:r>
              <a:rPr lang="en-US" sz="1600" dirty="0"/>
              <a:t>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 &gt; </a:t>
            </a:r>
            <a:r>
              <a:rPr lang="en-US" sz="1600" dirty="0" err="1"/>
              <a:t>Quitar</a:t>
            </a:r>
            <a:r>
              <a:rPr lang="en-US" sz="1600" dirty="0"/>
              <a:t> </a:t>
            </a:r>
            <a:r>
              <a:rPr lang="en-US" sz="1600" dirty="0" err="1"/>
              <a:t>columnas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r>
              <a:rPr lang="en-US" sz="2000" b="1" dirty="0"/>
              <a:t>RECOMENDACIONES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 </a:t>
            </a:r>
            <a:r>
              <a:rPr lang="en-US" sz="1600" b="1" i="1" dirty="0"/>
              <a:t>Notas, </a:t>
            </a:r>
            <a:r>
              <a:rPr lang="en-US" sz="1600" b="1" i="1" dirty="0" err="1"/>
              <a:t>Comentarios</a:t>
            </a:r>
            <a:r>
              <a:rPr lang="en-US" sz="1600" b="1" i="1" dirty="0"/>
              <a:t>, </a:t>
            </a:r>
            <a:r>
              <a:rPr lang="en-US" sz="1600" b="1" i="1" dirty="0" err="1"/>
              <a:t>Fecha</a:t>
            </a:r>
            <a:r>
              <a:rPr lang="en-US" sz="1600" b="1" i="1" dirty="0"/>
              <a:t> </a:t>
            </a:r>
            <a:r>
              <a:rPr lang="en-US" sz="1600" b="1" i="1" dirty="0" err="1"/>
              <a:t>Última</a:t>
            </a:r>
            <a:r>
              <a:rPr lang="en-US" sz="1600" b="1" i="1" dirty="0"/>
              <a:t> </a:t>
            </a:r>
            <a:r>
              <a:rPr lang="en-US" sz="1600" b="1" i="1" dirty="0" err="1"/>
              <a:t>modificación</a:t>
            </a:r>
            <a:r>
              <a:rPr lang="en-US" sz="1600" dirty="0" err="1"/>
              <a:t>,no</a:t>
            </a:r>
            <a:r>
              <a:rPr lang="en-US" sz="1600" dirty="0"/>
              <a:t> </a:t>
            </a:r>
            <a:r>
              <a:rPr lang="en-US" sz="1600" dirty="0" err="1"/>
              <a:t>suelen</a:t>
            </a:r>
            <a:r>
              <a:rPr lang="en-US" sz="1600" dirty="0"/>
              <a:t> </a:t>
            </a:r>
            <a:r>
              <a:rPr lang="en-US" sz="1600" dirty="0" err="1"/>
              <a:t>aportan</a:t>
            </a:r>
            <a:r>
              <a:rPr lang="en-US" sz="1600" dirty="0"/>
              <a:t> valor al </a:t>
            </a:r>
            <a:r>
              <a:rPr lang="en-US" sz="1600" dirty="0" err="1"/>
              <a:t>análisis</a:t>
            </a:r>
            <a:r>
              <a:rPr lang="en-US" sz="1600" dirty="0"/>
              <a:t>, </a:t>
            </a:r>
            <a:r>
              <a:rPr lang="en-US" sz="1600" dirty="0" err="1"/>
              <a:t>por</a:t>
            </a:r>
            <a:r>
              <a:rPr lang="en-US" sz="1600" dirty="0"/>
              <a:t> lo que es </a:t>
            </a:r>
            <a:r>
              <a:rPr lang="en-US" sz="1600" dirty="0" err="1"/>
              <a:t>recomendable</a:t>
            </a:r>
            <a:r>
              <a:rPr lang="en-US" sz="1600" dirty="0"/>
              <a:t> </a:t>
            </a:r>
            <a:r>
              <a:rPr lang="en-US" sz="1600" dirty="0" err="1"/>
              <a:t>eliminarlas</a:t>
            </a:r>
            <a:r>
              <a:rPr lang="en-US" sz="1600" dirty="0"/>
              <a:t>.</a:t>
            </a:r>
            <a:endParaRPr lang="en-US" sz="1600"/>
          </a:p>
          <a:p>
            <a:pPr marL="342900" indent="-342900">
              <a:buFont typeface="Calibri"/>
              <a:buChar char="-"/>
            </a:pPr>
            <a:r>
              <a:rPr lang="en-US" sz="1600" err="1"/>
              <a:t>Mantén</a:t>
            </a:r>
            <a:r>
              <a:rPr lang="en-US" sz="1600" dirty="0"/>
              <a:t> solo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necesarias</a:t>
            </a:r>
            <a:r>
              <a:rPr lang="en-US" sz="1600" dirty="0"/>
              <a:t> para KPIs, </a:t>
            </a:r>
            <a:r>
              <a:rPr lang="en-US" sz="1600" err="1"/>
              <a:t>filtros</a:t>
            </a:r>
            <a:r>
              <a:rPr lang="en-US" sz="1600" dirty="0"/>
              <a:t> o </a:t>
            </a:r>
            <a:r>
              <a:rPr lang="en-US" sz="1600" err="1"/>
              <a:t>visualizaciones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336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B564-4450-6312-8042-65444D82A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8987-2ABD-E18A-2E1A-245EEBB3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800" dirty="0"/>
              <a:t>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CDEC71-D784-F7D8-E7F6-022A662D087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66DB9-0C04-D0EE-1781-BE678AD7B673}"/>
              </a:ext>
            </a:extLst>
          </p:cNvPr>
          <p:cNvSpPr txBox="1"/>
          <p:nvPr/>
        </p:nvSpPr>
        <p:spPr>
          <a:xfrm>
            <a:off x="517703" y="1720190"/>
            <a:ext cx="11153197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ELIMINAR COLUMNAS Y FILAS (FILAS)</a:t>
            </a:r>
          </a:p>
          <a:p>
            <a:endParaRPr lang="en-US" sz="2400" b="1" dirty="0"/>
          </a:p>
          <a:p>
            <a:r>
              <a:rPr lang="en-US" sz="2000" b="1" dirty="0"/>
              <a:t>¿PORQUÉ ELIMINAR FILAS?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 err="1"/>
              <a:t>Algunas</a:t>
            </a:r>
            <a:r>
              <a:rPr lang="en-US" sz="1600" dirty="0"/>
              <a:t> </a:t>
            </a:r>
            <a:r>
              <a:rPr lang="en-US" sz="1600" dirty="0" err="1"/>
              <a:t>filas</a:t>
            </a:r>
            <a:r>
              <a:rPr lang="en-US" sz="1600" dirty="0"/>
              <a:t> </a:t>
            </a:r>
            <a:r>
              <a:rPr lang="en-US" sz="1600" dirty="0" err="1"/>
              <a:t>pueden</a:t>
            </a:r>
            <a:r>
              <a:rPr lang="en-US" sz="1600" dirty="0"/>
              <a:t> </a:t>
            </a:r>
            <a:r>
              <a:rPr lang="en-US" sz="1600" dirty="0" err="1"/>
              <a:t>estar</a:t>
            </a:r>
            <a:r>
              <a:rPr lang="en-US" sz="1600" dirty="0"/>
              <a:t> </a:t>
            </a:r>
            <a:r>
              <a:rPr lang="en-US" sz="1600" dirty="0" err="1"/>
              <a:t>vacías</a:t>
            </a:r>
            <a:r>
              <a:rPr lang="en-US" sz="1600" dirty="0"/>
              <a:t>, </a:t>
            </a:r>
            <a:r>
              <a:rPr lang="en-US" sz="1600" dirty="0" err="1"/>
              <a:t>duplicadas</a:t>
            </a:r>
            <a:r>
              <a:rPr lang="en-US" sz="1600" dirty="0"/>
              <a:t> o </a:t>
            </a:r>
            <a:r>
              <a:rPr lang="en-US" sz="1600" dirty="0" err="1"/>
              <a:t>contener</a:t>
            </a:r>
            <a:r>
              <a:rPr lang="en-US" sz="1600" dirty="0"/>
              <a:t> </a:t>
            </a:r>
            <a:r>
              <a:rPr lang="en-US" sz="1600" dirty="0" err="1"/>
              <a:t>errores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dirty="0"/>
              <a:t>Filas </a:t>
            </a:r>
            <a:r>
              <a:rPr lang="en-US" sz="1600" err="1"/>
              <a:t>irrelevantes</a:t>
            </a:r>
            <a:r>
              <a:rPr lang="en-US" sz="1600" dirty="0"/>
              <a:t>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distorsionar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resultados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000" b="1" dirty="0"/>
              <a:t>TIPOS DE ELIMINACIÓN</a:t>
            </a:r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err="1"/>
              <a:t>vacías</a:t>
            </a:r>
            <a:r>
              <a:rPr lang="en-US" sz="1600" dirty="0"/>
              <a:t>: sin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útiles</a:t>
            </a:r>
            <a:r>
              <a:rPr lang="en-US" sz="16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con </a:t>
            </a:r>
            <a:r>
              <a:rPr lang="en-US" sz="1600" b="1" dirty="0" err="1"/>
              <a:t>errores</a:t>
            </a:r>
            <a:r>
              <a:rPr lang="en-US" sz="1600" dirty="0"/>
              <a:t>: </a:t>
            </a:r>
            <a:r>
              <a:rPr lang="en-US" sz="1600" dirty="0" err="1"/>
              <a:t>valores</a:t>
            </a:r>
            <a:r>
              <a:rPr lang="en-US" sz="1600" dirty="0"/>
              <a:t> no </a:t>
            </a:r>
            <a:r>
              <a:rPr lang="en-US" sz="1600" dirty="0" err="1"/>
              <a:t>válidos</a:t>
            </a:r>
            <a:r>
              <a:rPr lang="en-US" sz="1600" dirty="0"/>
              <a:t> o mal </a:t>
            </a:r>
            <a:r>
              <a:rPr lang="en-US" sz="1600" dirty="0" err="1"/>
              <a:t>formateados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dirty="0" err="1"/>
              <a:t>duplicadas</a:t>
            </a:r>
            <a:r>
              <a:rPr lang="en-US" sz="1600" dirty="0"/>
              <a:t>: </a:t>
            </a:r>
            <a:r>
              <a:rPr lang="en-US" sz="1600" dirty="0" err="1"/>
              <a:t>registros</a:t>
            </a:r>
            <a:r>
              <a:rPr lang="en-US" sz="1600" dirty="0"/>
              <a:t> </a:t>
            </a:r>
            <a:r>
              <a:rPr lang="en-US" sz="1600" dirty="0" err="1"/>
              <a:t>repetidos</a:t>
            </a:r>
            <a:r>
              <a:rPr lang="en-US" sz="16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Filas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condición</a:t>
            </a:r>
            <a:r>
              <a:rPr lang="en-US" sz="1600" dirty="0"/>
              <a:t>: </a:t>
            </a:r>
            <a:r>
              <a:rPr lang="en-US" sz="1600" dirty="0" err="1"/>
              <a:t>por</a:t>
            </a:r>
            <a:r>
              <a:rPr lang="en-US" sz="1600" dirty="0"/>
              <a:t> </a:t>
            </a:r>
            <a:r>
              <a:rPr lang="en-US" sz="1600" dirty="0" err="1"/>
              <a:t>ejemplo</a:t>
            </a:r>
            <a:r>
              <a:rPr lang="en-US" sz="1600" dirty="0"/>
              <a:t>, </a:t>
            </a:r>
            <a:r>
              <a:rPr lang="en-US" sz="1600" dirty="0" err="1"/>
              <a:t>eliminar</a:t>
            </a:r>
            <a:r>
              <a:rPr lang="en-US" sz="1600" dirty="0"/>
              <a:t> </a:t>
            </a:r>
            <a:r>
              <a:rPr lang="en-US" sz="1600" dirty="0" err="1"/>
              <a:t>registros</a:t>
            </a:r>
            <a:r>
              <a:rPr lang="en-US" sz="1600" dirty="0"/>
              <a:t> con </a:t>
            </a:r>
            <a:r>
              <a:rPr lang="en-US" sz="1600" dirty="0" err="1"/>
              <a:t>fecha</a:t>
            </a:r>
            <a:r>
              <a:rPr lang="en-US" sz="1600" dirty="0"/>
              <a:t> anterior a 2020.</a:t>
            </a:r>
            <a:endParaRPr lang="en-US" dirty="0"/>
          </a:p>
          <a:p>
            <a:endParaRPr lang="en-US" sz="1600" dirty="0"/>
          </a:p>
          <a:p>
            <a:r>
              <a:rPr lang="en-US" sz="2000" b="1" dirty="0"/>
              <a:t>¿COMO SE HACE?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r>
              <a:rPr lang="en-US" sz="1600" err="1"/>
              <a:t>Desde</a:t>
            </a:r>
            <a:r>
              <a:rPr lang="en-US" sz="1600" dirty="0"/>
              <a:t> la </a:t>
            </a:r>
            <a:r>
              <a:rPr lang="en-US" sz="1600" err="1"/>
              <a:t>pestaña</a:t>
            </a:r>
            <a:r>
              <a:rPr lang="en-US" sz="1600" dirty="0"/>
              <a:t> </a:t>
            </a:r>
            <a:r>
              <a:rPr lang="en-US" sz="1600" err="1"/>
              <a:t>Inicio</a:t>
            </a:r>
            <a:r>
              <a:rPr lang="en-US" sz="1600" dirty="0"/>
              <a:t> &gt; </a:t>
            </a:r>
            <a:r>
              <a:rPr lang="en-US" sz="1600" err="1"/>
              <a:t>Quitar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O </a:t>
            </a:r>
            <a:r>
              <a:rPr lang="en-US" sz="1600" dirty="0" err="1"/>
              <a:t>aplicar</a:t>
            </a:r>
            <a:r>
              <a:rPr lang="en-US" sz="1600" dirty="0"/>
              <a:t> </a:t>
            </a:r>
            <a:r>
              <a:rPr lang="en-US" sz="1600" dirty="0" err="1"/>
              <a:t>filtros</a:t>
            </a:r>
            <a:r>
              <a:rPr lang="en-US" sz="1600" dirty="0"/>
              <a:t> y luego </a:t>
            </a:r>
            <a:r>
              <a:rPr lang="en-US" sz="1600" dirty="0" err="1"/>
              <a:t>eliminar</a:t>
            </a:r>
            <a:r>
              <a:rPr lang="en-US" sz="1600" dirty="0"/>
              <a:t>.</a:t>
            </a:r>
            <a:endParaRPr lang="en-US" dirty="0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66643308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GestaltVTI</vt:lpstr>
      <vt:lpstr>ANALÍTICA DE DATOS  Y POWER BI  SESION 04 TRANSFORMACION DE DATOS</vt:lpstr>
      <vt:lpstr>SESIONES PENDIENTES</vt:lpstr>
      <vt:lpstr>REPASO SESION 03</vt:lpstr>
      <vt:lpstr>ANALÍTICA DE DATOS POWER BI IMPORTACIÓN DE DATOS TRANSFORMACIÓN DATOS II -&gt;   BÁSICAS | INTERMEDIAS | AVANZADAS VISUALIZACIÓN DATOS EXPRESIONES ANÁLISIS DE DATOS (DAX) CASOS PRACTICOS: INFORMES &amp; REPORTES CONFIGURACIÓNES AVANZADAS Y BUENAS PRÁCTICAS </vt:lpstr>
      <vt:lpstr>TRANSFORMACIÓN DE DATOS II</vt:lpstr>
      <vt:lpstr>TRANSFORMACIÓN  DE DATOS</vt:lpstr>
      <vt:lpstr>TRANSFORMACIONES BÁSICAS</vt:lpstr>
      <vt:lpstr>TRANSFORMACIONES BÁSICAS</vt:lpstr>
      <vt:lpstr>TRANSFORMACIONES BÁSICAS</vt:lpstr>
      <vt:lpstr>TRANSFORMACIONES BÁSICAS</vt:lpstr>
      <vt:lpstr>TRANSFORMACIONES BÁSICAS</vt:lpstr>
      <vt:lpstr>TRANSFORMACIONES BÁSICAS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INTERMEDIAS</vt:lpstr>
      <vt:lpstr>TRANSFORMACIONES AVANZADAS</vt:lpstr>
      <vt:lpstr>TRANSFORMACIONES AVANZADAS</vt:lpstr>
      <vt:lpstr>Gracias  FINAL SESION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7297</cp:revision>
  <dcterms:created xsi:type="dcterms:W3CDTF">2025-05-06T11:53:30Z</dcterms:created>
  <dcterms:modified xsi:type="dcterms:W3CDTF">2025-05-27T02:36:58Z</dcterms:modified>
</cp:coreProperties>
</file>