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62" r:id="rId5"/>
    <p:sldId id="265" r:id="rId6"/>
    <p:sldId id="258" r:id="rId7"/>
    <p:sldId id="267" r:id="rId8"/>
    <p:sldId id="270" r:id="rId9"/>
    <p:sldId id="271" r:id="rId10"/>
    <p:sldId id="266" r:id="rId11"/>
    <p:sldId id="257" r:id="rId12"/>
    <p:sldId id="269" r:id="rId13"/>
    <p:sldId id="272" r:id="rId14"/>
    <p:sldId id="259" r:id="rId15"/>
    <p:sldId id="263" r:id="rId16"/>
    <p:sldId id="27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87E9D7-ECB0-4EC7-8861-C4C39059B893}" v="115" dt="2020-01-16T16:00:12.305"/>
    <p1510:client id="{5CB64E19-2410-40F1-9065-D985466A8ABB}" v="786" dt="2020-01-15T19:00:39.058"/>
    <p1510:client id="{C0B22536-4A8D-6403-606B-40581B96FC94}" v="46" dt="2020-01-16T16:51:00.344"/>
    <p1510:client id="{C0DDF3C1-38D1-0A30-AF79-5259636DAD0C}" v="306" dt="2020-01-16T16:52:46.215"/>
    <p1510:client id="{D28026ED-BF85-41B5-AB71-C279E193CC0F}" v="1317" dt="2020-01-15T14:39:41.627"/>
    <p1510:client id="{D2E46010-EED7-02C3-C469-BC760CCFC586}" v="682" dt="2020-01-16T16:02:41.988"/>
    <p1510:client id="{D525F8E3-E8F7-AF8C-12B7-C933075933A7}" v="306" dt="2020-01-15T19:13:33.279"/>
    <p1510:client id="{DCBD370D-824B-4465-8A5A-0B6CF8DD6623}" v="604" dt="2020-01-16T15:03:42.6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3526894/lines-in-background-imag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3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picture containing sitting, computer, laptop, dark&#10;&#10;Description generated with very high confidence">
            <a:extLst>
              <a:ext uri="{FF2B5EF4-FFF2-40B4-BE49-F238E27FC236}">
                <a16:creationId xmlns:a16="http://schemas.microsoft.com/office/drawing/2014/main" id="{214FDD8C-D8B1-49CB-AF07-FCF6090697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2" name="Freeform: Shape 45">
            <a:extLst>
              <a:ext uri="{FF2B5EF4-FFF2-40B4-BE49-F238E27FC236}">
                <a16:creationId xmlns:a16="http://schemas.microsoft.com/office/drawing/2014/main" id="{FD367FDA-2141-45CD-BBF9-48670C11D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314" y="1073777"/>
            <a:ext cx="5952405" cy="4412648"/>
          </a:xfrm>
          <a:custGeom>
            <a:avLst/>
            <a:gdLst>
              <a:gd name="connsiteX0" fmla="*/ 5087889 w 5952405"/>
              <a:gd name="connsiteY0" fmla="*/ 880798 h 4412648"/>
              <a:gd name="connsiteX1" fmla="*/ 5602872 w 5952405"/>
              <a:gd name="connsiteY1" fmla="*/ 880798 h 4412648"/>
              <a:gd name="connsiteX2" fmla="*/ 5682956 w 5952405"/>
              <a:gd name="connsiteY2" fmla="*/ 927340 h 4412648"/>
              <a:gd name="connsiteX3" fmla="*/ 5939892 w 5952405"/>
              <a:gd name="connsiteY3" fmla="*/ 1371716 h 4412648"/>
              <a:gd name="connsiteX4" fmla="*/ 5939892 w 5952405"/>
              <a:gd name="connsiteY4" fmla="*/ 1462586 h 4412648"/>
              <a:gd name="connsiteX5" fmla="*/ 5682956 w 5952405"/>
              <a:gd name="connsiteY5" fmla="*/ 1906962 h 4412648"/>
              <a:gd name="connsiteX6" fmla="*/ 5602872 w 5952405"/>
              <a:gd name="connsiteY6" fmla="*/ 1953505 h 4412648"/>
              <a:gd name="connsiteX7" fmla="*/ 5087889 w 5952405"/>
              <a:gd name="connsiteY7" fmla="*/ 1953505 h 4412648"/>
              <a:gd name="connsiteX8" fmla="*/ 5008916 w 5952405"/>
              <a:gd name="connsiteY8" fmla="*/ 1906962 h 4412648"/>
              <a:gd name="connsiteX9" fmla="*/ 4750868 w 5952405"/>
              <a:gd name="connsiteY9" fmla="*/ 1462586 h 4412648"/>
              <a:gd name="connsiteX10" fmla="*/ 4750868 w 5952405"/>
              <a:gd name="connsiteY10" fmla="*/ 1371716 h 4412648"/>
              <a:gd name="connsiteX11" fmla="*/ 5008916 w 5952405"/>
              <a:gd name="connsiteY11" fmla="*/ 927340 h 4412648"/>
              <a:gd name="connsiteX12" fmla="*/ 5087889 w 5952405"/>
              <a:gd name="connsiteY12" fmla="*/ 880798 h 4412648"/>
              <a:gd name="connsiteX13" fmla="*/ 1437823 w 5952405"/>
              <a:gd name="connsiteY13" fmla="*/ 0 h 4412648"/>
              <a:gd name="connsiteX14" fmla="*/ 3556238 w 5952405"/>
              <a:gd name="connsiteY14" fmla="*/ 0 h 4412648"/>
              <a:gd name="connsiteX15" fmla="*/ 3885668 w 5952405"/>
              <a:gd name="connsiteY15" fmla="*/ 191458 h 4412648"/>
              <a:gd name="connsiteX16" fmla="*/ 4942588 w 5952405"/>
              <a:gd name="connsiteY16" fmla="*/ 2019425 h 4412648"/>
              <a:gd name="connsiteX17" fmla="*/ 4942588 w 5952405"/>
              <a:gd name="connsiteY17" fmla="*/ 2393224 h 4412648"/>
              <a:gd name="connsiteX18" fmla="*/ 4550147 w 5952405"/>
              <a:gd name="connsiteY18" fmla="*/ 3071961 h 4412648"/>
              <a:gd name="connsiteX19" fmla="*/ 4549818 w 5952405"/>
              <a:gd name="connsiteY19" fmla="*/ 3072530 h 4412648"/>
              <a:gd name="connsiteX20" fmla="*/ 4539741 w 5952405"/>
              <a:gd name="connsiteY20" fmla="*/ 3072530 h 4412648"/>
              <a:gd name="connsiteX21" fmla="*/ 3588169 w 5952405"/>
              <a:gd name="connsiteY21" fmla="*/ 3072530 h 4412648"/>
              <a:gd name="connsiteX22" fmla="*/ 3432811 w 5952405"/>
              <a:gd name="connsiteY22" fmla="*/ 3158889 h 4412648"/>
              <a:gd name="connsiteX23" fmla="*/ 2889055 w 5952405"/>
              <a:gd name="connsiteY23" fmla="*/ 4089642 h 4412648"/>
              <a:gd name="connsiteX24" fmla="*/ 2889055 w 5952405"/>
              <a:gd name="connsiteY24" fmla="*/ 4268756 h 4412648"/>
              <a:gd name="connsiteX25" fmla="*/ 2957025 w 5952405"/>
              <a:gd name="connsiteY25" fmla="*/ 4385100 h 4412648"/>
              <a:gd name="connsiteX26" fmla="*/ 2973119 w 5952405"/>
              <a:gd name="connsiteY26" fmla="*/ 4412648 h 4412648"/>
              <a:gd name="connsiteX27" fmla="*/ 2913734 w 5952405"/>
              <a:gd name="connsiteY27" fmla="*/ 4412648 h 4412648"/>
              <a:gd name="connsiteX28" fmla="*/ 1437823 w 5952405"/>
              <a:gd name="connsiteY28" fmla="*/ 4412648 h 4412648"/>
              <a:gd name="connsiteX29" fmla="*/ 1112968 w 5952405"/>
              <a:gd name="connsiteY29" fmla="*/ 4221190 h 4412648"/>
              <a:gd name="connsiteX30" fmla="*/ 51474 w 5952405"/>
              <a:gd name="connsiteY30" fmla="*/ 2393224 h 4412648"/>
              <a:gd name="connsiteX31" fmla="*/ 51474 w 5952405"/>
              <a:gd name="connsiteY31" fmla="*/ 2019425 h 4412648"/>
              <a:gd name="connsiteX32" fmla="*/ 1112968 w 5952405"/>
              <a:gd name="connsiteY32" fmla="*/ 191458 h 4412648"/>
              <a:gd name="connsiteX33" fmla="*/ 1437823 w 5952405"/>
              <a:gd name="connsiteY33" fmla="*/ 0 h 441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952405" h="4412648">
                <a:moveTo>
                  <a:pt x="5087889" y="880798"/>
                </a:moveTo>
                <a:cubicBezTo>
                  <a:pt x="5087889" y="880798"/>
                  <a:pt x="5087889" y="880798"/>
                  <a:pt x="5602872" y="880798"/>
                </a:cubicBezTo>
                <a:cubicBezTo>
                  <a:pt x="5636241" y="880798"/>
                  <a:pt x="5666272" y="898528"/>
                  <a:pt x="5682956" y="927340"/>
                </a:cubicBezTo>
                <a:cubicBezTo>
                  <a:pt x="5682956" y="927340"/>
                  <a:pt x="5682956" y="927340"/>
                  <a:pt x="5939892" y="1371716"/>
                </a:cubicBezTo>
                <a:cubicBezTo>
                  <a:pt x="5956576" y="1399421"/>
                  <a:pt x="5956576" y="1434882"/>
                  <a:pt x="5939892" y="1462586"/>
                </a:cubicBezTo>
                <a:cubicBezTo>
                  <a:pt x="5939892" y="1462586"/>
                  <a:pt x="5939892" y="1462586"/>
                  <a:pt x="5682956" y="1906962"/>
                </a:cubicBezTo>
                <a:cubicBezTo>
                  <a:pt x="5666272" y="1935775"/>
                  <a:pt x="5636241" y="1953505"/>
                  <a:pt x="5602872" y="1953505"/>
                </a:cubicBezTo>
                <a:cubicBezTo>
                  <a:pt x="5602872" y="1953505"/>
                  <a:pt x="5602872" y="1953505"/>
                  <a:pt x="5087889" y="1953505"/>
                </a:cubicBezTo>
                <a:cubicBezTo>
                  <a:pt x="5055632" y="1953505"/>
                  <a:pt x="5024489" y="1935775"/>
                  <a:pt x="5008916" y="1906962"/>
                </a:cubicBezTo>
                <a:cubicBezTo>
                  <a:pt x="5008916" y="1906962"/>
                  <a:pt x="5008916" y="1906962"/>
                  <a:pt x="4750868" y="1462586"/>
                </a:cubicBezTo>
                <a:cubicBezTo>
                  <a:pt x="4734184" y="1434882"/>
                  <a:pt x="4734184" y="1399421"/>
                  <a:pt x="4750868" y="1371716"/>
                </a:cubicBezTo>
                <a:cubicBezTo>
                  <a:pt x="4750868" y="1371716"/>
                  <a:pt x="4750868" y="1371716"/>
                  <a:pt x="5008916" y="927340"/>
                </a:cubicBezTo>
                <a:cubicBezTo>
                  <a:pt x="5024489" y="898528"/>
                  <a:pt x="5055632" y="880798"/>
                  <a:pt x="5087889" y="880798"/>
                </a:cubicBezTo>
                <a:close/>
                <a:moveTo>
                  <a:pt x="1437823" y="0"/>
                </a:moveTo>
                <a:cubicBezTo>
                  <a:pt x="1437823" y="0"/>
                  <a:pt x="1437823" y="0"/>
                  <a:pt x="3556238" y="0"/>
                </a:cubicBezTo>
                <a:cubicBezTo>
                  <a:pt x="3693500" y="0"/>
                  <a:pt x="3817038" y="72936"/>
                  <a:pt x="3885668" y="191458"/>
                </a:cubicBezTo>
                <a:cubicBezTo>
                  <a:pt x="3885668" y="191458"/>
                  <a:pt x="3885668" y="191458"/>
                  <a:pt x="4942588" y="2019425"/>
                </a:cubicBezTo>
                <a:cubicBezTo>
                  <a:pt x="5011220" y="2133388"/>
                  <a:pt x="5011220" y="2279261"/>
                  <a:pt x="4942588" y="2393224"/>
                </a:cubicBezTo>
                <a:cubicBezTo>
                  <a:pt x="4942588" y="2393224"/>
                  <a:pt x="4942588" y="2393224"/>
                  <a:pt x="4550147" y="3071961"/>
                </a:cubicBezTo>
                <a:lnTo>
                  <a:pt x="4549818" y="3072530"/>
                </a:lnTo>
                <a:lnTo>
                  <a:pt x="4539741" y="3072530"/>
                </a:lnTo>
                <a:cubicBezTo>
                  <a:pt x="4403802" y="3072530"/>
                  <a:pt x="4131924" y="3072530"/>
                  <a:pt x="3588169" y="3072530"/>
                </a:cubicBezTo>
                <a:cubicBezTo>
                  <a:pt x="3529910" y="3072530"/>
                  <a:pt x="3458704" y="3110912"/>
                  <a:pt x="3432811" y="3158889"/>
                </a:cubicBezTo>
                <a:cubicBezTo>
                  <a:pt x="3432811" y="3158889"/>
                  <a:pt x="3432811" y="3158889"/>
                  <a:pt x="2889055" y="4089642"/>
                </a:cubicBezTo>
                <a:cubicBezTo>
                  <a:pt x="2859925" y="4140817"/>
                  <a:pt x="2859925" y="4217580"/>
                  <a:pt x="2889055" y="4268756"/>
                </a:cubicBezTo>
                <a:cubicBezTo>
                  <a:pt x="2889055" y="4268756"/>
                  <a:pt x="2889055" y="4268756"/>
                  <a:pt x="2957025" y="4385100"/>
                </a:cubicBezTo>
                <a:lnTo>
                  <a:pt x="2973119" y="4412648"/>
                </a:lnTo>
                <a:lnTo>
                  <a:pt x="2913734" y="4412648"/>
                </a:lnTo>
                <a:cubicBezTo>
                  <a:pt x="2599952" y="4412648"/>
                  <a:pt x="2132928" y="4412648"/>
                  <a:pt x="1437823" y="4412648"/>
                </a:cubicBezTo>
                <a:cubicBezTo>
                  <a:pt x="1305136" y="4412648"/>
                  <a:pt x="1177025" y="4339712"/>
                  <a:pt x="1112968" y="4221190"/>
                </a:cubicBezTo>
                <a:cubicBezTo>
                  <a:pt x="1112968" y="4221190"/>
                  <a:pt x="1112968" y="4221190"/>
                  <a:pt x="51474" y="2393224"/>
                </a:cubicBezTo>
                <a:cubicBezTo>
                  <a:pt x="-17158" y="2279261"/>
                  <a:pt x="-17158" y="2133388"/>
                  <a:pt x="51474" y="2019425"/>
                </a:cubicBezTo>
                <a:cubicBezTo>
                  <a:pt x="51474" y="2019425"/>
                  <a:pt x="51474" y="2019425"/>
                  <a:pt x="1112968" y="191458"/>
                </a:cubicBezTo>
                <a:cubicBezTo>
                  <a:pt x="1177025" y="72936"/>
                  <a:pt x="1305136" y="0"/>
                  <a:pt x="143782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912" y="1874520"/>
            <a:ext cx="3447288" cy="1792224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>
                <a:solidFill>
                  <a:schemeClr val="bg1"/>
                </a:solidFill>
                <a:cs typeface="Calibri Light"/>
              </a:rPr>
              <a:t>JFC Converter</a:t>
            </a:r>
            <a:endParaRPr lang="en-US" sz="4400" b="1">
              <a:solidFill>
                <a:schemeClr val="bg1"/>
              </a:solidFill>
            </a:endParaRPr>
          </a:p>
        </p:txBody>
      </p:sp>
      <p:sp>
        <p:nvSpPr>
          <p:cNvPr id="43" name="Freeform: Shape 47">
            <a:extLst>
              <a:ext uri="{FF2B5EF4-FFF2-40B4-BE49-F238E27FC236}">
                <a16:creationId xmlns:a16="http://schemas.microsoft.com/office/drawing/2014/main" id="{89E7A3B0-8177-473E-B1D0-59D0661DC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0521" y="4146804"/>
            <a:ext cx="2527006" cy="221333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rgbClr val="FFFF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1911" y="3758184"/>
            <a:ext cx="3447287" cy="4882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b="1">
                <a:solidFill>
                  <a:schemeClr val="bg1"/>
                </a:solidFill>
                <a:cs typeface="Calibri"/>
              </a:rPr>
              <a:t>AT-11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4" name="Picture 4" descr="A picture containing racket, holding, ball, player&#10;&#10;Description generated with very high confidence">
            <a:extLst>
              <a:ext uri="{FF2B5EF4-FFF2-40B4-BE49-F238E27FC236}">
                <a16:creationId xmlns:a16="http://schemas.microsoft.com/office/drawing/2014/main" id="{067C1EA1-F46C-4C68-BB59-7F0AD5CA4E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413" r="-5" b="-5"/>
          <a:stretch/>
        </p:blipFill>
        <p:spPr>
          <a:xfrm>
            <a:off x="3614820" y="4246417"/>
            <a:ext cx="2298408" cy="2013116"/>
          </a:xfrm>
          <a:custGeom>
            <a:avLst/>
            <a:gdLst>
              <a:gd name="connsiteX0" fmla="*/ 655742 w 2298408"/>
              <a:gd name="connsiteY0" fmla="*/ 0 h 2013116"/>
              <a:gd name="connsiteX1" fmla="*/ 1644875 w 2298408"/>
              <a:gd name="connsiteY1" fmla="*/ 0 h 2013116"/>
              <a:gd name="connsiteX2" fmla="*/ 1786179 w 2298408"/>
              <a:gd name="connsiteY2" fmla="*/ 78547 h 2013116"/>
              <a:gd name="connsiteX3" fmla="*/ 2280745 w 2298408"/>
              <a:gd name="connsiteY3" fmla="*/ 925103 h 2013116"/>
              <a:gd name="connsiteX4" fmla="*/ 2280745 w 2298408"/>
              <a:gd name="connsiteY4" fmla="*/ 1088014 h 2013116"/>
              <a:gd name="connsiteX5" fmla="*/ 1786179 w 2298408"/>
              <a:gd name="connsiteY5" fmla="*/ 1934570 h 2013116"/>
              <a:gd name="connsiteX6" fmla="*/ 1644875 w 2298408"/>
              <a:gd name="connsiteY6" fmla="*/ 2013116 h 2013116"/>
              <a:gd name="connsiteX7" fmla="*/ 655742 w 2298408"/>
              <a:gd name="connsiteY7" fmla="*/ 2013116 h 2013116"/>
              <a:gd name="connsiteX8" fmla="*/ 514438 w 2298408"/>
              <a:gd name="connsiteY8" fmla="*/ 1934570 h 2013116"/>
              <a:gd name="connsiteX9" fmla="*/ 19872 w 2298408"/>
              <a:gd name="connsiteY9" fmla="*/ 1088014 h 2013116"/>
              <a:gd name="connsiteX10" fmla="*/ 19872 w 2298408"/>
              <a:gd name="connsiteY10" fmla="*/ 925103 h 2013116"/>
              <a:gd name="connsiteX11" fmla="*/ 514438 w 2298408"/>
              <a:gd name="connsiteY11" fmla="*/ 78547 h 2013116"/>
              <a:gd name="connsiteX12" fmla="*/ 655742 w 2298408"/>
              <a:gd name="connsiteY12" fmla="*/ 0 h 201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47B64A-6473-4BC3-8457-3EA010A2F2B8}"/>
              </a:ext>
            </a:extLst>
          </p:cNvPr>
          <p:cNvSpPr txBox="1"/>
          <p:nvPr/>
        </p:nvSpPr>
        <p:spPr>
          <a:xfrm>
            <a:off x="9870531" y="6657945"/>
            <a:ext cx="2321469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EC419-845C-4364-9DAA-74CA48B36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52" y="2798976"/>
            <a:ext cx="564108" cy="1348309"/>
          </a:xfrm>
        </p:spPr>
        <p:txBody>
          <a:bodyPr>
            <a:noAutofit/>
          </a:bodyPr>
          <a:lstStyle/>
          <a:p>
            <a:r>
              <a:rPr lang="en-US" sz="6000">
                <a:cs typeface="Calibri Light"/>
              </a:rPr>
              <a:t>TOKENS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60D8594-8398-4136-B71E-E1C3E9DDA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746" y="-5450"/>
            <a:ext cx="9049881" cy="6751068"/>
          </a:xfrm>
        </p:spPr>
      </p:pic>
    </p:spTree>
    <p:extLst>
      <p:ext uri="{BB962C8B-B14F-4D97-AF65-F5344CB8AC3E}">
        <p14:creationId xmlns:p14="http://schemas.microsoft.com/office/powerpoint/2010/main" val="843643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7EC9214-3C32-44F4-80F7-B10810C7B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246" b="-4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F9C09-D83C-42C0-97F9-B7DBFC11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8" y="640082"/>
            <a:ext cx="6274591" cy="33516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>
                <a:solidFill>
                  <a:schemeClr val="bg1"/>
                </a:solidFill>
              </a:rPr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3041527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2C08D-7039-4E21-8C69-7838019B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Packages</a:t>
            </a:r>
          </a:p>
        </p:txBody>
      </p:sp>
      <p:pic>
        <p:nvPicPr>
          <p:cNvPr id="4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0B5F9C7-E5CD-4847-A8C8-A7EB6C3A8E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1" t="7847" r="70151" b="26761"/>
          <a:stretch/>
        </p:blipFill>
        <p:spPr>
          <a:xfrm>
            <a:off x="5194300" y="650875"/>
            <a:ext cx="3716338" cy="5562600"/>
          </a:xfrm>
          <a:prstGeom prst="rect">
            <a:avLst/>
          </a:prstGeom>
        </p:spPr>
      </p:pic>
      <p:pic>
        <p:nvPicPr>
          <p:cNvPr id="6" name="Picture 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00852F2A-5BB2-4A14-A58A-47FEFC025B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82" t="11364" r="71246" b="17500"/>
          <a:stretch/>
        </p:blipFill>
        <p:spPr>
          <a:xfrm>
            <a:off x="8993188" y="650875"/>
            <a:ext cx="26701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48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B29CA-B1D8-4892-B458-D22A1EEC9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>
                <a:solidFill>
                  <a:srgbClr val="FFFFFF"/>
                </a:solidFill>
              </a:rPr>
              <a:t>First Class</a:t>
            </a: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1">
                <a:solidFill>
                  <a:srgbClr val="FFFFFF"/>
                </a:solidFill>
              </a:rPr>
              <a:t>Diagram</a:t>
            </a:r>
            <a:endParaRPr lang="en-US" sz="26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B7F45777-314A-45F8-9CB0-D2AD73690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101" y="1013762"/>
            <a:ext cx="8122690" cy="453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25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B29CA-B1D8-4892-B458-D22A1EEC9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</a:t>
            </a:r>
            <a:r>
              <a:rPr lang="en-US" sz="2600" b="1">
                <a:solidFill>
                  <a:srgbClr val="FFFFFF"/>
                </a:solidFill>
              </a:rPr>
              <a:t>Diagram</a:t>
            </a:r>
            <a:endParaRPr lang="en-US" sz="26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C836C7A-DC32-4FF8-9C0C-03B51E8E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447" y="44074"/>
            <a:ext cx="7719994" cy="694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44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33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79D9B-D472-45E7-8EBB-FF8ECCCE9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 Coverage</a:t>
            </a:r>
          </a:p>
        </p:txBody>
      </p:sp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D1FACE6-A074-48A7-AF7A-17DE8E351C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8" t="2963" r="1034" b="3704"/>
          <a:stretch/>
        </p:blipFill>
        <p:spPr>
          <a:xfrm>
            <a:off x="3700818" y="887557"/>
            <a:ext cx="8293228" cy="478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46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E163-2069-4D82-9705-D26889498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Bugs known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6986A-CD36-4886-95A5-B17038BAE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30" y="1825625"/>
            <a:ext cx="1073197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Check if the file extension was requested in the right controller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VideoConverter class allows to convert an image to a video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The converter doesn't lunch an error when the command process failed.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Response ilegal state exception in swagger ui</a:t>
            </a:r>
          </a:p>
        </p:txBody>
      </p:sp>
    </p:spTree>
    <p:extLst>
      <p:ext uri="{BB962C8B-B14F-4D97-AF65-F5344CB8AC3E}">
        <p14:creationId xmlns:p14="http://schemas.microsoft.com/office/powerpoint/2010/main" val="4082603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F5660-52B0-4DC6-8821-3D9DBF0D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447741"/>
            <a:ext cx="4278623" cy="1645919"/>
          </a:xfrm>
        </p:spPr>
        <p:txBody>
          <a:bodyPr>
            <a:normAutofit/>
          </a:bodyPr>
          <a:lstStyle/>
          <a:p>
            <a:r>
              <a:rPr lang="en-US" b="1">
                <a:cs typeface="Calibri Light"/>
              </a:rPr>
              <a:t>JFC APPLICATION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827416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D0EF7D-8D7F-4A18-A68B-92E2D448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825104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D2D2B-D756-471B-A8C6-029F98240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912937"/>
            <a:ext cx="4741917" cy="309354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LIVE DEMO</a:t>
            </a:r>
          </a:p>
          <a:p>
            <a:pPr marL="0" indent="0">
              <a:buNone/>
            </a:pPr>
            <a:endParaRPr lang="en-US" sz="24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42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9" descr="A close up of a sign&#10;&#10;Description generated with high confidence">
            <a:extLst>
              <a:ext uri="{FF2B5EF4-FFF2-40B4-BE49-F238E27FC236}">
                <a16:creationId xmlns:a16="http://schemas.microsoft.com/office/drawing/2014/main" id="{42332DFD-82A2-49D0-86D5-01F65F726A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6037" r="-6" b="6083"/>
          <a:stretch/>
        </p:blipFill>
        <p:spPr>
          <a:xfrm>
            <a:off x="5468387" y="354768"/>
            <a:ext cx="2275744" cy="2275744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7" name="Picture 17" descr="A close up of a logo&#10;&#10;Description generated with high confidence">
            <a:extLst>
              <a:ext uri="{FF2B5EF4-FFF2-40B4-BE49-F238E27FC236}">
                <a16:creationId xmlns:a16="http://schemas.microsoft.com/office/drawing/2014/main" id="{6D6A3E03-F2C1-47F9-AAFA-A85F08FED4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3" b="3"/>
          <a:stretch/>
        </p:blipFill>
        <p:spPr>
          <a:xfrm>
            <a:off x="5597753" y="2197404"/>
            <a:ext cx="3316388" cy="3316386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8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8107AB5-77B4-4501-975F-1CF6E42496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8714" r="2" b="5553"/>
          <a:stretch/>
        </p:blipFill>
        <p:spPr>
          <a:xfrm>
            <a:off x="8116667" y="1"/>
            <a:ext cx="4405154" cy="3776782"/>
          </a:xfrm>
          <a:custGeom>
            <a:avLst/>
            <a:gdLst>
              <a:gd name="connsiteX0" fmla="*/ 279221 w 4405154"/>
              <a:gd name="connsiteY0" fmla="*/ 0 h 3776782"/>
              <a:gd name="connsiteX1" fmla="*/ 4405154 w 4405154"/>
              <a:gd name="connsiteY1" fmla="*/ 0 h 3776782"/>
              <a:gd name="connsiteX2" fmla="*/ 4405154 w 4405154"/>
              <a:gd name="connsiteY2" fmla="*/ 3055054 h 3776782"/>
              <a:gd name="connsiteX3" fmla="*/ 4266200 w 4405154"/>
              <a:gd name="connsiteY3" fmla="*/ 3181344 h 3776782"/>
              <a:gd name="connsiteX4" fmla="*/ 2607554 w 4405154"/>
              <a:gd name="connsiteY4" fmla="*/ 3776782 h 3776782"/>
              <a:gd name="connsiteX5" fmla="*/ 0 w 4405154"/>
              <a:gd name="connsiteY5" fmla="*/ 1169228 h 3776782"/>
              <a:gd name="connsiteX6" fmla="*/ 204915 w 4405154"/>
              <a:gd name="connsiteY6" fmla="*/ 154250 h 3776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154" h="3776782">
                <a:moveTo>
                  <a:pt x="279221" y="0"/>
                </a:moveTo>
                <a:lnTo>
                  <a:pt x="4405154" y="0"/>
                </a:lnTo>
                <a:lnTo>
                  <a:pt x="4405154" y="3055054"/>
                </a:lnTo>
                <a:lnTo>
                  <a:pt x="4266200" y="3181344"/>
                </a:lnTo>
                <a:cubicBezTo>
                  <a:pt x="3815461" y="3553326"/>
                  <a:pt x="3237603" y="3776782"/>
                  <a:pt x="2607554" y="3776782"/>
                </a:cubicBezTo>
                <a:cubicBezTo>
                  <a:pt x="1167442" y="3776782"/>
                  <a:pt x="0" y="2609341"/>
                  <a:pt x="0" y="1169228"/>
                </a:cubicBezTo>
                <a:cubicBezTo>
                  <a:pt x="0" y="809200"/>
                  <a:pt x="72965" y="466214"/>
                  <a:pt x="204915" y="15425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9" name="Picture 19" descr="A picture containing computer&#10;&#10;Description generated with very high confidence">
            <a:extLst>
              <a:ext uri="{FF2B5EF4-FFF2-40B4-BE49-F238E27FC236}">
                <a16:creationId xmlns:a16="http://schemas.microsoft.com/office/drawing/2014/main" id="{8EC666B9-C681-4A53-9619-397F840C122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t="1852" r="-14" b="7838"/>
          <a:stretch/>
        </p:blipFill>
        <p:spPr>
          <a:xfrm>
            <a:off x="9056926" y="3826286"/>
            <a:ext cx="3453522" cy="2950205"/>
          </a:xfrm>
          <a:custGeom>
            <a:avLst/>
            <a:gdLst>
              <a:gd name="connsiteX0" fmla="*/ 1901420 w 3453522"/>
              <a:gd name="connsiteY0" fmla="*/ 0 h 2950205"/>
              <a:gd name="connsiteX1" fmla="*/ 3368648 w 3453522"/>
              <a:gd name="connsiteY1" fmla="*/ 691940 h 2950205"/>
              <a:gd name="connsiteX2" fmla="*/ 3453522 w 3453522"/>
              <a:gd name="connsiteY2" fmla="*/ 805440 h 2950205"/>
              <a:gd name="connsiteX3" fmla="*/ 3453522 w 3453522"/>
              <a:gd name="connsiteY3" fmla="*/ 2950205 h 2950205"/>
              <a:gd name="connsiteX4" fmla="*/ 316036 w 3453522"/>
              <a:gd name="connsiteY4" fmla="*/ 2950205 h 2950205"/>
              <a:gd name="connsiteX5" fmla="*/ 229491 w 3453522"/>
              <a:gd name="connsiteY5" fmla="*/ 2807749 h 2950205"/>
              <a:gd name="connsiteX6" fmla="*/ 0 w 3453522"/>
              <a:gd name="connsiteY6" fmla="*/ 1901419 h 2950205"/>
              <a:gd name="connsiteX7" fmla="*/ 1901420 w 3453522"/>
              <a:gd name="connsiteY7" fmla="*/ 0 h 295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53522" h="2950205">
                <a:moveTo>
                  <a:pt x="1901420" y="0"/>
                </a:moveTo>
                <a:cubicBezTo>
                  <a:pt x="2492116" y="0"/>
                  <a:pt x="3019900" y="269355"/>
                  <a:pt x="3368648" y="691940"/>
                </a:cubicBezTo>
                <a:lnTo>
                  <a:pt x="3453522" y="805440"/>
                </a:lnTo>
                <a:lnTo>
                  <a:pt x="3453522" y="2950205"/>
                </a:lnTo>
                <a:lnTo>
                  <a:pt x="316036" y="2950205"/>
                </a:lnTo>
                <a:lnTo>
                  <a:pt x="229491" y="2807749"/>
                </a:lnTo>
                <a:cubicBezTo>
                  <a:pt x="83134" y="2538330"/>
                  <a:pt x="0" y="2229583"/>
                  <a:pt x="0" y="1901419"/>
                </a:cubicBezTo>
                <a:cubicBezTo>
                  <a:pt x="0" y="851294"/>
                  <a:pt x="851295" y="0"/>
                  <a:pt x="1901420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557749F-B943-4D30-8F08-8AA92F25A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551AC2-61F0-4B31-8EA8-E420CA508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845" y="802955"/>
            <a:ext cx="4283082" cy="145405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0000"/>
                </a:solidFill>
                <a:cs typeface="Calibri Light"/>
              </a:rPr>
              <a:t>Introduction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0C25F-D411-4015-8026-8555E40F3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232" y="2421682"/>
            <a:ext cx="4282740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 err="1">
                <a:solidFill>
                  <a:srgbClr val="000000"/>
                </a:solidFill>
                <a:cs typeface="Calibri" panose="020F0502020204030204"/>
              </a:rPr>
              <a:t>Jalasoft</a:t>
            </a:r>
            <a:r>
              <a:rPr lang="en-US" sz="2000" b="1">
                <a:solidFill>
                  <a:srgbClr val="000000"/>
                </a:solidFill>
                <a:cs typeface="Calibri" panose="020F0502020204030204"/>
              </a:rPr>
              <a:t> File Converter is web application to convert files to another format.</a:t>
            </a: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cs typeface="Calibri" panose="020F0502020204030204"/>
            </a:endParaRPr>
          </a:p>
        </p:txBody>
      </p:sp>
      <p:pic>
        <p:nvPicPr>
          <p:cNvPr id="14" name="Picture 14" descr="A picture containing object, drawing, table&#10;&#10;Description generated with very high confidence">
            <a:extLst>
              <a:ext uri="{FF2B5EF4-FFF2-40B4-BE49-F238E27FC236}">
                <a16:creationId xmlns:a16="http://schemas.microsoft.com/office/drawing/2014/main" id="{4FF0E217-391E-4633-BCA7-66C14FE742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9920" y="5056069"/>
            <a:ext cx="1895475" cy="1895475"/>
          </a:xfrm>
          <a:prstGeom prst="rect">
            <a:avLst/>
          </a:prstGeom>
        </p:spPr>
      </p:pic>
      <p:pic>
        <p:nvPicPr>
          <p:cNvPr id="16" name="Picture 17" descr="A drawing of a face&#10;&#10;Description generated with high confidence">
            <a:extLst>
              <a:ext uri="{FF2B5EF4-FFF2-40B4-BE49-F238E27FC236}">
                <a16:creationId xmlns:a16="http://schemas.microsoft.com/office/drawing/2014/main" id="{01823669-0BCD-422C-A4F6-52A3B2AAB8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4974" y="1889362"/>
            <a:ext cx="1390650" cy="1790700"/>
          </a:xfrm>
          <a:prstGeom prst="rect">
            <a:avLst/>
          </a:prstGeom>
        </p:spPr>
      </p:pic>
      <p:pic>
        <p:nvPicPr>
          <p:cNvPr id="20" name="Picture 23" descr="A picture containing clock, drawing&#10;&#10;Description generated with very high confidence">
            <a:extLst>
              <a:ext uri="{FF2B5EF4-FFF2-40B4-BE49-F238E27FC236}">
                <a16:creationId xmlns:a16="http://schemas.microsoft.com/office/drawing/2014/main" id="{4B8146AD-CCE9-406C-A385-275852F69C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53592" y="4762913"/>
            <a:ext cx="18954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A4147-2E0C-4C50-88E6-E6483A12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Scope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4D42027-7F6B-47FD-8D56-724E4B79B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834380"/>
              </p:ext>
            </p:extLst>
          </p:nvPr>
        </p:nvGraphicFramePr>
        <p:xfrm>
          <a:off x="804863" y="1716088"/>
          <a:ext cx="10579094" cy="3194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139">
                  <a:extLst>
                    <a:ext uri="{9D8B030D-6E8A-4147-A177-3AD203B41FA5}">
                      <a16:colId xmlns:a16="http://schemas.microsoft.com/office/drawing/2014/main" val="2386859174"/>
                    </a:ext>
                  </a:extLst>
                </a:gridCol>
                <a:gridCol w="1740370">
                  <a:extLst>
                    <a:ext uri="{9D8B030D-6E8A-4147-A177-3AD203B41FA5}">
                      <a16:colId xmlns:a16="http://schemas.microsoft.com/office/drawing/2014/main" val="3225385612"/>
                    </a:ext>
                  </a:extLst>
                </a:gridCol>
                <a:gridCol w="1234389">
                  <a:extLst>
                    <a:ext uri="{9D8B030D-6E8A-4147-A177-3AD203B41FA5}">
                      <a16:colId xmlns:a16="http://schemas.microsoft.com/office/drawing/2014/main" val="2707830193"/>
                    </a:ext>
                  </a:extLst>
                </a:gridCol>
                <a:gridCol w="1511299">
                  <a:extLst>
                    <a:ext uri="{9D8B030D-6E8A-4147-A177-3AD203B41FA5}">
                      <a16:colId xmlns:a16="http://schemas.microsoft.com/office/drawing/2014/main" val="3387692477"/>
                    </a:ext>
                  </a:extLst>
                </a:gridCol>
                <a:gridCol w="1511299">
                  <a:extLst>
                    <a:ext uri="{9D8B030D-6E8A-4147-A177-3AD203B41FA5}">
                      <a16:colId xmlns:a16="http://schemas.microsoft.com/office/drawing/2014/main" val="216465485"/>
                    </a:ext>
                  </a:extLst>
                </a:gridCol>
                <a:gridCol w="1511299">
                  <a:extLst>
                    <a:ext uri="{9D8B030D-6E8A-4147-A177-3AD203B41FA5}">
                      <a16:colId xmlns:a16="http://schemas.microsoft.com/office/drawing/2014/main" val="249222759"/>
                    </a:ext>
                  </a:extLst>
                </a:gridCol>
                <a:gridCol w="1511299">
                  <a:extLst>
                    <a:ext uri="{9D8B030D-6E8A-4147-A177-3AD203B41FA5}">
                      <a16:colId xmlns:a16="http://schemas.microsoft.com/office/drawing/2014/main" val="169914977"/>
                    </a:ext>
                  </a:extLst>
                </a:gridCol>
              </a:tblGrid>
              <a:tr h="367901">
                <a:tc>
                  <a:txBody>
                    <a:bodyPr/>
                    <a:lstStyle/>
                    <a:p>
                      <a:r>
                        <a:rPr lang="en-US" sz="1600"/>
                        <a:t>FEATURE</a:t>
                      </a:r>
                    </a:p>
                  </a:txBody>
                  <a:tcPr marL="83614" marR="83614" marT="41807" marB="418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INPUT</a:t>
                      </a:r>
                    </a:p>
                  </a:txBody>
                  <a:tcPr marL="83614" marR="83614" marT="41807" marB="41807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/>
                        <a:t>OUTPUT</a:t>
                      </a:r>
                    </a:p>
                  </a:txBody>
                  <a:tcPr marL="83614" marR="83614" marT="41807" marB="41807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525804"/>
                  </a:ext>
                </a:extLst>
              </a:tr>
              <a:tr h="367901">
                <a:tc>
                  <a:txBody>
                    <a:bodyPr/>
                    <a:lstStyle/>
                    <a:p>
                      <a:r>
                        <a:rPr lang="en-US" sz="1600" b="1"/>
                        <a:t>PDF</a:t>
                      </a:r>
                    </a:p>
                  </a:txBody>
                  <a:tcPr marL="83614" marR="83614" marT="41807" marB="41807"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pdf</a:t>
                      </a:r>
                    </a:p>
                  </a:txBody>
                  <a:tcPr marL="83614" marR="83614" marT="41807" marB="4180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latin typeface="Calibri"/>
                        </a:rPr>
                        <a:t>jpg</a:t>
                      </a:r>
                      <a:endParaRPr lang="en-US" sz="1600" b="0" i="0" u="none" strike="noStrike" noProof="0">
                        <a:latin typeface="Calibri"/>
                      </a:endParaRPr>
                    </a:p>
                  </a:txBody>
                  <a:tcPr marL="83614" marR="83614" marT="41807" marB="4180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 err="1">
                          <a:latin typeface="Calibri"/>
                        </a:rPr>
                        <a:t>png</a:t>
                      </a:r>
                      <a:endParaRPr lang="en-US" sz="1600" b="1" err="1"/>
                    </a:p>
                  </a:txBody>
                  <a:tcPr marL="83614" marR="83614" marT="41807" marB="4180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latin typeface="Calibri"/>
                        </a:rPr>
                        <a:t>gif</a:t>
                      </a:r>
                      <a:endParaRPr lang="en-US" sz="1600" b="1" err="1"/>
                    </a:p>
                  </a:txBody>
                  <a:tcPr marL="83614" marR="83614" marT="41807" marB="4180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latin typeface="Calibri"/>
                        </a:rPr>
                        <a:t>bmp</a:t>
                      </a:r>
                      <a:endParaRPr lang="en-US" sz="1600" b="1"/>
                    </a:p>
                  </a:txBody>
                  <a:tcPr marL="83614" marR="83614" marT="41807" marB="4180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/>
                    </a:p>
                  </a:txBody>
                  <a:tcPr marL="83614" marR="83614" marT="41807" marB="41807"/>
                </a:tc>
                <a:extLst>
                  <a:ext uri="{0D108BD9-81ED-4DB2-BD59-A6C34878D82A}">
                    <a16:rowId xmlns:a16="http://schemas.microsoft.com/office/drawing/2014/main" val="612696446"/>
                  </a:ext>
                </a:extLst>
              </a:tr>
              <a:tr h="367901">
                <a:tc>
                  <a:txBody>
                    <a:bodyPr/>
                    <a:lstStyle/>
                    <a:p>
                      <a:r>
                        <a:rPr lang="en-US" sz="1600" b="1"/>
                        <a:t>PPTX</a:t>
                      </a:r>
                    </a:p>
                  </a:txBody>
                  <a:tcPr marL="83614" marR="83614" marT="41807" marB="41807"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pptx</a:t>
                      </a:r>
                    </a:p>
                  </a:txBody>
                  <a:tcPr marL="83614" marR="83614" marT="41807" marB="418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pdf</a:t>
                      </a:r>
                    </a:p>
                  </a:txBody>
                  <a:tcPr marL="83614" marR="83614" marT="41807" marB="418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jpg</a:t>
                      </a:r>
                    </a:p>
                  </a:txBody>
                  <a:tcPr marL="83614" marR="83614" marT="41807" marB="418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err="1"/>
                        <a:t>png</a:t>
                      </a:r>
                    </a:p>
                  </a:txBody>
                  <a:tcPr marL="83614" marR="83614" marT="41807" marB="418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gif</a:t>
                      </a:r>
                    </a:p>
                  </a:txBody>
                  <a:tcPr marL="83614" marR="83614" marT="41807" marB="4180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/>
                        <a:t>bmp</a:t>
                      </a:r>
                    </a:p>
                  </a:txBody>
                  <a:tcPr marL="83614" marR="83614" marT="41807" marB="41807"/>
                </a:tc>
                <a:extLst>
                  <a:ext uri="{0D108BD9-81ED-4DB2-BD59-A6C34878D82A}">
                    <a16:rowId xmlns:a16="http://schemas.microsoft.com/office/drawing/2014/main" val="19604033"/>
                  </a:ext>
                </a:extLst>
              </a:tr>
              <a:tr h="367901">
                <a:tc>
                  <a:txBody>
                    <a:bodyPr/>
                    <a:lstStyle/>
                    <a:p>
                      <a:r>
                        <a:rPr lang="en-US" sz="1600" b="1"/>
                        <a:t>IMAGE</a:t>
                      </a:r>
                    </a:p>
                  </a:txBody>
                  <a:tcPr marL="83614" marR="83614" marT="41807" marB="41807"/>
                </a:tc>
                <a:tc>
                  <a:txBody>
                    <a:bodyPr/>
                    <a:lstStyle/>
                    <a:p>
                      <a:r>
                        <a:rPr lang="en-US" sz="1600" b="1" err="1"/>
                        <a:t>png</a:t>
                      </a:r>
                      <a:r>
                        <a:rPr lang="en-US" sz="1600" b="1"/>
                        <a:t>/jpg/bmp/jpg</a:t>
                      </a:r>
                    </a:p>
                  </a:txBody>
                  <a:tcPr marL="83614" marR="83614" marT="41807" marB="418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jpg</a:t>
                      </a:r>
                    </a:p>
                  </a:txBody>
                  <a:tcPr marL="83614" marR="83614" marT="41807" marB="418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err="1"/>
                        <a:t>png</a:t>
                      </a:r>
                    </a:p>
                  </a:txBody>
                  <a:tcPr marL="83614" marR="83614" marT="41807" marB="418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gif</a:t>
                      </a:r>
                    </a:p>
                  </a:txBody>
                  <a:tcPr marL="83614" marR="83614" marT="41807" marB="418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bmp</a:t>
                      </a:r>
                    </a:p>
                  </a:txBody>
                  <a:tcPr marL="83614" marR="83614" marT="41807" marB="4180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/>
                    </a:p>
                  </a:txBody>
                  <a:tcPr marL="83614" marR="83614" marT="41807" marB="41807"/>
                </a:tc>
                <a:extLst>
                  <a:ext uri="{0D108BD9-81ED-4DB2-BD59-A6C34878D82A}">
                    <a16:rowId xmlns:a16="http://schemas.microsoft.com/office/drawing/2014/main" val="3131108637"/>
                  </a:ext>
                </a:extLst>
              </a:tr>
              <a:tr h="367901">
                <a:tc>
                  <a:txBody>
                    <a:bodyPr/>
                    <a:lstStyle/>
                    <a:p>
                      <a:r>
                        <a:rPr lang="en-US" sz="1600" b="1"/>
                        <a:t>VIDEO</a:t>
                      </a:r>
                    </a:p>
                  </a:txBody>
                  <a:tcPr marL="83614" marR="83614" marT="41807" marB="41807"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mp4/</a:t>
                      </a:r>
                      <a:r>
                        <a:rPr lang="en-US" sz="1600" b="1" err="1"/>
                        <a:t>avi</a:t>
                      </a:r>
                      <a:r>
                        <a:rPr lang="en-US" sz="1600" b="1"/>
                        <a:t>/</a:t>
                      </a:r>
                      <a:r>
                        <a:rPr lang="en-US" sz="1600" b="1" err="1"/>
                        <a:t>mkv</a:t>
                      </a:r>
                    </a:p>
                  </a:txBody>
                  <a:tcPr marL="83614" marR="83614" marT="41807" marB="418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err="1"/>
                        <a:t>avi</a:t>
                      </a:r>
                    </a:p>
                  </a:txBody>
                  <a:tcPr marL="83614" marR="83614" marT="41807" marB="418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mpg</a:t>
                      </a:r>
                    </a:p>
                  </a:txBody>
                  <a:tcPr marL="83614" marR="83614" marT="41807" marB="418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mp4</a:t>
                      </a:r>
                    </a:p>
                  </a:txBody>
                  <a:tcPr marL="83614" marR="83614" marT="41807" marB="418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gif</a:t>
                      </a:r>
                    </a:p>
                  </a:txBody>
                  <a:tcPr marL="83614" marR="83614" marT="41807" marB="4180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/>
                    </a:p>
                  </a:txBody>
                  <a:tcPr marL="83614" marR="83614" marT="41807" marB="41807"/>
                </a:tc>
                <a:extLst>
                  <a:ext uri="{0D108BD9-81ED-4DB2-BD59-A6C34878D82A}">
                    <a16:rowId xmlns:a16="http://schemas.microsoft.com/office/drawing/2014/main" val="3643202382"/>
                  </a:ext>
                </a:extLst>
              </a:tr>
              <a:tr h="367901">
                <a:tc>
                  <a:txBody>
                    <a:bodyPr/>
                    <a:lstStyle/>
                    <a:p>
                      <a:r>
                        <a:rPr lang="en-US" sz="1600" b="1"/>
                        <a:t>AUDIO</a:t>
                      </a:r>
                    </a:p>
                  </a:txBody>
                  <a:tcPr marL="83614" marR="83614" marT="41807" marB="41807"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wav</a:t>
                      </a:r>
                    </a:p>
                  </a:txBody>
                  <a:tcPr marL="83614" marR="83614" marT="41807" marB="418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mp3</a:t>
                      </a:r>
                    </a:p>
                  </a:txBody>
                  <a:tcPr marL="83614" marR="83614" marT="41807" marB="41807"/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83614" marR="83614" marT="41807" marB="41807"/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83614" marR="83614" marT="41807" marB="41807"/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83614" marR="83614" marT="41807" marB="4180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/>
                    </a:p>
                  </a:txBody>
                  <a:tcPr marL="83614" marR="83614" marT="41807" marB="41807"/>
                </a:tc>
                <a:extLst>
                  <a:ext uri="{0D108BD9-81ED-4DB2-BD59-A6C34878D82A}">
                    <a16:rowId xmlns:a16="http://schemas.microsoft.com/office/drawing/2014/main" val="3470697820"/>
                  </a:ext>
                </a:extLst>
              </a:tr>
              <a:tr h="618742">
                <a:tc>
                  <a:txBody>
                    <a:bodyPr/>
                    <a:lstStyle/>
                    <a:p>
                      <a:r>
                        <a:rPr lang="en-US" sz="1600" b="1"/>
                        <a:t>METADATA</a:t>
                      </a:r>
                    </a:p>
                  </a:txBody>
                  <a:tcPr marL="83614" marR="83614" marT="41807" marB="41807"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all</a:t>
                      </a:r>
                    </a:p>
                  </a:txBody>
                  <a:tcPr marL="83614" marR="83614" marT="41807" marB="418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err="1"/>
                        <a:t>xmp</a:t>
                      </a:r>
                    </a:p>
                  </a:txBody>
                  <a:tcPr marL="83614" marR="83614" marT="41807" marB="41807"/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83614" marR="83614" marT="41807" marB="41807"/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83614" marR="83614" marT="41807" marB="41807"/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83614" marR="83614" marT="41807" marB="4180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/>
                    </a:p>
                  </a:txBody>
                  <a:tcPr marL="83614" marR="83614" marT="41807" marB="41807"/>
                </a:tc>
                <a:extLst>
                  <a:ext uri="{0D108BD9-81ED-4DB2-BD59-A6C34878D82A}">
                    <a16:rowId xmlns:a16="http://schemas.microsoft.com/office/drawing/2014/main" val="1259907536"/>
                  </a:ext>
                </a:extLst>
              </a:tr>
              <a:tr h="367901">
                <a:tc>
                  <a:txBody>
                    <a:bodyPr/>
                    <a:lstStyle/>
                    <a:p>
                      <a:r>
                        <a:rPr lang="en-US" sz="1600" b="1"/>
                        <a:t>MD5</a:t>
                      </a:r>
                    </a:p>
                  </a:txBody>
                  <a:tcPr marL="83614" marR="83614" marT="41807" marB="41807"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all</a:t>
                      </a:r>
                    </a:p>
                  </a:txBody>
                  <a:tcPr marL="83614" marR="83614" marT="41807" marB="418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plain/text</a:t>
                      </a:r>
                    </a:p>
                  </a:txBody>
                  <a:tcPr marL="83614" marR="83614" marT="41807" marB="41807"/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83614" marR="83614" marT="41807" marB="41807"/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83614" marR="83614" marT="41807" marB="41807"/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83614" marR="83614" marT="41807" marB="4180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600" b="1"/>
                    </a:p>
                  </a:txBody>
                  <a:tcPr marL="83614" marR="83614" marT="41807" marB="41807"/>
                </a:tc>
                <a:extLst>
                  <a:ext uri="{0D108BD9-81ED-4DB2-BD59-A6C34878D82A}">
                    <a16:rowId xmlns:a16="http://schemas.microsoft.com/office/drawing/2014/main" val="331334455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58D1D3F-A964-4A43-A792-2950150B6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422446"/>
              </p:ext>
            </p:extLst>
          </p:nvPr>
        </p:nvGraphicFramePr>
        <p:xfrm>
          <a:off x="804863" y="4992688"/>
          <a:ext cx="10579100" cy="1033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9550">
                  <a:extLst>
                    <a:ext uri="{9D8B030D-6E8A-4147-A177-3AD203B41FA5}">
                      <a16:colId xmlns:a16="http://schemas.microsoft.com/office/drawing/2014/main" val="3816049363"/>
                    </a:ext>
                  </a:extLst>
                </a:gridCol>
                <a:gridCol w="5289550">
                  <a:extLst>
                    <a:ext uri="{9D8B030D-6E8A-4147-A177-3AD203B41FA5}">
                      <a16:colId xmlns:a16="http://schemas.microsoft.com/office/drawing/2014/main" val="2009058405"/>
                    </a:ext>
                  </a:extLst>
                </a:gridCol>
              </a:tblGrid>
              <a:tr h="344487">
                <a:tc>
                  <a:txBody>
                    <a:bodyPr/>
                    <a:lstStyle/>
                    <a:p>
                      <a:r>
                        <a:rPr lang="en-US" sz="1500"/>
                        <a:t>FEATURE</a:t>
                      </a:r>
                    </a:p>
                  </a:txBody>
                  <a:tcPr marL="78293" marR="78293" marT="39146" marB="39146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functionality</a:t>
                      </a:r>
                    </a:p>
                  </a:txBody>
                  <a:tcPr marL="78293" marR="78293" marT="39146" marB="39146"/>
                </a:tc>
                <a:extLst>
                  <a:ext uri="{0D108BD9-81ED-4DB2-BD59-A6C34878D82A}">
                    <a16:rowId xmlns:a16="http://schemas.microsoft.com/office/drawing/2014/main" val="853987093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b="1"/>
                        <a:t>USER</a:t>
                      </a:r>
                    </a:p>
                  </a:txBody>
                  <a:tcPr marL="78293" marR="78293" marT="39146" marB="3914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b="1"/>
                        <a:t>CRUD</a:t>
                      </a:r>
                    </a:p>
                  </a:txBody>
                  <a:tcPr marL="78293" marR="78293" marT="39146" marB="39146"/>
                </a:tc>
                <a:extLst>
                  <a:ext uri="{0D108BD9-81ED-4DB2-BD59-A6C34878D82A}">
                    <a16:rowId xmlns:a16="http://schemas.microsoft.com/office/drawing/2014/main" val="3700131017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US" sz="1500" b="1"/>
                        <a:t>Download</a:t>
                      </a:r>
                    </a:p>
                  </a:txBody>
                  <a:tcPr marL="78293" marR="78293" marT="39146" marB="39146"/>
                </a:tc>
                <a:tc>
                  <a:txBody>
                    <a:bodyPr/>
                    <a:lstStyle/>
                    <a:p>
                      <a:r>
                        <a:rPr lang="en-US" sz="1500" b="1"/>
                        <a:t>zip</a:t>
                      </a:r>
                    </a:p>
                  </a:txBody>
                  <a:tcPr marL="78293" marR="78293" marT="39146" marB="39146"/>
                </a:tc>
                <a:extLst>
                  <a:ext uri="{0D108BD9-81ED-4DB2-BD59-A6C34878D82A}">
                    <a16:rowId xmlns:a16="http://schemas.microsoft.com/office/drawing/2014/main" val="3186647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77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4F1E0B-B3D5-425C-B067-BDABE22DB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b="1">
                <a:solidFill>
                  <a:srgbClr val="FFFFFF"/>
                </a:solidFill>
                <a:cs typeface="Calibri Light"/>
              </a:rPr>
              <a:t>Software Tools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1126B-B6C0-4B56-9EE0-AFB4E1E3F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411654"/>
            <a:ext cx="3427283" cy="53646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>
                <a:cs typeface="Calibri" panose="020F0502020204030204"/>
              </a:rPr>
              <a:t>Repository:</a:t>
            </a:r>
          </a:p>
          <a:p>
            <a:pPr marL="0" indent="0">
              <a:buNone/>
            </a:pPr>
            <a:endParaRPr lang="en-US" sz="2400" b="1">
              <a:cs typeface="Calibri" panose="020F0502020204030204"/>
            </a:endParaRPr>
          </a:p>
          <a:p>
            <a:pPr marL="0" indent="0">
              <a:buNone/>
            </a:pPr>
            <a:endParaRPr lang="en-US" sz="2400" b="1">
              <a:cs typeface="Calibri" panose="020F0502020204030204"/>
            </a:endParaRPr>
          </a:p>
          <a:p>
            <a:pPr marL="0" indent="0">
              <a:buNone/>
            </a:pPr>
            <a:endParaRPr lang="en-US" sz="2400" b="1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b="1">
                <a:cs typeface="Calibri" panose="020F0502020204030204"/>
              </a:rPr>
              <a:t>Versioning:</a:t>
            </a:r>
          </a:p>
          <a:p>
            <a:pPr marL="0" indent="0">
              <a:buNone/>
            </a:pPr>
            <a:endParaRPr lang="en-US" sz="2400" b="1">
              <a:cs typeface="Calibri" panose="020F0502020204030204"/>
            </a:endParaRPr>
          </a:p>
          <a:p>
            <a:pPr marL="0" indent="0">
              <a:buNone/>
            </a:pPr>
            <a:endParaRPr lang="en-US" sz="2400" b="1">
              <a:cs typeface="Calibri" panose="020F0502020204030204"/>
            </a:endParaRPr>
          </a:p>
          <a:p>
            <a:pPr marL="0" indent="0">
              <a:buNone/>
            </a:pPr>
            <a:endParaRPr lang="en-US" sz="2400" b="1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b="1">
                <a:cs typeface="Calibri" panose="020F0502020204030204"/>
              </a:rPr>
              <a:t>Code development:</a:t>
            </a:r>
          </a:p>
          <a:p>
            <a:pPr marL="0" indent="0">
              <a:buNone/>
            </a:pPr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endParaRPr lang="en-US" sz="2000">
              <a:cs typeface="Calibri" panose="020F0502020204030204"/>
            </a:endParaRPr>
          </a:p>
        </p:txBody>
      </p:sp>
      <p:cxnSp>
        <p:nvCxnSpPr>
          <p:cNvPr id="14" name="Straight Connector 17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29638-AFD7-42DA-B781-B0BB49087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411654"/>
            <a:ext cx="3197701" cy="53646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>
                <a:ea typeface="+mn-lt"/>
                <a:cs typeface="+mn-lt"/>
              </a:rPr>
              <a:t>Organization:</a:t>
            </a:r>
          </a:p>
          <a:p>
            <a:pPr marL="0" indent="0">
              <a:buNone/>
            </a:pPr>
            <a:endParaRPr lang="en-US" sz="2400" b="1">
              <a:ea typeface="+mn-lt"/>
              <a:cs typeface="+mn-lt"/>
            </a:endParaRPr>
          </a:p>
          <a:p>
            <a:pPr marL="0" indent="0">
              <a:buNone/>
            </a:pPr>
            <a:endParaRPr lang="en-US" sz="2400" b="1">
              <a:ea typeface="+mn-lt"/>
              <a:cs typeface="+mn-lt"/>
            </a:endParaRPr>
          </a:p>
          <a:p>
            <a:pPr marL="0" indent="0">
              <a:buNone/>
            </a:pPr>
            <a:endParaRPr lang="en-US" sz="2400" b="1">
              <a:ea typeface="+mn-lt"/>
              <a:cs typeface="+mn-lt"/>
            </a:endParaRPr>
          </a:p>
          <a:p>
            <a:pPr marL="0" indent="0">
              <a:buNone/>
            </a:pPr>
            <a:endParaRPr lang="en-US" sz="2400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b="1">
                <a:ea typeface="+mn-lt"/>
                <a:cs typeface="+mn-lt"/>
              </a:rPr>
              <a:t>Testing: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 sz="2400" b="1">
              <a:ea typeface="+mn-lt"/>
              <a:cs typeface="+mn-lt"/>
            </a:endParaRPr>
          </a:p>
          <a:p>
            <a:pPr marL="0" indent="0">
              <a:buNone/>
            </a:pPr>
            <a:endParaRPr lang="en-US" sz="2400" b="1">
              <a:ea typeface="+mn-lt"/>
              <a:cs typeface="+mn-lt"/>
            </a:endParaRPr>
          </a:p>
          <a:p>
            <a:pPr marL="0" indent="0">
              <a:buNone/>
            </a:pPr>
            <a:endParaRPr lang="en-US" sz="2400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b="1">
                <a:ea typeface="+mn-lt"/>
                <a:cs typeface="+mn-lt"/>
              </a:rPr>
              <a:t>Manages Data Base:</a:t>
            </a:r>
            <a:endParaRPr lang="en-US" sz="2400" b="1">
              <a:cs typeface="Calibri"/>
            </a:endParaRPr>
          </a:p>
        </p:txBody>
      </p:sp>
      <p:pic>
        <p:nvPicPr>
          <p:cNvPr id="15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B7279D9C-4E4A-4FBB-B6A9-9330B2F9C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687" y="836636"/>
            <a:ext cx="1257300" cy="1219200"/>
          </a:xfrm>
          <a:prstGeom prst="rect">
            <a:avLst/>
          </a:prstGeom>
        </p:spPr>
      </p:pic>
      <p:pic>
        <p:nvPicPr>
          <p:cNvPr id="19" name="Picture 1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E575EC3D-0A47-426E-9A12-0D29B3464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84" y="2653935"/>
            <a:ext cx="1247775" cy="1257300"/>
          </a:xfrm>
          <a:prstGeom prst="rect">
            <a:avLst/>
          </a:prstGeom>
        </p:spPr>
      </p:pic>
      <p:pic>
        <p:nvPicPr>
          <p:cNvPr id="5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628D6770-5A94-4BA8-8A18-E75544E86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451" y="4714053"/>
            <a:ext cx="1410758" cy="1399385"/>
          </a:xfrm>
          <a:prstGeom prst="rect">
            <a:avLst/>
          </a:prstGeom>
        </p:spPr>
      </p:pic>
      <p:pic>
        <p:nvPicPr>
          <p:cNvPr id="7" name="Picture 7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0CE1903D-E39E-46C7-A302-F4D79B3FE7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6013" y="927100"/>
            <a:ext cx="987189" cy="998562"/>
          </a:xfrm>
          <a:prstGeom prst="rect">
            <a:avLst/>
          </a:prstGeom>
        </p:spPr>
      </p:pic>
      <p:pic>
        <p:nvPicPr>
          <p:cNvPr id="9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257752C-1785-40C0-89B4-C4C77A8D83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5431" y="921653"/>
            <a:ext cx="1012210" cy="991312"/>
          </a:xfrm>
          <a:prstGeom prst="rect">
            <a:avLst/>
          </a:prstGeom>
        </p:spPr>
      </p:pic>
      <p:pic>
        <p:nvPicPr>
          <p:cNvPr id="16" name="Picture 1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96086CB5-A6EE-46BB-AC41-E9D74952FF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6226" y="3188593"/>
            <a:ext cx="1169701" cy="11673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FF964CC-08B8-4D9A-B5E3-BF3211E4075F}"/>
              </a:ext>
            </a:extLst>
          </p:cNvPr>
          <p:cNvSpPr txBox="1"/>
          <p:nvPr/>
        </p:nvSpPr>
        <p:spPr>
          <a:xfrm>
            <a:off x="10257971" y="5413827"/>
            <a:ext cx="15729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">
                <a:latin typeface="Consolas"/>
              </a:rPr>
              <a:t>XAMPP</a:t>
            </a:r>
          </a:p>
          <a:p>
            <a:pPr algn="ctr"/>
            <a:r>
              <a:rPr lang="en">
                <a:latin typeface="Consolas"/>
              </a:rPr>
              <a:t>(manage DB)</a:t>
            </a:r>
            <a:endParaRPr lang="en"/>
          </a:p>
        </p:txBody>
      </p:sp>
      <p:pic>
        <p:nvPicPr>
          <p:cNvPr id="22" name="Picture 22" descr="A picture containing food, drawing&#10;&#10;Description generated with very high confidence">
            <a:extLst>
              <a:ext uri="{FF2B5EF4-FFF2-40B4-BE49-F238E27FC236}">
                <a16:creationId xmlns:a16="http://schemas.microsoft.com/office/drawing/2014/main" id="{12EC58D4-224D-43EF-B8CB-A859CFECFD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4386" y="5281386"/>
            <a:ext cx="912586" cy="9125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8891D90-A000-4F4C-A4C9-9843C3F4F07C}"/>
              </a:ext>
            </a:extLst>
          </p:cNvPr>
          <p:cNvSpPr txBox="1"/>
          <p:nvPr/>
        </p:nvSpPr>
        <p:spPr>
          <a:xfrm>
            <a:off x="10384971" y="3309255"/>
            <a:ext cx="133712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">
                <a:latin typeface="Consolas"/>
              </a:rPr>
              <a:t>POSTMAN</a:t>
            </a:r>
          </a:p>
          <a:p>
            <a:pPr algn="ctr"/>
            <a:r>
              <a:rPr lang="en">
                <a:latin typeface="Consolas"/>
              </a:rPr>
              <a:t>(manage requests)</a:t>
            </a:r>
            <a:endParaRPr lang="e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7F6359-D4C9-4EC9-A358-029CB7DC0670}"/>
              </a:ext>
            </a:extLst>
          </p:cNvPr>
          <p:cNvSpPr txBox="1"/>
          <p:nvPr/>
        </p:nvSpPr>
        <p:spPr>
          <a:xfrm>
            <a:off x="8452756" y="1921325"/>
            <a:ext cx="17362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">
                <a:latin typeface="Consolas"/>
              </a:rPr>
              <a:t>TRELLO</a:t>
            </a:r>
          </a:p>
          <a:p>
            <a:pPr algn="ctr"/>
            <a:r>
              <a:rPr lang="en">
                <a:latin typeface="Consolas"/>
              </a:rPr>
              <a:t>(task board)</a:t>
            </a:r>
            <a:endParaRPr lang="e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A5316D-FF33-4B68-8D5A-D6E2CD489E0A}"/>
              </a:ext>
            </a:extLst>
          </p:cNvPr>
          <p:cNvSpPr txBox="1"/>
          <p:nvPr/>
        </p:nvSpPr>
        <p:spPr>
          <a:xfrm>
            <a:off x="10094684" y="1894109"/>
            <a:ext cx="17362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">
                <a:latin typeface="Consolas"/>
              </a:rPr>
              <a:t>Skype</a:t>
            </a:r>
          </a:p>
          <a:p>
            <a:pPr algn="ctr"/>
            <a:r>
              <a:rPr lang="en">
                <a:latin typeface="Consolas"/>
              </a:rPr>
              <a:t>(reports)</a:t>
            </a:r>
            <a:endParaRPr lang="e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052B8C-BC21-484C-B55F-FCB1D8F0E049}"/>
              </a:ext>
            </a:extLst>
          </p:cNvPr>
          <p:cNvSpPr txBox="1"/>
          <p:nvPr/>
        </p:nvSpPr>
        <p:spPr>
          <a:xfrm>
            <a:off x="4425040" y="4996537"/>
            <a:ext cx="167277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">
                <a:ea typeface="+mn-lt"/>
                <a:cs typeface="+mn-lt"/>
              </a:rPr>
              <a:t>IntelliJ IDEA Community Edition</a:t>
            </a:r>
            <a:endParaRPr lang="en-US"/>
          </a:p>
          <a:p>
            <a:pPr algn="ctr"/>
            <a:endParaRPr lang="en">
              <a:latin typeface="Consola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BC1D1D-5E3F-44B8-B7DD-FDD05510904C}"/>
              </a:ext>
            </a:extLst>
          </p:cNvPr>
          <p:cNvSpPr txBox="1"/>
          <p:nvPr/>
        </p:nvSpPr>
        <p:spPr>
          <a:xfrm>
            <a:off x="5867396" y="3282036"/>
            <a:ext cx="16727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">
              <a:cs typeface="Calibri"/>
            </a:endParaRPr>
          </a:p>
          <a:p>
            <a:pPr algn="ctr"/>
            <a:endParaRPr lang="en">
              <a:latin typeface="Consola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845824-952B-4790-974E-EF89F09C1639}"/>
              </a:ext>
            </a:extLst>
          </p:cNvPr>
          <p:cNvSpPr txBox="1"/>
          <p:nvPr/>
        </p:nvSpPr>
        <p:spPr>
          <a:xfrm>
            <a:off x="4198253" y="2846608"/>
            <a:ext cx="190862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">
                <a:ea typeface="+mn-lt"/>
                <a:cs typeface="+mn-lt"/>
              </a:rPr>
              <a:t>GIT</a:t>
            </a:r>
          </a:p>
          <a:p>
            <a:pPr algn="ctr"/>
            <a:r>
              <a:rPr lang="en">
                <a:ea typeface="+mn-lt"/>
                <a:cs typeface="+mn-lt"/>
              </a:rPr>
              <a:t>(version-control system)</a:t>
            </a:r>
            <a:endParaRPr lang="en-US"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E15B83-CB13-415F-9296-35BA16AC6BB8}"/>
              </a:ext>
            </a:extLst>
          </p:cNvPr>
          <p:cNvSpPr txBox="1"/>
          <p:nvPr/>
        </p:nvSpPr>
        <p:spPr>
          <a:xfrm>
            <a:off x="4379682" y="1123035"/>
            <a:ext cx="14913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">
                <a:ea typeface="+mn-lt"/>
                <a:cs typeface="+mn-lt"/>
              </a:rPr>
              <a:t>GITHUB</a:t>
            </a:r>
          </a:p>
          <a:p>
            <a:pPr algn="ctr"/>
            <a:r>
              <a:rPr lang="en">
                <a:ea typeface="+mn-lt"/>
                <a:cs typeface="+mn-lt"/>
              </a:rPr>
              <a:t>(repository)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904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DE84C-5EC1-4C0A-8D02-CE0BD66A4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  <a:cs typeface="Calibri Light"/>
              </a:rPr>
              <a:t>Git Workflow</a:t>
            </a:r>
            <a:endParaRPr lang="en-US" sz="4800" b="1">
              <a:solidFill>
                <a:schemeClr val="bg1"/>
              </a:solidFill>
            </a:endParaRPr>
          </a:p>
        </p:txBody>
      </p:sp>
      <p:grpSp>
        <p:nvGrpSpPr>
          <p:cNvPr id="28" name="Group 3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4E26A-B93A-4120-B953-7E0314689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000" b="1">
                <a:solidFill>
                  <a:schemeClr val="bg1"/>
                </a:solidFill>
              </a:rPr>
              <a:t>Gitflow</a:t>
            </a:r>
            <a:endParaRPr lang="en-US" sz="2000" b="1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Picture 12" descr="A close up of a logo&#10;&#10;Description generated with high confidence">
            <a:extLst>
              <a:ext uri="{FF2B5EF4-FFF2-40B4-BE49-F238E27FC236}">
                <a16:creationId xmlns:a16="http://schemas.microsoft.com/office/drawing/2014/main" id="{4720D9E8-D453-47BB-9001-45D3DFF84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652" y="1481324"/>
            <a:ext cx="6642532" cy="331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1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EB3A3-0024-43FB-9603-F6077C706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12" y="1185"/>
            <a:ext cx="4078406" cy="677295"/>
          </a:xfrm>
        </p:spPr>
        <p:txBody>
          <a:bodyPr>
            <a:noAutofit/>
          </a:bodyPr>
          <a:lstStyle/>
          <a:p>
            <a:r>
              <a:rPr lang="en-US" sz="4900" b="1">
                <a:ea typeface="+mj-lt"/>
                <a:cs typeface="+mj-lt"/>
              </a:rPr>
              <a:t>Technologies</a:t>
            </a:r>
            <a:endParaRPr lang="en-US" sz="4900" b="1"/>
          </a:p>
        </p:txBody>
      </p:sp>
      <p:pic>
        <p:nvPicPr>
          <p:cNvPr id="10" name="Picture 10" descr="A picture containing drawing, food&#10;&#10;Description generated with very high confidence">
            <a:extLst>
              <a:ext uri="{FF2B5EF4-FFF2-40B4-BE49-F238E27FC236}">
                <a16:creationId xmlns:a16="http://schemas.microsoft.com/office/drawing/2014/main" id="{BD629C90-0C02-4F28-9C03-160DEB1F0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185" y="3944034"/>
            <a:ext cx="960919" cy="1794681"/>
          </a:xfrm>
          <a:prstGeom prst="rect">
            <a:avLst/>
          </a:prstGeom>
        </p:spPr>
      </p:pic>
      <p:pic>
        <p:nvPicPr>
          <p:cNvPr id="14" name="Picture 14" descr="A picture containing drawing, clock&#10;&#10;Description generated with very high confidence">
            <a:extLst>
              <a:ext uri="{FF2B5EF4-FFF2-40B4-BE49-F238E27FC236}">
                <a16:creationId xmlns:a16="http://schemas.microsoft.com/office/drawing/2014/main" id="{AB6B6B7B-077B-4724-BB9C-5A4162A3A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057" y="112307"/>
            <a:ext cx="1958454" cy="1015059"/>
          </a:xfrm>
          <a:prstGeom prst="rect">
            <a:avLst/>
          </a:prstGeom>
        </p:spPr>
      </p:pic>
      <p:pic>
        <p:nvPicPr>
          <p:cNvPr id="16" name="Picture 16" descr="A picture containing sitting&#10;&#10;Description generated with very high confidence">
            <a:extLst>
              <a:ext uri="{FF2B5EF4-FFF2-40B4-BE49-F238E27FC236}">
                <a16:creationId xmlns:a16="http://schemas.microsoft.com/office/drawing/2014/main" id="{27791126-4628-47DC-9BE3-E749CBA72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7619" y="2760829"/>
            <a:ext cx="1427329" cy="1450075"/>
          </a:xfrm>
          <a:prstGeom prst="rect">
            <a:avLst/>
          </a:prstGeom>
        </p:spPr>
      </p:pic>
      <p:pic>
        <p:nvPicPr>
          <p:cNvPr id="18" name="Picture 18" descr="A picture containing plate&#10;&#10;Description generated with very high confidence">
            <a:extLst>
              <a:ext uri="{FF2B5EF4-FFF2-40B4-BE49-F238E27FC236}">
                <a16:creationId xmlns:a16="http://schemas.microsoft.com/office/drawing/2014/main" id="{A032EC44-C99D-4261-BBFB-4FC8A3AD0D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8191" y="3055035"/>
            <a:ext cx="1708246" cy="1123667"/>
          </a:xfrm>
          <a:prstGeom prst="rect">
            <a:avLst/>
          </a:prstGeom>
        </p:spPr>
      </p:pic>
      <p:pic>
        <p:nvPicPr>
          <p:cNvPr id="20" name="Picture 20" descr="A picture containing ball, holding&#10;&#10;Description generated with very high confidence">
            <a:extLst>
              <a:ext uri="{FF2B5EF4-FFF2-40B4-BE49-F238E27FC236}">
                <a16:creationId xmlns:a16="http://schemas.microsoft.com/office/drawing/2014/main" id="{F6E663E9-AEA0-4648-8712-548ABFB403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4907" y="1167783"/>
            <a:ext cx="1514902" cy="1576795"/>
          </a:xfrm>
          <a:prstGeom prst="rect">
            <a:avLst/>
          </a:prstGeom>
        </p:spPr>
      </p:pic>
      <p:pic>
        <p:nvPicPr>
          <p:cNvPr id="22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5C56A68-DD1F-46C1-8218-4AD826A8F6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7265" y="3980991"/>
            <a:ext cx="1492157" cy="1545960"/>
          </a:xfrm>
          <a:prstGeom prst="rect">
            <a:avLst/>
          </a:prstGeom>
        </p:spPr>
      </p:pic>
      <p:pic>
        <p:nvPicPr>
          <p:cNvPr id="24" name="Picture 2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EF72F91A-1F59-44E0-8656-FA3036A5DC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9205" y="2740516"/>
            <a:ext cx="2106305" cy="1194998"/>
          </a:xfrm>
          <a:prstGeom prst="rect">
            <a:avLst/>
          </a:prstGeom>
        </p:spPr>
      </p:pic>
      <p:pic>
        <p:nvPicPr>
          <p:cNvPr id="26" name="Picture 26" descr="A picture containing kite, laptop, flying, computer&#10;&#10;Description generated with very high confidence">
            <a:extLst>
              <a:ext uri="{FF2B5EF4-FFF2-40B4-BE49-F238E27FC236}">
                <a16:creationId xmlns:a16="http://schemas.microsoft.com/office/drawing/2014/main" id="{0CD8E66D-B835-4246-B32E-A2FF3AE253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87236" y="5644128"/>
            <a:ext cx="1082723" cy="1085712"/>
          </a:xfrm>
          <a:prstGeom prst="rect">
            <a:avLst/>
          </a:prstGeom>
        </p:spPr>
      </p:pic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65580DB2-DC65-43C6-846D-61676DEB6FAE}"/>
              </a:ext>
            </a:extLst>
          </p:cNvPr>
          <p:cNvSpPr/>
          <p:nvPr/>
        </p:nvSpPr>
        <p:spPr>
          <a:xfrm rot="-2520000">
            <a:off x="1634412" y="3246656"/>
            <a:ext cx="630297" cy="244593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0D6905A1-2A1A-44C4-8793-142D02DE03B2}"/>
              </a:ext>
            </a:extLst>
          </p:cNvPr>
          <p:cNvSpPr/>
          <p:nvPr/>
        </p:nvSpPr>
        <p:spPr>
          <a:xfrm rot="1980000">
            <a:off x="3327745" y="3218434"/>
            <a:ext cx="630297" cy="244593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CA01E325-D0AB-477D-8D75-7B2A1D1F2C4A}"/>
              </a:ext>
            </a:extLst>
          </p:cNvPr>
          <p:cNvSpPr/>
          <p:nvPr/>
        </p:nvSpPr>
        <p:spPr>
          <a:xfrm rot="19260000">
            <a:off x="5764387" y="2339258"/>
            <a:ext cx="1258242" cy="163958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838E9166-1C65-4743-A442-91904161177F}"/>
              </a:ext>
            </a:extLst>
          </p:cNvPr>
          <p:cNvSpPr/>
          <p:nvPr/>
        </p:nvSpPr>
        <p:spPr>
          <a:xfrm>
            <a:off x="5996426" y="3341737"/>
            <a:ext cx="630297" cy="162951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CEB43832-6866-4968-8C07-A0419D85F71E}"/>
              </a:ext>
            </a:extLst>
          </p:cNvPr>
          <p:cNvSpPr/>
          <p:nvPr/>
        </p:nvSpPr>
        <p:spPr>
          <a:xfrm rot="18660000">
            <a:off x="5009272" y="1622282"/>
            <a:ext cx="1801519" cy="154551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EAF220FB-15C0-4C0B-9B63-8ECC3EBE1548}"/>
              </a:ext>
            </a:extLst>
          </p:cNvPr>
          <p:cNvSpPr/>
          <p:nvPr/>
        </p:nvSpPr>
        <p:spPr>
          <a:xfrm rot="3120000">
            <a:off x="5380686" y="5058929"/>
            <a:ext cx="1510225" cy="153879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88E66469-6614-4896-A92B-B25C5CA5FC04}"/>
              </a:ext>
            </a:extLst>
          </p:cNvPr>
          <p:cNvSpPr/>
          <p:nvPr/>
        </p:nvSpPr>
        <p:spPr>
          <a:xfrm rot="1320000">
            <a:off x="5880305" y="4171210"/>
            <a:ext cx="1247154" cy="135736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BD81A651-3B74-4228-B1BF-919196FDA702}"/>
              </a:ext>
            </a:extLst>
          </p:cNvPr>
          <p:cNvSpPr/>
          <p:nvPr/>
        </p:nvSpPr>
        <p:spPr>
          <a:xfrm>
            <a:off x="8727598" y="3415989"/>
            <a:ext cx="630297" cy="244593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89239971-87BE-4948-859C-E98AA0F19229}"/>
              </a:ext>
            </a:extLst>
          </p:cNvPr>
          <p:cNvSpPr/>
          <p:nvPr/>
        </p:nvSpPr>
        <p:spPr>
          <a:xfrm>
            <a:off x="10486783" y="3246656"/>
            <a:ext cx="630297" cy="244593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B2D0211D-7A69-4EDB-866A-5A5740466AF1}"/>
              </a:ext>
            </a:extLst>
          </p:cNvPr>
          <p:cNvSpPr/>
          <p:nvPr/>
        </p:nvSpPr>
        <p:spPr>
          <a:xfrm rot="7680000">
            <a:off x="4240264" y="4375544"/>
            <a:ext cx="630297" cy="244593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4731D8B-773A-4EB6-8D62-BB6DA2FC7C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72969" y="5288507"/>
            <a:ext cx="1342030" cy="1353403"/>
          </a:xfrm>
          <a:prstGeom prst="rect">
            <a:avLst/>
          </a:prstGeom>
        </p:spPr>
      </p:pic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83C02443-B41E-4298-929B-593A2BEE324D}"/>
              </a:ext>
            </a:extLst>
          </p:cNvPr>
          <p:cNvSpPr/>
          <p:nvPr/>
        </p:nvSpPr>
        <p:spPr>
          <a:xfrm rot="3180000">
            <a:off x="4233900" y="5194680"/>
            <a:ext cx="630297" cy="244593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7D98331-12A4-453C-A596-5823219309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158044" y="2508955"/>
            <a:ext cx="1783643" cy="1840089"/>
          </a:xfrm>
          <a:prstGeom prst="rect">
            <a:avLst/>
          </a:prstGeom>
        </p:spPr>
      </p:pic>
      <p:pic>
        <p:nvPicPr>
          <p:cNvPr id="7" name="Picture 8" descr="A picture containing drawing, room, food&#10;&#10;Description generated with very high confidence">
            <a:extLst>
              <a:ext uri="{FF2B5EF4-FFF2-40B4-BE49-F238E27FC236}">
                <a16:creationId xmlns:a16="http://schemas.microsoft.com/office/drawing/2014/main" id="{9381908F-3A7F-408F-8B4D-0B70B66B27F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02759" y="2514365"/>
            <a:ext cx="1735668" cy="1706975"/>
          </a:xfrm>
          <a:prstGeom prst="rect">
            <a:avLst/>
          </a:prstGeom>
        </p:spPr>
      </p:pic>
      <p:pic>
        <p:nvPicPr>
          <p:cNvPr id="11" name="Picture 12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F1EC81DA-815F-4F06-B662-103EC7F56CB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84770" y="2293141"/>
            <a:ext cx="2743200" cy="80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5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6E2F43-29E9-49D9-91FC-E5FEFAAA7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16" descr="A picture containing sitting&#10;&#10;Description generated with very high confidence">
            <a:extLst>
              <a:ext uri="{FF2B5EF4-FFF2-40B4-BE49-F238E27FC236}">
                <a16:creationId xmlns:a16="http://schemas.microsoft.com/office/drawing/2014/main" id="{B11AC1E3-2381-45E9-AE87-8BC3B5F3D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896" y="1338898"/>
            <a:ext cx="5519103" cy="5519103"/>
          </a:xfrm>
          <a:custGeom>
            <a:avLst/>
            <a:gdLst>
              <a:gd name="connsiteX0" fmla="*/ 169765 w 5580942"/>
              <a:gd name="connsiteY0" fmla="*/ 0 h 5519103"/>
              <a:gd name="connsiteX1" fmla="*/ 5580942 w 5580942"/>
              <a:gd name="connsiteY1" fmla="*/ 0 h 5519103"/>
              <a:gd name="connsiteX2" fmla="*/ 5580942 w 5580942"/>
              <a:gd name="connsiteY2" fmla="*/ 5519103 h 5519103"/>
              <a:gd name="connsiteX3" fmla="*/ 9100 w 5580942"/>
              <a:gd name="connsiteY3" fmla="*/ 5519103 h 5519103"/>
              <a:gd name="connsiteX4" fmla="*/ 0 w 5580942"/>
              <a:gd name="connsiteY4" fmla="*/ 5474029 h 5519103"/>
              <a:gd name="connsiteX5" fmla="*/ 0 w 5580942"/>
              <a:gd name="connsiteY5" fmla="*/ 169765 h 5519103"/>
              <a:gd name="connsiteX6" fmla="*/ 169765 w 5580942"/>
              <a:gd name="connsiteY6" fmla="*/ 0 h 5519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0942" h="5519103">
                <a:moveTo>
                  <a:pt x="169765" y="0"/>
                </a:moveTo>
                <a:lnTo>
                  <a:pt x="5580942" y="0"/>
                </a:lnTo>
                <a:lnTo>
                  <a:pt x="5580942" y="5519103"/>
                </a:lnTo>
                <a:lnTo>
                  <a:pt x="9100" y="5519103"/>
                </a:lnTo>
                <a:lnTo>
                  <a:pt x="0" y="5474029"/>
                </a:lnTo>
                <a:lnTo>
                  <a:pt x="0" y="169765"/>
                </a:lnTo>
                <a:cubicBezTo>
                  <a:pt x="0" y="76006"/>
                  <a:pt x="76006" y="0"/>
                  <a:pt x="169765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08D616-AE73-47EC-AF23-17E275079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HIBERNATE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8E881-C431-4BE8-9C17-F85041618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ORM.</a:t>
            </a:r>
            <a:endParaRPr lang="en-US"/>
          </a:p>
          <a:p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Driven by XML configuration files.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63CC27-1C86-4653-8866-79C24C5C5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5924" y="1656147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3BA62E19-CD42-4C09-B825-844B4943D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7212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153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63D8-E63A-4B64-9F47-650830F3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DATABASE JFC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C876F24-78DF-4EA5-A914-F84F16974D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9041405"/>
              </p:ext>
            </p:extLst>
          </p:nvPr>
        </p:nvGraphicFramePr>
        <p:xfrm>
          <a:off x="2048435" y="2318684"/>
          <a:ext cx="2173154" cy="2595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154">
                  <a:extLst>
                    <a:ext uri="{9D8B030D-6E8A-4147-A177-3AD203B41FA5}">
                      <a16:colId xmlns:a16="http://schemas.microsoft.com/office/drawing/2014/main" val="2576847259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534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[PK]</a:t>
                      </a:r>
                      <a:r>
                        <a:rPr lang="en-US"/>
                        <a:t> id                     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35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user_name</a:t>
                      </a:r>
                      <a:r>
                        <a:rPr lang="en-US"/>
                        <a:t>    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81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password       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varchar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92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email              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varchar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16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Rol</a:t>
                      </a:r>
                      <a:r>
                        <a:rPr lang="en-US"/>
                        <a:t>                 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varchar</a:t>
                      </a:r>
                      <a:r>
                        <a:rPr lang="en-US"/>
                        <a:t> 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23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token             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varchar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394882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C5D46EB-F183-423C-81C6-8B195EB08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697034"/>
              </p:ext>
            </p:extLst>
          </p:nvPr>
        </p:nvGraphicFramePr>
        <p:xfrm>
          <a:off x="8080943" y="2767745"/>
          <a:ext cx="213908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86">
                  <a:extLst>
                    <a:ext uri="{9D8B030D-6E8A-4147-A177-3AD203B41FA5}">
                      <a16:colId xmlns:a16="http://schemas.microsoft.com/office/drawing/2014/main" val="3586895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/>
                        <a:t>fileupload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94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[PK]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 id                    int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md5                </a:t>
                      </a:r>
                      <a:r>
                        <a:rPr lang="en-US" sz="1800" b="0" i="0" u="none" strike="noStrike" noProof="0"/>
                        <a:t>varchar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51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file_path        </a:t>
                      </a:r>
                      <a:r>
                        <a:rPr lang="en-US" sz="1800" b="0" i="0" u="none" strike="noStrike" noProof="0"/>
                        <a:t>varchar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523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704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8924B946-52E9-4083-AA1D-8FD3D6ABE2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80" t="8670" b="3737"/>
          <a:stretch/>
        </p:blipFill>
        <p:spPr>
          <a:xfrm>
            <a:off x="-90965" y="34130"/>
            <a:ext cx="12385329" cy="67883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2E9AC-1509-4DA6-AF4F-025404D05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Organization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66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JFC Converter</vt:lpstr>
      <vt:lpstr>Introduction</vt:lpstr>
      <vt:lpstr>Scope</vt:lpstr>
      <vt:lpstr>Software Tools</vt:lpstr>
      <vt:lpstr>Git Workflow</vt:lpstr>
      <vt:lpstr>Technologies</vt:lpstr>
      <vt:lpstr>HIBERNATE</vt:lpstr>
      <vt:lpstr>DATABASE JFC</vt:lpstr>
      <vt:lpstr>Organization</vt:lpstr>
      <vt:lpstr>TOKENS</vt:lpstr>
      <vt:lpstr>Packages</vt:lpstr>
      <vt:lpstr>Packages</vt:lpstr>
      <vt:lpstr>First Class Diagram</vt:lpstr>
      <vt:lpstr>Class Diagram</vt:lpstr>
      <vt:lpstr>Code Coverage</vt:lpstr>
      <vt:lpstr>Bugs known</vt:lpstr>
      <vt:lpstr>JFC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2020-01-15T12:48:06Z</dcterms:created>
  <dcterms:modified xsi:type="dcterms:W3CDTF">2020-01-16T18:31:06Z</dcterms:modified>
</cp:coreProperties>
</file>