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7" r:id="rId3"/>
    <p:sldId id="268" r:id="rId4"/>
    <p:sldId id="265" r:id="rId5"/>
    <p:sldId id="269" r:id="rId6"/>
    <p:sldId id="270" r:id="rId7"/>
    <p:sldId id="272" r:id="rId8"/>
    <p:sldId id="517"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DFB91-58DF-C77E-78D0-6C4E83196D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34F2F3E-D1FC-59BD-8C66-CB262DEC78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5B4D6D7-705E-0C02-2C8C-7CD4C7EDA777}"/>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5" name="Marcador de pie de página 4">
            <a:extLst>
              <a:ext uri="{FF2B5EF4-FFF2-40B4-BE49-F238E27FC236}">
                <a16:creationId xmlns:a16="http://schemas.microsoft.com/office/drawing/2014/main" id="{DC8E90E6-5D94-F17D-D6D4-3C26E0DD07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994444-599D-5977-9802-553D5918C38C}"/>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315587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890-54AC-3A83-9C12-FBBAFDAD4E0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BD21335-9CB8-3A46-1C5E-6EF903C0AE8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AAF023-C37F-8EA6-595D-B8B0C68D991B}"/>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5" name="Marcador de pie de página 4">
            <a:extLst>
              <a:ext uri="{FF2B5EF4-FFF2-40B4-BE49-F238E27FC236}">
                <a16:creationId xmlns:a16="http://schemas.microsoft.com/office/drawing/2014/main" id="{4FCA3450-A030-9117-69D5-7ED0053DC3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05A9F1-4DC7-2102-39C9-B374A4A381B2}"/>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287528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E99AAE-DBBD-ABCF-1E9A-FD80ECEC280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3B228DC-73D2-E48C-2CEE-61515DD18C0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A18BF7B-1A49-54EC-914B-564DBFC2CDF9}"/>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5" name="Marcador de pie de página 4">
            <a:extLst>
              <a:ext uri="{FF2B5EF4-FFF2-40B4-BE49-F238E27FC236}">
                <a16:creationId xmlns:a16="http://schemas.microsoft.com/office/drawing/2014/main" id="{F3418C98-BDEB-C5C2-10ED-E673A92741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51A90E-EFA5-5D35-C7DD-3CC15D476FDA}"/>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82661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5_Basic">
    <p:bg>
      <p:bgPr>
        <a:solidFill>
          <a:schemeClr val="bg1"/>
        </a:solidFill>
        <a:effectLst/>
      </p:bgPr>
    </p:bg>
    <p:spTree>
      <p:nvGrpSpPr>
        <p:cNvPr id="1" name=""/>
        <p:cNvGrpSpPr/>
        <p:nvPr/>
      </p:nvGrpSpPr>
      <p:grpSpPr>
        <a:xfrm>
          <a:off x="0" y="0"/>
          <a:ext cx="0" cy="0"/>
          <a:chOff x="0" y="0"/>
          <a:chExt cx="0" cy="0"/>
        </a:xfrm>
      </p:grpSpPr>
      <p:sp>
        <p:nvSpPr>
          <p:cNvPr id="12" name="Picture Placeholder 2"/>
          <p:cNvSpPr>
            <a:spLocks noGrp="1"/>
          </p:cNvSpPr>
          <p:nvPr>
            <p:ph type="pic" sz="quarter" idx="29"/>
          </p:nvPr>
        </p:nvSpPr>
        <p:spPr>
          <a:xfrm>
            <a:off x="5181600" y="2"/>
            <a:ext cx="7010400" cy="6857999"/>
          </a:xfrm>
          <a:prstGeom prst="rect">
            <a:avLst/>
          </a:prstGeom>
          <a:solidFill>
            <a:schemeClr val="tx1">
              <a:lumMod val="10000"/>
              <a:lumOff val="90000"/>
            </a:schemeClr>
          </a:solidFill>
        </p:spPr>
        <p:txBody>
          <a:bodyPr tIns="1548000" anchor="ctr"/>
          <a:lstStyle>
            <a:lvl1pPr marL="0" indent="0" algn="ctr" rtl="0">
              <a:buNone/>
              <a:defRPr sz="1050">
                <a:solidFill>
                  <a:schemeClr val="tx1">
                    <a:lumMod val="75000"/>
                    <a:lumOff val="25000"/>
                  </a:schemeClr>
                </a:solidFill>
              </a:defRPr>
            </a:lvl1pPr>
          </a:lstStyle>
          <a:p>
            <a:endParaRPr lang="en-US"/>
          </a:p>
        </p:txBody>
      </p:sp>
    </p:spTree>
    <p:extLst>
      <p:ext uri="{BB962C8B-B14F-4D97-AF65-F5344CB8AC3E}">
        <p14:creationId xmlns:p14="http://schemas.microsoft.com/office/powerpoint/2010/main" val="33026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3B971-C96F-B132-CC0B-1733C636D87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7BBAFF0-9629-6C23-27F5-EF4720BC49D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543FD3-7B45-E30A-F5E7-D5743605638F}"/>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5" name="Marcador de pie de página 4">
            <a:extLst>
              <a:ext uri="{FF2B5EF4-FFF2-40B4-BE49-F238E27FC236}">
                <a16:creationId xmlns:a16="http://schemas.microsoft.com/office/drawing/2014/main" id="{3B0446AF-F3D2-5FFB-2435-872508B2326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894746-BA85-9871-4AB1-5059C7973C6F}"/>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204423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23089-FC1E-CD32-EBC6-292D82BBA96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1BDCFEE-DAC2-E935-7569-2AD0770EB3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BD45224-12B5-5C72-D7F9-44D4A3F909A6}"/>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5" name="Marcador de pie de página 4">
            <a:extLst>
              <a:ext uri="{FF2B5EF4-FFF2-40B4-BE49-F238E27FC236}">
                <a16:creationId xmlns:a16="http://schemas.microsoft.com/office/drawing/2014/main" id="{92106C98-0BCB-D7FF-9607-1409C2CB3F6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29BAC7A-95C1-525C-ECF9-B0B28B5480CA}"/>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312685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04F72-F8F9-5F57-EFD4-DB9917820D1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3B0E33-5E24-6260-08EC-F0F87A79E4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E10CA60-3ABC-D9D4-7DC6-CA0FA4C1D00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811CA56-B43F-17C4-BB88-A2B8B5ABF985}"/>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6" name="Marcador de pie de página 5">
            <a:extLst>
              <a:ext uri="{FF2B5EF4-FFF2-40B4-BE49-F238E27FC236}">
                <a16:creationId xmlns:a16="http://schemas.microsoft.com/office/drawing/2014/main" id="{83277C9B-C095-CFFB-ED64-41B255CE1EB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8A929C1-3EE5-20BE-5BC2-155983922BB1}"/>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46694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68B06-9D06-2E72-D40F-5F6ED6615F7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4C5F3D5-40B6-182F-C603-199C2FCAF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819B860-7549-559B-319D-2E4F6184E4D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805734B-C153-6C85-A19C-E9363628E2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EDE83EA-0FEF-9FC9-22EE-A9C9A2E168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287233C-AB2E-0AAB-019C-C925E9A47669}"/>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8" name="Marcador de pie de página 7">
            <a:extLst>
              <a:ext uri="{FF2B5EF4-FFF2-40B4-BE49-F238E27FC236}">
                <a16:creationId xmlns:a16="http://schemas.microsoft.com/office/drawing/2014/main" id="{49DD12AA-AA7A-1CC8-080D-05E477CECE1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79547F8-8161-4523-FCC4-01A2EEEF4865}"/>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78572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8248D-5D29-0760-688E-8B0B7BF3D5A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1584F28-1323-7699-D182-58BEE4F6735A}"/>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4" name="Marcador de pie de página 3">
            <a:extLst>
              <a:ext uri="{FF2B5EF4-FFF2-40B4-BE49-F238E27FC236}">
                <a16:creationId xmlns:a16="http://schemas.microsoft.com/office/drawing/2014/main" id="{0BF0219A-F194-C8D6-676D-6A19C18876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AD227D9-8659-EF1B-2201-93FF7E84A8EA}"/>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153415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1E0B9F1-C1EE-C5F9-9ADE-A399294E3BC9}"/>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3" name="Marcador de pie de página 2">
            <a:extLst>
              <a:ext uri="{FF2B5EF4-FFF2-40B4-BE49-F238E27FC236}">
                <a16:creationId xmlns:a16="http://schemas.microsoft.com/office/drawing/2014/main" id="{26CC027C-FC26-0477-2AFE-630B309DB4B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1AF77-4D0D-ADA6-E4D1-6EA85782CC96}"/>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365932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7A3F3-DC85-9E55-6035-92B2F619C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B43D288-2270-1DC0-864D-5C6B47DCE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C3C9850-EECC-F706-5AEC-EF9F331B5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BFCD23-9A65-AEE8-C84D-B9ACC07AD9B5}"/>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6" name="Marcador de pie de página 5">
            <a:extLst>
              <a:ext uri="{FF2B5EF4-FFF2-40B4-BE49-F238E27FC236}">
                <a16:creationId xmlns:a16="http://schemas.microsoft.com/office/drawing/2014/main" id="{B0AB2CAD-D326-EC46-3E36-C019CD9AB4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E499531-1F0A-916C-4B2D-04507C7558F5}"/>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53058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2ED91-F1F8-3464-3E1D-06D718D96E8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02E7CAE-2EFF-63EC-4154-D1A47DB64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2F1687F-677F-6E24-5CC1-58C54C2B4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CAB35E-4E0F-8EBF-ECEE-B1CA28942C46}"/>
              </a:ext>
            </a:extLst>
          </p:cNvPr>
          <p:cNvSpPr>
            <a:spLocks noGrp="1"/>
          </p:cNvSpPr>
          <p:nvPr>
            <p:ph type="dt" sz="half" idx="10"/>
          </p:nvPr>
        </p:nvSpPr>
        <p:spPr/>
        <p:txBody>
          <a:bodyPr/>
          <a:lstStyle/>
          <a:p>
            <a:fld id="{B935A88B-0224-45CC-B589-FB6454CDA77D}" type="datetimeFigureOut">
              <a:rPr lang="es-ES" smtClean="0"/>
              <a:t>28/08/2024</a:t>
            </a:fld>
            <a:endParaRPr lang="es-ES"/>
          </a:p>
        </p:txBody>
      </p:sp>
      <p:sp>
        <p:nvSpPr>
          <p:cNvPr id="6" name="Marcador de pie de página 5">
            <a:extLst>
              <a:ext uri="{FF2B5EF4-FFF2-40B4-BE49-F238E27FC236}">
                <a16:creationId xmlns:a16="http://schemas.microsoft.com/office/drawing/2014/main" id="{F2E86D0D-409C-E8F8-2CB7-4882A31F262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C31923F-8E9A-8B69-332D-CF3B6662E341}"/>
              </a:ext>
            </a:extLst>
          </p:cNvPr>
          <p:cNvSpPr>
            <a:spLocks noGrp="1"/>
          </p:cNvSpPr>
          <p:nvPr>
            <p:ph type="sldNum" sz="quarter" idx="12"/>
          </p:nvPr>
        </p:nvSpPr>
        <p:spPr/>
        <p:txBody>
          <a:bodyPr/>
          <a:lstStyle/>
          <a:p>
            <a:fld id="{AE99FCE2-2567-4BAC-9CE4-E866E554B70F}" type="slidenum">
              <a:rPr lang="es-ES" smtClean="0"/>
              <a:t>‹Nº›</a:t>
            </a:fld>
            <a:endParaRPr lang="es-ES"/>
          </a:p>
        </p:txBody>
      </p:sp>
    </p:spTree>
    <p:extLst>
      <p:ext uri="{BB962C8B-B14F-4D97-AF65-F5344CB8AC3E}">
        <p14:creationId xmlns:p14="http://schemas.microsoft.com/office/powerpoint/2010/main" val="351299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F3B6FA-E458-CCEB-5ACD-D30FE5E5A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4DEFA5-95AD-E89B-89F2-20D42EE81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37DC6CE-A686-CE29-489B-2F02475FE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35A88B-0224-45CC-B589-FB6454CDA77D}" type="datetimeFigureOut">
              <a:rPr lang="es-ES" smtClean="0"/>
              <a:t>28/08/2024</a:t>
            </a:fld>
            <a:endParaRPr lang="es-ES"/>
          </a:p>
        </p:txBody>
      </p:sp>
      <p:sp>
        <p:nvSpPr>
          <p:cNvPr id="5" name="Marcador de pie de página 4">
            <a:extLst>
              <a:ext uri="{FF2B5EF4-FFF2-40B4-BE49-F238E27FC236}">
                <a16:creationId xmlns:a16="http://schemas.microsoft.com/office/drawing/2014/main" id="{FA39BCC8-3387-73BD-AAFB-676D193E0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1EBAAA67-1C2E-C9D1-75B3-17CBCFC32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99FCE2-2567-4BAC-9CE4-E866E554B70F}" type="slidenum">
              <a:rPr lang="es-ES" smtClean="0"/>
              <a:t>‹Nº›</a:t>
            </a:fld>
            <a:endParaRPr lang="es-ES"/>
          </a:p>
        </p:txBody>
      </p:sp>
    </p:spTree>
    <p:extLst>
      <p:ext uri="{BB962C8B-B14F-4D97-AF65-F5344CB8AC3E}">
        <p14:creationId xmlns:p14="http://schemas.microsoft.com/office/powerpoint/2010/main" val="136088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enrique-aranaz-Tudela"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pp.powerbi.com/groups/2683406d-7c78-4baf-bf22-7da0e2bf7fa7/reports/594cbd98-81d9-4f8c-a265-2d1a660ec0f8?ctid=b782ef5b-7935-4c09-be21-b61d3f8997a4&amp;pbi_source=linkShare&amp;bookmarkGuid=b1474ed4-08b7-4dfe-8ebb-ada3e8582cff&amp;chromeless=true"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nriqueAranaz" TargetMode="External"/><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1A67F6EF-57B8-E33B-E796-E1D06976F980}"/>
              </a:ext>
            </a:extLst>
          </p:cNvPr>
          <p:cNvPicPr>
            <a:picLocks noChangeAspect="1"/>
          </p:cNvPicPr>
          <p:nvPr/>
        </p:nvPicPr>
        <p:blipFill>
          <a:blip r:embed="rId2"/>
          <a:stretch>
            <a:fillRect/>
          </a:stretch>
        </p:blipFill>
        <p:spPr>
          <a:xfrm>
            <a:off x="454529" y="1765179"/>
            <a:ext cx="8305800" cy="4668875"/>
          </a:xfrm>
          <a:prstGeom prst="rect">
            <a:avLst/>
          </a:prstGeom>
        </p:spPr>
      </p:pic>
      <p:sp>
        <p:nvSpPr>
          <p:cNvPr id="4" name="Rectángulo 3">
            <a:extLst>
              <a:ext uri="{FF2B5EF4-FFF2-40B4-BE49-F238E27FC236}">
                <a16:creationId xmlns:a16="http://schemas.microsoft.com/office/drawing/2014/main" id="{21F890B4-9A3B-D20E-3819-3127810D63E1}"/>
              </a:ext>
            </a:extLst>
          </p:cNvPr>
          <p:cNvSpPr/>
          <p:nvPr/>
        </p:nvSpPr>
        <p:spPr>
          <a:xfrm>
            <a:off x="487904" y="2258568"/>
            <a:ext cx="809894" cy="822960"/>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35">
            <a:extLst>
              <a:ext uri="{FF2B5EF4-FFF2-40B4-BE49-F238E27FC236}">
                <a16:creationId xmlns:a16="http://schemas.microsoft.com/office/drawing/2014/main" id="{0B4D02FD-7EA6-2282-75BF-D4E547B5B898}"/>
              </a:ext>
            </a:extLst>
          </p:cNvPr>
          <p:cNvSpPr/>
          <p:nvPr/>
        </p:nvSpPr>
        <p:spPr>
          <a:xfrm>
            <a:off x="265176" y="3238499"/>
            <a:ext cx="1335024" cy="574901"/>
          </a:xfrm>
          <a:prstGeom prst="rect">
            <a:avLst/>
          </a:prstGeom>
          <a:noFill/>
        </p:spPr>
        <p:txBody>
          <a:bodyPr wrap="square">
            <a:spAutoFit/>
          </a:bodyPr>
          <a:lstStyle/>
          <a:p>
            <a:pPr algn="ctr">
              <a:lnSpc>
                <a:spcPct val="150000"/>
              </a:lnSpc>
            </a:pPr>
            <a:r>
              <a:rPr lang="en-US" sz="1100" b="1" dirty="0">
                <a:solidFill>
                  <a:schemeClr val="bg2"/>
                </a:solidFill>
              </a:rPr>
              <a:t>Menu </a:t>
            </a:r>
          </a:p>
          <a:p>
            <a:pPr algn="ctr">
              <a:lnSpc>
                <a:spcPct val="150000"/>
              </a:lnSpc>
            </a:pPr>
            <a:r>
              <a:rPr lang="en-US" sz="1100" b="1" dirty="0">
                <a:solidFill>
                  <a:schemeClr val="bg2"/>
                </a:solidFill>
              </a:rPr>
              <a:t>Navegación</a:t>
            </a:r>
            <a:endParaRPr lang="en-US" sz="1100" dirty="0">
              <a:solidFill>
                <a:schemeClr val="bg2"/>
              </a:solidFill>
              <a:latin typeface="Roboto (Body)"/>
            </a:endParaRPr>
          </a:p>
        </p:txBody>
      </p:sp>
      <p:sp>
        <p:nvSpPr>
          <p:cNvPr id="6" name="Flecha: hacia abajo 5">
            <a:extLst>
              <a:ext uri="{FF2B5EF4-FFF2-40B4-BE49-F238E27FC236}">
                <a16:creationId xmlns:a16="http://schemas.microsoft.com/office/drawing/2014/main" id="{1D7AB7A5-8BA2-C0B7-AA5C-6D4AB3574473}"/>
              </a:ext>
            </a:extLst>
          </p:cNvPr>
          <p:cNvSpPr/>
          <p:nvPr/>
        </p:nvSpPr>
        <p:spPr>
          <a:xfrm>
            <a:off x="804672" y="3081528"/>
            <a:ext cx="128016" cy="228600"/>
          </a:xfrm>
          <a:prstGeom prst="down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986EAEB7-E180-45EB-8458-1616263CAF31}"/>
              </a:ext>
            </a:extLst>
          </p:cNvPr>
          <p:cNvSpPr txBox="1"/>
          <p:nvPr/>
        </p:nvSpPr>
        <p:spPr>
          <a:xfrm>
            <a:off x="320040" y="69741"/>
            <a:ext cx="10780776" cy="1015663"/>
          </a:xfrm>
          <a:prstGeom prst="rect">
            <a:avLst/>
          </a:prstGeom>
          <a:noFill/>
        </p:spPr>
        <p:txBody>
          <a:bodyPr wrap="square" rtlCol="0">
            <a:spAutoFit/>
          </a:bodyPr>
          <a:lstStyle/>
          <a:p>
            <a:r>
              <a:rPr lang="es-ES" sz="1000" b="1" dirty="0"/>
              <a:t>El siguiente Informe forma parte del Portfolio de proyectos realizado por Enrique Aranaz Tudela </a:t>
            </a:r>
            <a:r>
              <a:rPr lang="es-ES" sz="1000" dirty="0"/>
              <a:t>(</a:t>
            </a:r>
            <a:r>
              <a:rPr lang="es-ES" sz="1000" b="0" i="0" dirty="0">
                <a:effectLst/>
                <a:highlight>
                  <a:srgbClr val="FFFFFF"/>
                </a:highlight>
                <a:latin typeface="-apple-system"/>
                <a:hlinkClick r:id="rId3"/>
              </a:rPr>
              <a:t>www.linkedin.com/in/enrique-aranaz-Tudela</a:t>
            </a:r>
            <a:r>
              <a:rPr lang="es-ES" sz="1000" b="0" i="0" dirty="0">
                <a:effectLst/>
                <a:highlight>
                  <a:srgbClr val="FFFFFF"/>
                </a:highlight>
                <a:latin typeface="-apple-system"/>
              </a:rPr>
              <a:t>).</a:t>
            </a:r>
          </a:p>
          <a:p>
            <a:endParaRPr lang="es-ES" sz="1000" dirty="0">
              <a:highlight>
                <a:srgbClr val="FFFFFF"/>
              </a:highlight>
              <a:latin typeface="-apple-system"/>
            </a:endParaRPr>
          </a:p>
          <a:p>
            <a:r>
              <a:rPr lang="es-ES" sz="1000" dirty="0">
                <a:highlight>
                  <a:srgbClr val="FFFFFF"/>
                </a:highlight>
                <a:latin typeface="-apple-system"/>
              </a:rPr>
              <a:t>Es un informe totalmente interactivo realizado en </a:t>
            </a:r>
            <a:r>
              <a:rPr lang="es-ES" sz="1000" b="1" dirty="0">
                <a:highlight>
                  <a:srgbClr val="FFFFFF"/>
                </a:highlight>
                <a:latin typeface="-apple-system"/>
              </a:rPr>
              <a:t>Power BI </a:t>
            </a:r>
            <a:r>
              <a:rPr lang="es-ES" sz="1000" dirty="0">
                <a:highlight>
                  <a:srgbClr val="FFFFFF"/>
                </a:highlight>
                <a:latin typeface="-apple-system"/>
              </a:rPr>
              <a:t>en el que se</a:t>
            </a:r>
            <a:r>
              <a:rPr lang="es-ES" sz="1000" dirty="0"/>
              <a:t> muestran las ventas globales de una compañía respecto a sus KPI’s principales (clientes, ventas, ventas medias, %Churn), así como el grado de cumplimiento respecto a los objetivos de las ventas, churn y captación de nuevos clientes.</a:t>
            </a:r>
          </a:p>
          <a:p>
            <a:endParaRPr lang="es-ES" sz="1000" dirty="0"/>
          </a:p>
          <a:p>
            <a:r>
              <a:rPr lang="es-ES" sz="1000" dirty="0"/>
              <a:t>Para ver el informe e interactuar con él directamente en el servicio de Power BI, haz click en el siguiente enlace o copialo en el navegador:</a:t>
            </a:r>
          </a:p>
        </p:txBody>
      </p:sp>
      <p:pic>
        <p:nvPicPr>
          <p:cNvPr id="11" name="Imagen 10">
            <a:extLst>
              <a:ext uri="{FF2B5EF4-FFF2-40B4-BE49-F238E27FC236}">
                <a16:creationId xmlns:a16="http://schemas.microsoft.com/office/drawing/2014/main" id="{EB4CFAF0-C37E-3165-4899-E923EC4089E2}"/>
              </a:ext>
            </a:extLst>
          </p:cNvPr>
          <p:cNvPicPr>
            <a:picLocks noChangeAspect="1"/>
          </p:cNvPicPr>
          <p:nvPr/>
        </p:nvPicPr>
        <p:blipFill>
          <a:blip r:embed="rId4"/>
          <a:stretch>
            <a:fillRect/>
          </a:stretch>
        </p:blipFill>
        <p:spPr>
          <a:xfrm>
            <a:off x="8985728" y="2139085"/>
            <a:ext cx="3118104" cy="1056743"/>
          </a:xfrm>
          <a:prstGeom prst="rect">
            <a:avLst/>
          </a:prstGeom>
        </p:spPr>
      </p:pic>
      <p:cxnSp>
        <p:nvCxnSpPr>
          <p:cNvPr id="13" name="Conector recto de flecha 12">
            <a:extLst>
              <a:ext uri="{FF2B5EF4-FFF2-40B4-BE49-F238E27FC236}">
                <a16:creationId xmlns:a16="http://schemas.microsoft.com/office/drawing/2014/main" id="{BFB7A70C-A303-F030-2882-A3110F0C7C38}"/>
              </a:ext>
            </a:extLst>
          </p:cNvPr>
          <p:cNvCxnSpPr>
            <a:cxnSpLocks/>
          </p:cNvCxnSpPr>
          <p:nvPr/>
        </p:nvCxnSpPr>
        <p:spPr>
          <a:xfrm flipV="1">
            <a:off x="2724262" y="2667456"/>
            <a:ext cx="6182182" cy="304344"/>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pic>
        <p:nvPicPr>
          <p:cNvPr id="18" name="Imagen 17">
            <a:extLst>
              <a:ext uri="{FF2B5EF4-FFF2-40B4-BE49-F238E27FC236}">
                <a16:creationId xmlns:a16="http://schemas.microsoft.com/office/drawing/2014/main" id="{DA550347-D6C8-0F1E-9763-BFD719DEC485}"/>
              </a:ext>
            </a:extLst>
          </p:cNvPr>
          <p:cNvPicPr>
            <a:picLocks noChangeAspect="1"/>
          </p:cNvPicPr>
          <p:nvPr/>
        </p:nvPicPr>
        <p:blipFill>
          <a:blip r:embed="rId5"/>
          <a:stretch>
            <a:fillRect/>
          </a:stretch>
        </p:blipFill>
        <p:spPr>
          <a:xfrm>
            <a:off x="9046944" y="4992624"/>
            <a:ext cx="2905531" cy="1652818"/>
          </a:xfrm>
          <a:prstGeom prst="rect">
            <a:avLst/>
          </a:prstGeom>
        </p:spPr>
      </p:pic>
      <p:cxnSp>
        <p:nvCxnSpPr>
          <p:cNvPr id="20" name="Conector recto de flecha 19">
            <a:extLst>
              <a:ext uri="{FF2B5EF4-FFF2-40B4-BE49-F238E27FC236}">
                <a16:creationId xmlns:a16="http://schemas.microsoft.com/office/drawing/2014/main" id="{BE86035E-0919-59D7-3F1A-72C193DFDD52}"/>
              </a:ext>
            </a:extLst>
          </p:cNvPr>
          <p:cNvCxnSpPr>
            <a:cxnSpLocks/>
          </p:cNvCxnSpPr>
          <p:nvPr/>
        </p:nvCxnSpPr>
        <p:spPr>
          <a:xfrm>
            <a:off x="7104888" y="2971800"/>
            <a:ext cx="2926080" cy="2020824"/>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30" name="CuadroTexto 29">
            <a:extLst>
              <a:ext uri="{FF2B5EF4-FFF2-40B4-BE49-F238E27FC236}">
                <a16:creationId xmlns:a16="http://schemas.microsoft.com/office/drawing/2014/main" id="{0372F861-04DC-8FF5-4C65-8EC90AEE88A8}"/>
              </a:ext>
            </a:extLst>
          </p:cNvPr>
          <p:cNvSpPr txBox="1"/>
          <p:nvPr/>
        </p:nvSpPr>
        <p:spPr>
          <a:xfrm>
            <a:off x="327279" y="1141569"/>
            <a:ext cx="11537442" cy="553998"/>
          </a:xfrm>
          <a:prstGeom prst="rect">
            <a:avLst/>
          </a:prstGeom>
          <a:noFill/>
        </p:spPr>
        <p:txBody>
          <a:bodyPr wrap="square">
            <a:spAutoFit/>
          </a:bodyPr>
          <a:lstStyle/>
          <a:p>
            <a:r>
              <a:rPr lang="es-ES" sz="1000" dirty="0">
                <a:hlinkClick r:id="rId6"/>
              </a:rPr>
              <a:t>https://app.powerbi.com/groups/2683406d-7c78-4baf-bf22-7da0e2bf7fa7/reports/594cbd98-81d9-4f8c-a265-2d1a660ec0f8?ctid=b782ef5b-7935-4c09-be21-b61d3f8997a4&amp;pbi_source=linkShare&amp;bookmarkGuid=b1474ed4-08b7-4dfe-8ebb-ada3e8582cff&amp;chromeless=true</a:t>
            </a:r>
            <a:endParaRPr lang="es-ES" sz="1000" dirty="0"/>
          </a:p>
          <a:p>
            <a:endParaRPr lang="es-ES" sz="1000" dirty="0"/>
          </a:p>
        </p:txBody>
      </p:sp>
    </p:spTree>
    <p:extLst>
      <p:ext uri="{BB962C8B-B14F-4D97-AF65-F5344CB8AC3E}">
        <p14:creationId xmlns:p14="http://schemas.microsoft.com/office/powerpoint/2010/main" val="363369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503BFB6-5F1A-5C94-F3C0-5EEFE62E878B}"/>
              </a:ext>
            </a:extLst>
          </p:cNvPr>
          <p:cNvPicPr>
            <a:picLocks noChangeAspect="1"/>
          </p:cNvPicPr>
          <p:nvPr/>
        </p:nvPicPr>
        <p:blipFill>
          <a:blip r:embed="rId2"/>
          <a:stretch>
            <a:fillRect/>
          </a:stretch>
        </p:blipFill>
        <p:spPr>
          <a:xfrm>
            <a:off x="356616" y="295614"/>
            <a:ext cx="10710672" cy="5914311"/>
          </a:xfrm>
          <a:prstGeom prst="rect">
            <a:avLst/>
          </a:prstGeom>
        </p:spPr>
      </p:pic>
      <p:sp>
        <p:nvSpPr>
          <p:cNvPr id="4" name="CuadroTexto 3">
            <a:extLst>
              <a:ext uri="{FF2B5EF4-FFF2-40B4-BE49-F238E27FC236}">
                <a16:creationId xmlns:a16="http://schemas.microsoft.com/office/drawing/2014/main" id="{71DD05A1-0F0D-4CE9-E895-8F02E65830C8}"/>
              </a:ext>
            </a:extLst>
          </p:cNvPr>
          <p:cNvSpPr txBox="1"/>
          <p:nvPr/>
        </p:nvSpPr>
        <p:spPr>
          <a:xfrm>
            <a:off x="356616" y="49393"/>
            <a:ext cx="10423285" cy="246221"/>
          </a:xfrm>
          <a:prstGeom prst="rect">
            <a:avLst/>
          </a:prstGeom>
          <a:noFill/>
        </p:spPr>
        <p:txBody>
          <a:bodyPr wrap="square" rtlCol="0">
            <a:spAutoFit/>
          </a:bodyPr>
          <a:lstStyle/>
          <a:p>
            <a:r>
              <a:rPr lang="es-ES" sz="1000" dirty="0"/>
              <a:t>El informe permite segmentar de forma sencilla los resultados por cualquiera de las seis principales áreas de ventas</a:t>
            </a:r>
          </a:p>
        </p:txBody>
      </p:sp>
      <p:cxnSp>
        <p:nvCxnSpPr>
          <p:cNvPr id="8" name="Conector recto de flecha 7">
            <a:extLst>
              <a:ext uri="{FF2B5EF4-FFF2-40B4-BE49-F238E27FC236}">
                <a16:creationId xmlns:a16="http://schemas.microsoft.com/office/drawing/2014/main" id="{C139AA4B-A408-FDAE-49CE-ECE5AC5002B7}"/>
              </a:ext>
            </a:extLst>
          </p:cNvPr>
          <p:cNvCxnSpPr>
            <a:cxnSpLocks/>
          </p:cNvCxnSpPr>
          <p:nvPr/>
        </p:nvCxnSpPr>
        <p:spPr>
          <a:xfrm>
            <a:off x="548640" y="6099048"/>
            <a:ext cx="0" cy="233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CuadroTexto 8">
            <a:extLst>
              <a:ext uri="{FF2B5EF4-FFF2-40B4-BE49-F238E27FC236}">
                <a16:creationId xmlns:a16="http://schemas.microsoft.com/office/drawing/2014/main" id="{2B0E3152-8291-2F18-48B6-3203745FEAAA}"/>
              </a:ext>
            </a:extLst>
          </p:cNvPr>
          <p:cNvSpPr txBox="1"/>
          <p:nvPr/>
        </p:nvSpPr>
        <p:spPr>
          <a:xfrm>
            <a:off x="210311" y="6316165"/>
            <a:ext cx="10423285" cy="246221"/>
          </a:xfrm>
          <a:prstGeom prst="rect">
            <a:avLst/>
          </a:prstGeom>
          <a:noFill/>
        </p:spPr>
        <p:txBody>
          <a:bodyPr wrap="square" rtlCol="0">
            <a:spAutoFit/>
          </a:bodyPr>
          <a:lstStyle/>
          <a:p>
            <a:r>
              <a:rPr lang="es-ES" sz="1000" dirty="0"/>
              <a:t>Ocultar panel de navegación área de ventas</a:t>
            </a:r>
          </a:p>
        </p:txBody>
      </p:sp>
      <p:cxnSp>
        <p:nvCxnSpPr>
          <p:cNvPr id="12" name="Conector recto de flecha 11">
            <a:extLst>
              <a:ext uri="{FF2B5EF4-FFF2-40B4-BE49-F238E27FC236}">
                <a16:creationId xmlns:a16="http://schemas.microsoft.com/office/drawing/2014/main" id="{83D9FB5B-51E0-E73C-799B-A4AB1D865E75}"/>
              </a:ext>
            </a:extLst>
          </p:cNvPr>
          <p:cNvCxnSpPr>
            <a:cxnSpLocks/>
          </p:cNvCxnSpPr>
          <p:nvPr/>
        </p:nvCxnSpPr>
        <p:spPr>
          <a:xfrm>
            <a:off x="914400" y="6099048"/>
            <a:ext cx="0" cy="530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uadroTexto 15">
            <a:extLst>
              <a:ext uri="{FF2B5EF4-FFF2-40B4-BE49-F238E27FC236}">
                <a16:creationId xmlns:a16="http://schemas.microsoft.com/office/drawing/2014/main" id="{25B83B2E-5364-7C0E-3DC0-51DC39D6698A}"/>
              </a:ext>
            </a:extLst>
          </p:cNvPr>
          <p:cNvSpPr txBox="1"/>
          <p:nvPr/>
        </p:nvSpPr>
        <p:spPr>
          <a:xfrm>
            <a:off x="356615" y="6586330"/>
            <a:ext cx="10423285" cy="246221"/>
          </a:xfrm>
          <a:prstGeom prst="rect">
            <a:avLst/>
          </a:prstGeom>
          <a:noFill/>
        </p:spPr>
        <p:txBody>
          <a:bodyPr wrap="square" rtlCol="0">
            <a:spAutoFit/>
          </a:bodyPr>
          <a:lstStyle/>
          <a:p>
            <a:r>
              <a:rPr lang="es-ES" sz="1000" dirty="0"/>
              <a:t>Eliminar filtros aplicados</a:t>
            </a:r>
          </a:p>
        </p:txBody>
      </p:sp>
      <p:cxnSp>
        <p:nvCxnSpPr>
          <p:cNvPr id="18" name="Conector recto de flecha 17">
            <a:extLst>
              <a:ext uri="{FF2B5EF4-FFF2-40B4-BE49-F238E27FC236}">
                <a16:creationId xmlns:a16="http://schemas.microsoft.com/office/drawing/2014/main" id="{2E9B9223-9B28-6F23-D492-1E87DDFF7A16}"/>
              </a:ext>
            </a:extLst>
          </p:cNvPr>
          <p:cNvCxnSpPr/>
          <p:nvPr/>
        </p:nvCxnSpPr>
        <p:spPr>
          <a:xfrm>
            <a:off x="1399032" y="6099048"/>
            <a:ext cx="850392" cy="530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CuadroTexto 18">
            <a:extLst>
              <a:ext uri="{FF2B5EF4-FFF2-40B4-BE49-F238E27FC236}">
                <a16:creationId xmlns:a16="http://schemas.microsoft.com/office/drawing/2014/main" id="{60AA2A10-B19D-175C-3196-96629EF53073}"/>
              </a:ext>
            </a:extLst>
          </p:cNvPr>
          <p:cNvSpPr txBox="1"/>
          <p:nvPr/>
        </p:nvSpPr>
        <p:spPr>
          <a:xfrm>
            <a:off x="2008631" y="6607865"/>
            <a:ext cx="2188465" cy="246221"/>
          </a:xfrm>
          <a:prstGeom prst="rect">
            <a:avLst/>
          </a:prstGeom>
          <a:noFill/>
        </p:spPr>
        <p:txBody>
          <a:bodyPr wrap="square" rtlCol="0">
            <a:spAutoFit/>
          </a:bodyPr>
          <a:lstStyle/>
          <a:p>
            <a:r>
              <a:rPr lang="es-ES" sz="1000" dirty="0"/>
              <a:t>Mostrar panel de segmentaciones</a:t>
            </a:r>
          </a:p>
        </p:txBody>
      </p:sp>
    </p:spTree>
    <p:extLst>
      <p:ext uri="{BB962C8B-B14F-4D97-AF65-F5344CB8AC3E}">
        <p14:creationId xmlns:p14="http://schemas.microsoft.com/office/powerpoint/2010/main" val="366134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58ABEE-8F13-4B01-DDF6-59F425CCCA09}"/>
              </a:ext>
            </a:extLst>
          </p:cNvPr>
          <p:cNvPicPr>
            <a:picLocks noChangeAspect="1"/>
          </p:cNvPicPr>
          <p:nvPr/>
        </p:nvPicPr>
        <p:blipFill>
          <a:blip r:embed="rId2"/>
          <a:stretch>
            <a:fillRect/>
          </a:stretch>
        </p:blipFill>
        <p:spPr>
          <a:xfrm>
            <a:off x="438913" y="629862"/>
            <a:ext cx="9720072" cy="5440094"/>
          </a:xfrm>
          <a:prstGeom prst="rect">
            <a:avLst/>
          </a:prstGeom>
        </p:spPr>
      </p:pic>
      <p:cxnSp>
        <p:nvCxnSpPr>
          <p:cNvPr id="4" name="Conector recto de flecha 3">
            <a:extLst>
              <a:ext uri="{FF2B5EF4-FFF2-40B4-BE49-F238E27FC236}">
                <a16:creationId xmlns:a16="http://schemas.microsoft.com/office/drawing/2014/main" id="{9BBA6137-65E1-48EA-D746-B119577D6811}"/>
              </a:ext>
            </a:extLst>
          </p:cNvPr>
          <p:cNvCxnSpPr>
            <a:cxnSpLocks/>
          </p:cNvCxnSpPr>
          <p:nvPr/>
        </p:nvCxnSpPr>
        <p:spPr>
          <a:xfrm>
            <a:off x="1069848" y="448056"/>
            <a:ext cx="5705856" cy="14996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uadroTexto 23">
            <a:extLst>
              <a:ext uri="{FF2B5EF4-FFF2-40B4-BE49-F238E27FC236}">
                <a16:creationId xmlns:a16="http://schemas.microsoft.com/office/drawing/2014/main" id="{F56E5988-B26F-3BCA-F91B-E87EE8815745}"/>
              </a:ext>
            </a:extLst>
          </p:cNvPr>
          <p:cNvSpPr txBox="1"/>
          <p:nvPr/>
        </p:nvSpPr>
        <p:spPr>
          <a:xfrm>
            <a:off x="352044" y="47946"/>
            <a:ext cx="9806941" cy="400110"/>
          </a:xfrm>
          <a:prstGeom prst="rect">
            <a:avLst/>
          </a:prstGeom>
          <a:noFill/>
        </p:spPr>
        <p:txBody>
          <a:bodyPr wrap="square" rtlCol="0">
            <a:spAutoFit/>
          </a:bodyPr>
          <a:lstStyle/>
          <a:p>
            <a:r>
              <a:rPr lang="es-ES" sz="1000" dirty="0"/>
              <a:t>La Matriz riesgo / valor muestra cómo se distribuye la cartera de clientes  en función de la probabilidad de churn y su valor para la compañía. Para su cálculo se han empleado algoritmos de ML desarrollados en Python similares a los que se pueden observar en mi cuaderno de Python de Gibhub.</a:t>
            </a:r>
          </a:p>
        </p:txBody>
      </p:sp>
      <p:sp>
        <p:nvSpPr>
          <p:cNvPr id="8" name="CuadroTexto 7">
            <a:extLst>
              <a:ext uri="{FF2B5EF4-FFF2-40B4-BE49-F238E27FC236}">
                <a16:creationId xmlns:a16="http://schemas.microsoft.com/office/drawing/2014/main" id="{0C2EFDBA-A74D-8B3A-1BA6-042BDF19684A}"/>
              </a:ext>
            </a:extLst>
          </p:cNvPr>
          <p:cNvSpPr txBox="1"/>
          <p:nvPr/>
        </p:nvSpPr>
        <p:spPr>
          <a:xfrm>
            <a:off x="9458559" y="2761488"/>
            <a:ext cx="2733441" cy="553998"/>
          </a:xfrm>
          <a:prstGeom prst="rect">
            <a:avLst/>
          </a:prstGeom>
          <a:noFill/>
        </p:spPr>
        <p:txBody>
          <a:bodyPr wrap="square" rtlCol="0">
            <a:spAutoFit/>
          </a:bodyPr>
          <a:lstStyle>
            <a:defPPr>
              <a:defRPr lang="es-ES"/>
            </a:defPPr>
            <a:lvl1pPr>
              <a:defRPr sz="1000"/>
            </a:lvl1pPr>
          </a:lstStyle>
          <a:p>
            <a:pPr algn="just"/>
            <a:r>
              <a:rPr lang="es-ES" dirty="0"/>
              <a:t>Si pasamos el cursor por encima de cualquier </a:t>
            </a:r>
          </a:p>
          <a:p>
            <a:pPr algn="just"/>
            <a:r>
              <a:rPr lang="es-ES" dirty="0"/>
              <a:t>segmento aparece un tooltip con la caracterización de ese segmento.</a:t>
            </a:r>
          </a:p>
        </p:txBody>
      </p:sp>
    </p:spTree>
    <p:extLst>
      <p:ext uri="{BB962C8B-B14F-4D97-AF65-F5344CB8AC3E}">
        <p14:creationId xmlns:p14="http://schemas.microsoft.com/office/powerpoint/2010/main" val="163097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347B63-5DB5-C74D-F844-88C6A41241A0}"/>
              </a:ext>
            </a:extLst>
          </p:cNvPr>
          <p:cNvPicPr>
            <a:picLocks noChangeAspect="1"/>
          </p:cNvPicPr>
          <p:nvPr/>
        </p:nvPicPr>
        <p:blipFill>
          <a:blip r:embed="rId2"/>
          <a:stretch>
            <a:fillRect/>
          </a:stretch>
        </p:blipFill>
        <p:spPr>
          <a:xfrm>
            <a:off x="437521" y="548640"/>
            <a:ext cx="10627166" cy="5989320"/>
          </a:xfrm>
          <a:prstGeom prst="rect">
            <a:avLst/>
          </a:prstGeom>
        </p:spPr>
      </p:pic>
      <p:sp>
        <p:nvSpPr>
          <p:cNvPr id="5" name="Rectangle 35">
            <a:extLst>
              <a:ext uri="{FF2B5EF4-FFF2-40B4-BE49-F238E27FC236}">
                <a16:creationId xmlns:a16="http://schemas.microsoft.com/office/drawing/2014/main" id="{2BC9D35D-F918-DF06-0663-32BCE230C27A}"/>
              </a:ext>
            </a:extLst>
          </p:cNvPr>
          <p:cNvSpPr/>
          <p:nvPr/>
        </p:nvSpPr>
        <p:spPr>
          <a:xfrm>
            <a:off x="6483096" y="-21720"/>
            <a:ext cx="4833251" cy="341760"/>
          </a:xfrm>
          <a:prstGeom prst="rect">
            <a:avLst/>
          </a:prstGeom>
        </p:spPr>
        <p:txBody>
          <a:bodyPr wrap="square">
            <a:spAutoFit/>
          </a:bodyPr>
          <a:lstStyle/>
          <a:p>
            <a:pPr>
              <a:lnSpc>
                <a:spcPct val="150000"/>
              </a:lnSpc>
            </a:pPr>
            <a:r>
              <a:rPr lang="en-US" sz="1200" b="1" dirty="0">
                <a:solidFill>
                  <a:schemeClr val="accent1"/>
                </a:solidFill>
              </a:rPr>
              <a:t>Presionando shif y haciendo clic se despliega un menu de ayuda</a:t>
            </a:r>
            <a:endParaRPr lang="en-US" sz="1200" dirty="0">
              <a:solidFill>
                <a:schemeClr val="accent1"/>
              </a:solidFill>
              <a:latin typeface="Roboto (Body)"/>
            </a:endParaRPr>
          </a:p>
        </p:txBody>
      </p:sp>
      <p:sp>
        <p:nvSpPr>
          <p:cNvPr id="6" name="Flecha: hacia abajo 5">
            <a:extLst>
              <a:ext uri="{FF2B5EF4-FFF2-40B4-BE49-F238E27FC236}">
                <a16:creationId xmlns:a16="http://schemas.microsoft.com/office/drawing/2014/main" id="{194A8062-D6C8-A10B-A568-E31CB3D439E7}"/>
              </a:ext>
            </a:extLst>
          </p:cNvPr>
          <p:cNvSpPr/>
          <p:nvPr/>
        </p:nvSpPr>
        <p:spPr>
          <a:xfrm>
            <a:off x="10844784" y="320040"/>
            <a:ext cx="128016" cy="228600"/>
          </a:xfrm>
          <a:prstGeom prst="down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5056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5D508B6-1171-9478-36AC-1166C685A58F}"/>
              </a:ext>
            </a:extLst>
          </p:cNvPr>
          <p:cNvPicPr>
            <a:picLocks noChangeAspect="1"/>
          </p:cNvPicPr>
          <p:nvPr/>
        </p:nvPicPr>
        <p:blipFill>
          <a:blip r:embed="rId2"/>
          <a:stretch>
            <a:fillRect/>
          </a:stretch>
        </p:blipFill>
        <p:spPr>
          <a:xfrm>
            <a:off x="137160" y="601944"/>
            <a:ext cx="10341864" cy="5783371"/>
          </a:xfrm>
          <a:prstGeom prst="rect">
            <a:avLst/>
          </a:prstGeom>
        </p:spPr>
      </p:pic>
      <p:sp>
        <p:nvSpPr>
          <p:cNvPr id="4" name="CuadroTexto 3">
            <a:extLst>
              <a:ext uri="{FF2B5EF4-FFF2-40B4-BE49-F238E27FC236}">
                <a16:creationId xmlns:a16="http://schemas.microsoft.com/office/drawing/2014/main" id="{AEC15103-0DF1-3D8F-F584-BFF8580A9B0A}"/>
              </a:ext>
            </a:extLst>
          </p:cNvPr>
          <p:cNvSpPr txBox="1"/>
          <p:nvPr/>
        </p:nvSpPr>
        <p:spPr>
          <a:xfrm>
            <a:off x="352044" y="47946"/>
            <a:ext cx="9806941" cy="553998"/>
          </a:xfrm>
          <a:prstGeom prst="rect">
            <a:avLst/>
          </a:prstGeom>
          <a:noFill/>
        </p:spPr>
        <p:txBody>
          <a:bodyPr wrap="square" rtlCol="0">
            <a:spAutoFit/>
          </a:bodyPr>
          <a:lstStyle/>
          <a:p>
            <a:r>
              <a:rPr lang="es-ES" sz="1000" dirty="0"/>
              <a:t>El epígrafe Top 15 ventas muestra los 15 productos más vendidos para el nivel de segmentación elegido (Corporativo o específico para un área de ventas) así como la variación con respecto al año anterior y un acumulado de las ventas. Se incluye también un gráfico de las ventas por mes en el que se compara el Top 15 frente al resto de productos. El informe se completa con un gráfico de Pareto para los 15 principales modelos vendidos.</a:t>
            </a:r>
          </a:p>
        </p:txBody>
      </p:sp>
      <p:cxnSp>
        <p:nvCxnSpPr>
          <p:cNvPr id="6" name="Conector recto de flecha 5">
            <a:extLst>
              <a:ext uri="{FF2B5EF4-FFF2-40B4-BE49-F238E27FC236}">
                <a16:creationId xmlns:a16="http://schemas.microsoft.com/office/drawing/2014/main" id="{406A545A-A6D1-1041-F781-52EFF0A5A16F}"/>
              </a:ext>
            </a:extLst>
          </p:cNvPr>
          <p:cNvCxnSpPr>
            <a:cxnSpLocks/>
          </p:cNvCxnSpPr>
          <p:nvPr/>
        </p:nvCxnSpPr>
        <p:spPr>
          <a:xfrm>
            <a:off x="6096000" y="5477256"/>
            <a:ext cx="0" cy="9080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CuadroTexto 6">
            <a:extLst>
              <a:ext uri="{FF2B5EF4-FFF2-40B4-BE49-F238E27FC236}">
                <a16:creationId xmlns:a16="http://schemas.microsoft.com/office/drawing/2014/main" id="{E430CEB3-96CF-C043-AC0B-84ACB76E265B}"/>
              </a:ext>
            </a:extLst>
          </p:cNvPr>
          <p:cNvSpPr txBox="1"/>
          <p:nvPr/>
        </p:nvSpPr>
        <p:spPr>
          <a:xfrm>
            <a:off x="5678912" y="6420292"/>
            <a:ext cx="5375148" cy="400110"/>
          </a:xfrm>
          <a:prstGeom prst="rect">
            <a:avLst/>
          </a:prstGeom>
          <a:noFill/>
        </p:spPr>
        <p:txBody>
          <a:bodyPr wrap="square" rtlCol="0">
            <a:spAutoFit/>
          </a:bodyPr>
          <a:lstStyle/>
          <a:p>
            <a:r>
              <a:rPr lang="es-ES" sz="1000" dirty="0"/>
              <a:t>El modelo Montaña 200 es el más vendido y supone el 35% de las ventas totales de la compañía. </a:t>
            </a:r>
          </a:p>
        </p:txBody>
      </p:sp>
      <p:cxnSp>
        <p:nvCxnSpPr>
          <p:cNvPr id="9" name="Conector recto de flecha 8">
            <a:extLst>
              <a:ext uri="{FF2B5EF4-FFF2-40B4-BE49-F238E27FC236}">
                <a16:creationId xmlns:a16="http://schemas.microsoft.com/office/drawing/2014/main" id="{95A8919B-A8E6-A508-8CFA-8490926BB5C6}"/>
              </a:ext>
            </a:extLst>
          </p:cNvPr>
          <p:cNvCxnSpPr>
            <a:cxnSpLocks/>
          </p:cNvCxnSpPr>
          <p:nvPr/>
        </p:nvCxnSpPr>
        <p:spPr>
          <a:xfrm>
            <a:off x="4619134" y="5326144"/>
            <a:ext cx="0" cy="1156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CuadroTexto 10">
            <a:extLst>
              <a:ext uri="{FF2B5EF4-FFF2-40B4-BE49-F238E27FC236}">
                <a16:creationId xmlns:a16="http://schemas.microsoft.com/office/drawing/2014/main" id="{F6BA41D2-2DAF-8563-3A18-90C7FA168DE6}"/>
              </a:ext>
            </a:extLst>
          </p:cNvPr>
          <p:cNvSpPr txBox="1"/>
          <p:nvPr/>
        </p:nvSpPr>
        <p:spPr>
          <a:xfrm>
            <a:off x="1712976" y="6483096"/>
            <a:ext cx="5375148" cy="246221"/>
          </a:xfrm>
          <a:prstGeom prst="rect">
            <a:avLst/>
          </a:prstGeom>
          <a:noFill/>
        </p:spPr>
        <p:txBody>
          <a:bodyPr wrap="square" rtlCol="0">
            <a:spAutoFit/>
          </a:bodyPr>
          <a:lstStyle/>
          <a:p>
            <a:r>
              <a:rPr lang="es-ES" sz="1000" dirty="0"/>
              <a:t>Los 15 productos más vendidos suponen el 56,3% de las ventas.</a:t>
            </a:r>
          </a:p>
        </p:txBody>
      </p:sp>
    </p:spTree>
    <p:extLst>
      <p:ext uri="{BB962C8B-B14F-4D97-AF65-F5344CB8AC3E}">
        <p14:creationId xmlns:p14="http://schemas.microsoft.com/office/powerpoint/2010/main" val="269439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39AE3B0-76CA-6A8B-296B-74633506B1E3}"/>
              </a:ext>
            </a:extLst>
          </p:cNvPr>
          <p:cNvPicPr>
            <a:picLocks noChangeAspect="1"/>
          </p:cNvPicPr>
          <p:nvPr/>
        </p:nvPicPr>
        <p:blipFill>
          <a:blip r:embed="rId2"/>
          <a:stretch>
            <a:fillRect/>
          </a:stretch>
        </p:blipFill>
        <p:spPr>
          <a:xfrm>
            <a:off x="207390" y="212471"/>
            <a:ext cx="9012025" cy="5006007"/>
          </a:xfrm>
          <a:prstGeom prst="rect">
            <a:avLst/>
          </a:prstGeom>
        </p:spPr>
      </p:pic>
      <p:pic>
        <p:nvPicPr>
          <p:cNvPr id="5" name="Imagen 4">
            <a:extLst>
              <a:ext uri="{FF2B5EF4-FFF2-40B4-BE49-F238E27FC236}">
                <a16:creationId xmlns:a16="http://schemas.microsoft.com/office/drawing/2014/main" id="{27C6AA05-56DF-074D-0570-20FA54914B46}"/>
              </a:ext>
            </a:extLst>
          </p:cNvPr>
          <p:cNvPicPr>
            <a:picLocks noChangeAspect="1"/>
          </p:cNvPicPr>
          <p:nvPr/>
        </p:nvPicPr>
        <p:blipFill>
          <a:blip r:embed="rId3"/>
          <a:stretch>
            <a:fillRect/>
          </a:stretch>
        </p:blipFill>
        <p:spPr>
          <a:xfrm>
            <a:off x="8173039" y="5220059"/>
            <a:ext cx="3931536" cy="1608611"/>
          </a:xfrm>
          <a:prstGeom prst="rect">
            <a:avLst/>
          </a:prstGeom>
        </p:spPr>
      </p:pic>
      <p:cxnSp>
        <p:nvCxnSpPr>
          <p:cNvPr id="7" name="Conector recto de flecha 6">
            <a:extLst>
              <a:ext uri="{FF2B5EF4-FFF2-40B4-BE49-F238E27FC236}">
                <a16:creationId xmlns:a16="http://schemas.microsoft.com/office/drawing/2014/main" id="{985CD2E9-2D66-0434-6C01-25D715B0853F}"/>
              </a:ext>
            </a:extLst>
          </p:cNvPr>
          <p:cNvCxnSpPr>
            <a:cxnSpLocks/>
          </p:cNvCxnSpPr>
          <p:nvPr/>
        </p:nvCxnSpPr>
        <p:spPr>
          <a:xfrm>
            <a:off x="2972585" y="1555423"/>
            <a:ext cx="5571244" cy="3663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Imagen 8">
            <a:extLst>
              <a:ext uri="{FF2B5EF4-FFF2-40B4-BE49-F238E27FC236}">
                <a16:creationId xmlns:a16="http://schemas.microsoft.com/office/drawing/2014/main" id="{CF795F31-FD89-B7C1-EFE4-2FF7B43B9606}"/>
              </a:ext>
            </a:extLst>
          </p:cNvPr>
          <p:cNvPicPr>
            <a:picLocks noChangeAspect="1"/>
          </p:cNvPicPr>
          <p:nvPr/>
        </p:nvPicPr>
        <p:blipFill>
          <a:blip r:embed="rId4"/>
          <a:stretch>
            <a:fillRect/>
          </a:stretch>
        </p:blipFill>
        <p:spPr>
          <a:xfrm>
            <a:off x="3830295" y="5218478"/>
            <a:ext cx="3740094" cy="1580865"/>
          </a:xfrm>
          <a:prstGeom prst="rect">
            <a:avLst/>
          </a:prstGeom>
        </p:spPr>
      </p:pic>
      <p:cxnSp>
        <p:nvCxnSpPr>
          <p:cNvPr id="11" name="Conector recto de flecha 10">
            <a:extLst>
              <a:ext uri="{FF2B5EF4-FFF2-40B4-BE49-F238E27FC236}">
                <a16:creationId xmlns:a16="http://schemas.microsoft.com/office/drawing/2014/main" id="{96585FF0-B053-8AEE-2CB6-AB543F35AF73}"/>
              </a:ext>
            </a:extLst>
          </p:cNvPr>
          <p:cNvCxnSpPr/>
          <p:nvPr/>
        </p:nvCxnSpPr>
        <p:spPr>
          <a:xfrm>
            <a:off x="1649691" y="1555423"/>
            <a:ext cx="1998482" cy="3692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Imagen 12">
            <a:extLst>
              <a:ext uri="{FF2B5EF4-FFF2-40B4-BE49-F238E27FC236}">
                <a16:creationId xmlns:a16="http://schemas.microsoft.com/office/drawing/2014/main" id="{1AAD306C-9420-129A-3E24-29B81EFCDB78}"/>
              </a:ext>
            </a:extLst>
          </p:cNvPr>
          <p:cNvPicPr>
            <a:picLocks noChangeAspect="1"/>
          </p:cNvPicPr>
          <p:nvPr/>
        </p:nvPicPr>
        <p:blipFill>
          <a:blip r:embed="rId5"/>
          <a:stretch>
            <a:fillRect/>
          </a:stretch>
        </p:blipFill>
        <p:spPr>
          <a:xfrm>
            <a:off x="224476" y="5475113"/>
            <a:ext cx="3423697" cy="1170416"/>
          </a:xfrm>
          <a:prstGeom prst="rect">
            <a:avLst/>
          </a:prstGeom>
        </p:spPr>
      </p:pic>
      <p:cxnSp>
        <p:nvCxnSpPr>
          <p:cNvPr id="15" name="Conector recto de flecha 14">
            <a:extLst>
              <a:ext uri="{FF2B5EF4-FFF2-40B4-BE49-F238E27FC236}">
                <a16:creationId xmlns:a16="http://schemas.microsoft.com/office/drawing/2014/main" id="{68228019-DB9A-71E1-A1C4-A338C058D0B0}"/>
              </a:ext>
            </a:extLst>
          </p:cNvPr>
          <p:cNvCxnSpPr>
            <a:cxnSpLocks/>
          </p:cNvCxnSpPr>
          <p:nvPr/>
        </p:nvCxnSpPr>
        <p:spPr>
          <a:xfrm flipH="1">
            <a:off x="1197204" y="3799002"/>
            <a:ext cx="1197204" cy="1676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33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C25EBA1-1C53-2F3B-1818-D64316471FC1}"/>
              </a:ext>
            </a:extLst>
          </p:cNvPr>
          <p:cNvPicPr>
            <a:picLocks noChangeAspect="1"/>
          </p:cNvPicPr>
          <p:nvPr/>
        </p:nvPicPr>
        <p:blipFill>
          <a:blip r:embed="rId2"/>
          <a:stretch>
            <a:fillRect/>
          </a:stretch>
        </p:blipFill>
        <p:spPr>
          <a:xfrm>
            <a:off x="386658" y="711672"/>
            <a:ext cx="10250862" cy="5730252"/>
          </a:xfrm>
          <a:prstGeom prst="rect">
            <a:avLst/>
          </a:prstGeom>
        </p:spPr>
      </p:pic>
      <p:sp>
        <p:nvSpPr>
          <p:cNvPr id="6" name="CuadroTexto 5">
            <a:extLst>
              <a:ext uri="{FF2B5EF4-FFF2-40B4-BE49-F238E27FC236}">
                <a16:creationId xmlns:a16="http://schemas.microsoft.com/office/drawing/2014/main" id="{A440B2CF-715A-736E-7D9B-32C454A03E7B}"/>
              </a:ext>
            </a:extLst>
          </p:cNvPr>
          <p:cNvSpPr txBox="1"/>
          <p:nvPr/>
        </p:nvSpPr>
        <p:spPr>
          <a:xfrm>
            <a:off x="386658" y="109275"/>
            <a:ext cx="9806941" cy="553998"/>
          </a:xfrm>
          <a:prstGeom prst="rect">
            <a:avLst/>
          </a:prstGeom>
          <a:noFill/>
        </p:spPr>
        <p:txBody>
          <a:bodyPr wrap="square" rtlCol="0">
            <a:spAutoFit/>
          </a:bodyPr>
          <a:lstStyle/>
          <a:p>
            <a:r>
              <a:rPr lang="es-ES" sz="1000" dirty="0"/>
              <a:t>En el epígrafe Top Clientes se ha segmentado la cartera de clientes de la compañía en 5 segmentos en función de su facturación. En el primer cuadro se compara el segmento de clientes TOP (20% de los que más facturan) con el resto de clientes. En un segundo cuadro se muestra la comparativa entre los 5 segmentos y en un tercero de forma más visual con un gráfico de Pareto.</a:t>
            </a:r>
          </a:p>
        </p:txBody>
      </p:sp>
      <p:cxnSp>
        <p:nvCxnSpPr>
          <p:cNvPr id="7" name="Conector recto de flecha 6">
            <a:extLst>
              <a:ext uri="{FF2B5EF4-FFF2-40B4-BE49-F238E27FC236}">
                <a16:creationId xmlns:a16="http://schemas.microsoft.com/office/drawing/2014/main" id="{E55D1574-D741-3357-96A0-0F2D459E726E}"/>
              </a:ext>
            </a:extLst>
          </p:cNvPr>
          <p:cNvCxnSpPr>
            <a:cxnSpLocks/>
          </p:cNvCxnSpPr>
          <p:nvPr/>
        </p:nvCxnSpPr>
        <p:spPr>
          <a:xfrm flipH="1">
            <a:off x="1801368" y="2441448"/>
            <a:ext cx="1499616" cy="40302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CuadroTexto 9">
            <a:extLst>
              <a:ext uri="{FF2B5EF4-FFF2-40B4-BE49-F238E27FC236}">
                <a16:creationId xmlns:a16="http://schemas.microsoft.com/office/drawing/2014/main" id="{6864C875-DECA-C8E4-1EA6-503F47F12354}"/>
              </a:ext>
            </a:extLst>
          </p:cNvPr>
          <p:cNvSpPr txBox="1"/>
          <p:nvPr/>
        </p:nvSpPr>
        <p:spPr>
          <a:xfrm>
            <a:off x="508034" y="6471726"/>
            <a:ext cx="9806941" cy="246221"/>
          </a:xfrm>
          <a:prstGeom prst="rect">
            <a:avLst/>
          </a:prstGeom>
          <a:noFill/>
        </p:spPr>
        <p:txBody>
          <a:bodyPr wrap="square" rtlCol="0">
            <a:spAutoFit/>
          </a:bodyPr>
          <a:lstStyle/>
          <a:p>
            <a:r>
              <a:rPr lang="es-ES" sz="1000" dirty="0"/>
              <a:t>El 19,8% de los clientes que más facturan suponen el 62,35 de la facturación de la compañía.</a:t>
            </a:r>
          </a:p>
        </p:txBody>
      </p:sp>
    </p:spTree>
    <p:extLst>
      <p:ext uri="{BB962C8B-B14F-4D97-AF65-F5344CB8AC3E}">
        <p14:creationId xmlns:p14="http://schemas.microsoft.com/office/powerpoint/2010/main" val="149968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a:extLst>
              <a:ext uri="{FF2B5EF4-FFF2-40B4-BE49-F238E27FC236}">
                <a16:creationId xmlns:a16="http://schemas.microsoft.com/office/drawing/2014/main" id="{4D562101-0B05-2C30-A687-CE48D7454A23}"/>
              </a:ext>
            </a:extLst>
          </p:cNvPr>
          <p:cNvPicPr>
            <a:picLocks noGrp="1" noChangeAspect="1"/>
          </p:cNvPicPr>
          <p:nvPr>
            <p:ph type="pic" sz="quarter" idx="29"/>
          </p:nvPr>
        </p:nvPicPr>
        <p:blipFill>
          <a:blip r:embed="rId2">
            <a:extLst>
              <a:ext uri="{28A0092B-C50C-407E-A947-70E740481C1C}">
                <a14:useLocalDpi xmlns:a14="http://schemas.microsoft.com/office/drawing/2010/main" val="0"/>
              </a:ext>
            </a:extLst>
          </a:blip>
          <a:srcRect l="11043" r="11043"/>
          <a:stretch>
            <a:fillRect/>
          </a:stretch>
        </p:blipFill>
        <p:spPr/>
      </p:pic>
      <p:sp>
        <p:nvSpPr>
          <p:cNvPr id="3" name="Frame 2"/>
          <p:cNvSpPr/>
          <p:nvPr/>
        </p:nvSpPr>
        <p:spPr>
          <a:xfrm>
            <a:off x="1942339" y="1671637"/>
            <a:ext cx="4557713" cy="3514725"/>
          </a:xfrm>
          <a:prstGeom prst="frame">
            <a:avLst>
              <a:gd name="adj1" fmla="val 224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 name="Rectangle 3"/>
          <p:cNvSpPr/>
          <p:nvPr/>
        </p:nvSpPr>
        <p:spPr>
          <a:xfrm>
            <a:off x="2244938" y="2138935"/>
            <a:ext cx="2841788" cy="923330"/>
          </a:xfrm>
          <a:prstGeom prst="rect">
            <a:avLst/>
          </a:prstGeom>
        </p:spPr>
        <p:txBody>
          <a:bodyPr wrap="square">
            <a:spAutoFit/>
          </a:bodyPr>
          <a:lstStyle/>
          <a:p>
            <a:r>
              <a:rPr lang="en-US" altLang="ja-JP" sz="5400" b="1" dirty="0">
                <a:solidFill>
                  <a:schemeClr val="tx1">
                    <a:lumMod val="75000"/>
                    <a:lumOff val="25000"/>
                  </a:schemeClr>
                </a:solidFill>
              </a:rPr>
              <a:t>Gracias!</a:t>
            </a:r>
            <a:r>
              <a:rPr lang="en-US" altLang="ja-JP" sz="5400" b="1" dirty="0">
                <a:solidFill>
                  <a:schemeClr val="tx1">
                    <a:lumMod val="50000"/>
                    <a:lumOff val="50000"/>
                  </a:schemeClr>
                </a:solidFill>
              </a:rPr>
              <a:t> </a:t>
            </a:r>
          </a:p>
        </p:txBody>
      </p:sp>
      <p:sp>
        <p:nvSpPr>
          <p:cNvPr id="5" name="Rectangle 4"/>
          <p:cNvSpPr/>
          <p:nvPr/>
        </p:nvSpPr>
        <p:spPr>
          <a:xfrm>
            <a:off x="2121301" y="3288187"/>
            <a:ext cx="3012862" cy="1672253"/>
          </a:xfrm>
          <a:prstGeom prst="rect">
            <a:avLst/>
          </a:prstGeom>
        </p:spPr>
        <p:txBody>
          <a:bodyPr wrap="square">
            <a:spAutoFit/>
          </a:bodyPr>
          <a:lstStyle/>
          <a:p>
            <a:pPr algn="just">
              <a:lnSpc>
                <a:spcPct val="150000"/>
              </a:lnSpc>
            </a:pPr>
            <a:r>
              <a:rPr lang="en-US" sz="1400" dirty="0">
                <a:solidFill>
                  <a:schemeClr val="tx1">
                    <a:lumMod val="75000"/>
                    <a:lumOff val="25000"/>
                  </a:schemeClr>
                </a:solidFill>
                <a:latin typeface="Roboto (Body)"/>
              </a:rPr>
              <a:t>…más sobre mi portfolio de productos (Machine Learning y Deep Learning con Python, Notebook de Spark, etc.) en </a:t>
            </a:r>
            <a:r>
              <a:rPr lang="en-US" sz="1400" dirty="0">
                <a:solidFill>
                  <a:schemeClr val="tx1">
                    <a:lumMod val="75000"/>
                    <a:lumOff val="25000"/>
                  </a:schemeClr>
                </a:solidFill>
                <a:latin typeface="Roboto (Body)"/>
                <a:hlinkClick r:id="rId3"/>
              </a:rPr>
              <a:t>https://github.com/EnriqueAranaz</a:t>
            </a:r>
            <a:endParaRPr lang="en-US" sz="1400" dirty="0">
              <a:solidFill>
                <a:schemeClr val="tx1">
                  <a:lumMod val="75000"/>
                  <a:lumOff val="25000"/>
                </a:schemeClr>
              </a:solidFill>
              <a:latin typeface="Roboto (Body)"/>
            </a:endParaRPr>
          </a:p>
        </p:txBody>
      </p:sp>
    </p:spTree>
    <p:extLst>
      <p:ext uri="{BB962C8B-B14F-4D97-AF65-F5344CB8AC3E}">
        <p14:creationId xmlns:p14="http://schemas.microsoft.com/office/powerpoint/2010/main" val="22220677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505</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-apple-system</vt:lpstr>
      <vt:lpstr>Aptos</vt:lpstr>
      <vt:lpstr>Aptos Display</vt:lpstr>
      <vt:lpstr>Arial</vt:lpstr>
      <vt:lpstr>Roboto (Body)</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Enrique Aranaz Tudela (Usuario)</dc:creator>
  <cp:lastModifiedBy>Enrique Aranaz Tudela (Usuario)</cp:lastModifiedBy>
  <cp:revision>2</cp:revision>
  <dcterms:created xsi:type="dcterms:W3CDTF">2024-08-28T12:52:23Z</dcterms:created>
  <dcterms:modified xsi:type="dcterms:W3CDTF">2024-08-28T14:28:45Z</dcterms:modified>
</cp:coreProperties>
</file>