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4.png"/><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9.png"/><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03618"/>
            <a:ext cx="9144000" cy="2387600"/>
          </a:xfrm>
        </p:spPr>
        <p:txBody>
          <a:bodyPr>
            <a:normAutofit/>
          </a:bodyPr>
          <a:lstStyle/>
          <a:p>
            <a:r>
              <a:rPr lang="en-US" sz="2400" b="1" dirty="0">
                <a:ln/>
                <a:solidFill>
                  <a:schemeClr val="tx1"/>
                </a:solidFill>
                <a:effectLst>
                  <a:outerShdw blurRad="38100" dist="19050" dir="2700000" algn="tl" rotWithShape="0">
                    <a:schemeClr val="dk1">
                      <a:alpha val="40000"/>
                    </a:schemeClr>
                  </a:outerShdw>
                </a:effectLst>
              </a:rPr>
              <a:t>DATA SCIENCE PROFESSIONAL CERTIFICATE</a:t>
            </a:r>
            <a:br>
              <a:rPr lang="en-US" sz="2400" b="1" dirty="0">
                <a:ln/>
                <a:solidFill>
                  <a:schemeClr val="tx1"/>
                </a:solidFill>
                <a:effectLst>
                  <a:outerShdw blurRad="38100" dist="19050" dir="2700000" algn="tl" rotWithShape="0">
                    <a:schemeClr val="dk1">
                      <a:alpha val="40000"/>
                    </a:schemeClr>
                  </a:outerShdw>
                </a:effectLst>
              </a:rPr>
            </a:br>
            <a:br>
              <a:rPr lang="en-US" sz="2400" b="1" dirty="0">
                <a:ln/>
                <a:solidFill>
                  <a:schemeClr val="tx1"/>
                </a:solidFill>
                <a:effectLst>
                  <a:outerShdw blurRad="38100" dist="19050" dir="2700000" algn="tl" rotWithShape="0">
                    <a:schemeClr val="dk1">
                      <a:alpha val="40000"/>
                    </a:schemeClr>
                  </a:outerShdw>
                </a:effectLst>
              </a:rPr>
            </a:br>
            <a:r>
              <a:rPr lang="en-US" sz="2400" b="1" dirty="0">
                <a:ln/>
                <a:solidFill>
                  <a:schemeClr val="tx1"/>
                </a:solidFill>
                <a:effectLst>
                  <a:outerShdw blurRad="38100" dist="19050" dir="2700000" algn="tl" rotWithShape="0">
                    <a:schemeClr val="dk1">
                      <a:alpha val="40000"/>
                    </a:schemeClr>
                  </a:outerShdw>
                </a:effectLst>
              </a:rPr>
              <a:t>BY IBM</a:t>
            </a:r>
            <a:br>
              <a:rPr lang="en-US" sz="2400" b="1" dirty="0">
                <a:ln/>
                <a:solidFill>
                  <a:schemeClr val="tx1"/>
                </a:solidFill>
                <a:effectLst>
                  <a:outerShdw blurRad="38100" dist="19050" dir="2700000" algn="tl" rotWithShape="0">
                    <a:schemeClr val="dk1">
                      <a:alpha val="40000"/>
                    </a:schemeClr>
                  </a:outerShdw>
                </a:effectLst>
              </a:rPr>
            </a:br>
            <a:br>
              <a:rPr lang="en-US" sz="2400" b="1" dirty="0">
                <a:ln/>
                <a:solidFill>
                  <a:schemeClr val="tx1"/>
                </a:solidFill>
                <a:effectLst>
                  <a:outerShdw blurRad="38100" dist="19050" dir="2700000" algn="tl" rotWithShape="0">
                    <a:schemeClr val="dk1">
                      <a:alpha val="40000"/>
                    </a:schemeClr>
                  </a:outerShdw>
                </a:effectLst>
              </a:rPr>
            </a:br>
            <a:r>
              <a:rPr lang="en-US" sz="2400" b="1" dirty="0">
                <a:ln/>
                <a:solidFill>
                  <a:schemeClr val="tx1"/>
                </a:solidFill>
                <a:effectLst>
                  <a:outerShdw blurRad="38100" dist="19050" dir="2700000" algn="tl" rotWithShape="0">
                    <a:schemeClr val="dk1">
                      <a:alpha val="40000"/>
                    </a:schemeClr>
                  </a:outerShdw>
                </a:effectLst>
              </a:rPr>
              <a:t>APPLIED DATA SCIENCE CAPSTONE</a:t>
            </a:r>
            <a:endParaRPr lang="en-US" sz="2400" b="1" dirty="0">
              <a:ln/>
              <a:solidFill>
                <a:schemeClr val="tx1"/>
              </a:solidFill>
              <a:effectLst>
                <a:outerShdw blurRad="38100" dist="19050" dir="2700000" algn="tl" rotWithShape="0">
                  <a:schemeClr val="dk1">
                    <a:alpha val="40000"/>
                  </a:schemeClr>
                </a:outerShdw>
              </a:effectLst>
            </a:endParaRPr>
          </a:p>
        </p:txBody>
      </p:sp>
      <p:sp>
        <p:nvSpPr>
          <p:cNvPr id="3" name="Subtitle 2"/>
          <p:cNvSpPr>
            <a:spLocks noGrp="1"/>
          </p:cNvSpPr>
          <p:nvPr>
            <p:ph type="subTitle" idx="1"/>
          </p:nvPr>
        </p:nvSpPr>
        <p:spPr/>
        <p:txBody>
          <a:bodyPr/>
          <a:lstStyle/>
          <a:p>
            <a:r>
              <a:rPr lang="en-US" sz="3200" b="1"/>
              <a:t>DISTRICTS SEGMENTATION  OF THE CITY OF HUESCA, SPAIN FOR ENTREPRENEURSHIP IN THE RESTAURANT SECTOR</a:t>
            </a:r>
            <a:endParaRPr lang="en-US" sz="3200" b="1"/>
          </a:p>
        </p:txBody>
      </p:sp>
      <p:sp>
        <p:nvSpPr>
          <p:cNvPr id="4" name="Cuadro de texto 3"/>
          <p:cNvSpPr txBox="1"/>
          <p:nvPr/>
        </p:nvSpPr>
        <p:spPr>
          <a:xfrm>
            <a:off x="4600575" y="5400040"/>
            <a:ext cx="3049270" cy="521970"/>
          </a:xfrm>
          <a:prstGeom prst="rect">
            <a:avLst/>
          </a:prstGeom>
          <a:noFill/>
        </p:spPr>
        <p:txBody>
          <a:bodyPr wrap="none" rtlCol="0">
            <a:spAutoFit/>
          </a:bodyPr>
          <a:p>
            <a:r>
              <a:rPr lang="es-ES" altLang="en-US" sz="2800" b="1">
                <a:solidFill>
                  <a:schemeClr val="accent1">
                    <a:lumMod val="75000"/>
                  </a:schemeClr>
                </a:solidFill>
              </a:rPr>
              <a:t>By: Enrique Carrero</a:t>
            </a:r>
            <a:endParaRPr lang="es-ES" altLang="en-US" sz="2800" b="1">
              <a:solidFill>
                <a:schemeClr val="accent1">
                  <a:lumMod val="75000"/>
                </a:schemeClr>
              </a:solidFill>
            </a:endParaRPr>
          </a:p>
        </p:txBody>
      </p:sp>
      <p:pic>
        <p:nvPicPr>
          <p:cNvPr id="6" name="Imagen 3"/>
          <p:cNvPicPr>
            <a:picLocks noChangeAspect="1"/>
          </p:cNvPicPr>
          <p:nvPr/>
        </p:nvPicPr>
        <p:blipFill>
          <a:blip r:embed="rId1"/>
          <a:stretch>
            <a:fillRect/>
          </a:stretch>
        </p:blipFill>
        <p:spPr>
          <a:xfrm>
            <a:off x="328930" y="445135"/>
            <a:ext cx="3370580" cy="549910"/>
          </a:xfrm>
          <a:prstGeom prst="rect">
            <a:avLst/>
          </a:prstGeom>
          <a:noFill/>
          <a:ln>
            <a:noFill/>
          </a:ln>
        </p:spPr>
      </p:pic>
      <p:pic>
        <p:nvPicPr>
          <p:cNvPr id="5" name="Imagen 2"/>
          <p:cNvPicPr>
            <a:picLocks noChangeAspect="1"/>
          </p:cNvPicPr>
          <p:nvPr/>
        </p:nvPicPr>
        <p:blipFill>
          <a:blip r:embed="rId2"/>
          <a:stretch>
            <a:fillRect/>
          </a:stretch>
        </p:blipFill>
        <p:spPr>
          <a:xfrm>
            <a:off x="9928860" y="347980"/>
            <a:ext cx="1851660" cy="774700"/>
          </a:xfrm>
          <a:prstGeom prst="rect">
            <a:avLst/>
          </a:prstGeom>
          <a:noFill/>
          <a:ln>
            <a:noFill/>
          </a:ln>
        </p:spPr>
      </p:pic>
      <p:sp>
        <p:nvSpPr>
          <p:cNvPr id="7" name="Cuadro de texto 6"/>
          <p:cNvSpPr txBox="1"/>
          <p:nvPr/>
        </p:nvSpPr>
        <p:spPr>
          <a:xfrm>
            <a:off x="5156835" y="6107430"/>
            <a:ext cx="1877695" cy="460375"/>
          </a:xfrm>
          <a:prstGeom prst="rect">
            <a:avLst/>
          </a:prstGeom>
          <a:noFill/>
        </p:spPr>
        <p:txBody>
          <a:bodyPr wrap="none" rtlCol="0">
            <a:spAutoFit/>
          </a:bodyPr>
          <a:p>
            <a:r>
              <a:rPr lang="es-ES" altLang="en-US" sz="2400"/>
              <a:t>January, 2020</a:t>
            </a:r>
            <a:endParaRPr lang="es-ES" altLang="en-US"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es-ES" altLang="en-US" b="1"/>
              <a:t>4. Results</a:t>
            </a:r>
            <a:endParaRPr lang="es-ES" altLang="en-US" b="1"/>
          </a:p>
        </p:txBody>
      </p:sp>
      <p:sp>
        <p:nvSpPr>
          <p:cNvPr id="6" name="Cuadro de texto 5"/>
          <p:cNvSpPr txBox="1"/>
          <p:nvPr/>
        </p:nvSpPr>
        <p:spPr>
          <a:xfrm>
            <a:off x="838200" y="1421130"/>
            <a:ext cx="1071245" cy="368300"/>
          </a:xfrm>
          <a:prstGeom prst="rect">
            <a:avLst/>
          </a:prstGeom>
          <a:noFill/>
        </p:spPr>
        <p:txBody>
          <a:bodyPr wrap="none" rtlCol="0">
            <a:spAutoFit/>
          </a:bodyPr>
          <a:p>
            <a:r>
              <a:rPr lang="es-ES" altLang="en-US" b="1" u="sng">
                <a:effectLst>
                  <a:outerShdw blurRad="38100" dist="38100" dir="2700000" algn="tl">
                    <a:srgbClr val="000000">
                      <a:alpha val="43137"/>
                    </a:srgbClr>
                  </a:outerShdw>
                </a:effectLst>
              </a:rPr>
              <a:t>Cluster 4.</a:t>
            </a:r>
            <a:endParaRPr lang="es-ES" altLang="en-US" b="1" u="sng">
              <a:effectLst>
                <a:outerShdw blurRad="38100" dist="38100" dir="2700000" algn="tl">
                  <a:srgbClr val="000000">
                    <a:alpha val="43137"/>
                  </a:srgbClr>
                </a:outerShdw>
              </a:effectLst>
            </a:endParaRPr>
          </a:p>
        </p:txBody>
      </p:sp>
      <p:sp>
        <p:nvSpPr>
          <p:cNvPr id="7" name="Cuadro de texto 6"/>
          <p:cNvSpPr txBox="1"/>
          <p:nvPr/>
        </p:nvSpPr>
        <p:spPr>
          <a:xfrm>
            <a:off x="8280400" y="1560830"/>
            <a:ext cx="3218815" cy="1322070"/>
          </a:xfrm>
          <a:prstGeom prst="rect">
            <a:avLst/>
          </a:prstGeom>
          <a:noFill/>
          <a:ln w="28575">
            <a:solidFill>
              <a:srgbClr val="7030A0"/>
            </a:solidFill>
          </a:ln>
        </p:spPr>
        <p:txBody>
          <a:bodyPr wrap="square" rtlCol="0">
            <a:spAutoFit/>
          </a:bodyPr>
          <a:p>
            <a:pPr algn="just"/>
            <a:r>
              <a:rPr lang="es-ES" altLang="en-US" sz="1600">
                <a:latin typeface="+mj-ea"/>
                <a:cs typeface="+mj-ea"/>
              </a:rPr>
              <a:t>lowest number of venues (5)  composed of industrial and residential areas. The predominant venues are cafe and grocery stores.</a:t>
            </a:r>
            <a:endParaRPr lang="es-ES" altLang="en-US" sz="1600">
              <a:latin typeface="+mj-ea"/>
              <a:cs typeface="+mj-ea"/>
            </a:endParaRPr>
          </a:p>
        </p:txBody>
      </p:sp>
      <p:sp>
        <p:nvSpPr>
          <p:cNvPr id="8" name="Flecha derecha 7"/>
          <p:cNvSpPr/>
          <p:nvPr/>
        </p:nvSpPr>
        <p:spPr>
          <a:xfrm>
            <a:off x="7473950" y="2315210"/>
            <a:ext cx="481330" cy="29146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s-ES" altLang="en-US"/>
          </a:p>
        </p:txBody>
      </p:sp>
      <p:sp>
        <p:nvSpPr>
          <p:cNvPr id="9" name="Cuadro de texto 8"/>
          <p:cNvSpPr txBox="1"/>
          <p:nvPr/>
        </p:nvSpPr>
        <p:spPr>
          <a:xfrm>
            <a:off x="835660" y="3016250"/>
            <a:ext cx="1071245" cy="368300"/>
          </a:xfrm>
          <a:prstGeom prst="rect">
            <a:avLst/>
          </a:prstGeom>
          <a:noFill/>
        </p:spPr>
        <p:txBody>
          <a:bodyPr wrap="none" rtlCol="0">
            <a:spAutoFit/>
          </a:bodyPr>
          <a:p>
            <a:r>
              <a:rPr lang="es-ES" altLang="en-US" b="1" u="sng">
                <a:effectLst>
                  <a:outerShdw blurRad="38100" dist="38100" dir="2700000" algn="tl">
                    <a:srgbClr val="000000">
                      <a:alpha val="43137"/>
                    </a:srgbClr>
                  </a:outerShdw>
                </a:effectLst>
              </a:rPr>
              <a:t>Cluster 5.</a:t>
            </a:r>
            <a:endParaRPr lang="es-ES" altLang="en-US" b="1" u="sng">
              <a:effectLst>
                <a:outerShdw blurRad="38100" dist="38100" dir="2700000" algn="tl">
                  <a:srgbClr val="000000">
                    <a:alpha val="43137"/>
                  </a:srgbClr>
                </a:outerShdw>
              </a:effectLst>
            </a:endParaRPr>
          </a:p>
        </p:txBody>
      </p:sp>
      <p:sp>
        <p:nvSpPr>
          <p:cNvPr id="10" name="Flecha derecha 9"/>
          <p:cNvSpPr/>
          <p:nvPr/>
        </p:nvSpPr>
        <p:spPr>
          <a:xfrm>
            <a:off x="7473950" y="3564255"/>
            <a:ext cx="481330" cy="29146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s-ES" altLang="en-US"/>
          </a:p>
        </p:txBody>
      </p:sp>
      <p:sp>
        <p:nvSpPr>
          <p:cNvPr id="11" name="Cuadro de texto 10"/>
          <p:cNvSpPr txBox="1"/>
          <p:nvPr/>
        </p:nvSpPr>
        <p:spPr>
          <a:xfrm>
            <a:off x="8363585" y="3228340"/>
            <a:ext cx="3135630" cy="1076325"/>
          </a:xfrm>
          <a:prstGeom prst="rect">
            <a:avLst/>
          </a:prstGeom>
          <a:noFill/>
          <a:ln w="28575">
            <a:solidFill>
              <a:srgbClr val="00B050"/>
            </a:solidFill>
          </a:ln>
        </p:spPr>
        <p:txBody>
          <a:bodyPr wrap="square">
            <a:spAutoFit/>
          </a:bodyPr>
          <a:p>
            <a:pPr indent="0" algn="just"/>
            <a:r>
              <a:rPr lang="es-ES" sz="1600" b="0">
                <a:latin typeface="+mj-ea"/>
                <a:ea typeface="SimSun" panose="02010600030101010101" pitchFamily="2" charset="-122"/>
                <a:cs typeface="+mj-ea"/>
              </a:rPr>
              <a:t>L</a:t>
            </a:r>
            <a:r>
              <a:rPr sz="1600" b="0">
                <a:latin typeface="+mj-ea"/>
                <a:ea typeface="SimSun" panose="02010600030101010101" pitchFamily="2" charset="-122"/>
                <a:cs typeface="+mj-ea"/>
              </a:rPr>
              <a:t>ow number of venues (7) and is the newest area of the city with a net residential growth, the main venues are cafes.</a:t>
            </a:r>
            <a:endParaRPr sz="1600" b="0">
              <a:latin typeface="+mj-ea"/>
              <a:ea typeface="SimSun" panose="02010600030101010101" pitchFamily="2" charset="-122"/>
              <a:cs typeface="+mj-ea"/>
            </a:endParaRPr>
          </a:p>
        </p:txBody>
      </p:sp>
      <p:pic>
        <p:nvPicPr>
          <p:cNvPr id="57" name="Imagen 53"/>
          <p:cNvPicPr>
            <a:picLocks noChangeAspect="1"/>
          </p:cNvPicPr>
          <p:nvPr/>
        </p:nvPicPr>
        <p:blipFill>
          <a:blip r:embed="rId1"/>
          <a:stretch>
            <a:fillRect/>
          </a:stretch>
        </p:blipFill>
        <p:spPr>
          <a:xfrm>
            <a:off x="950595" y="1922780"/>
            <a:ext cx="6188075" cy="598170"/>
          </a:xfrm>
          <a:prstGeom prst="rect">
            <a:avLst/>
          </a:prstGeom>
          <a:noFill/>
          <a:ln>
            <a:noFill/>
          </a:ln>
        </p:spPr>
      </p:pic>
      <p:pic>
        <p:nvPicPr>
          <p:cNvPr id="58" name="Imagen 54"/>
          <p:cNvPicPr>
            <a:picLocks noChangeAspect="1"/>
          </p:cNvPicPr>
          <p:nvPr>
            <p:ph sz="half" idx="2"/>
          </p:nvPr>
        </p:nvPicPr>
        <p:blipFill>
          <a:blip r:embed="rId2"/>
          <a:stretch>
            <a:fillRect/>
          </a:stretch>
        </p:blipFill>
        <p:spPr>
          <a:xfrm>
            <a:off x="838200" y="3454400"/>
            <a:ext cx="6317615" cy="62484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es-ES" altLang="en-US" b="1"/>
              <a:t>5. Dicussion</a:t>
            </a:r>
            <a:endParaRPr lang="es-ES" altLang="en-US" b="1"/>
          </a:p>
        </p:txBody>
      </p:sp>
      <p:sp>
        <p:nvSpPr>
          <p:cNvPr id="5" name="Marcador de posición de contenido 4"/>
          <p:cNvSpPr>
            <a:spLocks noGrp="1"/>
          </p:cNvSpPr>
          <p:nvPr>
            <p:ph idx="1"/>
          </p:nvPr>
        </p:nvSpPr>
        <p:spPr/>
        <p:txBody>
          <a:bodyPr>
            <a:normAutofit/>
          </a:bodyPr>
          <a:p>
            <a:pPr algn="just"/>
            <a:r>
              <a:rPr lang="es-ES" altLang="en-US" sz="1800">
                <a:latin typeface="+mj-ea"/>
                <a:cs typeface="+mj-ea"/>
              </a:rPr>
              <a:t>According to the results shown in the previous sections, the neighborhoods of </a:t>
            </a:r>
            <a:r>
              <a:rPr lang="es-ES" altLang="en-US" sz="1800" i="1">
                <a:latin typeface="+mj-ea"/>
                <a:cs typeface="+mj-ea"/>
              </a:rPr>
              <a:t>Casco Antigo</a:t>
            </a:r>
            <a:r>
              <a:rPr lang="es-ES" altLang="en-US" sz="1800">
                <a:latin typeface="+mj-ea"/>
                <a:cs typeface="+mj-ea"/>
              </a:rPr>
              <a:t>, </a:t>
            </a:r>
            <a:r>
              <a:rPr lang="es-ES" altLang="en-US" sz="1800" i="1">
                <a:latin typeface="+mj-ea"/>
                <a:cs typeface="+mj-ea"/>
              </a:rPr>
              <a:t>San Lorenzo</a:t>
            </a:r>
            <a:r>
              <a:rPr lang="es-ES" altLang="en-US" sz="1800">
                <a:latin typeface="+mj-ea"/>
                <a:cs typeface="+mj-ea"/>
              </a:rPr>
              <a:t> and </a:t>
            </a:r>
            <a:r>
              <a:rPr lang="es-ES" altLang="en-US" sz="1800" i="1">
                <a:latin typeface="+mj-ea"/>
                <a:cs typeface="+mj-ea"/>
              </a:rPr>
              <a:t>Santo Domingo y San Martin</a:t>
            </a:r>
            <a:r>
              <a:rPr lang="es-ES" altLang="en-US" sz="1800">
                <a:latin typeface="+mj-ea"/>
                <a:cs typeface="+mj-ea"/>
              </a:rPr>
              <a:t> are the most suitable to start a business in the restaurant area, they have a high number of people and are the most transient in the city. Even the neighborhood of </a:t>
            </a:r>
            <a:r>
              <a:rPr lang="es-ES" altLang="en-US" sz="1800" i="1">
                <a:latin typeface="+mj-ea"/>
                <a:cs typeface="+mj-ea"/>
              </a:rPr>
              <a:t>San Lorenzo</a:t>
            </a:r>
            <a:r>
              <a:rPr lang="es-ES" altLang="en-US" sz="1800">
                <a:latin typeface="+mj-ea"/>
                <a:cs typeface="+mj-ea"/>
              </a:rPr>
              <a:t> is the most populated with a total of 13091 inhabitants representing 25% of the population of Huesca.</a:t>
            </a:r>
            <a:endParaRPr lang="es-ES" altLang="en-US" sz="1800">
              <a:latin typeface="+mj-ea"/>
              <a:cs typeface="+mj-ea"/>
            </a:endParaRPr>
          </a:p>
          <a:p>
            <a:pPr algn="just"/>
            <a:endParaRPr lang="es-ES" altLang="en-US" sz="1800">
              <a:latin typeface="+mj-ea"/>
              <a:cs typeface="+mj-ea"/>
            </a:endParaRPr>
          </a:p>
          <a:p>
            <a:pPr algn="just"/>
            <a:r>
              <a:rPr lang="es-ES" altLang="en-US" sz="1800">
                <a:latin typeface="+mj-ea"/>
                <a:cs typeface="+mj-ea"/>
              </a:rPr>
              <a:t>Another important aspect in this project is to determine the type of restaurant to be opened. Analyzing the DataFrame of cluster 1 it can be seen that mainly these neighborhoods are full of tapas restaurants, bars and cafes, so there is a very good opportunity to open an Italian food restaurant in these areas since there are very few in the areas.</a:t>
            </a:r>
            <a:endParaRPr lang="es-ES" altLang="en-US" sz="1800">
              <a:latin typeface="+mj-ea"/>
              <a:cs typeface="+mj-ea"/>
            </a:endParaRPr>
          </a:p>
          <a:p>
            <a:pPr algn="just"/>
            <a:endParaRPr lang="es-ES" altLang="en-US" sz="1800">
              <a:latin typeface="+mj-ea"/>
              <a:cs typeface="+mj-ea"/>
            </a:endParaRPr>
          </a:p>
          <a:p>
            <a:pPr algn="just"/>
            <a:r>
              <a:rPr lang="es-ES" altLang="en-US" sz="1800">
                <a:latin typeface="+mj-ea"/>
                <a:cs typeface="+mj-ea"/>
              </a:rPr>
              <a:t>Based on the above, it is recommended to open an Italian food restaurant in the </a:t>
            </a:r>
            <a:r>
              <a:rPr lang="es-ES" altLang="en-US" sz="1800" i="1">
                <a:latin typeface="+mj-ea"/>
                <a:cs typeface="+mj-ea"/>
              </a:rPr>
              <a:t>San Lorenzo</a:t>
            </a:r>
            <a:r>
              <a:rPr lang="es-ES" altLang="en-US" sz="1800">
                <a:latin typeface="+mj-ea"/>
                <a:cs typeface="+mj-ea"/>
              </a:rPr>
              <a:t> neighborhood.</a:t>
            </a:r>
            <a:endParaRPr lang="es-ES" altLang="en-US" sz="1800">
              <a:latin typeface="+mj-ea"/>
              <a:cs typeface="+mj-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es-ES" altLang="en-US" b="1"/>
              <a:t>6. Conclusions</a:t>
            </a:r>
            <a:endParaRPr lang="es-ES" altLang="en-US" b="1"/>
          </a:p>
        </p:txBody>
      </p:sp>
      <p:sp>
        <p:nvSpPr>
          <p:cNvPr id="3" name="Marcador de posición de contenido 2"/>
          <p:cNvSpPr>
            <a:spLocks noGrp="1"/>
          </p:cNvSpPr>
          <p:nvPr>
            <p:ph idx="1"/>
          </p:nvPr>
        </p:nvSpPr>
        <p:spPr>
          <a:xfrm>
            <a:off x="838200" y="1825625"/>
            <a:ext cx="10515600" cy="1383030"/>
          </a:xfrm>
        </p:spPr>
        <p:txBody>
          <a:bodyPr/>
          <a:p>
            <a:pPr algn="just"/>
            <a:r>
              <a:rPr lang="es-ES" altLang="en-US" sz="1800">
                <a:latin typeface="+mj-ea"/>
                <a:cs typeface="+mj-ea"/>
              </a:rPr>
              <a:t>Based on the methodology followed in this project to perform a segmentation analysis of the neighborhoods of the city of Huesca to start an entrepreneurship in the restaurant sector is concluded that the best option to be successful is to open an Italian restaurant in San Lorenzo neighborhood located in the Cluster 1 obtained by the k-means algorithm ran over the DataFrame build with the Data provided mainly by Foursquare.</a:t>
            </a:r>
            <a:endParaRPr lang="es-ES" altLang="en-US" sz="1800">
              <a:latin typeface="+mj-ea"/>
              <a:cs typeface="+mj-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ítulo 3"/>
          <p:cNvSpPr>
            <a:spLocks noGrp="1"/>
          </p:cNvSpPr>
          <p:nvPr>
            <p:ph type="title"/>
          </p:nvPr>
        </p:nvSpPr>
        <p:spPr/>
        <p:txBody>
          <a:bodyPr/>
          <a:p>
            <a:r>
              <a:rPr lang="es-ES" altLang="en-US" b="1"/>
              <a:t>Outline</a:t>
            </a:r>
            <a:endParaRPr lang="es-ES" altLang="en-US" b="1"/>
          </a:p>
        </p:txBody>
      </p:sp>
      <p:sp>
        <p:nvSpPr>
          <p:cNvPr id="5" name="Marcador de posición de contenido 4"/>
          <p:cNvSpPr>
            <a:spLocks noGrp="1"/>
          </p:cNvSpPr>
          <p:nvPr>
            <p:ph sz="half" idx="1"/>
          </p:nvPr>
        </p:nvSpPr>
        <p:spPr/>
        <p:txBody>
          <a:bodyPr/>
          <a:p>
            <a:pPr marL="514350" indent="-514350">
              <a:buAutoNum type="arabicPeriod"/>
            </a:pPr>
            <a:r>
              <a:rPr lang="es-ES" altLang="en-US"/>
              <a:t>Business Problem</a:t>
            </a:r>
            <a:endParaRPr lang="es-ES" altLang="en-US"/>
          </a:p>
          <a:p>
            <a:pPr marL="514350" indent="-514350">
              <a:buAutoNum type="arabicPeriod"/>
            </a:pPr>
            <a:r>
              <a:rPr lang="es-ES" altLang="en-US"/>
              <a:t>Data Collection</a:t>
            </a:r>
            <a:endParaRPr lang="es-ES" altLang="en-US"/>
          </a:p>
          <a:p>
            <a:pPr marL="514350" indent="-514350">
              <a:buAutoNum type="arabicPeriod"/>
            </a:pPr>
            <a:r>
              <a:rPr lang="es-ES" altLang="en-US"/>
              <a:t>Methodology</a:t>
            </a:r>
            <a:endParaRPr lang="es-ES" altLang="en-US"/>
          </a:p>
          <a:p>
            <a:pPr marL="514350" indent="-514350">
              <a:buAutoNum type="arabicPeriod"/>
            </a:pPr>
            <a:r>
              <a:rPr lang="es-ES" altLang="en-US"/>
              <a:t>Results</a:t>
            </a:r>
            <a:endParaRPr lang="es-ES" altLang="en-US"/>
          </a:p>
          <a:p>
            <a:pPr marL="514350" indent="-514350">
              <a:buAutoNum type="arabicPeriod"/>
            </a:pPr>
            <a:r>
              <a:rPr lang="es-ES" altLang="en-US"/>
              <a:t>Discussion</a:t>
            </a:r>
            <a:endParaRPr lang="es-ES" altLang="en-US"/>
          </a:p>
          <a:p>
            <a:pPr marL="514350" indent="-514350">
              <a:buAutoNum type="arabicPeriod"/>
            </a:pPr>
            <a:r>
              <a:rPr lang="es-ES" altLang="en-US"/>
              <a:t>Conclusion</a:t>
            </a:r>
            <a:endParaRPr lang="es-ES" altLang="en-US"/>
          </a:p>
        </p:txBody>
      </p:sp>
      <p:pic>
        <p:nvPicPr>
          <p:cNvPr id="8" name="Imagen 5"/>
          <p:cNvPicPr>
            <a:picLocks noChangeAspect="1"/>
          </p:cNvPicPr>
          <p:nvPr>
            <p:ph sz="half" idx="2"/>
          </p:nvPr>
        </p:nvPicPr>
        <p:blipFill>
          <a:blip r:embed="rId1"/>
          <a:stretch>
            <a:fillRect/>
          </a:stretch>
        </p:blipFill>
        <p:spPr>
          <a:xfrm>
            <a:off x="5433060" y="3724910"/>
            <a:ext cx="6503670" cy="291655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es-ES" altLang="en-US" b="1"/>
              <a:t>1. Business Problem</a:t>
            </a:r>
            <a:endParaRPr lang="es-ES" altLang="en-US" b="1"/>
          </a:p>
        </p:txBody>
      </p:sp>
      <p:sp>
        <p:nvSpPr>
          <p:cNvPr id="3" name="Marcador de posición de contenido 2"/>
          <p:cNvSpPr>
            <a:spLocks noGrp="1"/>
          </p:cNvSpPr>
          <p:nvPr>
            <p:ph sz="half" idx="1"/>
          </p:nvPr>
        </p:nvSpPr>
        <p:spPr>
          <a:xfrm>
            <a:off x="773430" y="1685290"/>
            <a:ext cx="5181600" cy="1113155"/>
          </a:xfrm>
        </p:spPr>
        <p:txBody>
          <a:bodyPr>
            <a:normAutofit fontScale="50000"/>
          </a:bodyPr>
          <a:p>
            <a:pPr marL="0" indent="0" algn="just">
              <a:buNone/>
            </a:pPr>
            <a:r>
              <a:rPr lang="es-ES" altLang="en-US">
                <a:latin typeface="+mj-ea"/>
                <a:cs typeface="+mj-ea"/>
              </a:rPr>
              <a:t>Huesca is a Spanish city and municipality, capital of the province of the same name, belonging to the autonomous community of Aragon. It has 53587 residents in 2019 distributed over an area of 161.03 km ².</a:t>
            </a:r>
            <a:endParaRPr lang="es-ES" altLang="en-US">
              <a:latin typeface="+mj-ea"/>
              <a:cs typeface="+mj-ea"/>
            </a:endParaRPr>
          </a:p>
        </p:txBody>
      </p:sp>
      <p:pic>
        <p:nvPicPr>
          <p:cNvPr id="9" name="Imagen 6"/>
          <p:cNvPicPr>
            <a:picLocks noChangeAspect="1"/>
          </p:cNvPicPr>
          <p:nvPr>
            <p:ph sz="half" idx="2"/>
          </p:nvPr>
        </p:nvPicPr>
        <p:blipFill>
          <a:blip r:embed="rId1"/>
          <a:stretch>
            <a:fillRect/>
          </a:stretch>
        </p:blipFill>
        <p:spPr>
          <a:xfrm>
            <a:off x="773430" y="3007360"/>
            <a:ext cx="5181600" cy="3304540"/>
          </a:xfrm>
          <a:prstGeom prst="rect">
            <a:avLst/>
          </a:prstGeom>
          <a:noFill/>
          <a:ln w="38100">
            <a:solidFill>
              <a:srgbClr val="FF0000"/>
            </a:solidFill>
          </a:ln>
          <a:effectLst>
            <a:outerShdw blurRad="50800" dist="38100" dir="2700000" algn="tl" rotWithShape="0">
              <a:prstClr val="black">
                <a:alpha val="40000"/>
              </a:prstClr>
            </a:outerShdw>
          </a:effectLst>
        </p:spPr>
      </p:pic>
      <p:sp>
        <p:nvSpPr>
          <p:cNvPr id="100" name="Cuadro de texto 99"/>
          <p:cNvSpPr txBox="1"/>
          <p:nvPr/>
        </p:nvSpPr>
        <p:spPr>
          <a:xfrm>
            <a:off x="824230" y="6410325"/>
            <a:ext cx="5080000" cy="275590"/>
          </a:xfrm>
          <a:prstGeom prst="rect">
            <a:avLst/>
          </a:prstGeom>
          <a:noFill/>
          <a:ln w="9525">
            <a:noFill/>
          </a:ln>
        </p:spPr>
        <p:txBody>
          <a:bodyPr>
            <a:spAutoFit/>
          </a:bodyPr>
          <a:p>
            <a:pPr indent="0" algn="ctr"/>
            <a:r>
              <a:rPr lang="en-US" sz="1200" b="1">
                <a:latin typeface="Arial" panose="020B0604020202020204" pitchFamily="34" charset="0"/>
                <a:ea typeface="SimSun" panose="02010600030101010101" pitchFamily="2" charset="-122"/>
              </a:rPr>
              <a:t>Figure 1.</a:t>
            </a:r>
            <a:r>
              <a:rPr lang="en-US" sz="1200" b="0">
                <a:latin typeface="Arial" panose="020B0604020202020204" pitchFamily="34" charset="0"/>
                <a:ea typeface="SimSun" panose="02010600030101010101" pitchFamily="2" charset="-122"/>
              </a:rPr>
              <a:t> Huesca geographical location.</a:t>
            </a:r>
            <a:endParaRPr lang="es-ES" altLang="en-US" sz="1200"/>
          </a:p>
        </p:txBody>
      </p:sp>
      <p:pic>
        <p:nvPicPr>
          <p:cNvPr id="5" name="Imagen 4"/>
          <p:cNvPicPr>
            <a:picLocks noChangeAspect="1"/>
          </p:cNvPicPr>
          <p:nvPr/>
        </p:nvPicPr>
        <p:blipFill>
          <a:blip r:embed="rId2"/>
          <a:stretch>
            <a:fillRect/>
          </a:stretch>
        </p:blipFill>
        <p:spPr>
          <a:xfrm>
            <a:off x="7590790" y="490855"/>
            <a:ext cx="3352800" cy="2809875"/>
          </a:xfrm>
          <a:prstGeom prst="rect">
            <a:avLst/>
          </a:prstGeom>
        </p:spPr>
      </p:pic>
      <p:sp>
        <p:nvSpPr>
          <p:cNvPr id="6" name="Cuadro de texto 5"/>
          <p:cNvSpPr txBox="1"/>
          <p:nvPr/>
        </p:nvSpPr>
        <p:spPr>
          <a:xfrm>
            <a:off x="7371080" y="3378200"/>
            <a:ext cx="3792855" cy="478155"/>
          </a:xfrm>
          <a:prstGeom prst="rect">
            <a:avLst/>
          </a:prstGeom>
          <a:noFill/>
          <a:ln w="9525">
            <a:noFill/>
          </a:ln>
        </p:spPr>
        <p:txBody>
          <a:bodyPr wrap="square">
            <a:spAutoFit/>
          </a:bodyPr>
          <a:p>
            <a:pPr algn="ctr">
              <a:lnSpc>
                <a:spcPct val="90000"/>
              </a:lnSpc>
              <a:spcBef>
                <a:spcPts val="1000"/>
              </a:spcBef>
              <a:buClrTx/>
              <a:buSzTx/>
              <a:buFont typeface="Arial" panose="020B0604020202020204" pitchFamily="34" charset="0"/>
            </a:pPr>
            <a:r>
              <a:rPr lang="es-ES" altLang="en-US" sz="1400" b="0">
                <a:latin typeface="+mj-ea"/>
                <a:cs typeface="+mj-ea"/>
              </a:rPr>
              <a:t>San Lorenzo and Santo Domingo and San Martin are the most populated neighborhoods</a:t>
            </a:r>
            <a:endParaRPr lang="es-ES" altLang="en-US" sz="1400" b="0">
              <a:latin typeface="+mj-ea"/>
              <a:cs typeface="+mj-ea"/>
            </a:endParaRPr>
          </a:p>
        </p:txBody>
      </p:sp>
      <p:sp>
        <p:nvSpPr>
          <p:cNvPr id="7" name="Cuadro de texto 6"/>
          <p:cNvSpPr txBox="1"/>
          <p:nvPr/>
        </p:nvSpPr>
        <p:spPr>
          <a:xfrm>
            <a:off x="6370320" y="4269105"/>
            <a:ext cx="5593715" cy="1814830"/>
          </a:xfrm>
          <a:prstGeom prst="rect">
            <a:avLst/>
          </a:prstGeom>
          <a:solidFill>
            <a:srgbClr val="FF0000">
              <a:alpha val="24000"/>
            </a:srgbClr>
          </a:solidFill>
          <a:ln w="38100">
            <a:solidFill>
              <a:srgbClr val="FF0000"/>
            </a:solidFill>
          </a:ln>
        </p:spPr>
        <p:txBody>
          <a:bodyPr wrap="square">
            <a:spAutoFit/>
          </a:bodyPr>
          <a:p>
            <a:pPr indent="0" algn="just"/>
            <a:r>
              <a:rPr lang="en-US" sz="1600">
                <a:latin typeface="+mj-ea"/>
                <a:ea typeface="SimSun" panose="02010600030101010101" pitchFamily="2" charset="-122"/>
                <a:cs typeface="+mj-ea"/>
              </a:rPr>
              <a:t>Commerce and tourism are the pillars of the economy with 44.7% of the GDP. Specifically, the hotel and restaurant sector is very important in the city so </a:t>
            </a:r>
            <a:r>
              <a:rPr lang="es-ES" altLang="en-US" sz="1600" b="1">
                <a:latin typeface="+mj-ea"/>
                <a:ea typeface="SimSun" panose="02010600030101010101" pitchFamily="2" charset="-122"/>
                <a:cs typeface="+mj-ea"/>
              </a:rPr>
              <a:t>“</a:t>
            </a:r>
            <a:r>
              <a:rPr lang="en-US" sz="1600" b="1">
                <a:latin typeface="+mj-ea"/>
                <a:ea typeface="SimSun" panose="02010600030101010101" pitchFamily="2" charset="-122"/>
                <a:cs typeface="+mj-ea"/>
              </a:rPr>
              <a:t>in this final project we will conduct an analysis to identify the best areas to open a venture in the area of restaurants as well as what types of restaurants are most suitable based on the platform Foursquare</a:t>
            </a:r>
            <a:r>
              <a:rPr lang="es-ES" altLang="en-US" sz="1600" b="1">
                <a:latin typeface="+mj-ea"/>
                <a:ea typeface="SimSun" panose="02010600030101010101" pitchFamily="2" charset="-122"/>
                <a:cs typeface="+mj-ea"/>
              </a:rPr>
              <a:t>”</a:t>
            </a:r>
            <a:r>
              <a:rPr lang="en-US" sz="1600" b="1">
                <a:latin typeface="+mj-ea"/>
                <a:ea typeface="SimSun" panose="02010600030101010101" pitchFamily="2" charset="-122"/>
                <a:cs typeface="+mj-ea"/>
              </a:rPr>
              <a:t>.</a:t>
            </a:r>
            <a:endParaRPr lang="en-US" altLang="en-US" sz="1600" b="1">
              <a:latin typeface="+mj-ea"/>
              <a:ea typeface="SimSun" panose="02010600030101010101" pitchFamily="2" charset="-122"/>
              <a:cs typeface="+mj-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es-ES" altLang="en-US" b="1"/>
              <a:t>2. Data Collection</a:t>
            </a:r>
            <a:endParaRPr lang="es-ES" altLang="en-US" b="1"/>
          </a:p>
        </p:txBody>
      </p:sp>
      <p:sp>
        <p:nvSpPr>
          <p:cNvPr id="5" name="Marcador de posición de contenido 4"/>
          <p:cNvSpPr>
            <a:spLocks noGrp="1"/>
          </p:cNvSpPr>
          <p:nvPr>
            <p:ph idx="1"/>
          </p:nvPr>
        </p:nvSpPr>
        <p:spPr>
          <a:xfrm>
            <a:off x="838200" y="1685290"/>
            <a:ext cx="10515600" cy="4351338"/>
          </a:xfrm>
        </p:spPr>
        <p:txBody>
          <a:bodyPr>
            <a:normAutofit lnSpcReduction="10000"/>
          </a:bodyPr>
          <a:p>
            <a:pPr marL="0" indent="0" algn="just">
              <a:buNone/>
            </a:pPr>
            <a:r>
              <a:rPr lang="es-ES" altLang="en-US" sz="1800">
                <a:latin typeface="+mj-ea"/>
                <a:cs typeface="+mj-ea"/>
              </a:rPr>
              <a:t>The analysis carried out in this project is based on:</a:t>
            </a:r>
            <a:endParaRPr lang="es-ES" altLang="en-US" sz="1800">
              <a:latin typeface="+mj-ea"/>
              <a:cs typeface="+mj-ea"/>
            </a:endParaRPr>
          </a:p>
          <a:p>
            <a:pPr marL="0" indent="0" algn="just">
              <a:buNone/>
            </a:pPr>
            <a:endParaRPr lang="es-ES" altLang="en-US" sz="1800">
              <a:latin typeface="+mj-ea"/>
              <a:cs typeface="+mj-ea"/>
            </a:endParaRPr>
          </a:p>
          <a:p>
            <a:pPr algn="just"/>
            <a:r>
              <a:rPr lang="es-ES" altLang="en-US" sz="1800">
                <a:latin typeface="+mj-ea"/>
                <a:cs typeface="+mj-ea"/>
              </a:rPr>
              <a:t>Information on the demographic distribution by districts of Huesca, available in a CSV file downloaded from the website of the city of Huesca.</a:t>
            </a:r>
            <a:endParaRPr lang="es-ES" altLang="en-US" sz="1800">
              <a:latin typeface="+mj-ea"/>
              <a:cs typeface="+mj-ea"/>
            </a:endParaRPr>
          </a:p>
          <a:p>
            <a:pPr marL="0" indent="0" algn="just">
              <a:buNone/>
            </a:pPr>
            <a:r>
              <a:rPr lang="es-ES" altLang="en-US" sz="1800">
                <a:latin typeface="+mj-ea"/>
                <a:cs typeface="+mj-ea"/>
              </a:rPr>
              <a:t>    </a:t>
            </a:r>
            <a:r>
              <a:rPr lang="es-ES" altLang="en-US" sz="1800" b="1">
                <a:solidFill>
                  <a:srgbClr val="0070C0"/>
                </a:solidFill>
                <a:latin typeface="+mj-ea"/>
                <a:cs typeface="+mj-ea"/>
              </a:rPr>
              <a:t>https://www.huesca.es/la-ciudad/datos-de-ciudad/poblacion</a:t>
            </a:r>
            <a:endParaRPr lang="es-ES" altLang="en-US" sz="1800">
              <a:latin typeface="+mj-ea"/>
              <a:cs typeface="+mj-ea"/>
            </a:endParaRPr>
          </a:p>
          <a:p>
            <a:pPr marL="0" indent="0" algn="just">
              <a:buNone/>
            </a:pPr>
            <a:endParaRPr lang="es-ES" altLang="en-US" sz="1800">
              <a:latin typeface="+mj-ea"/>
              <a:cs typeface="+mj-ea"/>
            </a:endParaRPr>
          </a:p>
          <a:p>
            <a:pPr algn="just"/>
            <a:r>
              <a:rPr lang="es-ES" altLang="en-US" sz="1800">
                <a:latin typeface="+mj-ea"/>
                <a:cs typeface="+mj-ea"/>
              </a:rPr>
              <a:t>Geographical location of the Huesca neighborhoods, this was obtained from the list of neighborhoods in CSV format mentioned above and the Python geopy library.</a:t>
            </a:r>
            <a:endParaRPr lang="es-ES" altLang="en-US" sz="1800">
              <a:latin typeface="+mj-ea"/>
              <a:cs typeface="+mj-ea"/>
            </a:endParaRPr>
          </a:p>
          <a:p>
            <a:pPr marL="0" indent="0" algn="just">
              <a:buNone/>
            </a:pPr>
            <a:r>
              <a:rPr lang="es-ES" altLang="en-US" sz="1800">
                <a:latin typeface="+mj-ea"/>
                <a:cs typeface="+mj-ea"/>
              </a:rPr>
              <a:t>    </a:t>
            </a:r>
            <a:r>
              <a:rPr lang="es-ES" altLang="en-US" sz="1800" b="1">
                <a:solidFill>
                  <a:srgbClr val="0070C0"/>
                </a:solidFill>
                <a:latin typeface="+mj-ea"/>
                <a:cs typeface="+mj-ea"/>
              </a:rPr>
              <a:t>https://pypi.org/project/geopy</a:t>
            </a:r>
            <a:endParaRPr lang="es-ES" altLang="en-US" sz="1800">
              <a:latin typeface="+mj-ea"/>
              <a:cs typeface="+mj-ea"/>
            </a:endParaRPr>
          </a:p>
          <a:p>
            <a:pPr marL="0" indent="0" algn="just">
              <a:buNone/>
            </a:pPr>
            <a:endParaRPr lang="es-ES" altLang="en-US" sz="1800">
              <a:latin typeface="+mj-ea"/>
              <a:cs typeface="+mj-ea"/>
            </a:endParaRPr>
          </a:p>
          <a:p>
            <a:pPr algn="just"/>
            <a:r>
              <a:rPr lang="es-ES" altLang="en-US" sz="1800">
                <a:latin typeface="+mj-ea"/>
                <a:cs typeface="+mj-ea"/>
              </a:rPr>
              <a:t>Data from venues in the city of Huesca obtained from the FOURSQUARE developer API.</a:t>
            </a:r>
            <a:endParaRPr lang="es-ES" altLang="en-US" sz="1800">
              <a:latin typeface="+mj-ea"/>
              <a:cs typeface="+mj-ea"/>
            </a:endParaRPr>
          </a:p>
          <a:p>
            <a:pPr marL="0" indent="0" algn="just">
              <a:buNone/>
            </a:pPr>
            <a:r>
              <a:rPr lang="es-ES" altLang="en-US" sz="1800">
                <a:latin typeface="+mj-ea"/>
                <a:cs typeface="+mj-ea"/>
              </a:rPr>
              <a:t>    </a:t>
            </a:r>
            <a:r>
              <a:rPr lang="es-ES" altLang="en-US" sz="1800" b="1">
                <a:solidFill>
                  <a:srgbClr val="0070C0"/>
                </a:solidFill>
                <a:latin typeface="+mj-ea"/>
                <a:cs typeface="+mj-ea"/>
              </a:rPr>
              <a:t>https://developer.foursquare.com</a:t>
            </a:r>
            <a:endParaRPr lang="es-ES" altLang="en-US" sz="1800" b="1">
              <a:solidFill>
                <a:srgbClr val="0070C0"/>
              </a:solidFill>
              <a:latin typeface="+mj-ea"/>
              <a:cs typeface="+mj-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es-ES" altLang="en-US" b="1"/>
              <a:t>3. Methodology</a:t>
            </a:r>
            <a:endParaRPr lang="es-ES" altLang="en-US" b="1"/>
          </a:p>
        </p:txBody>
      </p:sp>
      <p:sp>
        <p:nvSpPr>
          <p:cNvPr id="3" name="Marcador de posición de contenido 2"/>
          <p:cNvSpPr>
            <a:spLocks noGrp="1"/>
          </p:cNvSpPr>
          <p:nvPr>
            <p:ph sz="half" idx="1"/>
          </p:nvPr>
        </p:nvSpPr>
        <p:spPr>
          <a:xfrm>
            <a:off x="838200" y="1609725"/>
            <a:ext cx="10515600" cy="1697355"/>
          </a:xfrm>
        </p:spPr>
        <p:txBody>
          <a:bodyPr>
            <a:normAutofit lnSpcReduction="20000"/>
          </a:bodyPr>
          <a:p>
            <a:pPr marL="0" indent="0">
              <a:buNone/>
            </a:pPr>
            <a:r>
              <a:rPr lang="es-ES" altLang="en-US" sz="1800">
                <a:latin typeface="+mj-ea"/>
                <a:cs typeface="+mj-ea"/>
              </a:rPr>
              <a:t>Here we describe the workflow used:</a:t>
            </a:r>
            <a:endParaRPr lang="es-ES" altLang="en-US" sz="1800">
              <a:latin typeface="+mj-ea"/>
              <a:cs typeface="+mj-ea"/>
            </a:endParaRPr>
          </a:p>
          <a:p>
            <a:pPr marL="0" indent="0">
              <a:buNone/>
            </a:pPr>
            <a:endParaRPr lang="es-ES" altLang="en-US" sz="1800">
              <a:latin typeface="+mj-ea"/>
              <a:cs typeface="+mj-ea"/>
            </a:endParaRPr>
          </a:p>
          <a:p>
            <a:pPr marL="514350" indent="-514350">
              <a:buFont typeface="+mj-lt"/>
              <a:buAutoNum type="alphaUcPeriod"/>
            </a:pPr>
            <a:r>
              <a:rPr lang="es-ES" altLang="en-US" sz="1800">
                <a:latin typeface="+mj-ea"/>
                <a:cs typeface="+mj-ea"/>
              </a:rPr>
              <a:t>Data collection (CVS file)</a:t>
            </a:r>
            <a:endParaRPr lang="es-ES" altLang="en-US" sz="1800">
              <a:latin typeface="+mj-ea"/>
              <a:cs typeface="+mj-ea"/>
            </a:endParaRPr>
          </a:p>
          <a:p>
            <a:pPr marL="514350" indent="-514350">
              <a:buFont typeface="+mj-lt"/>
              <a:buAutoNum type="alphaUcPeriod"/>
            </a:pPr>
            <a:endParaRPr lang="es-ES" altLang="en-US" sz="1800">
              <a:latin typeface="+mj-ea"/>
              <a:cs typeface="+mj-ea"/>
            </a:endParaRPr>
          </a:p>
          <a:p>
            <a:pPr marL="514350" indent="-514350">
              <a:buFont typeface="+mj-lt"/>
              <a:buAutoNum type="alphaUcPeriod"/>
            </a:pPr>
            <a:r>
              <a:rPr lang="es-ES" altLang="en-US" sz="1800">
                <a:latin typeface="+mj-ea"/>
                <a:cs typeface="+mj-ea"/>
              </a:rPr>
              <a:t>Get geographical location for each neighborhood (Using geopy)</a:t>
            </a:r>
            <a:endParaRPr lang="es-ES" altLang="en-US" sz="1800">
              <a:latin typeface="+mj-ea"/>
              <a:cs typeface="+mj-ea"/>
            </a:endParaRPr>
          </a:p>
          <a:p>
            <a:pPr marL="514350" indent="-514350">
              <a:buFont typeface="+mj-lt"/>
              <a:buAutoNum type="alphaUcPeriod"/>
            </a:pPr>
            <a:endParaRPr lang="es-ES" altLang="en-US" sz="1800">
              <a:latin typeface="+mj-ea"/>
              <a:cs typeface="+mj-ea"/>
            </a:endParaRPr>
          </a:p>
          <a:p>
            <a:pPr marL="514350" indent="-514350">
              <a:buFont typeface="+mj-lt"/>
              <a:buAutoNum type="alphaUcPeriod"/>
            </a:pPr>
            <a:endParaRPr lang="es-ES" altLang="en-US" sz="1800">
              <a:latin typeface="+mj-ea"/>
              <a:cs typeface="+mj-ea"/>
            </a:endParaRPr>
          </a:p>
          <a:p>
            <a:pPr marL="514350" indent="-514350">
              <a:buFont typeface="+mj-lt"/>
              <a:buAutoNum type="alphaUcPeriod"/>
            </a:pPr>
            <a:endParaRPr lang="es-ES" altLang="en-US" sz="1800">
              <a:latin typeface="+mj-ea"/>
              <a:cs typeface="+mj-ea"/>
            </a:endParaRPr>
          </a:p>
        </p:txBody>
      </p:sp>
      <p:pic>
        <p:nvPicPr>
          <p:cNvPr id="4" name="Imagen 48"/>
          <p:cNvPicPr>
            <a:picLocks noChangeAspect="1"/>
          </p:cNvPicPr>
          <p:nvPr>
            <p:ph sz="half" idx="2"/>
          </p:nvPr>
        </p:nvPicPr>
        <p:blipFill>
          <a:blip r:embed="rId1"/>
          <a:stretch>
            <a:fillRect/>
          </a:stretch>
        </p:blipFill>
        <p:spPr>
          <a:xfrm>
            <a:off x="3505200" y="3354705"/>
            <a:ext cx="5181600" cy="3108960"/>
          </a:xfrm>
          <a:prstGeom prst="rect">
            <a:avLst/>
          </a:prstGeom>
          <a:noFill/>
          <a:ln>
            <a:noFill/>
          </a:ln>
        </p:spPr>
      </p:pic>
      <p:sp>
        <p:nvSpPr>
          <p:cNvPr id="5" name="Cuadro de texto 4"/>
          <p:cNvSpPr txBox="1"/>
          <p:nvPr/>
        </p:nvSpPr>
        <p:spPr>
          <a:xfrm>
            <a:off x="4720590" y="6463665"/>
            <a:ext cx="2751455" cy="368300"/>
          </a:xfrm>
          <a:prstGeom prst="rect">
            <a:avLst/>
          </a:prstGeom>
          <a:noFill/>
        </p:spPr>
        <p:txBody>
          <a:bodyPr wrap="none" rtlCol="0">
            <a:spAutoFit/>
          </a:bodyPr>
          <a:p>
            <a:r>
              <a:rPr lang="es-ES" altLang="en-US"/>
              <a:t>Neighborhood geolocations</a:t>
            </a:r>
            <a:endParaRPr lang="es-E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es-ES" altLang="en-US" b="1"/>
              <a:t>3. Methodology</a:t>
            </a:r>
            <a:endParaRPr lang="es-ES" altLang="en-US" b="1"/>
          </a:p>
        </p:txBody>
      </p:sp>
      <p:sp>
        <p:nvSpPr>
          <p:cNvPr id="3" name="Marcador de posición de contenido 2"/>
          <p:cNvSpPr>
            <a:spLocks noGrp="1"/>
          </p:cNvSpPr>
          <p:nvPr>
            <p:ph sz="half" idx="1"/>
          </p:nvPr>
        </p:nvSpPr>
        <p:spPr>
          <a:xfrm>
            <a:off x="838200" y="1825625"/>
            <a:ext cx="10515600" cy="2637155"/>
          </a:xfrm>
        </p:spPr>
        <p:txBody>
          <a:bodyPr>
            <a:normAutofit/>
          </a:bodyPr>
          <a:p>
            <a:pPr marL="342900" indent="-342900">
              <a:buFont typeface="+mj-lt"/>
              <a:buAutoNum type="alphaUcPeriod" startAt="3"/>
            </a:pPr>
            <a:r>
              <a:rPr lang="es-ES" altLang="en-US" sz="1800">
                <a:latin typeface="+mj-ea"/>
                <a:cs typeface="+mj-ea"/>
              </a:rPr>
              <a:t>Request venues information from Foursquare API</a:t>
            </a:r>
            <a:endParaRPr lang="es-ES" altLang="en-US" sz="1800">
              <a:latin typeface="+mj-ea"/>
              <a:cs typeface="+mj-ea"/>
            </a:endParaRPr>
          </a:p>
          <a:p>
            <a:pPr marL="342900" indent="-342900">
              <a:buFont typeface="+mj-lt"/>
              <a:buAutoNum type="alphaUcPeriod" startAt="3"/>
            </a:pPr>
            <a:endParaRPr lang="es-ES" altLang="en-US" sz="1800">
              <a:latin typeface="+mj-ea"/>
              <a:cs typeface="+mj-ea"/>
            </a:endParaRPr>
          </a:p>
          <a:p>
            <a:pPr marL="342900" indent="-342900">
              <a:buFont typeface="+mj-lt"/>
              <a:buAutoNum type="alphaUcPeriod" startAt="3"/>
            </a:pPr>
            <a:r>
              <a:rPr lang="es-ES" altLang="en-US" sz="1800">
                <a:latin typeface="+mj-ea"/>
                <a:cs typeface="+mj-ea"/>
              </a:rPr>
              <a:t>Determine the number of venues for each neighborhood in Huesca using groupby method over the variable neighborhood on Huesca_venues DataFrame. Also determine the number of unique venues using the unique() method on Huesca_venues over the variable Venue Category.</a:t>
            </a:r>
            <a:endParaRPr lang="es-ES" altLang="en-US" sz="1800">
              <a:latin typeface="+mj-ea"/>
              <a:cs typeface="+mj-ea"/>
            </a:endParaRPr>
          </a:p>
          <a:p>
            <a:pPr marL="342900" indent="-342900">
              <a:buFont typeface="+mj-lt"/>
              <a:buAutoNum type="alphaUcPeriod" startAt="3"/>
            </a:pPr>
            <a:endParaRPr lang="es-ES" altLang="en-US" sz="1800">
              <a:latin typeface="+mj-ea"/>
              <a:cs typeface="+mj-ea"/>
            </a:endParaRPr>
          </a:p>
          <a:p>
            <a:pPr marL="342900" indent="-342900">
              <a:buFont typeface="+mj-lt"/>
              <a:buAutoNum type="alphaUcPeriod" startAt="3"/>
            </a:pPr>
            <a:r>
              <a:rPr lang="es-ES" altLang="en-US" sz="1800">
                <a:latin typeface="+mj-ea"/>
                <a:cs typeface="+mj-ea"/>
              </a:rPr>
              <a:t>Perform one hot encoding on Huesca_venues DataFrame over the variable Venue Category using the Pandas function get_dummies. </a:t>
            </a:r>
            <a:endParaRPr lang="es-ES" altLang="en-US" sz="1800">
              <a:latin typeface="+mj-ea"/>
              <a:cs typeface="+mj-ea"/>
            </a:endParaRPr>
          </a:p>
          <a:p>
            <a:pPr marL="514350" indent="-514350">
              <a:buFont typeface="+mj-lt"/>
              <a:buAutoNum type="alphaUcPeriod" startAt="3"/>
            </a:pPr>
            <a:endParaRPr lang="es-ES" altLang="en-US" sz="1800">
              <a:latin typeface="+mj-ea"/>
              <a:cs typeface="+mj-ea"/>
            </a:endParaRPr>
          </a:p>
        </p:txBody>
      </p:sp>
      <p:pic>
        <p:nvPicPr>
          <p:cNvPr id="60" name="Imagen 56"/>
          <p:cNvPicPr>
            <a:picLocks noChangeAspect="1"/>
          </p:cNvPicPr>
          <p:nvPr>
            <p:ph sz="half" idx="2"/>
          </p:nvPr>
        </p:nvPicPr>
        <p:blipFill>
          <a:blip r:embed="rId1"/>
          <a:stretch>
            <a:fillRect/>
          </a:stretch>
        </p:blipFill>
        <p:spPr>
          <a:xfrm>
            <a:off x="2519045" y="4615180"/>
            <a:ext cx="7153910" cy="1924050"/>
          </a:xfrm>
          <a:prstGeom prst="rect">
            <a:avLst/>
          </a:prstGeom>
          <a:noFill/>
          <a:ln>
            <a:noFill/>
          </a:ln>
        </p:spPr>
      </p:pic>
      <p:sp>
        <p:nvSpPr>
          <p:cNvPr id="100" name="Cuadro de texto 99"/>
          <p:cNvSpPr txBox="1"/>
          <p:nvPr/>
        </p:nvSpPr>
        <p:spPr>
          <a:xfrm>
            <a:off x="4441190" y="6539230"/>
            <a:ext cx="3308985" cy="275590"/>
          </a:xfrm>
          <a:prstGeom prst="rect">
            <a:avLst/>
          </a:prstGeom>
          <a:noFill/>
          <a:ln w="9525">
            <a:noFill/>
          </a:ln>
        </p:spPr>
        <p:txBody>
          <a:bodyPr wrap="square">
            <a:spAutoFit/>
          </a:bodyPr>
          <a:p>
            <a:pPr indent="0"/>
            <a:r>
              <a:rPr lang="en-US" sz="1200" b="0">
                <a:latin typeface="Arial" panose="020B0604020202020204" pitchFamily="34" charset="0"/>
                <a:ea typeface="SimSun" panose="02010600030101010101" pitchFamily="2" charset="-122"/>
                <a:cs typeface="Times New Roman" panose="02020603050405020304" charset="0"/>
              </a:rPr>
              <a:t>One hot encoding example for the DataFrame.</a:t>
            </a:r>
            <a:endParaRPr lang="en-US" altLang="en-US" sz="1200" b="0">
              <a:latin typeface="Arial" panose="020B0604020202020204" pitchFamily="34" charset="0"/>
              <a:ea typeface="SimSun" panose="02010600030101010101" pitchFamily="2" charset="-122"/>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es-ES" altLang="en-US" b="1"/>
              <a:t>3. Methodology</a:t>
            </a:r>
            <a:endParaRPr lang="es-ES" altLang="en-US" b="1"/>
          </a:p>
        </p:txBody>
      </p:sp>
      <p:sp>
        <p:nvSpPr>
          <p:cNvPr id="3" name="Marcador de posición de contenido 2"/>
          <p:cNvSpPr>
            <a:spLocks noGrp="1"/>
          </p:cNvSpPr>
          <p:nvPr>
            <p:ph sz="half" idx="1"/>
          </p:nvPr>
        </p:nvSpPr>
        <p:spPr>
          <a:xfrm>
            <a:off x="838200" y="1825625"/>
            <a:ext cx="10515600" cy="2637155"/>
          </a:xfrm>
        </p:spPr>
        <p:txBody>
          <a:bodyPr>
            <a:normAutofit/>
          </a:bodyPr>
          <a:p>
            <a:pPr marL="342900" indent="-342900">
              <a:buFont typeface="+mj-lt"/>
              <a:buAutoNum type="alphaUcPeriod" startAt="6"/>
            </a:pPr>
            <a:r>
              <a:rPr lang="es-ES" altLang="en-US" sz="1800">
                <a:latin typeface="+mj-ea"/>
                <a:cs typeface="+mj-ea"/>
              </a:rPr>
              <a:t>Group rows by neighborhood and take the mean of the frequency of occurrence of each category, in order to obtain the principal venues categories in Huesca for each neighborhood.</a:t>
            </a:r>
            <a:endParaRPr lang="es-ES" altLang="en-US" sz="1800">
              <a:latin typeface="+mj-ea"/>
              <a:cs typeface="+mj-ea"/>
            </a:endParaRPr>
          </a:p>
          <a:p>
            <a:pPr marL="342900" indent="-342900">
              <a:buFont typeface="+mj-lt"/>
              <a:buAutoNum type="alphaUcPeriod" startAt="6"/>
            </a:pPr>
            <a:endParaRPr lang="es-ES" altLang="en-US" sz="1800">
              <a:latin typeface="+mj-ea"/>
              <a:cs typeface="+mj-ea"/>
            </a:endParaRPr>
          </a:p>
          <a:p>
            <a:pPr marL="342900" indent="-342900">
              <a:buFont typeface="+mj-lt"/>
              <a:buAutoNum type="alphaUcPeriod" startAt="6"/>
            </a:pPr>
            <a:r>
              <a:rPr lang="es-ES" altLang="en-US" sz="1800">
                <a:latin typeface="+mj-ea"/>
                <a:cs typeface="+mj-ea"/>
              </a:rPr>
              <a:t>Get the top 10 venues for each neighborhood.</a:t>
            </a:r>
            <a:endParaRPr lang="es-ES" altLang="en-US" sz="1800">
              <a:latin typeface="+mj-ea"/>
              <a:cs typeface="+mj-ea"/>
            </a:endParaRPr>
          </a:p>
          <a:p>
            <a:pPr marL="342900" indent="-342900">
              <a:buFont typeface="+mj-lt"/>
              <a:buAutoNum type="alphaUcPeriod" startAt="6"/>
            </a:pPr>
            <a:endParaRPr lang="es-ES" altLang="en-US" sz="1800">
              <a:latin typeface="+mj-ea"/>
              <a:cs typeface="+mj-ea"/>
            </a:endParaRPr>
          </a:p>
          <a:p>
            <a:pPr marL="342900" indent="-342900">
              <a:buFont typeface="+mj-lt"/>
              <a:buAutoNum type="alphaUcPeriod" startAt="6"/>
            </a:pPr>
            <a:r>
              <a:rPr lang="es-ES" altLang="en-US" sz="1800">
                <a:latin typeface="+mj-ea"/>
                <a:cs typeface="+mj-ea"/>
              </a:rPr>
              <a:t>Perform cluster analysis using K-means clustering algorithm, whom is a clustering method, which aims at partitioning a set of n observations into k-groups in which each observation belongs to the group whose mean value is closest.</a:t>
            </a:r>
            <a:endParaRPr lang="es-ES" altLang="en-US" sz="1800">
              <a:latin typeface="+mj-ea"/>
              <a:cs typeface="+mj-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es-ES" altLang="en-US" b="1"/>
              <a:t>4. Results</a:t>
            </a:r>
            <a:endParaRPr lang="es-ES" altLang="en-US" b="1"/>
          </a:p>
        </p:txBody>
      </p:sp>
      <p:sp>
        <p:nvSpPr>
          <p:cNvPr id="3" name="Marcador de posición de contenido 2"/>
          <p:cNvSpPr>
            <a:spLocks noGrp="1"/>
          </p:cNvSpPr>
          <p:nvPr>
            <p:ph sz="half" idx="1"/>
          </p:nvPr>
        </p:nvSpPr>
        <p:spPr/>
        <p:txBody>
          <a:bodyPr>
            <a:normAutofit/>
          </a:bodyPr>
          <a:p>
            <a:pPr algn="just"/>
            <a:r>
              <a:rPr lang="es-ES" altLang="en-US" sz="1800">
                <a:latin typeface="+mj-ea"/>
                <a:cs typeface="+mj-ea"/>
              </a:rPr>
              <a:t>Note that the most important places (in function of number of venues) are Casco Antiguo (42), San Lorenzo (42) and Santo Domingo y San Martin (29). This result is very important since it implies a greater movement of people in the city, which from the point of view of starting a restaurant business is favorable.</a:t>
            </a:r>
            <a:endParaRPr lang="es-ES" altLang="en-US" sz="1800">
              <a:latin typeface="+mj-ea"/>
              <a:cs typeface="+mj-ea"/>
            </a:endParaRPr>
          </a:p>
        </p:txBody>
      </p:sp>
      <p:pic>
        <p:nvPicPr>
          <p:cNvPr id="59" name="Imagen 55"/>
          <p:cNvPicPr>
            <a:picLocks noChangeAspect="1"/>
          </p:cNvPicPr>
          <p:nvPr>
            <p:ph sz="half" idx="2"/>
          </p:nvPr>
        </p:nvPicPr>
        <p:blipFill>
          <a:blip r:embed="rId1"/>
          <a:stretch>
            <a:fillRect/>
          </a:stretch>
        </p:blipFill>
        <p:spPr>
          <a:xfrm>
            <a:off x="838200" y="3997960"/>
            <a:ext cx="5181600" cy="1978660"/>
          </a:xfrm>
          <a:prstGeom prst="rect">
            <a:avLst/>
          </a:prstGeom>
          <a:noFill/>
          <a:ln>
            <a:noFill/>
          </a:ln>
        </p:spPr>
      </p:pic>
      <p:sp>
        <p:nvSpPr>
          <p:cNvPr id="100" name="Cuadro de texto 99"/>
          <p:cNvSpPr txBox="1"/>
          <p:nvPr/>
        </p:nvSpPr>
        <p:spPr>
          <a:xfrm>
            <a:off x="6285230" y="1825625"/>
            <a:ext cx="5449570" cy="645160"/>
          </a:xfrm>
          <a:prstGeom prst="rect">
            <a:avLst/>
          </a:prstGeom>
          <a:noFill/>
          <a:ln w="9525">
            <a:noFill/>
          </a:ln>
        </p:spPr>
        <p:txBody>
          <a:bodyPr wrap="square">
            <a:spAutoFit/>
          </a:bodyPr>
          <a:p>
            <a:pPr marL="285750" indent="-285750" algn="just">
              <a:buFont typeface="Arial" panose="020B0604020202020204" pitchFamily="34" charset="0"/>
              <a:buChar char="•"/>
            </a:pPr>
            <a:r>
              <a:rPr lang="en-US" b="0">
                <a:latin typeface="Arial" panose="020B0604020202020204" pitchFamily="34" charset="0"/>
                <a:ea typeface="SimSun" panose="02010600030101010101" pitchFamily="2" charset="-122"/>
                <a:cs typeface="Times New Roman" panose="02020603050405020304" charset="0"/>
              </a:rPr>
              <a:t>k-means algorithm, in total we have 5 clusters well differentiated.</a:t>
            </a:r>
            <a:endParaRPr lang="es-ES" altLang="en-US"/>
          </a:p>
        </p:txBody>
      </p:sp>
      <p:pic>
        <p:nvPicPr>
          <p:cNvPr id="53" name="Imagen 49"/>
          <p:cNvPicPr>
            <a:picLocks noChangeAspect="1"/>
          </p:cNvPicPr>
          <p:nvPr/>
        </p:nvPicPr>
        <p:blipFill>
          <a:blip r:embed="rId2"/>
          <a:stretch>
            <a:fillRect/>
          </a:stretch>
        </p:blipFill>
        <p:spPr>
          <a:xfrm>
            <a:off x="6465253" y="2809240"/>
            <a:ext cx="5268595" cy="316738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es-ES" altLang="en-US" b="1"/>
              <a:t>4. Results</a:t>
            </a:r>
            <a:endParaRPr lang="es-ES" altLang="en-US" b="1"/>
          </a:p>
        </p:txBody>
      </p:sp>
      <p:pic>
        <p:nvPicPr>
          <p:cNvPr id="54" name="Imagen 50"/>
          <p:cNvPicPr>
            <a:picLocks noChangeAspect="1"/>
          </p:cNvPicPr>
          <p:nvPr>
            <p:ph sz="half" idx="1"/>
          </p:nvPr>
        </p:nvPicPr>
        <p:blipFill>
          <a:blip r:embed="rId1"/>
          <a:stretch>
            <a:fillRect/>
          </a:stretch>
        </p:blipFill>
        <p:spPr>
          <a:xfrm>
            <a:off x="835660" y="1789430"/>
            <a:ext cx="6254750" cy="1209675"/>
          </a:xfrm>
          <a:prstGeom prst="rect">
            <a:avLst/>
          </a:prstGeom>
          <a:noFill/>
          <a:ln>
            <a:noFill/>
          </a:ln>
        </p:spPr>
      </p:pic>
      <p:sp>
        <p:nvSpPr>
          <p:cNvPr id="6" name="Cuadro de texto 5"/>
          <p:cNvSpPr txBox="1"/>
          <p:nvPr/>
        </p:nvSpPr>
        <p:spPr>
          <a:xfrm>
            <a:off x="838200" y="1421130"/>
            <a:ext cx="1071245" cy="368300"/>
          </a:xfrm>
          <a:prstGeom prst="rect">
            <a:avLst/>
          </a:prstGeom>
          <a:noFill/>
        </p:spPr>
        <p:txBody>
          <a:bodyPr wrap="none" rtlCol="0">
            <a:spAutoFit/>
          </a:bodyPr>
          <a:p>
            <a:r>
              <a:rPr lang="es-ES" altLang="en-US" b="1" u="sng">
                <a:effectLst>
                  <a:outerShdw blurRad="38100" dist="38100" dir="2700000" algn="tl">
                    <a:srgbClr val="000000">
                      <a:alpha val="43137"/>
                    </a:srgbClr>
                  </a:outerShdw>
                </a:effectLst>
              </a:rPr>
              <a:t>Cluster 1.</a:t>
            </a:r>
            <a:endParaRPr lang="es-ES" altLang="en-US" b="1" u="sng">
              <a:effectLst>
                <a:outerShdw blurRad="38100" dist="38100" dir="2700000" algn="tl">
                  <a:srgbClr val="000000">
                    <a:alpha val="43137"/>
                  </a:srgbClr>
                </a:outerShdw>
              </a:effectLst>
            </a:endParaRPr>
          </a:p>
        </p:txBody>
      </p:sp>
      <p:sp>
        <p:nvSpPr>
          <p:cNvPr id="7" name="Cuadro de texto 6"/>
          <p:cNvSpPr txBox="1"/>
          <p:nvPr/>
        </p:nvSpPr>
        <p:spPr>
          <a:xfrm>
            <a:off x="8280400" y="1922780"/>
            <a:ext cx="3218815" cy="1076325"/>
          </a:xfrm>
          <a:prstGeom prst="rect">
            <a:avLst/>
          </a:prstGeom>
          <a:noFill/>
          <a:ln w="28575">
            <a:solidFill>
              <a:srgbClr val="FF0000"/>
            </a:solidFill>
          </a:ln>
        </p:spPr>
        <p:txBody>
          <a:bodyPr wrap="square" rtlCol="0">
            <a:spAutoFit/>
          </a:bodyPr>
          <a:p>
            <a:pPr algn="just"/>
            <a:r>
              <a:rPr lang="es-ES" altLang="en-US" sz="1600">
                <a:latin typeface="+mj-ea"/>
                <a:cs typeface="+mj-ea"/>
              </a:rPr>
              <a:t>Highest number of venues in the city, so our restaurant should be located in these neighborhoods since they are very busy places.</a:t>
            </a:r>
            <a:endParaRPr lang="es-ES" altLang="en-US" sz="1600">
              <a:latin typeface="+mj-ea"/>
              <a:cs typeface="+mj-ea"/>
            </a:endParaRPr>
          </a:p>
        </p:txBody>
      </p:sp>
      <p:sp>
        <p:nvSpPr>
          <p:cNvPr id="8" name="Flecha derecha 7"/>
          <p:cNvSpPr/>
          <p:nvPr/>
        </p:nvSpPr>
        <p:spPr>
          <a:xfrm>
            <a:off x="7473950" y="2315210"/>
            <a:ext cx="481330" cy="29146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s-ES" altLang="en-US"/>
          </a:p>
        </p:txBody>
      </p:sp>
      <p:sp>
        <p:nvSpPr>
          <p:cNvPr id="9" name="Cuadro de texto 8"/>
          <p:cNvSpPr txBox="1"/>
          <p:nvPr/>
        </p:nvSpPr>
        <p:spPr>
          <a:xfrm>
            <a:off x="835660" y="3275330"/>
            <a:ext cx="1071245" cy="368300"/>
          </a:xfrm>
          <a:prstGeom prst="rect">
            <a:avLst/>
          </a:prstGeom>
          <a:noFill/>
        </p:spPr>
        <p:txBody>
          <a:bodyPr wrap="none" rtlCol="0">
            <a:spAutoFit/>
          </a:bodyPr>
          <a:p>
            <a:r>
              <a:rPr lang="es-ES" altLang="en-US" b="1" u="sng">
                <a:effectLst>
                  <a:outerShdw blurRad="38100" dist="38100" dir="2700000" algn="tl">
                    <a:srgbClr val="000000">
                      <a:alpha val="43137"/>
                    </a:srgbClr>
                  </a:outerShdw>
                </a:effectLst>
              </a:rPr>
              <a:t>Cluster 2.</a:t>
            </a:r>
            <a:endParaRPr lang="es-ES" altLang="en-US" b="1" u="sng">
              <a:effectLst>
                <a:outerShdw blurRad="38100" dist="38100" dir="2700000" algn="tl">
                  <a:srgbClr val="000000">
                    <a:alpha val="43137"/>
                  </a:srgbClr>
                </a:outerShdw>
              </a:effectLst>
            </a:endParaRPr>
          </a:p>
        </p:txBody>
      </p:sp>
      <p:pic>
        <p:nvPicPr>
          <p:cNvPr id="55" name="Imagen 51"/>
          <p:cNvPicPr>
            <a:picLocks noChangeAspect="1"/>
          </p:cNvPicPr>
          <p:nvPr>
            <p:ph sz="half" idx="2"/>
          </p:nvPr>
        </p:nvPicPr>
        <p:blipFill>
          <a:blip r:embed="rId2"/>
          <a:stretch>
            <a:fillRect/>
          </a:stretch>
        </p:blipFill>
        <p:spPr>
          <a:xfrm>
            <a:off x="838200" y="3643630"/>
            <a:ext cx="6261735" cy="651510"/>
          </a:xfrm>
          <a:prstGeom prst="rect">
            <a:avLst/>
          </a:prstGeom>
          <a:noFill/>
          <a:ln>
            <a:noFill/>
          </a:ln>
        </p:spPr>
      </p:pic>
      <p:sp>
        <p:nvSpPr>
          <p:cNvPr id="10" name="Flecha derecha 9"/>
          <p:cNvSpPr/>
          <p:nvPr/>
        </p:nvSpPr>
        <p:spPr>
          <a:xfrm>
            <a:off x="7473950" y="3823335"/>
            <a:ext cx="481330" cy="29146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s-ES" altLang="en-US"/>
          </a:p>
        </p:txBody>
      </p:sp>
      <p:sp>
        <p:nvSpPr>
          <p:cNvPr id="11" name="Cuadro de texto 10"/>
          <p:cNvSpPr txBox="1"/>
          <p:nvPr/>
        </p:nvSpPr>
        <p:spPr>
          <a:xfrm>
            <a:off x="8363585" y="3431540"/>
            <a:ext cx="3135630" cy="1076325"/>
          </a:xfrm>
          <a:prstGeom prst="rect">
            <a:avLst/>
          </a:prstGeom>
          <a:noFill/>
          <a:ln w="28575">
            <a:solidFill>
              <a:srgbClr val="0070C0"/>
            </a:solidFill>
          </a:ln>
        </p:spPr>
        <p:txBody>
          <a:bodyPr wrap="square">
            <a:spAutoFit/>
          </a:bodyPr>
          <a:p>
            <a:pPr indent="0" algn="just"/>
            <a:r>
              <a:rPr lang="es-ES" altLang="en-US" sz="1600" b="0">
                <a:latin typeface="+mj-ea"/>
                <a:ea typeface="SimSun" panose="02010600030101010101" pitchFamily="2" charset="-122"/>
                <a:cs typeface="+mj-ea"/>
              </a:rPr>
              <a:t>L</a:t>
            </a:r>
            <a:r>
              <a:rPr lang="en-US" sz="1600" b="0">
                <a:latin typeface="+mj-ea"/>
                <a:ea typeface="SimSun" panose="02010600030101010101" pitchFamily="2" charset="-122"/>
                <a:cs typeface="+mj-ea"/>
              </a:rPr>
              <a:t>ess number of venues (5), is clearly a residential neighborhood and part of an industrial area.</a:t>
            </a:r>
            <a:endParaRPr lang="es-ES" altLang="en-US" sz="1600">
              <a:latin typeface="+mj-ea"/>
              <a:cs typeface="+mj-ea"/>
            </a:endParaRPr>
          </a:p>
        </p:txBody>
      </p:sp>
      <p:sp>
        <p:nvSpPr>
          <p:cNvPr id="12" name="Cuadro de texto 11"/>
          <p:cNvSpPr txBox="1"/>
          <p:nvPr/>
        </p:nvSpPr>
        <p:spPr>
          <a:xfrm>
            <a:off x="833120" y="4654550"/>
            <a:ext cx="1071245" cy="368300"/>
          </a:xfrm>
          <a:prstGeom prst="rect">
            <a:avLst/>
          </a:prstGeom>
          <a:noFill/>
        </p:spPr>
        <p:txBody>
          <a:bodyPr wrap="none" rtlCol="0">
            <a:spAutoFit/>
          </a:bodyPr>
          <a:p>
            <a:r>
              <a:rPr lang="es-ES" altLang="en-US" b="1" u="sng">
                <a:effectLst>
                  <a:outerShdw blurRad="38100" dist="38100" dir="2700000" algn="tl">
                    <a:srgbClr val="000000">
                      <a:alpha val="43137"/>
                    </a:srgbClr>
                  </a:outerShdw>
                </a:effectLst>
              </a:rPr>
              <a:t>Cluster 3.</a:t>
            </a:r>
            <a:endParaRPr lang="es-ES" altLang="en-US" b="1" u="sng">
              <a:effectLst>
                <a:outerShdw blurRad="38100" dist="38100" dir="2700000" algn="tl">
                  <a:srgbClr val="000000">
                    <a:alpha val="43137"/>
                  </a:srgbClr>
                </a:outerShdw>
              </a:effectLst>
            </a:endParaRPr>
          </a:p>
        </p:txBody>
      </p:sp>
      <p:pic>
        <p:nvPicPr>
          <p:cNvPr id="56" name="Imagen 52"/>
          <p:cNvPicPr>
            <a:picLocks noChangeAspect="1"/>
          </p:cNvPicPr>
          <p:nvPr/>
        </p:nvPicPr>
        <p:blipFill>
          <a:blip r:embed="rId3"/>
          <a:stretch>
            <a:fillRect/>
          </a:stretch>
        </p:blipFill>
        <p:spPr>
          <a:xfrm>
            <a:off x="838200" y="5022850"/>
            <a:ext cx="6287770" cy="1176655"/>
          </a:xfrm>
          <a:prstGeom prst="rect">
            <a:avLst/>
          </a:prstGeom>
          <a:noFill/>
          <a:ln>
            <a:noFill/>
          </a:ln>
        </p:spPr>
      </p:pic>
      <p:sp>
        <p:nvSpPr>
          <p:cNvPr id="13" name="Flecha derecha 12"/>
          <p:cNvSpPr/>
          <p:nvPr/>
        </p:nvSpPr>
        <p:spPr>
          <a:xfrm>
            <a:off x="7473950" y="5465445"/>
            <a:ext cx="481330" cy="29146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s-ES" altLang="en-US"/>
          </a:p>
        </p:txBody>
      </p:sp>
      <p:sp>
        <p:nvSpPr>
          <p:cNvPr id="14" name="Cuadro de texto 13"/>
          <p:cNvSpPr txBox="1"/>
          <p:nvPr/>
        </p:nvSpPr>
        <p:spPr>
          <a:xfrm>
            <a:off x="8363585" y="4950460"/>
            <a:ext cx="3136265" cy="1322070"/>
          </a:xfrm>
          <a:prstGeom prst="rect">
            <a:avLst/>
          </a:prstGeom>
          <a:noFill/>
          <a:ln w="28575">
            <a:solidFill>
              <a:schemeClr val="tx1"/>
            </a:solidFill>
          </a:ln>
        </p:spPr>
        <p:txBody>
          <a:bodyPr wrap="square">
            <a:spAutoFit/>
          </a:bodyPr>
          <a:p>
            <a:pPr indent="0" algn="just"/>
            <a:r>
              <a:rPr lang="es-ES" altLang="en-US" sz="1600" b="0">
                <a:latin typeface="+mj-ea"/>
                <a:ea typeface="SimSun" panose="02010600030101010101" pitchFamily="2" charset="-122"/>
                <a:cs typeface="+mj-ea"/>
              </a:rPr>
              <a:t>Medium</a:t>
            </a:r>
            <a:r>
              <a:rPr lang="en-US" sz="1600" b="0">
                <a:latin typeface="+mj-ea"/>
                <a:ea typeface="SimSun" panose="02010600030101010101" pitchFamily="2" charset="-122"/>
                <a:cs typeface="+mj-ea"/>
              </a:rPr>
              <a:t> number of venues, coffee shops predominate</a:t>
            </a:r>
            <a:r>
              <a:rPr lang="es-ES" altLang="en-US" sz="1600" b="0">
                <a:latin typeface="+mj-ea"/>
                <a:ea typeface="SimSun" panose="02010600030101010101" pitchFamily="2" charset="-122"/>
                <a:cs typeface="+mj-ea"/>
              </a:rPr>
              <a:t>,</a:t>
            </a:r>
            <a:r>
              <a:rPr lang="en-US" sz="1600" b="0">
                <a:latin typeface="+mj-ea"/>
                <a:ea typeface="SimSun" panose="02010600030101010101" pitchFamily="2" charset="-122"/>
                <a:cs typeface="+mj-ea"/>
              </a:rPr>
              <a:t> government offices and residential areas are concentrated</a:t>
            </a:r>
            <a:endParaRPr lang="es-ES" altLang="en-US" sz="1600">
              <a:latin typeface="+mj-ea"/>
              <a:cs typeface="+mj-e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5047</Words>
  <Application>WPS Presentation</Application>
  <PresentationFormat>Widescreen</PresentationFormat>
  <Paragraphs>114</Paragraphs>
  <Slides>12</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12</vt:i4>
      </vt:variant>
    </vt:vector>
  </HeadingPairs>
  <TitlesOfParts>
    <vt:vector size="23" baseType="lpstr">
      <vt:lpstr>Arial</vt:lpstr>
      <vt:lpstr>SimSun</vt:lpstr>
      <vt:lpstr>Wingdings</vt:lpstr>
      <vt:lpstr>Calibri Light</vt:lpstr>
      <vt:lpstr>Calibri</vt:lpstr>
      <vt:lpstr>Microsoft YaHei</vt:lpstr>
      <vt:lpstr/>
      <vt:lpstr>Arial Unicode MS</vt:lpstr>
      <vt:lpstr>Segoe Print</vt:lpstr>
      <vt:lpstr>Times New Roman</vt:lpstr>
      <vt:lpstr>Office Theme</vt:lpstr>
      <vt:lpstr>PowerPoint 演示文稿</vt:lpstr>
      <vt:lpstr>PowerPoint 演示文稿</vt:lpstr>
      <vt:lpstr>PowerPoint 演示文稿</vt:lpstr>
      <vt:lpstr>PowerPoint 演示文稿</vt:lpstr>
      <vt:lpstr>PowerPoint 演示文稿</vt:lpstr>
      <vt:lpstr>3. Methodology</vt:lpstr>
      <vt:lpstr>3. Methodology</vt:lpstr>
      <vt:lpstr>PowerPoint 演示文稿</vt:lpstr>
      <vt:lpstr>4. Results</vt:lpstr>
      <vt:lpstr>4. Results</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PROFESSIONAL CERTIFICATE  BY IBM  APPLIED DATA SCIENCE CAPSTONE</dc:title>
  <dc:creator/>
  <cp:lastModifiedBy>Administrador</cp:lastModifiedBy>
  <cp:revision>27</cp:revision>
  <dcterms:created xsi:type="dcterms:W3CDTF">2020-01-06T05:14:11Z</dcterms:created>
  <dcterms:modified xsi:type="dcterms:W3CDTF">2020-01-06T06:16:07Z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3082-11.2.0.9127</vt:lpwstr>
  </property>
</Properties>
</file>