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7" r:id="rId6"/>
  </p:sldIdLst>
  <p:sldSz cx="8229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BCBE7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880" y="72"/>
      </p:cViewPr>
      <p:guideLst>
        <p:guide orient="horz" pos="316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28160" y="1645920"/>
            <a:ext cx="6171480" cy="3500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10760" y="235296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0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6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2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2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8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0760" y="400680"/>
            <a:ext cx="740628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45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0760" y="235296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0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6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2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2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8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3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1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/>
          <p:cNvSpPr/>
          <p:nvPr/>
        </p:nvSpPr>
        <p:spPr>
          <a:xfrm>
            <a:off x="36000" y="2193760"/>
            <a:ext cx="4644360" cy="7783999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"/>
          <p:cNvSpPr/>
          <p:nvPr/>
        </p:nvSpPr>
        <p:spPr>
          <a:xfrm>
            <a:off x="998280" y="836028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Freeform 3"/>
          <p:cNvSpPr/>
          <p:nvPr/>
        </p:nvSpPr>
        <p:spPr>
          <a:xfrm>
            <a:off x="4770360" y="2188598"/>
            <a:ext cx="3435120" cy="4152442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4"/>
          <p:cNvSpPr/>
          <p:nvPr/>
        </p:nvSpPr>
        <p:spPr>
          <a:xfrm flipH="1">
            <a:off x="1884240" y="9339840"/>
            <a:ext cx="751680" cy="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Line 5"/>
          <p:cNvSpPr/>
          <p:nvPr/>
        </p:nvSpPr>
        <p:spPr>
          <a:xfrm>
            <a:off x="4386600" y="355680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6"/>
          <p:cNvSpPr/>
          <p:nvPr/>
        </p:nvSpPr>
        <p:spPr>
          <a:xfrm>
            <a:off x="6487068" y="3875478"/>
            <a:ext cx="0" cy="19364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7"/>
          <p:cNvSpPr/>
          <p:nvPr/>
        </p:nvSpPr>
        <p:spPr>
          <a:xfrm>
            <a:off x="3466080" y="4455720"/>
            <a:ext cx="0" cy="21380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Freeform 8"/>
          <p:cNvSpPr/>
          <p:nvPr/>
        </p:nvSpPr>
        <p:spPr>
          <a:xfrm>
            <a:off x="2132940" y="3240720"/>
            <a:ext cx="1370880" cy="958320"/>
          </a:xfrm>
          <a:custGeom>
            <a:avLst/>
            <a:gdLst/>
            <a:ahLst/>
            <a:cxnLst/>
            <a:rect l="0" t="0" r="r" b="b"/>
            <a:pathLst>
              <a:path w="3808" h="2662">
                <a:moveTo>
                  <a:pt x="0" y="0"/>
                </a:moveTo>
                <a:lnTo>
                  <a:pt x="0" y="1331"/>
                </a:lnTo>
                <a:cubicBezTo>
                  <a:pt x="0" y="1360"/>
                  <a:pt x="14" y="1384"/>
                  <a:pt x="32" y="1384"/>
                </a:cubicBezTo>
                <a:lnTo>
                  <a:pt x="3711" y="1384"/>
                </a:lnTo>
                <a:lnTo>
                  <a:pt x="3678" y="1331"/>
                </a:lnTo>
                <a:lnTo>
                  <a:pt x="3678" y="2396"/>
                </a:lnTo>
                <a:lnTo>
                  <a:pt x="3743" y="2396"/>
                </a:lnTo>
                <a:lnTo>
                  <a:pt x="3743" y="1331"/>
                </a:lnTo>
                <a:cubicBezTo>
                  <a:pt x="3743" y="1302"/>
                  <a:pt x="3729" y="1278"/>
                  <a:pt x="3711" y="1278"/>
                </a:cubicBezTo>
                <a:lnTo>
                  <a:pt x="32" y="1278"/>
                </a:lnTo>
                <a:lnTo>
                  <a:pt x="64" y="1331"/>
                </a:lnTo>
                <a:lnTo>
                  <a:pt x="64" y="0"/>
                </a:lnTo>
                <a:lnTo>
                  <a:pt x="0" y="0"/>
                </a:lnTo>
                <a:moveTo>
                  <a:pt x="3614" y="2343"/>
                </a:moveTo>
                <a:lnTo>
                  <a:pt x="3711" y="2661"/>
                </a:lnTo>
                <a:lnTo>
                  <a:pt x="3807" y="2343"/>
                </a:lnTo>
                <a:lnTo>
                  <a:pt x="3614" y="2343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9"/>
          <p:cNvSpPr/>
          <p:nvPr/>
        </p:nvSpPr>
        <p:spPr>
          <a:xfrm>
            <a:off x="945000" y="3241080"/>
            <a:ext cx="1206000" cy="970920"/>
          </a:xfrm>
          <a:custGeom>
            <a:avLst/>
            <a:gdLst/>
            <a:ahLst/>
            <a:cxnLst/>
            <a:rect l="0" t="0" r="r" b="b"/>
            <a:pathLst>
              <a:path w="3350" h="2697">
                <a:moveTo>
                  <a:pt x="3349" y="0"/>
                </a:moveTo>
                <a:lnTo>
                  <a:pt x="3349" y="1324"/>
                </a:lnTo>
                <a:cubicBezTo>
                  <a:pt x="3349" y="1353"/>
                  <a:pt x="3336" y="1377"/>
                  <a:pt x="3320" y="1377"/>
                </a:cubicBezTo>
                <a:lnTo>
                  <a:pt x="89" y="1377"/>
                </a:lnTo>
                <a:lnTo>
                  <a:pt x="119" y="1324"/>
                </a:lnTo>
                <a:lnTo>
                  <a:pt x="119" y="2431"/>
                </a:lnTo>
                <a:lnTo>
                  <a:pt x="59" y="2431"/>
                </a:lnTo>
                <a:lnTo>
                  <a:pt x="59" y="1324"/>
                </a:lnTo>
                <a:cubicBezTo>
                  <a:pt x="59" y="1295"/>
                  <a:pt x="73" y="1271"/>
                  <a:pt x="89" y="1271"/>
                </a:cubicBezTo>
                <a:lnTo>
                  <a:pt x="3320" y="1271"/>
                </a:lnTo>
                <a:lnTo>
                  <a:pt x="3291" y="1324"/>
                </a:lnTo>
                <a:lnTo>
                  <a:pt x="3291" y="0"/>
                </a:lnTo>
                <a:lnTo>
                  <a:pt x="3349" y="0"/>
                </a:lnTo>
                <a:moveTo>
                  <a:pt x="178" y="2378"/>
                </a:moveTo>
                <a:lnTo>
                  <a:pt x="89" y="2696"/>
                </a:lnTo>
                <a:lnTo>
                  <a:pt x="0" y="2378"/>
                </a:lnTo>
                <a:lnTo>
                  <a:pt x="178" y="2378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11"/>
          <p:cNvSpPr/>
          <p:nvPr/>
        </p:nvSpPr>
        <p:spPr>
          <a:xfrm>
            <a:off x="2094902" y="1738800"/>
            <a:ext cx="2317138" cy="647060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12"/>
          <p:cNvSpPr/>
          <p:nvPr/>
        </p:nvSpPr>
        <p:spPr>
          <a:xfrm>
            <a:off x="2637360" y="772965"/>
            <a:ext cx="3394080" cy="459918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6" name="Freeform 13"/>
          <p:cNvSpPr/>
          <p:nvPr/>
        </p:nvSpPr>
        <p:spPr>
          <a:xfrm>
            <a:off x="5158668" y="5109198"/>
            <a:ext cx="2753640" cy="1029600"/>
          </a:xfrm>
          <a:custGeom>
            <a:avLst/>
            <a:gdLst/>
            <a:ahLst/>
            <a:cxnLst/>
            <a:rect l="0" t="0" r="r" b="b"/>
            <a:pathLst>
              <a:path w="7649" h="2860">
                <a:moveTo>
                  <a:pt x="0" y="0"/>
                </a:moveTo>
                <a:lnTo>
                  <a:pt x="7648" y="0"/>
                </a:lnTo>
                <a:lnTo>
                  <a:pt x="7648" y="2859"/>
                </a:lnTo>
                <a:lnTo>
                  <a:pt x="0" y="2859"/>
                </a:lnTo>
                <a:lnTo>
                  <a:pt x="0" y="0"/>
                </a:lnTo>
              </a:path>
            </a:pathLst>
          </a:custGeom>
          <a:solidFill>
            <a:srgbClr val="D9782D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7" name="TextShape 14"/>
          <p:cNvSpPr txBox="1"/>
          <p:nvPr/>
        </p:nvSpPr>
        <p:spPr>
          <a:xfrm>
            <a:off x="2873520" y="825818"/>
            <a:ext cx="30654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28" name="TextShape 15"/>
          <p:cNvSpPr txBox="1"/>
          <p:nvPr/>
        </p:nvSpPr>
        <p:spPr>
          <a:xfrm>
            <a:off x="5960028" y="5224626"/>
            <a:ext cx="14490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29" name="Freeform 16"/>
          <p:cNvSpPr/>
          <p:nvPr/>
        </p:nvSpPr>
        <p:spPr>
          <a:xfrm>
            <a:off x="5122308" y="3167874"/>
            <a:ext cx="2754000" cy="959040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0" name="TextShape 17"/>
          <p:cNvSpPr txBox="1"/>
          <p:nvPr/>
        </p:nvSpPr>
        <p:spPr>
          <a:xfrm>
            <a:off x="5305794" y="5630524"/>
            <a:ext cx="2456772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Microbiome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1" name="TextShape 18"/>
          <p:cNvSpPr txBox="1"/>
          <p:nvPr/>
        </p:nvSpPr>
        <p:spPr>
          <a:xfrm>
            <a:off x="5444508" y="3194514"/>
            <a:ext cx="26568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i="1" strike="noStrike" spc="-1">
                <a:solidFill>
                  <a:srgbClr val="FFFFFF"/>
                </a:solidFill>
                <a:latin typeface="Klavikaular"/>
              </a:rPr>
              <a:t>k</a:t>
            </a:r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-mer match to 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32" name="Freeform 19"/>
          <p:cNvSpPr/>
          <p:nvPr/>
        </p:nvSpPr>
        <p:spPr>
          <a:xfrm>
            <a:off x="5144988" y="4261038"/>
            <a:ext cx="2753640" cy="590760"/>
          </a:xfrm>
          <a:custGeom>
            <a:avLst/>
            <a:gdLst/>
            <a:ahLst/>
            <a:cxnLst/>
            <a:rect l="0" t="0" r="r" b="b"/>
            <a:pathLst>
              <a:path w="7649" h="1641">
                <a:moveTo>
                  <a:pt x="0" y="0"/>
                </a:moveTo>
                <a:lnTo>
                  <a:pt x="7648" y="0"/>
                </a:lnTo>
                <a:lnTo>
                  <a:pt x="7648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3" name="TextShape 20"/>
          <p:cNvSpPr txBox="1"/>
          <p:nvPr/>
        </p:nvSpPr>
        <p:spPr>
          <a:xfrm>
            <a:off x="5848428" y="3627594"/>
            <a:ext cx="1611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Kraken2 DB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5" name="TextShape 22"/>
          <p:cNvSpPr txBox="1"/>
          <p:nvPr/>
        </p:nvSpPr>
        <p:spPr>
          <a:xfrm>
            <a:off x="5374799" y="4379289"/>
            <a:ext cx="31543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Taxonomic naming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37" name="TextShape 24"/>
          <p:cNvSpPr txBox="1"/>
          <p:nvPr/>
        </p:nvSpPr>
        <p:spPr>
          <a:xfrm>
            <a:off x="648720" y="5308920"/>
            <a:ext cx="91008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*Count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38" name="TextShape 25"/>
          <p:cNvSpPr txBox="1"/>
          <p:nvPr/>
        </p:nvSpPr>
        <p:spPr>
          <a:xfrm>
            <a:off x="438120" y="5611860"/>
            <a:ext cx="192132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de-duplication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9" name="TextShape 26"/>
          <p:cNvSpPr txBox="1"/>
          <p:nvPr/>
        </p:nvSpPr>
        <p:spPr>
          <a:xfrm>
            <a:off x="283320" y="7363080"/>
            <a:ext cx="195804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*extract genes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40" name="TextShape 27"/>
          <p:cNvSpPr txBox="1"/>
          <p:nvPr/>
        </p:nvSpPr>
        <p:spPr>
          <a:xfrm>
            <a:off x="545760" y="7668000"/>
            <a:ext cx="131148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requiring 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41" name="Freeform 28"/>
          <p:cNvSpPr/>
          <p:nvPr/>
        </p:nvSpPr>
        <p:spPr>
          <a:xfrm>
            <a:off x="149760" y="2842200"/>
            <a:ext cx="4023720" cy="590760"/>
          </a:xfrm>
          <a:custGeom>
            <a:avLst/>
            <a:gdLst/>
            <a:ahLst/>
            <a:cxnLst/>
            <a:rect l="0" t="0" r="r" b="b"/>
            <a:pathLst>
              <a:path w="11177" h="1641">
                <a:moveTo>
                  <a:pt x="0" y="0"/>
                </a:moveTo>
                <a:lnTo>
                  <a:pt x="11176" y="0"/>
                </a:lnTo>
                <a:lnTo>
                  <a:pt x="11176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TextShape 29"/>
          <p:cNvSpPr txBox="1"/>
          <p:nvPr/>
        </p:nvSpPr>
        <p:spPr>
          <a:xfrm>
            <a:off x="242580" y="7972560"/>
            <a:ext cx="257904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“</a:t>
            </a:r>
            <a:r>
              <a:rPr lang="en-US" sz="1600" b="1" strike="noStrike" spc="-1" dirty="0" err="1">
                <a:solidFill>
                  <a:srgbClr val="1E4D2B"/>
                </a:solidFill>
                <a:latin typeface="Klavika"/>
              </a:rPr>
              <a:t>SNPConfirmation</a:t>
            </a:r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”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3" name="Freeform 30"/>
          <p:cNvSpPr/>
          <p:nvPr/>
        </p:nvSpPr>
        <p:spPr>
          <a:xfrm>
            <a:off x="2443320" y="4040280"/>
            <a:ext cx="2042280" cy="1060200"/>
          </a:xfrm>
          <a:custGeom>
            <a:avLst/>
            <a:gdLst/>
            <a:ahLst/>
            <a:cxnLst/>
            <a:rect l="0" t="0" r="r" b="b"/>
            <a:pathLst>
              <a:path w="5673" h="2945">
                <a:moveTo>
                  <a:pt x="0" y="0"/>
                </a:moveTo>
                <a:lnTo>
                  <a:pt x="5672" y="0"/>
                </a:lnTo>
                <a:lnTo>
                  <a:pt x="5672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4" name="TextShape 31"/>
          <p:cNvSpPr txBox="1"/>
          <p:nvPr/>
        </p:nvSpPr>
        <p:spPr>
          <a:xfrm>
            <a:off x="376560" y="2910240"/>
            <a:ext cx="38048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Alignment to MEGARes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5" name="TextShape 32"/>
          <p:cNvSpPr txBox="1"/>
          <p:nvPr/>
        </p:nvSpPr>
        <p:spPr>
          <a:xfrm>
            <a:off x="2669760" y="4132440"/>
            <a:ext cx="19015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Rarefaction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6" name="Freeform 33"/>
          <p:cNvSpPr/>
          <p:nvPr/>
        </p:nvSpPr>
        <p:spPr>
          <a:xfrm>
            <a:off x="2437200" y="6158520"/>
            <a:ext cx="2041920" cy="1041840"/>
          </a:xfrm>
          <a:custGeom>
            <a:avLst/>
            <a:gdLst/>
            <a:ahLst/>
            <a:cxnLst/>
            <a:rect l="0" t="0" r="r" b="b"/>
            <a:pathLst>
              <a:path w="5672" h="2894">
                <a:moveTo>
                  <a:pt x="0" y="0"/>
                </a:moveTo>
                <a:lnTo>
                  <a:pt x="5671" y="0"/>
                </a:lnTo>
                <a:lnTo>
                  <a:pt x="5671" y="2893"/>
                </a:lnTo>
                <a:lnTo>
                  <a:pt x="0" y="2893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7" name="TextShape 34"/>
          <p:cNvSpPr txBox="1"/>
          <p:nvPr/>
        </p:nvSpPr>
        <p:spPr>
          <a:xfrm>
            <a:off x="2873520" y="4562280"/>
            <a:ext cx="14349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35"/>
          <p:cNvSpPr txBox="1"/>
          <p:nvPr/>
        </p:nvSpPr>
        <p:spPr>
          <a:xfrm>
            <a:off x="2870381" y="6263100"/>
            <a:ext cx="13446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9" name="Freeform 36"/>
          <p:cNvSpPr/>
          <p:nvPr/>
        </p:nvSpPr>
        <p:spPr>
          <a:xfrm>
            <a:off x="2034000" y="8584920"/>
            <a:ext cx="2538000" cy="1256760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TextShape 37"/>
          <p:cNvSpPr txBox="1"/>
          <p:nvPr/>
        </p:nvSpPr>
        <p:spPr>
          <a:xfrm>
            <a:off x="2714974" y="6683760"/>
            <a:ext cx="19015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1" name="TextShape 38"/>
          <p:cNvSpPr txBox="1"/>
          <p:nvPr/>
        </p:nvSpPr>
        <p:spPr>
          <a:xfrm>
            <a:off x="2278980" y="8631361"/>
            <a:ext cx="28756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“SNP confirmed”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2" name="TextShape 39"/>
          <p:cNvSpPr txBox="1"/>
          <p:nvPr/>
        </p:nvSpPr>
        <p:spPr>
          <a:xfrm>
            <a:off x="2741760" y="9025942"/>
            <a:ext cx="14486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3" name="Line 40"/>
          <p:cNvSpPr/>
          <p:nvPr/>
        </p:nvSpPr>
        <p:spPr>
          <a:xfrm>
            <a:off x="1047960" y="466596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Line 41"/>
          <p:cNvSpPr/>
          <p:nvPr/>
        </p:nvSpPr>
        <p:spPr>
          <a:xfrm>
            <a:off x="999720" y="4969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Freeform 42"/>
          <p:cNvSpPr/>
          <p:nvPr/>
        </p:nvSpPr>
        <p:spPr>
          <a:xfrm>
            <a:off x="136800" y="4040280"/>
            <a:ext cx="1751040" cy="1060200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6" name="TextShape 43"/>
          <p:cNvSpPr txBox="1"/>
          <p:nvPr/>
        </p:nvSpPr>
        <p:spPr>
          <a:xfrm>
            <a:off x="2241360" y="9403739"/>
            <a:ext cx="2311299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R</a:t>
            </a:r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esistome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7" name="TextShape 44"/>
          <p:cNvSpPr txBox="1"/>
          <p:nvPr/>
        </p:nvSpPr>
        <p:spPr>
          <a:xfrm>
            <a:off x="283680" y="4132440"/>
            <a:ext cx="17204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Resistome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8" name="Line 45"/>
          <p:cNvSpPr/>
          <p:nvPr/>
        </p:nvSpPr>
        <p:spPr>
          <a:xfrm>
            <a:off x="1013040" y="6031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Line 46"/>
          <p:cNvSpPr/>
          <p:nvPr/>
        </p:nvSpPr>
        <p:spPr>
          <a:xfrm>
            <a:off x="998280" y="708840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" name="Freeform 47"/>
          <p:cNvSpPr/>
          <p:nvPr/>
        </p:nvSpPr>
        <p:spPr>
          <a:xfrm>
            <a:off x="139680" y="6152400"/>
            <a:ext cx="1748520" cy="1047960"/>
          </a:xfrm>
          <a:custGeom>
            <a:avLst/>
            <a:gdLst/>
            <a:ahLst/>
            <a:cxnLst/>
            <a:rect l="0" t="0" r="r" b="b"/>
            <a:pathLst>
              <a:path w="4857" h="2911">
                <a:moveTo>
                  <a:pt x="0" y="0"/>
                </a:moveTo>
                <a:lnTo>
                  <a:pt x="4856" y="0"/>
                </a:lnTo>
                <a:lnTo>
                  <a:pt x="4856" y="2910"/>
                </a:lnTo>
                <a:lnTo>
                  <a:pt x="0" y="291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1" name="TextShape 48"/>
          <p:cNvSpPr txBox="1"/>
          <p:nvPr/>
        </p:nvSpPr>
        <p:spPr>
          <a:xfrm>
            <a:off x="421200" y="4562280"/>
            <a:ext cx="14349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2" name="TextShape 49"/>
          <p:cNvSpPr txBox="1"/>
          <p:nvPr/>
        </p:nvSpPr>
        <p:spPr>
          <a:xfrm>
            <a:off x="438120" y="6235560"/>
            <a:ext cx="13442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3" name="Freeform 50"/>
          <p:cNvSpPr/>
          <p:nvPr/>
        </p:nvSpPr>
        <p:spPr>
          <a:xfrm>
            <a:off x="135000" y="8561520"/>
            <a:ext cx="1748520" cy="1319040"/>
          </a:xfrm>
          <a:custGeom>
            <a:avLst/>
            <a:gdLst/>
            <a:ahLst/>
            <a:cxnLst/>
            <a:rect l="0" t="0" r="r" b="b"/>
            <a:pathLst>
              <a:path w="4857" h="3664">
                <a:moveTo>
                  <a:pt x="0" y="0"/>
                </a:moveTo>
                <a:lnTo>
                  <a:pt x="4856" y="0"/>
                </a:lnTo>
                <a:lnTo>
                  <a:pt x="4856" y="3663"/>
                </a:lnTo>
                <a:lnTo>
                  <a:pt x="0" y="3663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" name="TextShape 51"/>
          <p:cNvSpPr txBox="1"/>
          <p:nvPr/>
        </p:nvSpPr>
        <p:spPr>
          <a:xfrm>
            <a:off x="350461" y="6527785"/>
            <a:ext cx="17204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Resistome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5" name="TextShape 52"/>
          <p:cNvSpPr txBox="1"/>
          <p:nvPr/>
        </p:nvSpPr>
        <p:spPr>
          <a:xfrm>
            <a:off x="263160" y="8567280"/>
            <a:ext cx="17895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Resistance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53"/>
          <p:cNvSpPr txBox="1"/>
          <p:nvPr/>
        </p:nvSpPr>
        <p:spPr>
          <a:xfrm>
            <a:off x="667080" y="9000000"/>
            <a:ext cx="8704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Gene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7" name="TextShape 54"/>
          <p:cNvSpPr txBox="1"/>
          <p:nvPr/>
        </p:nvSpPr>
        <p:spPr>
          <a:xfrm>
            <a:off x="380880" y="9417600"/>
            <a:ext cx="1485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Identifier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TextShape 55"/>
          <p:cNvSpPr txBox="1"/>
          <p:nvPr/>
        </p:nvSpPr>
        <p:spPr>
          <a:xfrm>
            <a:off x="606240" y="2392063"/>
            <a:ext cx="35085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AMR++ Resistome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9" name="TextShape 56"/>
          <p:cNvSpPr txBox="1"/>
          <p:nvPr/>
        </p:nvSpPr>
        <p:spPr>
          <a:xfrm>
            <a:off x="4893774" y="2373418"/>
            <a:ext cx="3384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1E4D2B"/>
                </a:solidFill>
                <a:latin typeface="Klavikaular"/>
              </a:rPr>
              <a:t>Kraken2 </a:t>
            </a:r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Microbiome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A184D8B7-8911-4C98-AA06-46F8B60F55B8}"/>
              </a:ext>
            </a:extLst>
          </p:cNvPr>
          <p:cNvSpPr/>
          <p:nvPr/>
        </p:nvSpPr>
        <p:spPr>
          <a:xfrm>
            <a:off x="2320380" y="69180"/>
            <a:ext cx="4213800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TextShape 14">
            <a:extLst>
              <a:ext uri="{FF2B5EF4-FFF2-40B4-BE49-F238E27FC236}">
                <a16:creationId xmlns:a16="http://schemas.microsoft.com/office/drawing/2014/main" id="{0A1C1269-5D37-4821-AAD0-D9839905B1C5}"/>
              </a:ext>
            </a:extLst>
          </p:cNvPr>
          <p:cNvSpPr txBox="1"/>
          <p:nvPr/>
        </p:nvSpPr>
        <p:spPr>
          <a:xfrm>
            <a:off x="2481260" y="190038"/>
            <a:ext cx="39281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Shotgun metagenomic sequencing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E06C48BD-B27E-490E-A7DD-372988A2A6AE}"/>
              </a:ext>
            </a:extLst>
          </p:cNvPr>
          <p:cNvSpPr/>
          <p:nvPr/>
        </p:nvSpPr>
        <p:spPr>
          <a:xfrm flipH="1">
            <a:off x="4373740" y="1740550"/>
            <a:ext cx="2190523" cy="647060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21"/>
          <p:cNvSpPr/>
          <p:nvPr/>
        </p:nvSpPr>
        <p:spPr>
          <a:xfrm>
            <a:off x="2612520" y="1442505"/>
            <a:ext cx="3419280" cy="459918"/>
          </a:xfrm>
          <a:custGeom>
            <a:avLst/>
            <a:gdLst/>
            <a:ahLst/>
            <a:cxnLst/>
            <a:rect l="0" t="0" r="r" b="b"/>
            <a:pathLst>
              <a:path w="9498" h="1640">
                <a:moveTo>
                  <a:pt x="0" y="0"/>
                </a:moveTo>
                <a:lnTo>
                  <a:pt x="9497" y="0"/>
                </a:lnTo>
                <a:lnTo>
                  <a:pt x="949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C8C37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6" name="TextShape 23"/>
          <p:cNvSpPr txBox="1"/>
          <p:nvPr/>
        </p:nvSpPr>
        <p:spPr>
          <a:xfrm>
            <a:off x="2916089" y="1510980"/>
            <a:ext cx="35247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QC and Host Filtering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2" name="TextShape 51">
            <a:extLst>
              <a:ext uri="{FF2B5EF4-FFF2-40B4-BE49-F238E27FC236}">
                <a16:creationId xmlns:a16="http://schemas.microsoft.com/office/drawing/2014/main" id="{12BE6896-9266-4DEA-980C-F33FE7C69490}"/>
              </a:ext>
            </a:extLst>
          </p:cNvPr>
          <p:cNvSpPr txBox="1"/>
          <p:nvPr/>
        </p:nvSpPr>
        <p:spPr>
          <a:xfrm>
            <a:off x="119252" y="6836135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counts</a:t>
            </a:r>
            <a:endParaRPr lang="en-US" sz="2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/>
          <p:cNvSpPr/>
          <p:nvPr/>
        </p:nvSpPr>
        <p:spPr>
          <a:xfrm>
            <a:off x="75099" y="2191855"/>
            <a:ext cx="4196345" cy="7783999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" name="Line 2"/>
          <p:cNvSpPr/>
          <p:nvPr/>
        </p:nvSpPr>
        <p:spPr>
          <a:xfrm>
            <a:off x="1041822" y="8293605"/>
            <a:ext cx="0" cy="355724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Freeform 3"/>
          <p:cNvSpPr/>
          <p:nvPr/>
        </p:nvSpPr>
        <p:spPr>
          <a:xfrm>
            <a:off x="4654800" y="2193760"/>
            <a:ext cx="3435120" cy="5488233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4"/>
          <p:cNvSpPr/>
          <p:nvPr/>
        </p:nvSpPr>
        <p:spPr>
          <a:xfrm flipH="1">
            <a:off x="1845178" y="9360900"/>
            <a:ext cx="721557" cy="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Line 5"/>
          <p:cNvSpPr/>
          <p:nvPr/>
        </p:nvSpPr>
        <p:spPr>
          <a:xfrm>
            <a:off x="2184102" y="573014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6"/>
          <p:cNvSpPr/>
          <p:nvPr/>
        </p:nvSpPr>
        <p:spPr>
          <a:xfrm>
            <a:off x="6334833" y="3828480"/>
            <a:ext cx="0" cy="19364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7"/>
          <p:cNvSpPr/>
          <p:nvPr/>
        </p:nvSpPr>
        <p:spPr>
          <a:xfrm>
            <a:off x="3463201" y="4460954"/>
            <a:ext cx="0" cy="21380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Freeform 8"/>
          <p:cNvSpPr/>
          <p:nvPr/>
        </p:nvSpPr>
        <p:spPr>
          <a:xfrm>
            <a:off x="2184102" y="3240720"/>
            <a:ext cx="1315943" cy="958320"/>
          </a:xfrm>
          <a:custGeom>
            <a:avLst/>
            <a:gdLst/>
            <a:ahLst/>
            <a:cxnLst/>
            <a:rect l="0" t="0" r="r" b="b"/>
            <a:pathLst>
              <a:path w="3808" h="2662">
                <a:moveTo>
                  <a:pt x="0" y="0"/>
                </a:moveTo>
                <a:lnTo>
                  <a:pt x="0" y="1331"/>
                </a:lnTo>
                <a:cubicBezTo>
                  <a:pt x="0" y="1360"/>
                  <a:pt x="14" y="1384"/>
                  <a:pt x="32" y="1384"/>
                </a:cubicBezTo>
                <a:lnTo>
                  <a:pt x="3711" y="1384"/>
                </a:lnTo>
                <a:lnTo>
                  <a:pt x="3678" y="1331"/>
                </a:lnTo>
                <a:lnTo>
                  <a:pt x="3678" y="2396"/>
                </a:lnTo>
                <a:lnTo>
                  <a:pt x="3743" y="2396"/>
                </a:lnTo>
                <a:lnTo>
                  <a:pt x="3743" y="1331"/>
                </a:lnTo>
                <a:cubicBezTo>
                  <a:pt x="3743" y="1302"/>
                  <a:pt x="3729" y="1278"/>
                  <a:pt x="3711" y="1278"/>
                </a:cubicBezTo>
                <a:lnTo>
                  <a:pt x="32" y="1278"/>
                </a:lnTo>
                <a:lnTo>
                  <a:pt x="64" y="1331"/>
                </a:lnTo>
                <a:lnTo>
                  <a:pt x="64" y="0"/>
                </a:lnTo>
                <a:lnTo>
                  <a:pt x="0" y="0"/>
                </a:lnTo>
                <a:moveTo>
                  <a:pt x="3614" y="2343"/>
                </a:moveTo>
                <a:lnTo>
                  <a:pt x="3711" y="2661"/>
                </a:lnTo>
                <a:lnTo>
                  <a:pt x="3807" y="2343"/>
                </a:lnTo>
                <a:lnTo>
                  <a:pt x="3614" y="2343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9"/>
          <p:cNvSpPr/>
          <p:nvPr/>
        </p:nvSpPr>
        <p:spPr>
          <a:xfrm>
            <a:off x="988542" y="3241080"/>
            <a:ext cx="1216615" cy="970920"/>
          </a:xfrm>
          <a:custGeom>
            <a:avLst/>
            <a:gdLst/>
            <a:ahLst/>
            <a:cxnLst/>
            <a:rect l="0" t="0" r="r" b="b"/>
            <a:pathLst>
              <a:path w="3350" h="2697">
                <a:moveTo>
                  <a:pt x="3349" y="0"/>
                </a:moveTo>
                <a:lnTo>
                  <a:pt x="3349" y="1324"/>
                </a:lnTo>
                <a:cubicBezTo>
                  <a:pt x="3349" y="1353"/>
                  <a:pt x="3336" y="1377"/>
                  <a:pt x="3320" y="1377"/>
                </a:cubicBezTo>
                <a:lnTo>
                  <a:pt x="89" y="1377"/>
                </a:lnTo>
                <a:lnTo>
                  <a:pt x="119" y="1324"/>
                </a:lnTo>
                <a:lnTo>
                  <a:pt x="119" y="2431"/>
                </a:lnTo>
                <a:lnTo>
                  <a:pt x="59" y="2431"/>
                </a:lnTo>
                <a:lnTo>
                  <a:pt x="59" y="1324"/>
                </a:lnTo>
                <a:cubicBezTo>
                  <a:pt x="59" y="1295"/>
                  <a:pt x="73" y="1271"/>
                  <a:pt x="89" y="1271"/>
                </a:cubicBezTo>
                <a:lnTo>
                  <a:pt x="3320" y="1271"/>
                </a:lnTo>
                <a:lnTo>
                  <a:pt x="3291" y="1324"/>
                </a:lnTo>
                <a:lnTo>
                  <a:pt x="3291" y="0"/>
                </a:lnTo>
                <a:lnTo>
                  <a:pt x="3349" y="0"/>
                </a:lnTo>
                <a:moveTo>
                  <a:pt x="178" y="2378"/>
                </a:moveTo>
                <a:lnTo>
                  <a:pt x="89" y="2696"/>
                </a:lnTo>
                <a:lnTo>
                  <a:pt x="0" y="2378"/>
                </a:lnTo>
                <a:lnTo>
                  <a:pt x="178" y="2378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12"/>
          <p:cNvSpPr/>
          <p:nvPr/>
        </p:nvSpPr>
        <p:spPr>
          <a:xfrm>
            <a:off x="570615" y="948025"/>
            <a:ext cx="3258065" cy="496785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7" name="TextShape 14"/>
          <p:cNvSpPr txBox="1"/>
          <p:nvPr/>
        </p:nvSpPr>
        <p:spPr>
          <a:xfrm>
            <a:off x="761623" y="1000950"/>
            <a:ext cx="2942556" cy="347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29" name="Freeform 16"/>
          <p:cNvSpPr/>
          <p:nvPr/>
        </p:nvSpPr>
        <p:spPr>
          <a:xfrm>
            <a:off x="4970073" y="3260579"/>
            <a:ext cx="2754000" cy="1147321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1" name="TextShape 18"/>
          <p:cNvSpPr txBox="1"/>
          <p:nvPr/>
        </p:nvSpPr>
        <p:spPr>
          <a:xfrm>
            <a:off x="5018673" y="3280499"/>
            <a:ext cx="2656800" cy="43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DADA2 – Amplicon variant picking &amp; 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QC filtering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2" name="Freeform 19"/>
          <p:cNvSpPr/>
          <p:nvPr/>
        </p:nvSpPr>
        <p:spPr>
          <a:xfrm>
            <a:off x="4970073" y="4863038"/>
            <a:ext cx="2753640" cy="779470"/>
          </a:xfrm>
          <a:custGeom>
            <a:avLst/>
            <a:gdLst/>
            <a:ahLst/>
            <a:cxnLst/>
            <a:rect l="0" t="0" r="r" b="b"/>
            <a:pathLst>
              <a:path w="7649" h="1641">
                <a:moveTo>
                  <a:pt x="0" y="0"/>
                </a:moveTo>
                <a:lnTo>
                  <a:pt x="7648" y="0"/>
                </a:lnTo>
                <a:lnTo>
                  <a:pt x="7648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5" name="TextShape 22"/>
          <p:cNvSpPr txBox="1"/>
          <p:nvPr/>
        </p:nvSpPr>
        <p:spPr>
          <a:xfrm>
            <a:off x="4970073" y="4913473"/>
            <a:ext cx="27536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Taxonomic classification with SILVA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db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37" name="TextShape 24"/>
          <p:cNvSpPr txBox="1"/>
          <p:nvPr/>
        </p:nvSpPr>
        <p:spPr>
          <a:xfrm>
            <a:off x="692262" y="5308920"/>
            <a:ext cx="873609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*Count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8" name="TextShape 25"/>
          <p:cNvSpPr txBox="1"/>
          <p:nvPr/>
        </p:nvSpPr>
        <p:spPr>
          <a:xfrm>
            <a:off x="432119" y="5614130"/>
            <a:ext cx="1844324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de-duplication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9" name="TextShape 26"/>
          <p:cNvSpPr txBox="1"/>
          <p:nvPr/>
        </p:nvSpPr>
        <p:spPr>
          <a:xfrm>
            <a:off x="386121" y="7448354"/>
            <a:ext cx="1879573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*extract genes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0" name="TextShape 27"/>
          <p:cNvSpPr txBox="1"/>
          <p:nvPr/>
        </p:nvSpPr>
        <p:spPr>
          <a:xfrm>
            <a:off x="609617" y="7669794"/>
            <a:ext cx="1258924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requiring 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1" name="Freeform 28"/>
          <p:cNvSpPr/>
          <p:nvPr/>
        </p:nvSpPr>
        <p:spPr>
          <a:xfrm>
            <a:off x="193302" y="2842200"/>
            <a:ext cx="3862472" cy="590760"/>
          </a:xfrm>
          <a:custGeom>
            <a:avLst/>
            <a:gdLst/>
            <a:ahLst/>
            <a:cxnLst/>
            <a:rect l="0" t="0" r="r" b="b"/>
            <a:pathLst>
              <a:path w="11177" h="1641">
                <a:moveTo>
                  <a:pt x="0" y="0"/>
                </a:moveTo>
                <a:lnTo>
                  <a:pt x="11176" y="0"/>
                </a:lnTo>
                <a:lnTo>
                  <a:pt x="11176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TextShape 29"/>
          <p:cNvSpPr txBox="1"/>
          <p:nvPr/>
        </p:nvSpPr>
        <p:spPr>
          <a:xfrm>
            <a:off x="256400" y="7901524"/>
            <a:ext cx="2475686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“</a:t>
            </a:r>
            <a:r>
              <a:rPr lang="en-US" sz="1600" b="1" strike="noStrike" spc="-1" dirty="0" err="1">
                <a:solidFill>
                  <a:srgbClr val="1E4D2B"/>
                </a:solidFill>
                <a:latin typeface="Klavika"/>
              </a:rPr>
              <a:t>SNPConfirmation</a:t>
            </a:r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”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3" name="Freeform 30"/>
          <p:cNvSpPr/>
          <p:nvPr/>
        </p:nvSpPr>
        <p:spPr>
          <a:xfrm>
            <a:off x="2486863" y="4040280"/>
            <a:ext cx="1671480" cy="1060200"/>
          </a:xfrm>
          <a:custGeom>
            <a:avLst/>
            <a:gdLst/>
            <a:ahLst/>
            <a:cxnLst/>
            <a:rect l="0" t="0" r="r" b="b"/>
            <a:pathLst>
              <a:path w="5673" h="2945">
                <a:moveTo>
                  <a:pt x="0" y="0"/>
                </a:moveTo>
                <a:lnTo>
                  <a:pt x="5672" y="0"/>
                </a:lnTo>
                <a:lnTo>
                  <a:pt x="5672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4" name="TextShape 31"/>
          <p:cNvSpPr txBox="1"/>
          <p:nvPr/>
        </p:nvSpPr>
        <p:spPr>
          <a:xfrm>
            <a:off x="256400" y="2939387"/>
            <a:ext cx="3708813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BWA - Alignment to MEGARes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5" name="TextShape 32"/>
          <p:cNvSpPr txBox="1"/>
          <p:nvPr/>
        </p:nvSpPr>
        <p:spPr>
          <a:xfrm>
            <a:off x="2587386" y="4122058"/>
            <a:ext cx="1825318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6" name="Freeform 33"/>
          <p:cNvSpPr/>
          <p:nvPr/>
        </p:nvSpPr>
        <p:spPr>
          <a:xfrm>
            <a:off x="2480743" y="6158520"/>
            <a:ext cx="1671186" cy="1041840"/>
          </a:xfrm>
          <a:custGeom>
            <a:avLst/>
            <a:gdLst/>
            <a:ahLst/>
            <a:cxnLst/>
            <a:rect l="0" t="0" r="r" b="b"/>
            <a:pathLst>
              <a:path w="5672" h="2894">
                <a:moveTo>
                  <a:pt x="0" y="0"/>
                </a:moveTo>
                <a:lnTo>
                  <a:pt x="5671" y="0"/>
                </a:lnTo>
                <a:lnTo>
                  <a:pt x="5671" y="2893"/>
                </a:lnTo>
                <a:lnTo>
                  <a:pt x="0" y="2893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7" name="TextShape 34"/>
          <p:cNvSpPr txBox="1"/>
          <p:nvPr/>
        </p:nvSpPr>
        <p:spPr>
          <a:xfrm>
            <a:off x="2774474" y="4562280"/>
            <a:ext cx="137745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8" name="TextShape 35"/>
          <p:cNvSpPr txBox="1"/>
          <p:nvPr/>
        </p:nvSpPr>
        <p:spPr>
          <a:xfrm>
            <a:off x="2683043" y="6227603"/>
            <a:ext cx="1290716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0" name="TextShape 37"/>
          <p:cNvSpPr txBox="1"/>
          <p:nvPr/>
        </p:nvSpPr>
        <p:spPr>
          <a:xfrm>
            <a:off x="2630153" y="6669243"/>
            <a:ext cx="1825318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3" name="Line 40"/>
          <p:cNvSpPr/>
          <p:nvPr/>
        </p:nvSpPr>
        <p:spPr>
          <a:xfrm>
            <a:off x="1091502" y="466596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Line 41"/>
          <p:cNvSpPr/>
          <p:nvPr/>
        </p:nvSpPr>
        <p:spPr>
          <a:xfrm>
            <a:off x="1043262" y="4969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Freeform 42"/>
          <p:cNvSpPr/>
          <p:nvPr/>
        </p:nvSpPr>
        <p:spPr>
          <a:xfrm>
            <a:off x="180342" y="4040280"/>
            <a:ext cx="1680868" cy="1060200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7" name="TextShape 44"/>
          <p:cNvSpPr txBox="1"/>
          <p:nvPr/>
        </p:nvSpPr>
        <p:spPr>
          <a:xfrm>
            <a:off x="327222" y="4132440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Resistome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8" name="Line 45"/>
          <p:cNvSpPr/>
          <p:nvPr/>
        </p:nvSpPr>
        <p:spPr>
          <a:xfrm>
            <a:off x="1056582" y="6031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Line 46"/>
          <p:cNvSpPr/>
          <p:nvPr/>
        </p:nvSpPr>
        <p:spPr>
          <a:xfrm>
            <a:off x="1041822" y="708840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" name="Freeform 47"/>
          <p:cNvSpPr/>
          <p:nvPr/>
        </p:nvSpPr>
        <p:spPr>
          <a:xfrm>
            <a:off x="183222" y="6152400"/>
            <a:ext cx="1678449" cy="1047960"/>
          </a:xfrm>
          <a:custGeom>
            <a:avLst/>
            <a:gdLst/>
            <a:ahLst/>
            <a:cxnLst/>
            <a:rect l="0" t="0" r="r" b="b"/>
            <a:pathLst>
              <a:path w="4857" h="2911">
                <a:moveTo>
                  <a:pt x="0" y="0"/>
                </a:moveTo>
                <a:lnTo>
                  <a:pt x="4856" y="0"/>
                </a:lnTo>
                <a:lnTo>
                  <a:pt x="4856" y="2910"/>
                </a:lnTo>
                <a:lnTo>
                  <a:pt x="0" y="291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1" name="TextShape 48"/>
          <p:cNvSpPr txBox="1"/>
          <p:nvPr/>
        </p:nvSpPr>
        <p:spPr>
          <a:xfrm>
            <a:off x="464742" y="4562280"/>
            <a:ext cx="137745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2" name="TextShape 49"/>
          <p:cNvSpPr txBox="1"/>
          <p:nvPr/>
        </p:nvSpPr>
        <p:spPr>
          <a:xfrm>
            <a:off x="495232" y="6197934"/>
            <a:ext cx="129037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3" name="Freeform 50"/>
          <p:cNvSpPr/>
          <p:nvPr/>
        </p:nvSpPr>
        <p:spPr>
          <a:xfrm>
            <a:off x="178542" y="8561520"/>
            <a:ext cx="1678449" cy="1319040"/>
          </a:xfrm>
          <a:custGeom>
            <a:avLst/>
            <a:gdLst/>
            <a:ahLst/>
            <a:cxnLst/>
            <a:rect l="0" t="0" r="r" b="b"/>
            <a:pathLst>
              <a:path w="4857" h="3664">
                <a:moveTo>
                  <a:pt x="0" y="0"/>
                </a:moveTo>
                <a:lnTo>
                  <a:pt x="4856" y="0"/>
                </a:lnTo>
                <a:lnTo>
                  <a:pt x="4856" y="3663"/>
                </a:lnTo>
                <a:lnTo>
                  <a:pt x="0" y="3663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" name="TextShape 51"/>
          <p:cNvSpPr txBox="1"/>
          <p:nvPr/>
        </p:nvSpPr>
        <p:spPr>
          <a:xfrm>
            <a:off x="201616" y="6527579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Resistome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5" name="TextShape 52"/>
          <p:cNvSpPr txBox="1"/>
          <p:nvPr/>
        </p:nvSpPr>
        <p:spPr>
          <a:xfrm>
            <a:off x="306702" y="8567280"/>
            <a:ext cx="171784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Resistance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53"/>
          <p:cNvSpPr txBox="1"/>
          <p:nvPr/>
        </p:nvSpPr>
        <p:spPr>
          <a:xfrm>
            <a:off x="710622" y="9000000"/>
            <a:ext cx="835596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Gene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7" name="TextShape 54"/>
          <p:cNvSpPr txBox="1"/>
          <p:nvPr/>
        </p:nvSpPr>
        <p:spPr>
          <a:xfrm>
            <a:off x="424422" y="9417600"/>
            <a:ext cx="142618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Identifier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TextShape 55"/>
          <p:cNvSpPr txBox="1"/>
          <p:nvPr/>
        </p:nvSpPr>
        <p:spPr>
          <a:xfrm>
            <a:off x="491647" y="2403000"/>
            <a:ext cx="3522133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AMR++ Resistome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9" name="TextShape 56"/>
          <p:cNvSpPr txBox="1"/>
          <p:nvPr/>
        </p:nvSpPr>
        <p:spPr>
          <a:xfrm>
            <a:off x="5056943" y="2431049"/>
            <a:ext cx="2724552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Qiime2 Microbiome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A184D8B7-8911-4C98-AA06-46F8B60F55B8}"/>
              </a:ext>
            </a:extLst>
          </p:cNvPr>
          <p:cNvSpPr/>
          <p:nvPr/>
        </p:nvSpPr>
        <p:spPr>
          <a:xfrm>
            <a:off x="212858" y="228134"/>
            <a:ext cx="3972564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TextShape 14">
            <a:extLst>
              <a:ext uri="{FF2B5EF4-FFF2-40B4-BE49-F238E27FC236}">
                <a16:creationId xmlns:a16="http://schemas.microsoft.com/office/drawing/2014/main" id="{0A1C1269-5D37-4821-AAD0-D9839905B1C5}"/>
              </a:ext>
            </a:extLst>
          </p:cNvPr>
          <p:cNvSpPr txBox="1"/>
          <p:nvPr/>
        </p:nvSpPr>
        <p:spPr>
          <a:xfrm>
            <a:off x="404254" y="337571"/>
            <a:ext cx="377076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Targeted resistome sequencing</a:t>
            </a:r>
            <a:endParaRPr lang="en-US" sz="2200" b="0" strike="noStrike" spc="-1" dirty="0">
              <a:latin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A1EDE2-E2DA-40D7-9A27-90A15CF353DF}"/>
              </a:ext>
            </a:extLst>
          </p:cNvPr>
          <p:cNvCxnSpPr>
            <a:cxnSpLocks/>
          </p:cNvCxnSpPr>
          <p:nvPr/>
        </p:nvCxnSpPr>
        <p:spPr>
          <a:xfrm>
            <a:off x="2186922" y="1997906"/>
            <a:ext cx="0" cy="465339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21"/>
          <p:cNvSpPr/>
          <p:nvPr/>
        </p:nvSpPr>
        <p:spPr>
          <a:xfrm>
            <a:off x="555300" y="1569940"/>
            <a:ext cx="3282254" cy="496785"/>
          </a:xfrm>
          <a:custGeom>
            <a:avLst/>
            <a:gdLst/>
            <a:ahLst/>
            <a:cxnLst/>
            <a:rect l="0" t="0" r="r" b="b"/>
            <a:pathLst>
              <a:path w="9498" h="1640">
                <a:moveTo>
                  <a:pt x="0" y="0"/>
                </a:moveTo>
                <a:lnTo>
                  <a:pt x="9497" y="0"/>
                </a:lnTo>
                <a:lnTo>
                  <a:pt x="949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C8C37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6" name="TextShape 23"/>
          <p:cNvSpPr txBox="1"/>
          <p:nvPr/>
        </p:nvSpPr>
        <p:spPr>
          <a:xfrm>
            <a:off x="892533" y="1650785"/>
            <a:ext cx="3383507" cy="347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QC and Host Filtering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96FA85A5-2569-466F-80E6-37DF4B155819}"/>
              </a:ext>
            </a:extLst>
          </p:cNvPr>
          <p:cNvSpPr/>
          <p:nvPr/>
        </p:nvSpPr>
        <p:spPr>
          <a:xfrm>
            <a:off x="6311890" y="705085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6162462C-14BC-4835-A53B-0FC71EBC1F4F}"/>
              </a:ext>
            </a:extLst>
          </p:cNvPr>
          <p:cNvSpPr/>
          <p:nvPr/>
        </p:nvSpPr>
        <p:spPr>
          <a:xfrm>
            <a:off x="4734949" y="1195470"/>
            <a:ext cx="3199767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Shape 14">
            <a:extLst>
              <a:ext uri="{FF2B5EF4-FFF2-40B4-BE49-F238E27FC236}">
                <a16:creationId xmlns:a16="http://schemas.microsoft.com/office/drawing/2014/main" id="{515A1DC8-D538-4C08-8695-2EDF2434AC24}"/>
              </a:ext>
            </a:extLst>
          </p:cNvPr>
          <p:cNvSpPr txBox="1"/>
          <p:nvPr/>
        </p:nvSpPr>
        <p:spPr>
          <a:xfrm>
            <a:off x="4868488" y="1308214"/>
            <a:ext cx="288990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99BEC2A4-1441-4D53-805B-440666FF9AD0}"/>
              </a:ext>
            </a:extLst>
          </p:cNvPr>
          <p:cNvSpPr/>
          <p:nvPr/>
        </p:nvSpPr>
        <p:spPr>
          <a:xfrm>
            <a:off x="4656741" y="228134"/>
            <a:ext cx="3515664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Shape 14">
            <a:extLst>
              <a:ext uri="{FF2B5EF4-FFF2-40B4-BE49-F238E27FC236}">
                <a16:creationId xmlns:a16="http://schemas.microsoft.com/office/drawing/2014/main" id="{E9A53F7B-C7C5-4607-826D-D0D1E471134C}"/>
              </a:ext>
            </a:extLst>
          </p:cNvPr>
          <p:cNvSpPr txBox="1"/>
          <p:nvPr/>
        </p:nvSpPr>
        <p:spPr>
          <a:xfrm>
            <a:off x="4697747" y="349138"/>
            <a:ext cx="364286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150" b="0" strike="noStrike" spc="-1" dirty="0">
                <a:solidFill>
                  <a:srgbClr val="FFFFFF"/>
                </a:solidFill>
                <a:latin typeface="Klavikaular"/>
              </a:rPr>
              <a:t>16S rRNA amplicon sequencing </a:t>
            </a:r>
            <a:endParaRPr lang="en-US" sz="2150" b="0" strike="noStrike" spc="-1" dirty="0">
              <a:latin typeface="Times New Roman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AA41E5-B448-41E6-BA1E-D4DF5C7CB3E4}"/>
              </a:ext>
            </a:extLst>
          </p:cNvPr>
          <p:cNvCxnSpPr>
            <a:cxnSpLocks/>
          </p:cNvCxnSpPr>
          <p:nvPr/>
        </p:nvCxnSpPr>
        <p:spPr>
          <a:xfrm>
            <a:off x="6313440" y="1823014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6">
            <a:extLst>
              <a:ext uri="{FF2B5EF4-FFF2-40B4-BE49-F238E27FC236}">
                <a16:creationId xmlns:a16="http://schemas.microsoft.com/office/drawing/2014/main" id="{CFB08EFF-0B64-41FF-9D55-8F66D823B424}"/>
              </a:ext>
            </a:extLst>
          </p:cNvPr>
          <p:cNvSpPr/>
          <p:nvPr/>
        </p:nvSpPr>
        <p:spPr>
          <a:xfrm flipH="1">
            <a:off x="6327554" y="6017383"/>
            <a:ext cx="7279" cy="504167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" name="TextShape 24">
            <a:extLst>
              <a:ext uri="{FF2B5EF4-FFF2-40B4-BE49-F238E27FC236}">
                <a16:creationId xmlns:a16="http://schemas.microsoft.com/office/drawing/2014/main" id="{FD06BB7B-6301-4AAA-BFAC-71B664CFECC0}"/>
              </a:ext>
            </a:extLst>
          </p:cNvPr>
          <p:cNvSpPr txBox="1"/>
          <p:nvPr/>
        </p:nvSpPr>
        <p:spPr>
          <a:xfrm>
            <a:off x="5955360" y="5774719"/>
            <a:ext cx="1152236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*Export data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26" name="Freeform 13"/>
          <p:cNvSpPr/>
          <p:nvPr/>
        </p:nvSpPr>
        <p:spPr>
          <a:xfrm>
            <a:off x="4970073" y="6153480"/>
            <a:ext cx="2753640" cy="1029600"/>
          </a:xfrm>
          <a:custGeom>
            <a:avLst/>
            <a:gdLst/>
            <a:ahLst/>
            <a:cxnLst/>
            <a:rect l="0" t="0" r="r" b="b"/>
            <a:pathLst>
              <a:path w="7649" h="2860">
                <a:moveTo>
                  <a:pt x="0" y="0"/>
                </a:moveTo>
                <a:lnTo>
                  <a:pt x="7648" y="0"/>
                </a:lnTo>
                <a:lnTo>
                  <a:pt x="7648" y="2859"/>
                </a:lnTo>
                <a:lnTo>
                  <a:pt x="0" y="2859"/>
                </a:lnTo>
                <a:lnTo>
                  <a:pt x="0" y="0"/>
                </a:lnTo>
              </a:path>
            </a:pathLst>
          </a:custGeom>
          <a:solidFill>
            <a:srgbClr val="D9782D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8" name="TextShape 15"/>
          <p:cNvSpPr txBox="1"/>
          <p:nvPr/>
        </p:nvSpPr>
        <p:spPr>
          <a:xfrm>
            <a:off x="5771433" y="6239880"/>
            <a:ext cx="14490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30" name="TextShape 17"/>
          <p:cNvSpPr txBox="1"/>
          <p:nvPr/>
        </p:nvSpPr>
        <p:spPr>
          <a:xfrm>
            <a:off x="5135459" y="6668280"/>
            <a:ext cx="2422867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Microbiome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82" name="Freeform 36">
            <a:extLst>
              <a:ext uri="{FF2B5EF4-FFF2-40B4-BE49-F238E27FC236}">
                <a16:creationId xmlns:a16="http://schemas.microsoft.com/office/drawing/2014/main" id="{B5C72C20-FAAB-40D1-B112-54DAAEC9DCD2}"/>
              </a:ext>
            </a:extLst>
          </p:cNvPr>
          <p:cNvSpPr/>
          <p:nvPr/>
        </p:nvSpPr>
        <p:spPr>
          <a:xfrm>
            <a:off x="2001234" y="8573681"/>
            <a:ext cx="2150695" cy="1256760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2" name="TextShape 39"/>
          <p:cNvSpPr txBox="1"/>
          <p:nvPr/>
        </p:nvSpPr>
        <p:spPr>
          <a:xfrm>
            <a:off x="2559874" y="9033661"/>
            <a:ext cx="1390587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156" name="TextShape 43"/>
          <p:cNvSpPr txBox="1"/>
          <p:nvPr/>
        </p:nvSpPr>
        <p:spPr>
          <a:xfrm>
            <a:off x="2049690" y="9372310"/>
            <a:ext cx="243629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Resistome counts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83" name="TextShape 38">
            <a:extLst>
              <a:ext uri="{FF2B5EF4-FFF2-40B4-BE49-F238E27FC236}">
                <a16:creationId xmlns:a16="http://schemas.microsoft.com/office/drawing/2014/main" id="{632A3087-EDD9-445A-8C5D-D6E1EDCCC144}"/>
              </a:ext>
            </a:extLst>
          </p:cNvPr>
          <p:cNvSpPr txBox="1"/>
          <p:nvPr/>
        </p:nvSpPr>
        <p:spPr>
          <a:xfrm>
            <a:off x="2044658" y="8660717"/>
            <a:ext cx="227866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“SNP confirmed” 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84" name="TextShape 51">
            <a:extLst>
              <a:ext uri="{FF2B5EF4-FFF2-40B4-BE49-F238E27FC236}">
                <a16:creationId xmlns:a16="http://schemas.microsoft.com/office/drawing/2014/main" id="{DE20786C-F1C7-45E3-A9C5-173E61ACCED4}"/>
              </a:ext>
            </a:extLst>
          </p:cNvPr>
          <p:cNvSpPr txBox="1"/>
          <p:nvPr/>
        </p:nvSpPr>
        <p:spPr>
          <a:xfrm>
            <a:off x="162793" y="6834504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counts</a:t>
            </a:r>
            <a:endParaRPr lang="en-US" sz="2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319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>
            <a:extLst>
              <a:ext uri="{FF2B5EF4-FFF2-40B4-BE49-F238E27FC236}">
                <a16:creationId xmlns:a16="http://schemas.microsoft.com/office/drawing/2014/main" id="{AAA9A36C-077E-4B30-B09E-A2A9D7657ADE}"/>
              </a:ext>
            </a:extLst>
          </p:cNvPr>
          <p:cNvSpPr/>
          <p:nvPr/>
        </p:nvSpPr>
        <p:spPr>
          <a:xfrm>
            <a:off x="228804" y="1223682"/>
            <a:ext cx="3474720" cy="1079606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957B5ACE-D438-4161-9320-F64AFCC0C14E}"/>
              </a:ext>
            </a:extLst>
          </p:cNvPr>
          <p:cNvSpPr/>
          <p:nvPr/>
        </p:nvSpPr>
        <p:spPr>
          <a:xfrm>
            <a:off x="4521130" y="1223683"/>
            <a:ext cx="3474720" cy="1079606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C1048A4-CBFE-4777-AF94-4869944548BA}"/>
              </a:ext>
            </a:extLst>
          </p:cNvPr>
          <p:cNvSpPr/>
          <p:nvPr/>
        </p:nvSpPr>
        <p:spPr>
          <a:xfrm>
            <a:off x="4067292" y="2110813"/>
            <a:ext cx="2027073" cy="783503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6CFD25A-204B-4B25-9DB8-F24FE85BA001}"/>
              </a:ext>
            </a:extLst>
          </p:cNvPr>
          <p:cNvSpPr/>
          <p:nvPr/>
        </p:nvSpPr>
        <p:spPr>
          <a:xfrm flipH="1">
            <a:off x="2144992" y="2110813"/>
            <a:ext cx="2027073" cy="783503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F1152708-749C-4265-B0B1-0DD7643A9685}"/>
              </a:ext>
            </a:extLst>
          </p:cNvPr>
          <p:cNvSpPr/>
          <p:nvPr/>
        </p:nvSpPr>
        <p:spPr>
          <a:xfrm>
            <a:off x="577447" y="1314899"/>
            <a:ext cx="2599059" cy="806357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Shape 38">
            <a:extLst>
              <a:ext uri="{FF2B5EF4-FFF2-40B4-BE49-F238E27FC236}">
                <a16:creationId xmlns:a16="http://schemas.microsoft.com/office/drawing/2014/main" id="{B556AD98-1EBA-40C7-B74A-A70C792A9775}"/>
              </a:ext>
            </a:extLst>
          </p:cNvPr>
          <p:cNvSpPr txBox="1"/>
          <p:nvPr/>
        </p:nvSpPr>
        <p:spPr>
          <a:xfrm>
            <a:off x="378585" y="1352631"/>
            <a:ext cx="28756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AMR++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Resistome counts</a:t>
            </a:r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742ACD77-CA79-43CD-9E8F-571FA49CE798}"/>
              </a:ext>
            </a:extLst>
          </p:cNvPr>
          <p:cNvSpPr/>
          <p:nvPr/>
        </p:nvSpPr>
        <p:spPr>
          <a:xfrm>
            <a:off x="4909961" y="1314899"/>
            <a:ext cx="2599059" cy="806357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Shape 38">
            <a:extLst>
              <a:ext uri="{FF2B5EF4-FFF2-40B4-BE49-F238E27FC236}">
                <a16:creationId xmlns:a16="http://schemas.microsoft.com/office/drawing/2014/main" id="{F7FAEFEE-A1AF-45CB-8FFA-A80E8EFCF0FE}"/>
              </a:ext>
            </a:extLst>
          </p:cNvPr>
          <p:cNvSpPr txBox="1"/>
          <p:nvPr/>
        </p:nvSpPr>
        <p:spPr>
          <a:xfrm>
            <a:off x="4982727" y="1366840"/>
            <a:ext cx="244555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Microbiome counts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Qiime2 or Kraken2</a:t>
            </a:r>
          </a:p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 </a:t>
            </a:r>
            <a:endParaRPr lang="en-US" sz="2400" b="0" strike="noStrike" spc="-1" dirty="0">
              <a:latin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CFA6E1-3E1D-4EA1-B0DD-32D600C31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4275"/>
              </p:ext>
            </p:extLst>
          </p:nvPr>
        </p:nvGraphicFramePr>
        <p:xfrm>
          <a:off x="200140" y="3021024"/>
          <a:ext cx="7829320" cy="477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069">
                  <a:extLst>
                    <a:ext uri="{9D8B030D-6E8A-4147-A177-3AD203B41FA5}">
                      <a16:colId xmlns:a16="http://schemas.microsoft.com/office/drawing/2014/main" val="654070603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2204505216"/>
                    </a:ext>
                  </a:extLst>
                </a:gridCol>
                <a:gridCol w="2395470">
                  <a:extLst>
                    <a:ext uri="{9D8B030D-6E8A-4147-A177-3AD203B41FA5}">
                      <a16:colId xmlns:a16="http://schemas.microsoft.com/office/drawing/2014/main" val="2067159330"/>
                    </a:ext>
                  </a:extLst>
                </a:gridCol>
                <a:gridCol w="1970468">
                  <a:extLst>
                    <a:ext uri="{9D8B030D-6E8A-4147-A177-3AD203B41FA5}">
                      <a16:colId xmlns:a16="http://schemas.microsoft.com/office/drawing/2014/main" val="2674411501"/>
                    </a:ext>
                  </a:extLst>
                </a:gridCol>
              </a:tblGrid>
              <a:tr h="657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name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Preferred method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test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01285"/>
                  </a:ext>
                </a:extLst>
              </a:tr>
              <a:tr h="1282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Diversity indices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Richness and Shannon’s or Simpson’s diversity index on raw data (ASV and AMR group)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Wilcoxon test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09076"/>
                  </a:ext>
                </a:extLst>
              </a:tr>
              <a:tr h="380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Ordination using non-metric multidimensional scaling (NMDS) 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Unifrac</a:t>
                      </a:r>
                      <a:r>
                        <a:rPr lang="en-US" dirty="0"/>
                        <a:t>/ Bray-</a:t>
                      </a:r>
                      <a:r>
                        <a:rPr lang="en-US" dirty="0" err="1"/>
                        <a:t>curtis</a:t>
                      </a:r>
                      <a:r>
                        <a:rPr lang="en-US" dirty="0"/>
                        <a:t> distances calculated on CSS normalized Hellinger-transformed counts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PERMANANOVA (adonis)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86759"/>
                  </a:ext>
                </a:extLst>
              </a:tr>
              <a:tr h="380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Differential abundance testing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ANCOMBC2 on raw counts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Bonferroni adjusted p-value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9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8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212</Words>
  <Application>Microsoft Office PowerPoint</Application>
  <PresentationFormat>Custom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Klavika</vt:lpstr>
      <vt:lpstr>Klavikaular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enrique doster</dc:creator>
  <dc:description/>
  <cp:lastModifiedBy>Doster, Enrique</cp:lastModifiedBy>
  <cp:revision>33</cp:revision>
  <dcterms:created xsi:type="dcterms:W3CDTF">2019-09-13T03:22:05Z</dcterms:created>
  <dcterms:modified xsi:type="dcterms:W3CDTF">2024-10-18T17:47:05Z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