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308" r:id="rId4"/>
    <p:sldId id="307" r:id="rId5"/>
    <p:sldId id="257" r:id="rId6"/>
    <p:sldId id="271" r:id="rId7"/>
    <p:sldId id="266" r:id="rId8"/>
    <p:sldId id="262" r:id="rId9"/>
    <p:sldId id="269" r:id="rId10"/>
    <p:sldId id="270" r:id="rId11"/>
    <p:sldId id="306" r:id="rId12"/>
    <p:sldId id="261" r:id="rId13"/>
    <p:sldId id="27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8" autoAdjust="0"/>
    <p:restoredTop sz="94720"/>
  </p:normalViewPr>
  <p:slideViewPr>
    <p:cSldViewPr snapToGrid="0">
      <p:cViewPr varScale="1">
        <p:scale>
          <a:sx n="102" d="100"/>
          <a:sy n="102" d="100"/>
        </p:scale>
        <p:origin x="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8EABB-D019-4100-AB88-9FD8E495BC45}" type="datetimeFigureOut">
              <a:rPr lang="en-US" smtClean="0"/>
              <a:t>6/20/24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F945C-3C28-46BC-99D5-D02E6FDD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4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582A-F3D7-BEC5-70B2-C3FA053C5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D2AFE-CE75-3B13-3934-8D556BE52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C4752-57AA-0D90-A175-CB77E7A5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CAF3E-F253-20DB-5625-AAE9FCB7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3E187-7BC9-C0D8-EE81-416C9364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6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09B3-C073-7407-6B16-A51EFD47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2CE5D-9599-DC91-FB0F-DA4BE482A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31873-C2CF-DFA7-1724-CC3CB534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FFF60-CF79-BD38-ED18-DB51915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51DF8-84DE-0CD6-605B-DE063765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4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42142E-AB5F-9FE6-CE0F-42C9C2B60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BC9B3-A93C-9DE2-3FC5-DD78F5FB2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1C271-EF39-2EEB-5B72-366DD3A5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AFCEB-47CD-2529-C612-B139AE68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6FBBB-1844-7BC8-B773-D98EFE04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89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D30C-097C-DE04-CEDA-46C3C4F51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A8249-C1B2-5C02-BDAE-0A755417A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6A176-C4DD-81CD-66A2-17B38B95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694-4D19-9946-9B9E-9305BD01F44B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FAD19-84D8-F8E7-90DB-1B5229A7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2CAAB-BAAF-62BE-3719-398B127C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CD3-98CB-8647-96FE-89254362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8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8F90-02CD-6DAB-BC6E-021F6865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11A2-E1E0-A204-FB02-74A65C353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75EA4-ED99-5F12-C672-8A395029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694-4D19-9946-9B9E-9305BD01F44B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0B753-0866-D33E-703B-A706AAAC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3E7F3-927D-74B5-6257-1B6AA53B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CD3-98CB-8647-96FE-89254362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50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E88C-FE30-1A48-AFE3-F7B1A3EC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13C50-ECC5-F02F-89B4-8BE94F50D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722CB-32DA-1252-C12D-68761B14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694-4D19-9946-9B9E-9305BD01F44B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9BBFB-E2E9-E370-5648-56767C8B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B50DC-ABA2-A7F0-937F-767FE96C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CD3-98CB-8647-96FE-89254362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6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29F9-236F-B87F-FD65-FD6C3CE7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878DE-E264-AD3C-3BD6-9A308B4BE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3F4DB-AEE8-2D85-4ED4-A765727F5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D33C0-8A8C-F94A-89CA-0C8221A67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694-4D19-9946-9B9E-9305BD01F44B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5808E-A0C1-9B3F-CA09-5057FF3D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E3A3A-4CE1-3F0C-CC9B-4E2D19F1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CD3-98CB-8647-96FE-89254362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68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06C7-6919-F7AF-C397-FF02D613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727AB-4CC1-0A3F-BB4C-4E0B37C29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5C20E-B029-99EC-EEA4-C00E67C20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CCF8D-C94F-1F69-174C-B20E52B26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915F2-9C91-C593-F4AA-830130B1E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8773CC-0656-4B96-CE3B-468D905C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694-4D19-9946-9B9E-9305BD01F44B}" type="datetimeFigureOut">
              <a:rPr lang="en-US" smtClean="0"/>
              <a:t>6/20/24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1C622-F4AF-1F7F-145F-476A35C6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12ECD-B78C-0C4B-9273-647EF150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CD3-98CB-8647-96FE-89254362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88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09C1-C992-A6B3-F4DC-21E991C9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F583C8-CACB-DDC5-7A7F-BB4E9501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694-4D19-9946-9B9E-9305BD01F44B}" type="datetimeFigureOut">
              <a:rPr lang="en-US" smtClean="0"/>
              <a:t>6/20/24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C78CC-6B25-8FCB-B044-A1F65A95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C3E35-545D-FAAB-815C-76D1920C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CD3-98CB-8647-96FE-89254362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26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5A44D-08BC-C402-3FFF-5865337B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694-4D19-9946-9B9E-9305BD01F44B}" type="datetimeFigureOut">
              <a:rPr lang="en-US" smtClean="0"/>
              <a:t>6/20/24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0D455-ECF2-7B8A-0549-4D885D84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97E61-03BF-AE67-0D6F-E9D04958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CD3-98CB-8647-96FE-89254362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95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07DB-D7C4-23D7-4333-2ED0AD6C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6632-9EE3-DB0A-9EF3-338342007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3B254-4CE0-82B3-9104-3D9926A1D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731B4-2410-090D-7A8A-9BA085CB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694-4D19-9946-9B9E-9305BD01F44B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30DB4-80C1-BAE7-A624-2201D8EA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DFC2-1A0E-3CC3-E37C-F1FAB503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CD3-98CB-8647-96FE-89254362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3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DC51-9473-34D8-3BDD-EBEC4604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3FF50-74A5-B962-4048-43E159D5D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C5C33-437E-584D-4BBD-BC28E28CE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44840-4223-64A9-2858-FF1E6A3D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F7C13-BDCE-0791-8498-3B09C5AB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924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2490-22DE-7362-8FEB-C9A99F05B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55576-81CC-A717-BAC7-B8EF91F45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6B64E-81C3-C03D-B519-ED1D91A1B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D8951-538F-BCAF-76B9-35847564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694-4D19-9946-9B9E-9305BD01F44B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87275-1035-36E6-B1F4-2B0412D0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E8318-8FB9-56AF-6B0C-E471E60E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CD3-98CB-8647-96FE-89254362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10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BEFE8-4BB4-95A0-555A-32B833F4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E328F-36D8-874B-2D5B-7BEA12C8A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9F096-58E0-7573-FD76-771F5E1E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694-4D19-9946-9B9E-9305BD01F44B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EE6FD-E375-B03E-BE61-C0C00D251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99E9F-D65C-E20E-26AC-8C941488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CD3-98CB-8647-96FE-89254362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567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ED6FB-8C2F-6071-A736-EC4613372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298B6-E110-634B-C637-53C596C4D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15199-C3DD-1BD6-91D4-2344E1B53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A694-4D19-9946-9B9E-9305BD01F44B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E78D6-61C9-BA81-AAD0-E1072EAD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AA020-1619-A610-2984-62CF99AA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FCD3-98CB-8647-96FE-89254362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89DA-D272-C97D-FF4E-3A9A2F7A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2651F-D201-8E66-788A-FA3882E4E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1EADC-33EB-BBC1-767B-E83E2585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2D452-3D8E-F26D-868B-903E01B9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9195B-FB76-3E5C-F75D-4AE5E6B3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2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3B6-AF85-B725-AB08-5D2FB16A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C0A3E-B674-D8DA-4BEE-8FB5A918E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B3EF5-FC2F-C818-2929-EE75AF6DA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1164F-663E-69E2-7511-3D08C274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1C388-C859-49B6-DE16-7419410C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C35B3-B488-1CDB-6E0E-6B3E7B54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2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6234-6563-B8BE-1EE4-9E163F86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D3EFA-D5EA-44A5-C871-2B689EEC3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A9A4A-E61F-17EA-606C-49A4E2881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B432DC-0252-015B-2D87-59CB450F8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66509-0AA8-7C79-E9A1-2EF2290B8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F8A08-7291-62DA-7048-E6E4ABDF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6/20/24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2725B-961B-A5C7-7ABC-2BE4BA1A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F777A-7AC7-21DD-7A7E-020CB4E6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5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77BC-848E-8149-E2E8-F65DC752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28F20-E095-7E5D-FC84-8C8DBB7FA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6/20/24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8D4C5-5652-466E-0A12-A8CB352A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0A302-47A5-A650-B191-0BFEA213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1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A36676-D3AA-5D67-1E10-01F7F515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6/20/24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D36AB-80EA-8F19-2E62-0C992E82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844CC-07E8-527E-E8EE-B5249D2F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3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2D51-0769-3DC0-FB97-D8E1EE35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33609-E56C-723B-243B-1DA10DD07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D6FDF-0F58-ABEE-5405-B98CF7F8F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BD606-76D4-CA0A-A1FD-A550E4F5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32F6F-91D3-7BCB-E328-987405AD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16D1A-B2E0-3237-F703-A93308B1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29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41D9-702F-7DE4-1926-4B1219024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C0BE6-0CA4-2295-E2A5-F505EF364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2BC99-05A8-F95B-6DD4-7C8B8AA65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6D784-5BE6-649A-A48D-65E82C8D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49C0-29B5-4818-84E9-17C4F39A00EE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8D0F7-5A2D-7C0E-475A-BEBE6422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3680F-8891-BCAF-91E2-0C61833C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9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BAB58-74C6-2035-C858-737E6008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1C048-0781-D9D7-E868-E9F65E98A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131F3-0A7D-8588-C693-89B8E07D8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7D49C0-29B5-4818-84E9-17C4F39A00EE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03218-B046-400B-5357-851CFFB83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D033E-74B9-13B0-BC58-15147BC3B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365726-8574-423B-B57F-22F4C5F02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1223E8-A023-E96D-1F2B-548B3EC8A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017C0-A7DA-EEDD-A10C-F3A34FA69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9B94E-B47D-5EED-F740-321C06108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35A694-4D19-9946-9B9E-9305BD01F44B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3F8F3-F2A1-B4AF-CE89-405711769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27247-896C-3501-0519-152569ABD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D3FCD3-98CB-8647-96FE-89254362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8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ontiersin.org/journals/microbiology/articles/10.3389/fmicb.2017.02224/full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467-022-28034-z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BF32-DD85-C669-65CB-6D1016564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Differential abundance testing for bioinformatic data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1E22CA-F168-69AF-BAD1-ACD9211422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4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7CD6-938E-94CB-8A6B-6E7209431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8897"/>
            <a:ext cx="10515600" cy="1325563"/>
          </a:xfrm>
        </p:spPr>
        <p:txBody>
          <a:bodyPr/>
          <a:lstStyle/>
          <a:p>
            <a:r>
              <a:rPr lang="en-US" dirty="0"/>
              <a:t>Extra considerations for sequencing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FCCBE-4320-89AE-4925-121A8B8CC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81" y="999995"/>
            <a:ext cx="5942703" cy="4978227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“Count data”</a:t>
            </a:r>
          </a:p>
          <a:p>
            <a:pPr lvl="1"/>
            <a:r>
              <a:rPr lang="en-US" sz="2800" dirty="0"/>
              <a:t>Count data is typically modeled with a Poisson distribution</a:t>
            </a:r>
          </a:p>
          <a:p>
            <a:pPr lvl="1"/>
            <a:r>
              <a:rPr lang="en-US" sz="2800" dirty="0"/>
              <a:t>Sequencing count data is different</a:t>
            </a:r>
          </a:p>
          <a:p>
            <a:pPr marL="914400" lvl="2" indent="0">
              <a:buNone/>
            </a:pPr>
            <a:r>
              <a:rPr lang="en-US" sz="2400" dirty="0">
                <a:hlinkClick r:id="rId2"/>
              </a:rPr>
              <a:t>Microbiome Datasets Are Compositional: And This Is Not Optional</a:t>
            </a:r>
            <a:endParaRPr lang="en-US" sz="2400" dirty="0"/>
          </a:p>
          <a:p>
            <a:pPr marL="1371600" lvl="2" indent="-457200">
              <a:buFont typeface="+mj-lt"/>
              <a:buAutoNum type="arabicPeriod"/>
            </a:pPr>
            <a:r>
              <a:rPr lang="en-US" sz="2400" b="1" dirty="0"/>
              <a:t>Zero-inflated/sparse</a:t>
            </a:r>
          </a:p>
          <a:p>
            <a:pPr lvl="3"/>
            <a:r>
              <a:rPr lang="en-US" sz="2000" dirty="0"/>
              <a:t>Lots of features have 0’s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b="1" dirty="0"/>
              <a:t>Compositional</a:t>
            </a:r>
            <a:r>
              <a:rPr lang="en-US" sz="2400" dirty="0"/>
              <a:t> due to a finite amount of sequencing</a:t>
            </a:r>
          </a:p>
          <a:p>
            <a:pPr lvl="3"/>
            <a:r>
              <a:rPr lang="en-US" sz="2400" dirty="0"/>
              <a:t>Changes in one taxa, affect the others</a:t>
            </a:r>
          </a:p>
          <a:p>
            <a:pPr lvl="2"/>
            <a:endParaRPr lang="en-US" sz="2400" dirty="0"/>
          </a:p>
        </p:txBody>
      </p:sp>
      <p:pic>
        <p:nvPicPr>
          <p:cNvPr id="5122" name="Picture 2" descr="figure 1">
            <a:extLst>
              <a:ext uri="{FF2B5EF4-FFF2-40B4-BE49-F238E27FC236}">
                <a16:creationId xmlns:a16="http://schemas.microsoft.com/office/drawing/2014/main" id="{9F2E57C0-ECDD-C108-F8E5-6EA91E48B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684" y="1206666"/>
            <a:ext cx="5653694" cy="415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654A4A-9B40-BEBE-4128-35CBE42537E4}"/>
              </a:ext>
            </a:extLst>
          </p:cNvPr>
          <p:cNvSpPr txBox="1"/>
          <p:nvPr/>
        </p:nvSpPr>
        <p:spPr>
          <a:xfrm>
            <a:off x="6029733" y="6594602"/>
            <a:ext cx="64070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Image source: https://</a:t>
            </a:r>
            <a:r>
              <a:rPr lang="en-US" sz="1600" dirty="0" err="1"/>
              <a:t>www.nature.com</a:t>
            </a:r>
            <a:r>
              <a:rPr lang="en-US" sz="1600" dirty="0"/>
              <a:t>/articles/s41467-020-17041-7</a:t>
            </a:r>
          </a:p>
        </p:txBody>
      </p:sp>
    </p:spTree>
    <p:extLst>
      <p:ext uri="{BB962C8B-B14F-4D97-AF65-F5344CB8AC3E}">
        <p14:creationId xmlns:p14="http://schemas.microsoft.com/office/powerpoint/2010/main" val="2791272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9B63-FCC9-C9EE-06CA-D17423CE8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options do we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F1590-8F3C-1307-2156-ABCA12F07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327" y="789708"/>
            <a:ext cx="11480800" cy="4981214"/>
          </a:xfrm>
        </p:spPr>
        <p:txBody>
          <a:bodyPr>
            <a:normAutofit fontScale="92500" lnSpcReduction="20000"/>
          </a:bodyPr>
          <a:lstStyle/>
          <a:p>
            <a:endParaRPr lang="en-US" sz="3200" dirty="0">
              <a:hlinkClick r:id="rId2"/>
            </a:endParaRPr>
          </a:p>
          <a:p>
            <a:r>
              <a:rPr lang="en-US" sz="3200" dirty="0">
                <a:hlinkClick r:id="rId2"/>
              </a:rPr>
              <a:t>Microbiome differential abundance methods produce different results across 38 datasets</a:t>
            </a:r>
            <a:r>
              <a:rPr lang="en-US" sz="3200" dirty="0"/>
              <a:t> (</a:t>
            </a:r>
            <a:r>
              <a:rPr lang="en-US" sz="3200" dirty="0" err="1"/>
              <a:t>Langille</a:t>
            </a:r>
            <a:r>
              <a:rPr lang="en-US" sz="3200" dirty="0"/>
              <a:t> et. al. 2022)</a:t>
            </a:r>
          </a:p>
          <a:p>
            <a:r>
              <a:rPr lang="en-US" sz="3200" dirty="0"/>
              <a:t>In my opinion, I prefer a conservative approach that minimizes Type 1 error and accounts for sequencing count data structure</a:t>
            </a:r>
          </a:p>
          <a:p>
            <a:pPr lvl="1"/>
            <a:endParaRPr lang="en-US" sz="2800" dirty="0"/>
          </a:p>
          <a:p>
            <a:r>
              <a:rPr lang="en-US" sz="3200" dirty="0"/>
              <a:t>Current recommendation: Analysis of Compositions of Microbiomes with Bias Correction 2 (</a:t>
            </a:r>
            <a:r>
              <a:rPr lang="en-US" sz="3200" b="1" dirty="0"/>
              <a:t>ANCOM-BC2</a:t>
            </a:r>
            <a:r>
              <a:rPr lang="en-US" sz="3200" dirty="0"/>
              <a:t>)</a:t>
            </a:r>
          </a:p>
          <a:p>
            <a:pPr lvl="1"/>
            <a:r>
              <a:rPr lang="en-US" sz="2800" dirty="0"/>
              <a:t>Takes raw counts (not normalized)</a:t>
            </a:r>
          </a:p>
          <a:p>
            <a:pPr lvl="1"/>
            <a:r>
              <a:rPr lang="en-US" sz="2800" dirty="0"/>
              <a:t>Models the log ratios between features</a:t>
            </a:r>
          </a:p>
          <a:p>
            <a:pPr lvl="1"/>
            <a:r>
              <a:rPr lang="en-US" sz="2800" dirty="0"/>
              <a:t>Runs sensitivity analysis to reduce false positive results</a:t>
            </a:r>
          </a:p>
          <a:p>
            <a:pPr lvl="1"/>
            <a:r>
              <a:rPr lang="en-US" sz="2800" dirty="0"/>
              <a:t>Flexible model creation (repeated measures, random variables, interactions, </a:t>
            </a:r>
            <a:r>
              <a:rPr lang="en-US" sz="2800" dirty="0" err="1"/>
              <a:t>etc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8103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3C47-9D4E-D7DE-A4E5-AA04169D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ANCOMBC2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04309-4DBA-E643-AF8B-F57826FA6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Takes raw counts (not normalized)</a:t>
            </a:r>
          </a:p>
          <a:p>
            <a:r>
              <a:rPr lang="en-US" sz="3200" dirty="0"/>
              <a:t>Models the log ratios between features (instead of counts)</a:t>
            </a:r>
          </a:p>
          <a:p>
            <a:r>
              <a:rPr lang="en-US" sz="3200" dirty="0"/>
              <a:t>Flexible model creation (repeated measures, random variables, interactions, </a:t>
            </a:r>
            <a:r>
              <a:rPr lang="en-US" sz="3200" dirty="0" err="1"/>
              <a:t>etc</a:t>
            </a:r>
            <a:r>
              <a:rPr lang="en-US" sz="3200" dirty="0"/>
              <a:t>)</a:t>
            </a:r>
          </a:p>
          <a:p>
            <a:r>
              <a:rPr lang="en-US" sz="3200" dirty="0"/>
              <a:t>Reduces Type1 error with sensitivity test and FDR</a:t>
            </a:r>
          </a:p>
          <a:p>
            <a:r>
              <a:rPr lang="en-US" sz="3200" dirty="0"/>
              <a:t>Identifies “structural zeros” (only present in one group)</a:t>
            </a:r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47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B8CC-DE1B-00A3-72C9-CD2B4986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activity for differential abundance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19BCD-A10E-7152-4E56-97A2E2288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We’ll use the R package “</a:t>
            </a:r>
            <a:r>
              <a:rPr lang="en-US" sz="3200" dirty="0" err="1"/>
              <a:t>testDA</a:t>
            </a:r>
            <a:r>
              <a:rPr lang="en-US" sz="3200" dirty="0"/>
              <a:t>” to run multiple types of differential abundance 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Then, we’ll run the ANCOM-BC2 model on it’s own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058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EA66B-E020-7204-8D6D-991E868F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differential abundance?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C999AA-DEDF-46EA-DDB1-533822403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1141" y="643466"/>
            <a:ext cx="5513050" cy="55687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7624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5439-B4D4-4E5E-F305-119D2DB0C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50" y="2137884"/>
            <a:ext cx="9508299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“All models are wrong, some are useful.” –George Box</a:t>
            </a:r>
          </a:p>
        </p:txBody>
      </p:sp>
    </p:spTree>
    <p:extLst>
      <p:ext uri="{BB962C8B-B14F-4D97-AF65-F5344CB8AC3E}">
        <p14:creationId xmlns:p14="http://schemas.microsoft.com/office/powerpoint/2010/main" val="328848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2A35-1FBD-5ED9-FDFF-C007EE73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385"/>
            <a:ext cx="10515600" cy="1325563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8929F-4432-FEEC-C8A9-DF25ABFAE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94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Describe how differential abundance (DA) modeling  tests which taxa are significantly different between groups (e.g. treatment, host,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Be able to describe how count data is “</a:t>
            </a:r>
            <a:r>
              <a:rPr lang="en-US" b="1" dirty="0"/>
              <a:t>compositional</a:t>
            </a:r>
            <a:r>
              <a:rPr lang="en-US" dirty="0"/>
              <a:t>” and “</a:t>
            </a:r>
            <a:r>
              <a:rPr lang="en-US" b="1" dirty="0"/>
              <a:t>sparse</a:t>
            </a:r>
            <a:r>
              <a:rPr lang="en-US" dirty="0"/>
              <a:t>”, and why this influences our decision making</a:t>
            </a:r>
          </a:p>
          <a:p>
            <a:r>
              <a:rPr lang="en-US" dirty="0"/>
              <a:t>Understand the balance between type 1 and type 2 error based on your model selection for DA</a:t>
            </a:r>
          </a:p>
          <a:p>
            <a:r>
              <a:rPr lang="en-US" dirty="0"/>
              <a:t>Describe the 3 most common categories of statistical methods used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31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C6A5-D6A2-321F-0ED5-3A80BE29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A1A13-9638-3C85-6F22-B93735A96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Review types of analyses you’ve learned so far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Review typical model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Sequencing data considerations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My recommendation : ANCOM-BC2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Hands-on activity in 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4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2A58-D3F2-454D-2967-CEC95DD9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from count data, we want to analyze: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001F87-4A5F-2DC9-3153-D604BAD2B5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26126" y="1801092"/>
          <a:ext cx="9959112" cy="3740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778">
                  <a:extLst>
                    <a:ext uri="{9D8B030D-6E8A-4147-A177-3AD203B41FA5}">
                      <a16:colId xmlns:a16="http://schemas.microsoft.com/office/drawing/2014/main" val="4231774445"/>
                    </a:ext>
                  </a:extLst>
                </a:gridCol>
                <a:gridCol w="2489778">
                  <a:extLst>
                    <a:ext uri="{9D8B030D-6E8A-4147-A177-3AD203B41FA5}">
                      <a16:colId xmlns:a16="http://schemas.microsoft.com/office/drawing/2014/main" val="1288285470"/>
                    </a:ext>
                  </a:extLst>
                </a:gridCol>
                <a:gridCol w="2624282">
                  <a:extLst>
                    <a:ext uri="{9D8B030D-6E8A-4147-A177-3AD203B41FA5}">
                      <a16:colId xmlns:a16="http://schemas.microsoft.com/office/drawing/2014/main" val="910935215"/>
                    </a:ext>
                  </a:extLst>
                </a:gridCol>
                <a:gridCol w="2355274">
                  <a:extLst>
                    <a:ext uri="{9D8B030D-6E8A-4147-A177-3AD203B41FA5}">
                      <a16:colId xmlns:a16="http://schemas.microsoft.com/office/drawing/2014/main" val="361373957"/>
                    </a:ext>
                  </a:extLst>
                </a:gridCol>
              </a:tblGrid>
              <a:tr h="6653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Analysis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Goal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Response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Example 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9701392"/>
                  </a:ext>
                </a:extLst>
              </a:tr>
              <a:tr h="1025140">
                <a:tc>
                  <a:txBody>
                    <a:bodyPr/>
                    <a:lstStyle/>
                    <a:p>
                      <a:r>
                        <a:rPr lang="en-US" sz="2000" dirty="0"/>
                        <a:t>Alpha diversity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Compare richness and evenness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 diversity index per sample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Wilcox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5231289"/>
                  </a:ext>
                </a:extLst>
              </a:tr>
              <a:tr h="1025140">
                <a:tc>
                  <a:txBody>
                    <a:bodyPr/>
                    <a:lstStyle/>
                    <a:p>
                      <a:r>
                        <a:rPr lang="en-US" sz="2000" dirty="0"/>
                        <a:t>Beta diversity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Compare community 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Differences between 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PERMANOVA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9026606"/>
                  </a:ext>
                </a:extLst>
              </a:tr>
              <a:tr h="1025140">
                <a:tc>
                  <a:txBody>
                    <a:bodyPr/>
                    <a:lstStyle/>
                    <a:p>
                      <a:r>
                        <a:rPr lang="en-US" sz="2000" dirty="0"/>
                        <a:t>Differential abundance 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Compare differences in taxa abundance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Counts/abundance of taxa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ANCOMBC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565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32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D1E2-0CAF-DEDA-EF6B-2F05EAFD3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1"/>
            <a:ext cx="10515600" cy="1325563"/>
          </a:xfrm>
        </p:spPr>
        <p:txBody>
          <a:bodyPr/>
          <a:lstStyle/>
          <a:p>
            <a:r>
              <a:rPr lang="en-US" dirty="0"/>
              <a:t>What do we want from a statistical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F997B-58B5-257F-FD65-18CDF6F7A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946" y="1548894"/>
            <a:ext cx="5026890" cy="4694887"/>
          </a:xfrm>
        </p:spPr>
        <p:txBody>
          <a:bodyPr/>
          <a:lstStyle/>
          <a:p>
            <a:r>
              <a:rPr lang="en-US" dirty="0"/>
              <a:t>Accounts for data structure</a:t>
            </a:r>
          </a:p>
          <a:p>
            <a:r>
              <a:rPr lang="en-US" dirty="0"/>
              <a:t>Controls for multiple comparisons (100s of taxa)</a:t>
            </a:r>
          </a:p>
          <a:p>
            <a:r>
              <a:rPr lang="en-US" dirty="0"/>
              <a:t>Must balance </a:t>
            </a:r>
            <a:r>
              <a:rPr lang="en-US" b="1" dirty="0"/>
              <a:t>Sensitivity </a:t>
            </a:r>
            <a:r>
              <a:rPr lang="en-US" dirty="0"/>
              <a:t>vs </a:t>
            </a:r>
            <a:r>
              <a:rPr lang="en-US" b="1" dirty="0"/>
              <a:t>Specificity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E9B7F6-9A19-9ABD-2C15-C364D5523D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4" t="10935" r="3755"/>
          <a:stretch/>
        </p:blipFill>
        <p:spPr bwMode="auto">
          <a:xfrm>
            <a:off x="5698836" y="1548895"/>
            <a:ext cx="6218382" cy="455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837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C04AA-AECF-33FD-707D-652FDCA8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46" y="306042"/>
            <a:ext cx="12106275" cy="1325563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What do you prioritize?</a:t>
            </a:r>
            <a:br>
              <a:rPr lang="en-US" dirty="0"/>
            </a:br>
            <a:r>
              <a:rPr lang="en-US" dirty="0"/>
              <a:t>	Type 1 error: reporting </a:t>
            </a:r>
            <a:r>
              <a:rPr lang="en-US" b="1" dirty="0"/>
              <a:t>a difference</a:t>
            </a:r>
            <a:r>
              <a:rPr lang="en-US" dirty="0"/>
              <a:t>, when there isn’t</a:t>
            </a:r>
            <a:br>
              <a:rPr lang="en-US" dirty="0"/>
            </a:br>
            <a:r>
              <a:rPr lang="en-US" dirty="0"/>
              <a:t>	Type 2 error: reporting </a:t>
            </a:r>
            <a:r>
              <a:rPr lang="en-US" b="1" dirty="0"/>
              <a:t>no difference</a:t>
            </a:r>
            <a:r>
              <a:rPr lang="en-US" dirty="0"/>
              <a:t>, when there is</a:t>
            </a:r>
            <a:endParaRPr lang="en-US" b="1" dirty="0"/>
          </a:p>
        </p:txBody>
      </p:sp>
      <p:pic>
        <p:nvPicPr>
          <p:cNvPr id="3074" name="Picture 2" descr="To Err is Human: What are Type I and II Errors? - Statistics Solutions">
            <a:extLst>
              <a:ext uri="{FF2B5EF4-FFF2-40B4-BE49-F238E27FC236}">
                <a16:creationId xmlns:a16="http://schemas.microsoft.com/office/drawing/2014/main" id="{AD48F085-7877-B078-9907-B8E0A60E5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060" y="1990466"/>
            <a:ext cx="9132304" cy="368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7EA92F-D997-87E8-99F3-110FA2F9145A}"/>
              </a:ext>
            </a:extLst>
          </p:cNvPr>
          <p:cNvSpPr txBox="1"/>
          <p:nvPr/>
        </p:nvSpPr>
        <p:spPr>
          <a:xfrm>
            <a:off x="3591447" y="5664667"/>
            <a:ext cx="1940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“it’s significant!”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90A39-B297-A4EE-A4DE-1976AB96A0E0}"/>
              </a:ext>
            </a:extLst>
          </p:cNvPr>
          <p:cNvSpPr txBox="1"/>
          <p:nvPr/>
        </p:nvSpPr>
        <p:spPr>
          <a:xfrm>
            <a:off x="7632356" y="5664667"/>
            <a:ext cx="2693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“no significant findings”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6EC38F-9787-EB52-EA08-090AC9B4C583}"/>
              </a:ext>
            </a:extLst>
          </p:cNvPr>
          <p:cNvSpPr txBox="1"/>
          <p:nvPr/>
        </p:nvSpPr>
        <p:spPr>
          <a:xfrm>
            <a:off x="7934716" y="6588152"/>
            <a:ext cx="48569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Image source: </a:t>
            </a:r>
            <a:r>
              <a:rPr lang="en-US" sz="1600" dirty="0" err="1"/>
              <a:t>unbiasedresearch.blogspot.com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98445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7B79-8316-65C9-CCEF-BEDF5D68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/>
          <a:lstStyle/>
          <a:p>
            <a:r>
              <a:rPr lang="en-US" dirty="0"/>
              <a:t>What model should we choose?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C3F6-A68B-F610-058B-676E285C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ow to select a statistical distribution to fit a data set in front of  your. Summary flowchart. | Data science learning, Statistics math, Data  science">
            <a:extLst>
              <a:ext uri="{FF2B5EF4-FFF2-40B4-BE49-F238E27FC236}">
                <a16:creationId xmlns:a16="http://schemas.microsoft.com/office/drawing/2014/main" id="{8BAEFA82-AF83-880E-7193-7AB5077476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1"/>
          <a:stretch/>
        </p:blipFill>
        <p:spPr bwMode="auto">
          <a:xfrm>
            <a:off x="0" y="902249"/>
            <a:ext cx="12192000" cy="505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7F5D34-ECDC-1043-02E0-F67CA2EF8D78}"/>
              </a:ext>
            </a:extLst>
          </p:cNvPr>
          <p:cNvSpPr txBox="1"/>
          <p:nvPr/>
        </p:nvSpPr>
        <p:spPr>
          <a:xfrm>
            <a:off x="9141913" y="6599823"/>
            <a:ext cx="6100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Image source: </a:t>
            </a:r>
            <a:r>
              <a:rPr lang="en-US" sz="1600" dirty="0" err="1"/>
              <a:t>nyu.edu</a:t>
            </a:r>
            <a:r>
              <a:rPr lang="en-US" sz="1600" dirty="0"/>
              <a:t>/</a:t>
            </a:r>
            <a:r>
              <a:rPr lang="en-US" sz="1600" dirty="0" err="1"/>
              <a:t>adamodar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841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4395</TotalTime>
  <Words>517</Words>
  <Application>Microsoft Macintosh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1_Office Theme</vt:lpstr>
      <vt:lpstr>Differential abundance testing for bioinformatic data</vt:lpstr>
      <vt:lpstr>What is differential abundance?</vt:lpstr>
      <vt:lpstr>“All models are wrong, some are useful.” –George Box</vt:lpstr>
      <vt:lpstr>Learning objectives</vt:lpstr>
      <vt:lpstr>Outline</vt:lpstr>
      <vt:lpstr>Starting from count data, we want to analyze:</vt:lpstr>
      <vt:lpstr>What do we want from a statistical test?</vt:lpstr>
      <vt:lpstr>What do you prioritize?  Type 1 error: reporting a difference, when there isn’t  Type 2 error: reporting no difference, when there is</vt:lpstr>
      <vt:lpstr>What model should we choose?</vt:lpstr>
      <vt:lpstr>Extra considerations for sequencing data</vt:lpstr>
      <vt:lpstr>What options do we have?</vt:lpstr>
      <vt:lpstr>ANCOMBC2</vt:lpstr>
      <vt:lpstr>Hands-on activity for differential abundance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abundance testing for bioinformatic data</dc:title>
  <dc:creator>Doster, Enrique</dc:creator>
  <cp:lastModifiedBy>Doster, Enrique</cp:lastModifiedBy>
  <cp:revision>29</cp:revision>
  <dcterms:created xsi:type="dcterms:W3CDTF">2024-04-05T18:41:10Z</dcterms:created>
  <dcterms:modified xsi:type="dcterms:W3CDTF">2024-06-20T17:20:09Z</dcterms:modified>
</cp:coreProperties>
</file>