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95" r:id="rId2"/>
    <p:sldId id="305" r:id="rId3"/>
    <p:sldId id="297" r:id="rId4"/>
    <p:sldId id="294" r:id="rId5"/>
    <p:sldId id="300" r:id="rId6"/>
    <p:sldId id="299" r:id="rId7"/>
    <p:sldId id="304" r:id="rId8"/>
    <p:sldId id="307" r:id="rId9"/>
    <p:sldId id="303" r:id="rId10"/>
    <p:sldId id="308" r:id="rId11"/>
    <p:sldId id="301" r:id="rId12"/>
    <p:sldId id="259" r:id="rId13"/>
    <p:sldId id="302" r:id="rId14"/>
    <p:sldId id="30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8" autoAdjust="0"/>
    <p:restoredTop sz="94640"/>
  </p:normalViewPr>
  <p:slideViewPr>
    <p:cSldViewPr snapToGrid="0">
      <p:cViewPr varScale="1">
        <p:scale>
          <a:sx n="102" d="100"/>
          <a:sy n="102" d="100"/>
        </p:scale>
        <p:origin x="9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7D792-352E-8B4F-B396-6EFD585EAE74}" type="datetimeFigureOut">
              <a:rPr lang="en-US" smtClean="0"/>
              <a:t>6/19/24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A01C4-1C71-C349-B2B2-DCFAB1304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41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A01C4-1C71-C349-B2B2-DCFAB1304B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57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A01C4-1C71-C349-B2B2-DCFAB1304B0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91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6D30C-097C-DE04-CEDA-46C3C4F51D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4A8249-C1B2-5C02-BDAE-0A755417AD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6A176-C4DD-81CD-66A2-17B38B957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5A694-4D19-9946-9B9E-9305BD01F44B}" type="datetimeFigureOut">
              <a:rPr lang="en-US" smtClean="0"/>
              <a:t>6/19/24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FAD19-84D8-F8E7-90DB-1B5229A76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2CAAB-BAAF-62BE-3719-398B127C3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FCD3-98CB-8647-96FE-892543624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10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BEFE8-4BB4-95A0-555A-32B833F4F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4E328F-36D8-874B-2D5B-7BEA12C8A4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9F096-58E0-7573-FD76-771F5E1E0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5A694-4D19-9946-9B9E-9305BD01F44B}" type="datetimeFigureOut">
              <a:rPr lang="en-US" smtClean="0"/>
              <a:t>6/19/24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EE6FD-E375-B03E-BE61-C0C00D251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99E9F-D65C-E20E-26AC-8C941488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FCD3-98CB-8647-96FE-892543624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41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EED6FB-8C2F-6071-A736-EC46133727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1298B6-E110-634B-C637-53C596C4D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15199-C3DD-1BD6-91D4-2344E1B53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5A694-4D19-9946-9B9E-9305BD01F44B}" type="datetimeFigureOut">
              <a:rPr lang="en-US" smtClean="0"/>
              <a:t>6/19/24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E78D6-61C9-BA81-AAD0-E1072EADD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AA020-1619-A610-2984-62CF99AAC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FCD3-98CB-8647-96FE-892543624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30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98F90-02CD-6DAB-BC6E-021F6865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11A2-E1E0-A204-FB02-74A65C353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75EA4-ED99-5F12-C672-8A3950294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5A694-4D19-9946-9B9E-9305BD01F44B}" type="datetimeFigureOut">
              <a:rPr lang="en-US" smtClean="0"/>
              <a:t>6/19/24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0B753-0866-D33E-703B-A706AAACF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3E7F3-927D-74B5-6257-1B6AA53BA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FCD3-98CB-8647-96FE-892543624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6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BE88C-FE30-1A48-AFE3-F7B1A3EC0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13C50-ECC5-F02F-89B4-8BE94F50D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722CB-32DA-1252-C12D-68761B143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5A694-4D19-9946-9B9E-9305BD01F44B}" type="datetimeFigureOut">
              <a:rPr lang="en-US" smtClean="0"/>
              <a:t>6/19/24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9BBFB-E2E9-E370-5648-56767C8BC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B50DC-ABA2-A7F0-937F-767FE96C3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FCD3-98CB-8647-96FE-892543624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375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529F9-236F-B87F-FD65-FD6C3CE70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878DE-E264-AD3C-3BD6-9A308B4BE2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C3F4DB-AEE8-2D85-4ED4-A765727F5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D33C0-8A8C-F94A-89CA-0C8221A67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5A694-4D19-9946-9B9E-9305BD01F44B}" type="datetimeFigureOut">
              <a:rPr lang="en-US" smtClean="0"/>
              <a:t>6/19/24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A5808E-A0C1-9B3F-CA09-5057FF3D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E3A3A-4CE1-3F0C-CC9B-4E2D19F1E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FCD3-98CB-8647-96FE-892543624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23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06C7-6919-F7AF-C397-FF02D6130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727AB-4CC1-0A3F-BB4C-4E0B37C29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65C20E-B029-99EC-EEA4-C00E67C20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FCCF8D-C94F-1F69-174C-B20E52B265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3915F2-9C91-C593-F4AA-830130B1E6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8773CC-0656-4B96-CE3B-468D905C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5A694-4D19-9946-9B9E-9305BD01F44B}" type="datetimeFigureOut">
              <a:rPr lang="en-US" smtClean="0"/>
              <a:t>6/19/24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01C622-F4AF-1F7F-145F-476A35C68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312ECD-B78C-0C4B-9273-647EF150A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FCD3-98CB-8647-96FE-892543624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9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B09C1-C992-A6B3-F4DC-21E991C94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F583C8-CACB-DDC5-7A7F-BB4E95018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5A694-4D19-9946-9B9E-9305BD01F44B}" type="datetimeFigureOut">
              <a:rPr lang="en-US" smtClean="0"/>
              <a:t>6/19/24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7C78CC-6B25-8FCB-B044-A1F65A95B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1C3E35-545D-FAAB-815C-76D1920CF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FCD3-98CB-8647-96FE-892543624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17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C5A44D-08BC-C402-3FFF-5865337B8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5A694-4D19-9946-9B9E-9305BD01F44B}" type="datetimeFigureOut">
              <a:rPr lang="en-US" smtClean="0"/>
              <a:t>6/19/24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30D455-ECF2-7B8A-0549-4D885D84D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97E61-03BF-AE67-0D6F-E9D049582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FCD3-98CB-8647-96FE-892543624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393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C07DB-D7C4-23D7-4333-2ED0AD6CB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A6632-9EE3-DB0A-9EF3-338342007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53B254-4CE0-82B3-9104-3D9926A1D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4731B4-2410-090D-7A8A-9BA085CBC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5A694-4D19-9946-9B9E-9305BD01F44B}" type="datetimeFigureOut">
              <a:rPr lang="en-US" smtClean="0"/>
              <a:t>6/19/24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30DB4-80C1-BAE7-A624-2201D8EA3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0DFC2-1A0E-3CC3-E37C-F1FAB5032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FCD3-98CB-8647-96FE-892543624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22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72490-22DE-7362-8FEB-C9A99F05B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655576-81CC-A717-BAC7-B8EF91F456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96B64E-81C3-C03D-B519-ED1D91A1B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D8951-538F-BCAF-76B9-35847564A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5A694-4D19-9946-9B9E-9305BD01F44B}" type="datetimeFigureOut">
              <a:rPr lang="en-US" smtClean="0"/>
              <a:t>6/19/24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187275-1035-36E6-B1F4-2B0412D04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E8318-8FB9-56AF-6B0C-E471E60EC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FCD3-98CB-8647-96FE-892543624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663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1223E8-A023-E96D-1F2B-548B3EC8A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017C0-A7DA-EEDD-A10C-F3A34FA69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9B94E-B47D-5EED-F740-321C061081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35A694-4D19-9946-9B9E-9305BD01F44B}" type="datetimeFigureOut">
              <a:rPr lang="en-US" smtClean="0"/>
              <a:t>6/19/24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3F8F3-F2A1-B4AF-CE89-4057117690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27247-896C-3501-0519-152569ABDE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D3FCD3-98CB-8647-96FE-892543624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22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ontiersin.org/journals/microbiology/articles/10.3389/fmicb.2017.02224/ful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A6081-3C1D-D5E9-33A0-ED2BB648F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785E2-BFF1-64B0-63B4-A8D4EDED44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6652" y="1385410"/>
            <a:ext cx="9398696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venir Next" panose="020B0503020202020204" pitchFamily="34" charset="0"/>
              </a:rPr>
              <a:t>Concepts around microbiome data and statistical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2523119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053ED-8C11-4773-22AB-362BBA9CA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18255"/>
            <a:ext cx="12717194" cy="1325563"/>
          </a:xfrm>
        </p:spPr>
        <p:txBody>
          <a:bodyPr/>
          <a:lstStyle/>
          <a:p>
            <a:r>
              <a:rPr lang="en-US" dirty="0"/>
              <a:t>More realistically, with distances between 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78055-7B16-FC42-A429-189F17D81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239024C-9044-A889-022A-CF123CB82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946150"/>
            <a:ext cx="10782300" cy="496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EC62AB-0A54-D0C3-6242-9643C832787C}"/>
              </a:ext>
            </a:extLst>
          </p:cNvPr>
          <p:cNvSpPr txBox="1"/>
          <p:nvPr/>
        </p:nvSpPr>
        <p:spPr>
          <a:xfrm>
            <a:off x="8097161" y="6586469"/>
            <a:ext cx="60983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https://</a:t>
            </a:r>
            <a:r>
              <a:rPr lang="en-US" sz="1600" dirty="0" err="1"/>
              <a:t>ordination.okstate.edu</a:t>
            </a:r>
            <a:r>
              <a:rPr lang="en-US" sz="1600" dirty="0"/>
              <a:t>/</a:t>
            </a:r>
            <a:r>
              <a:rPr lang="en-US" sz="1600" dirty="0" err="1"/>
              <a:t>overview.htm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13776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A6081-3C1D-D5E9-33A0-ED2BB648F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5F0829B-BB21-B723-EBD0-3796202413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346"/>
          <a:stretch/>
        </p:blipFill>
        <p:spPr>
          <a:xfrm>
            <a:off x="505785" y="615275"/>
            <a:ext cx="11180429" cy="53512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DFCD64-7596-E2C3-37CC-FF6D276489A2}"/>
              </a:ext>
            </a:extLst>
          </p:cNvPr>
          <p:cNvSpPr txBox="1"/>
          <p:nvPr/>
        </p:nvSpPr>
        <p:spPr>
          <a:xfrm>
            <a:off x="1279671" y="51862"/>
            <a:ext cx="9632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Avenir Next" panose="020B0503020202020204" pitchFamily="34" charset="0"/>
              </a:rPr>
              <a:t>Compositional = counts are out of 100% for each sample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" panose="020B0503020202020204" pitchFamily="34" charset="0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FB0EC0-DB78-F7A0-04AD-58261BFAAE72}"/>
              </a:ext>
            </a:extLst>
          </p:cNvPr>
          <p:cNvSpPr/>
          <p:nvPr/>
        </p:nvSpPr>
        <p:spPr>
          <a:xfrm>
            <a:off x="983244" y="733530"/>
            <a:ext cx="612949" cy="52229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07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B7CD6-938E-94CB-8A6B-6E7209431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6" y="-124490"/>
            <a:ext cx="13132711" cy="1325563"/>
          </a:xfrm>
        </p:spPr>
        <p:txBody>
          <a:bodyPr>
            <a:normAutofit/>
          </a:bodyPr>
          <a:lstStyle/>
          <a:p>
            <a:r>
              <a:rPr lang="en-US" sz="4000" dirty="0"/>
              <a:t>Modeling sequencing count data for differential abundance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FCCBE-4320-89AE-4925-121A8B8CC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297" y="1176270"/>
            <a:ext cx="5942703" cy="4978227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“Count data”</a:t>
            </a:r>
          </a:p>
          <a:p>
            <a:pPr lvl="1"/>
            <a:r>
              <a:rPr lang="en-US" sz="2800" dirty="0"/>
              <a:t>Count data is typically modelled with a Poisson distribution</a:t>
            </a:r>
          </a:p>
          <a:p>
            <a:pPr lvl="1"/>
            <a:r>
              <a:rPr lang="en-US" sz="2800" dirty="0"/>
              <a:t>Sequencing count data is different</a:t>
            </a:r>
          </a:p>
          <a:p>
            <a:pPr marL="914400" lvl="2" indent="0">
              <a:buNone/>
            </a:pPr>
            <a:r>
              <a:rPr lang="en-US" sz="2400" dirty="0">
                <a:hlinkClick r:id="rId2"/>
              </a:rPr>
              <a:t>Microbiome Datasets Are Compositional: And This Is Not Optional</a:t>
            </a:r>
            <a:endParaRPr lang="en-US" sz="2400" dirty="0"/>
          </a:p>
          <a:p>
            <a:pPr marL="1371600" lvl="2" indent="-457200">
              <a:buFont typeface="+mj-lt"/>
              <a:buAutoNum type="arabicPeriod"/>
            </a:pPr>
            <a:r>
              <a:rPr lang="en-US" sz="2400" b="1" dirty="0"/>
              <a:t>Zero-inflated/sparse</a:t>
            </a:r>
          </a:p>
          <a:p>
            <a:pPr lvl="3"/>
            <a:r>
              <a:rPr lang="en-US" sz="2000" dirty="0"/>
              <a:t>Lots of features have 0’s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b="1" dirty="0"/>
              <a:t>Compositional</a:t>
            </a:r>
            <a:r>
              <a:rPr lang="en-US" sz="2400" dirty="0"/>
              <a:t> due to a finite amount of sequencing</a:t>
            </a:r>
          </a:p>
          <a:p>
            <a:pPr lvl="3"/>
            <a:r>
              <a:rPr lang="en-US" sz="2400" dirty="0"/>
              <a:t>Changes in one taxa, affect the others</a:t>
            </a:r>
          </a:p>
          <a:p>
            <a:pPr lvl="2"/>
            <a:endParaRPr lang="en-US" sz="2400" dirty="0"/>
          </a:p>
        </p:txBody>
      </p:sp>
      <p:pic>
        <p:nvPicPr>
          <p:cNvPr id="5122" name="Picture 2" descr="figure 1">
            <a:extLst>
              <a:ext uri="{FF2B5EF4-FFF2-40B4-BE49-F238E27FC236}">
                <a16:creationId xmlns:a16="http://schemas.microsoft.com/office/drawing/2014/main" id="{9F2E57C0-ECDD-C108-F8E5-6EA91E48B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684" y="1826678"/>
            <a:ext cx="5653694" cy="4151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D4C1BF-0699-4779-B347-263C87B73691}"/>
              </a:ext>
            </a:extLst>
          </p:cNvPr>
          <p:cNvSpPr txBox="1"/>
          <p:nvPr/>
        </p:nvSpPr>
        <p:spPr>
          <a:xfrm>
            <a:off x="6029733" y="6594602"/>
            <a:ext cx="64070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Image source: https://</a:t>
            </a:r>
            <a:r>
              <a:rPr lang="en-US" sz="1600" dirty="0" err="1"/>
              <a:t>www.nature.com</a:t>
            </a:r>
            <a:r>
              <a:rPr lang="en-US" sz="1600" dirty="0"/>
              <a:t>/articles/s41467-020-17041-7</a:t>
            </a:r>
          </a:p>
        </p:txBody>
      </p:sp>
    </p:spTree>
    <p:extLst>
      <p:ext uri="{BB962C8B-B14F-4D97-AF65-F5344CB8AC3E}">
        <p14:creationId xmlns:p14="http://schemas.microsoft.com/office/powerpoint/2010/main" val="3923896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21EAE-C80B-B7AA-8B03-0B2F5D7C0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3755"/>
            <a:ext cx="10515600" cy="1325563"/>
          </a:xfrm>
        </p:spPr>
        <p:txBody>
          <a:bodyPr/>
          <a:lstStyle/>
          <a:p>
            <a:r>
              <a:rPr lang="en-US" dirty="0"/>
              <a:t>What strategies can we employ?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12D30B-6918-6AD1-DAA2-7EF3E5B62A3C}"/>
              </a:ext>
            </a:extLst>
          </p:cNvPr>
          <p:cNvSpPr/>
          <p:nvPr/>
        </p:nvSpPr>
        <p:spPr>
          <a:xfrm>
            <a:off x="1607128" y="859405"/>
            <a:ext cx="2396836" cy="109450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Differences in sequencing depth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1D717F-D035-92FF-48C5-DEAD8A4A57D5}"/>
              </a:ext>
            </a:extLst>
          </p:cNvPr>
          <p:cNvSpPr/>
          <p:nvPr/>
        </p:nvSpPr>
        <p:spPr>
          <a:xfrm>
            <a:off x="7204364" y="859405"/>
            <a:ext cx="2396836" cy="10945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Normalization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B0AEDC7-4536-C3CD-4ED3-16CAC5B3B5E4}"/>
              </a:ext>
            </a:extLst>
          </p:cNvPr>
          <p:cNvCxnSpPr/>
          <p:nvPr/>
        </p:nvCxnSpPr>
        <p:spPr>
          <a:xfrm>
            <a:off x="4336473" y="1385444"/>
            <a:ext cx="2535382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9CF6BC6-6709-014C-7375-8699439E2B27}"/>
              </a:ext>
            </a:extLst>
          </p:cNvPr>
          <p:cNvSpPr/>
          <p:nvPr/>
        </p:nvSpPr>
        <p:spPr>
          <a:xfrm>
            <a:off x="1607128" y="2354830"/>
            <a:ext cx="2396836" cy="109450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Sparse counts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83513A-9191-8A40-0720-D7B5DD6C40AE}"/>
              </a:ext>
            </a:extLst>
          </p:cNvPr>
          <p:cNvSpPr/>
          <p:nvPr/>
        </p:nvSpPr>
        <p:spPr>
          <a:xfrm>
            <a:off x="7204364" y="2354830"/>
            <a:ext cx="2396836" cy="10945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Transformation, Filtering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8E5D9BF-E193-165C-E059-389F4024D658}"/>
              </a:ext>
            </a:extLst>
          </p:cNvPr>
          <p:cNvCxnSpPr/>
          <p:nvPr/>
        </p:nvCxnSpPr>
        <p:spPr>
          <a:xfrm>
            <a:off x="4336473" y="2880869"/>
            <a:ext cx="2535382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AB8A7ED-FAFF-6E21-EBEA-F71677EF81CB}"/>
              </a:ext>
            </a:extLst>
          </p:cNvPr>
          <p:cNvSpPr/>
          <p:nvPr/>
        </p:nvSpPr>
        <p:spPr>
          <a:xfrm>
            <a:off x="1607128" y="3850255"/>
            <a:ext cx="2396836" cy="109450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Multidimensional data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2C4845-B3C1-4BFD-E87B-BCDE7D1AED4A}"/>
              </a:ext>
            </a:extLst>
          </p:cNvPr>
          <p:cNvSpPr/>
          <p:nvPr/>
        </p:nvSpPr>
        <p:spPr>
          <a:xfrm>
            <a:off x="7204364" y="3850255"/>
            <a:ext cx="2396836" cy="10945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Ordination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20B0C55-EA11-702C-6B88-7777DCC01B85}"/>
              </a:ext>
            </a:extLst>
          </p:cNvPr>
          <p:cNvCxnSpPr/>
          <p:nvPr/>
        </p:nvCxnSpPr>
        <p:spPr>
          <a:xfrm>
            <a:off x="4336473" y="4376294"/>
            <a:ext cx="2535382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8946049-4D0B-5714-379D-CF0AC05D6935}"/>
              </a:ext>
            </a:extLst>
          </p:cNvPr>
          <p:cNvSpPr/>
          <p:nvPr/>
        </p:nvSpPr>
        <p:spPr>
          <a:xfrm>
            <a:off x="1607128" y="5324464"/>
            <a:ext cx="2396836" cy="109450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Compositional 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E4F15E-6C73-3D4B-B3DC-A6110DDFDB35}"/>
              </a:ext>
            </a:extLst>
          </p:cNvPr>
          <p:cNvSpPr/>
          <p:nvPr/>
        </p:nvSpPr>
        <p:spPr>
          <a:xfrm>
            <a:off x="7204364" y="5324464"/>
            <a:ext cx="2396836" cy="10945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Model selection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79C36A6-F420-B49E-D161-326645036090}"/>
              </a:ext>
            </a:extLst>
          </p:cNvPr>
          <p:cNvCxnSpPr/>
          <p:nvPr/>
        </p:nvCxnSpPr>
        <p:spPr>
          <a:xfrm>
            <a:off x="4336473" y="5850503"/>
            <a:ext cx="2535382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756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FCB81-3A15-4B83-C05A-78F33A470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055" y="18255"/>
            <a:ext cx="11669889" cy="1325563"/>
          </a:xfrm>
        </p:spPr>
        <p:txBody>
          <a:bodyPr/>
          <a:lstStyle/>
          <a:p>
            <a:r>
              <a:rPr lang="en-US" dirty="0"/>
              <a:t>Thoughts on interpreting results from multiple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25058-1C92-85CE-7461-E481D7B02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75670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Each test we run contributes to our analyses and tells us something slightly different about our data</a:t>
            </a:r>
          </a:p>
          <a:p>
            <a:r>
              <a:rPr lang="en-US" dirty="0"/>
              <a:t>It’s important to keep in mind what your research question is and what tests help you get there. </a:t>
            </a:r>
          </a:p>
          <a:p>
            <a:pPr lvl="1"/>
            <a:endParaRPr lang="en-US" dirty="0"/>
          </a:p>
          <a:p>
            <a:r>
              <a:rPr lang="en-US" dirty="0"/>
              <a:t>For example:</a:t>
            </a:r>
          </a:p>
          <a:p>
            <a:pPr lvl="1"/>
            <a:r>
              <a:rPr lang="en-US" dirty="0"/>
              <a:t>Does antimicrobial treatment affect microbiome composition = ordination</a:t>
            </a:r>
          </a:p>
          <a:p>
            <a:pPr lvl="1"/>
            <a:r>
              <a:rPr lang="en-US" dirty="0"/>
              <a:t>Which taxa were affected by antimicrobial treatment = differential abundance</a:t>
            </a:r>
          </a:p>
        </p:txBody>
      </p:sp>
    </p:spTree>
    <p:extLst>
      <p:ext uri="{BB962C8B-B14F-4D97-AF65-F5344CB8AC3E}">
        <p14:creationId xmlns:p14="http://schemas.microsoft.com/office/powerpoint/2010/main" val="2089975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06A46-7A4A-C67E-B87E-4614E6F2A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192"/>
            <a:ext cx="10515600" cy="1325563"/>
          </a:xfrm>
        </p:spPr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983DC-411D-A6C3-AB25-C0C2217CA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466" y="1628057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Understand that answering your research question likely requires using various analytic and statistical methods</a:t>
            </a:r>
          </a:p>
          <a:p>
            <a:r>
              <a:rPr lang="en-US" sz="3200" dirty="0"/>
              <a:t>Be able to describe typical characteristics of count data (what are rows vs columns, sparse, compositional, etc.)</a:t>
            </a:r>
          </a:p>
          <a:p>
            <a:r>
              <a:rPr lang="en-US" sz="3200" dirty="0"/>
              <a:t>Understand typical considerations for cleaning up count data</a:t>
            </a:r>
          </a:p>
        </p:txBody>
      </p:sp>
    </p:spTree>
    <p:extLst>
      <p:ext uri="{BB962C8B-B14F-4D97-AF65-F5344CB8AC3E}">
        <p14:creationId xmlns:p14="http://schemas.microsoft.com/office/powerpoint/2010/main" val="2471425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BC6A4-4255-C92A-3112-E36F5F821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1325563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1E930-2FB5-55D9-E7A9-0610E206F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What is a count table?</a:t>
            </a:r>
          </a:p>
          <a:p>
            <a:r>
              <a:rPr lang="en-US" sz="3200" dirty="0"/>
              <a:t>What is unique about a sequencing count data?</a:t>
            </a:r>
          </a:p>
          <a:p>
            <a:pPr lvl="1"/>
            <a:r>
              <a:rPr lang="en-US" sz="2800" dirty="0"/>
              <a:t>Sparse</a:t>
            </a:r>
          </a:p>
          <a:p>
            <a:pPr lvl="1"/>
            <a:r>
              <a:rPr lang="en-US" sz="2800" dirty="0"/>
              <a:t>Multidimensional</a:t>
            </a:r>
          </a:p>
          <a:p>
            <a:pPr lvl="1"/>
            <a:r>
              <a:rPr lang="en-US" sz="2800" dirty="0"/>
              <a:t>Compositional</a:t>
            </a:r>
          </a:p>
          <a:p>
            <a:r>
              <a:rPr lang="en-US" sz="3200" dirty="0"/>
              <a:t>What are some techniques to overcome these challenges?</a:t>
            </a:r>
          </a:p>
          <a:p>
            <a:pPr lvl="1"/>
            <a:r>
              <a:rPr lang="en-US" sz="2800" dirty="0"/>
              <a:t>Transformation</a:t>
            </a:r>
          </a:p>
          <a:p>
            <a:pPr lvl="1"/>
            <a:r>
              <a:rPr lang="en-US" sz="2800" dirty="0"/>
              <a:t>Dimension reduction</a:t>
            </a:r>
          </a:p>
          <a:p>
            <a:pPr lvl="1"/>
            <a:r>
              <a:rPr lang="en-US" sz="2800" dirty="0"/>
              <a:t>Model selection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28910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A6081-3C1D-D5E9-33A0-ED2BB648F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5F0829B-BB21-B723-EBD0-3796202413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346"/>
          <a:stretch/>
        </p:blipFill>
        <p:spPr>
          <a:xfrm>
            <a:off x="505785" y="615275"/>
            <a:ext cx="11180429" cy="53512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DFCD64-7596-E2C3-37CC-FF6D276489A2}"/>
              </a:ext>
            </a:extLst>
          </p:cNvPr>
          <p:cNvSpPr txBox="1"/>
          <p:nvPr/>
        </p:nvSpPr>
        <p:spPr>
          <a:xfrm>
            <a:off x="4194901" y="50104"/>
            <a:ext cx="38021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prstClr val="black"/>
                </a:solidFill>
                <a:latin typeface="Avenir Next" panose="020B0503020202020204" pitchFamily="34" charset="0"/>
              </a:rPr>
              <a:t>The “count table”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" panose="020B0503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4188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A6081-3C1D-D5E9-33A0-ED2BB648F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5F0829B-BB21-B723-EBD0-3796202413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346"/>
          <a:stretch/>
        </p:blipFill>
        <p:spPr>
          <a:xfrm>
            <a:off x="505785" y="615275"/>
            <a:ext cx="11180429" cy="53512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DFCD64-7596-E2C3-37CC-FF6D276489A2}"/>
              </a:ext>
            </a:extLst>
          </p:cNvPr>
          <p:cNvSpPr txBox="1"/>
          <p:nvPr/>
        </p:nvSpPr>
        <p:spPr>
          <a:xfrm>
            <a:off x="3062956" y="41951"/>
            <a:ext cx="5429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prstClr val="black"/>
                </a:solidFill>
                <a:latin typeface="Avenir Next" panose="020B0503020202020204" pitchFamily="34" charset="0"/>
              </a:rPr>
              <a:t>Sparsity = lots of zeros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" panose="020B0503020202020204" pitchFamily="34" charset="0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FB0EC0-DB78-F7A0-04AD-58261BFAAE72}"/>
              </a:ext>
            </a:extLst>
          </p:cNvPr>
          <p:cNvSpPr/>
          <p:nvPr/>
        </p:nvSpPr>
        <p:spPr>
          <a:xfrm>
            <a:off x="505785" y="2582426"/>
            <a:ext cx="5272017" cy="6330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61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374D6-038B-823F-3E69-21520D4E0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281"/>
            <a:ext cx="10515600" cy="1325563"/>
          </a:xfrm>
        </p:spPr>
        <p:txBody>
          <a:bodyPr/>
          <a:lstStyle/>
          <a:p>
            <a:r>
              <a:rPr lang="en-US" dirty="0"/>
              <a:t>Transformation of count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719CE-70C9-126A-EF80-6ACCDD592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4143"/>
            <a:ext cx="10515600" cy="4351338"/>
          </a:xfrm>
        </p:spPr>
        <p:txBody>
          <a:bodyPr/>
          <a:lstStyle/>
          <a:p>
            <a:r>
              <a:rPr lang="en-US" dirty="0"/>
              <a:t>For some analyses, we can perform </a:t>
            </a:r>
            <a:r>
              <a:rPr lang="en-US" b="1" i="0" dirty="0">
                <a:solidFill>
                  <a:srgbClr val="202124"/>
                </a:solidFill>
                <a:effectLst/>
                <a:latin typeface="Google Sans"/>
              </a:rPr>
              <a:t>Hellinger transformation 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to 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convert taxa abundances from absolute to relative values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 (i.e. standardizes the abundances to sample totals) and then square roots them.</a:t>
            </a:r>
          </a:p>
          <a:p>
            <a:r>
              <a:rPr lang="en-US" dirty="0">
                <a:solidFill>
                  <a:srgbClr val="202124"/>
                </a:solidFill>
                <a:latin typeface="Google Sans"/>
              </a:rPr>
              <a:t>This decreases the impact of highly abundant features</a:t>
            </a:r>
            <a:endParaRPr lang="en-US" b="0" i="0" dirty="0">
              <a:solidFill>
                <a:srgbClr val="202124"/>
              </a:solidFill>
              <a:effectLst/>
              <a:latin typeface="Google Sans"/>
            </a:endParaRPr>
          </a:p>
          <a:p>
            <a:r>
              <a:rPr lang="en-US" dirty="0">
                <a:solidFill>
                  <a:srgbClr val="202124"/>
                </a:solidFill>
                <a:latin typeface="Google Sans"/>
              </a:rPr>
              <a:t>Some research questions might require transformation to determine the presence/absence of each taxa</a:t>
            </a:r>
          </a:p>
          <a:p>
            <a:endParaRPr lang="en-US" dirty="0">
              <a:solidFill>
                <a:srgbClr val="202124"/>
              </a:solidFill>
              <a:latin typeface="Google Sans"/>
            </a:endParaRPr>
          </a:p>
          <a:p>
            <a:endParaRPr lang="en-US" b="0" i="0" dirty="0">
              <a:solidFill>
                <a:srgbClr val="202124"/>
              </a:solidFill>
              <a:effectLst/>
              <a:latin typeface="Google San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50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A6081-3C1D-D5E9-33A0-ED2BB648F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5F0829B-BB21-B723-EBD0-3796202413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346"/>
          <a:stretch/>
        </p:blipFill>
        <p:spPr>
          <a:xfrm>
            <a:off x="505785" y="615275"/>
            <a:ext cx="11180429" cy="53512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DFCD64-7596-E2C3-37CC-FF6D276489A2}"/>
              </a:ext>
            </a:extLst>
          </p:cNvPr>
          <p:cNvSpPr txBox="1"/>
          <p:nvPr/>
        </p:nvSpPr>
        <p:spPr>
          <a:xfrm>
            <a:off x="983244" y="50491"/>
            <a:ext cx="10759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Avenir Next" panose="020B0503020202020204" pitchFamily="34" charset="0"/>
              </a:rPr>
              <a:t>Multidimensional data – how to compare across 100s of taxa?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" panose="020B0503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9753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328B8-BD9B-BBB5-B14D-B0F5182E6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2AC89-7BD7-746E-3E3E-BD89C53FD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854CB6-A1BF-A469-9060-42DFDB216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564" y="1422959"/>
            <a:ext cx="9076872" cy="435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271387-BC65-3726-C45F-A3B83C40233B}"/>
              </a:ext>
            </a:extLst>
          </p:cNvPr>
          <p:cNvSpPr txBox="1"/>
          <p:nvPr/>
        </p:nvSpPr>
        <p:spPr>
          <a:xfrm>
            <a:off x="8097161" y="6586469"/>
            <a:ext cx="60983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https://</a:t>
            </a:r>
            <a:r>
              <a:rPr lang="en-US" sz="1600" dirty="0" err="1"/>
              <a:t>ordination.okstate.edu</a:t>
            </a:r>
            <a:r>
              <a:rPr lang="en-US" sz="1600" dirty="0"/>
              <a:t>/</a:t>
            </a:r>
            <a:r>
              <a:rPr lang="en-US" sz="1600" dirty="0" err="1"/>
              <a:t>overview.htm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57719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2645D-A98B-E5CC-A038-888D0AB04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07593"/>
            <a:ext cx="10515600" cy="1458119"/>
          </a:xfrm>
        </p:spPr>
        <p:txBody>
          <a:bodyPr/>
          <a:lstStyle/>
          <a:p>
            <a:r>
              <a:rPr lang="en-US" dirty="0"/>
              <a:t>Dimension reduction </a:t>
            </a:r>
            <a:r>
              <a:rPr lang="en-US"/>
              <a:t>- Ordination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6B145-7784-5CA2-05B4-C14DD1B41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114" y="1309528"/>
            <a:ext cx="4278225" cy="4786472"/>
          </a:xfrm>
        </p:spPr>
        <p:txBody>
          <a:bodyPr/>
          <a:lstStyle/>
          <a:p>
            <a:r>
              <a:rPr lang="en-US" dirty="0"/>
              <a:t>We can use dissimilarity indices (beta diversity) and ordination to </a:t>
            </a:r>
            <a:r>
              <a:rPr lang="en-US" b="1" dirty="0"/>
              <a:t>visualize</a:t>
            </a:r>
            <a:r>
              <a:rPr lang="en-US" dirty="0"/>
              <a:t> the differences between all samples</a:t>
            </a:r>
          </a:p>
          <a:p>
            <a:r>
              <a:rPr lang="en-US" dirty="0"/>
              <a:t>Then, we can use ordination to view results in 2 dimensions</a:t>
            </a:r>
          </a:p>
          <a:p>
            <a:r>
              <a:rPr lang="en-US" b="1" dirty="0"/>
              <a:t>Testing is not done on ordination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5D27D4-A2C7-5791-2075-A382B0DEB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286" y="762000"/>
            <a:ext cx="7086600" cy="5334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8383E2-5C50-4A7B-69D4-49A1EFD80A02}"/>
              </a:ext>
            </a:extLst>
          </p:cNvPr>
          <p:cNvSpPr txBox="1"/>
          <p:nvPr/>
        </p:nvSpPr>
        <p:spPr>
          <a:xfrm>
            <a:off x="4377845" y="6631642"/>
            <a:ext cx="103903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sites.google.com</a:t>
            </a:r>
            <a:r>
              <a:rPr lang="en-US" sz="1400" dirty="0"/>
              <a:t>/site/mb3gustame/dissimilarity-based-methods/cluster-analysis-ordination</a:t>
            </a:r>
          </a:p>
        </p:txBody>
      </p:sp>
    </p:spTree>
    <p:extLst>
      <p:ext uri="{BB962C8B-B14F-4D97-AF65-F5344CB8AC3E}">
        <p14:creationId xmlns:p14="http://schemas.microsoft.com/office/powerpoint/2010/main" val="158155886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1253</TotalTime>
  <Words>429</Words>
  <Application>Microsoft Macintosh PowerPoint</Application>
  <PresentationFormat>Widescreen</PresentationFormat>
  <Paragraphs>62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Avenir Next</vt:lpstr>
      <vt:lpstr>Google Sans</vt:lpstr>
      <vt:lpstr>1_Office Theme</vt:lpstr>
      <vt:lpstr>Concepts around microbiome data and statistical considerations</vt:lpstr>
      <vt:lpstr>Learning objectives</vt:lpstr>
      <vt:lpstr>Outline</vt:lpstr>
      <vt:lpstr>PowerPoint Presentation</vt:lpstr>
      <vt:lpstr>PowerPoint Presentation</vt:lpstr>
      <vt:lpstr>Transformation of count data</vt:lpstr>
      <vt:lpstr>PowerPoint Presentation</vt:lpstr>
      <vt:lpstr>Simplified example</vt:lpstr>
      <vt:lpstr>Dimension reduction - Ordination</vt:lpstr>
      <vt:lpstr>More realistically, with distances between samples</vt:lpstr>
      <vt:lpstr>PowerPoint Presentation</vt:lpstr>
      <vt:lpstr>Modeling sequencing count data for differential abundance</vt:lpstr>
      <vt:lpstr>What strategies can we employ?</vt:lpstr>
      <vt:lpstr>Thoughts on interpreting results from multiple tests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Doster, Enrique</dc:creator>
  <cp:lastModifiedBy>Doster, Enrique</cp:lastModifiedBy>
  <cp:revision>16</cp:revision>
  <dcterms:created xsi:type="dcterms:W3CDTF">2024-06-14T17:46:51Z</dcterms:created>
  <dcterms:modified xsi:type="dcterms:W3CDTF">2024-06-19T15:45:33Z</dcterms:modified>
</cp:coreProperties>
</file>