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53" r:id="rId3"/>
    <p:sldId id="560" r:id="rId4"/>
    <p:sldId id="561" r:id="rId5"/>
    <p:sldId id="3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FD966"/>
    <a:srgbClr val="0D0D0D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26"/>
    <p:restoredTop sz="96849"/>
  </p:normalViewPr>
  <p:slideViewPr>
    <p:cSldViewPr snapToGrid="0" snapToObjects="1">
      <p:cViewPr>
        <p:scale>
          <a:sx n="100" d="100"/>
          <a:sy n="100" d="100"/>
        </p:scale>
        <p:origin x="4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E3DB1-E0B3-EC46-96F3-87D2B6A199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4561-E19D-D645-80EE-5092976EA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4" y="1122363"/>
            <a:ext cx="1167773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Tuesday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AC0601-FC4F-DAC7-426F-3C41E293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Announcements and Regroup</a:t>
            </a:r>
          </a:p>
        </p:txBody>
      </p:sp>
    </p:spTree>
    <p:extLst>
      <p:ext uri="{BB962C8B-B14F-4D97-AF65-F5344CB8AC3E}">
        <p14:creationId xmlns:p14="http://schemas.microsoft.com/office/powerpoint/2010/main" val="7919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9271-9354-4549-80BA-7068D7C0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have we been, where are we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A9D7-9E7B-1C99-5661-4A1F0862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Monday and Tuesday – 16S and shotgun bioinformatics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Wednesday – 3MT and Statistics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Thursday and Friday – Interpretation and small group analysis</a:t>
            </a:r>
          </a:p>
        </p:txBody>
      </p:sp>
    </p:spTree>
    <p:extLst>
      <p:ext uri="{BB962C8B-B14F-4D97-AF65-F5344CB8AC3E}">
        <p14:creationId xmlns:p14="http://schemas.microsoft.com/office/powerpoint/2010/main" val="210013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F630-B993-FE4D-8FD8-EC9BB45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differences along this entire workflow except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55EAF-C98A-454D-B0CC-A9A35360EE5B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1" b="9855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09" y="741243"/>
            <a:ext cx="788272" cy="71269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F9682-B743-8F4A-8DC4-984B8F183D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4575" y="741243"/>
            <a:ext cx="759253" cy="76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E49D9-7AA1-A341-9074-89A27B3C64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807">
                        <a14:foregroundMark x1="69498" y1="73196" x2="69498" y2="73196"/>
                        <a14:foregroundMark x1="15251" y1="49742" x2="15251" y2="49742"/>
                        <a14:foregroundMark x1="13127" y1="59536" x2="13127" y2="59536"/>
                        <a14:foregroundMark x1="65444" y1="19072" x2="65444" y2="19072"/>
                        <a14:foregroundMark x1="9846" y1="44072" x2="9846" y2="44072"/>
                        <a14:foregroundMark x1="12741" y1="43557" x2="12741" y2="43557"/>
                        <a14:backgroundMark x1="77992" y1="3093" x2="77992" y2="3093"/>
                        <a14:backgroundMark x1="64865" y1="4124" x2="64865" y2="41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939"/>
          <a:stretch/>
        </p:blipFill>
        <p:spPr>
          <a:xfrm>
            <a:off x="5095866" y="652738"/>
            <a:ext cx="1102168" cy="961537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46368D9-965C-F340-BC8C-ADD37E30BED5}"/>
              </a:ext>
            </a:extLst>
          </p:cNvPr>
          <p:cNvSpPr/>
          <p:nvPr/>
        </p:nvSpPr>
        <p:spPr>
          <a:xfrm>
            <a:off x="902984" y="545479"/>
            <a:ext cx="137687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Extraction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CEAD7FE-5DD0-234C-8031-435C4A0239AC}"/>
              </a:ext>
            </a:extLst>
          </p:cNvPr>
          <p:cNvSpPr/>
          <p:nvPr/>
        </p:nvSpPr>
        <p:spPr>
          <a:xfrm>
            <a:off x="3293554" y="545479"/>
            <a:ext cx="1704192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Library Prep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6298267-C5F5-AE4A-9D6E-7717CCE354C8}"/>
              </a:ext>
            </a:extLst>
          </p:cNvPr>
          <p:cNvSpPr/>
          <p:nvPr/>
        </p:nvSpPr>
        <p:spPr>
          <a:xfrm>
            <a:off x="6394272" y="545479"/>
            <a:ext cx="140324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Sequencing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8BD9452-2126-DD4C-9213-86C705E115AE}"/>
              </a:ext>
            </a:extLst>
          </p:cNvPr>
          <p:cNvSpPr/>
          <p:nvPr/>
        </p:nvSpPr>
        <p:spPr>
          <a:xfrm>
            <a:off x="8871069" y="545479"/>
            <a:ext cx="140324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Palatino"/>
                <a:cs typeface="Palatino"/>
              </a:rPr>
              <a:t>Data Analysis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pic>
        <p:nvPicPr>
          <p:cNvPr id="1026" name="Picture 2" descr="Relative abundance plots ...">
            <a:extLst>
              <a:ext uri="{FF2B5EF4-FFF2-40B4-BE49-F238E27FC236}">
                <a16:creationId xmlns:a16="http://schemas.microsoft.com/office/drawing/2014/main" id="{1821A7DB-C3DA-72D4-E7FF-AADB3947E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r="48871" b="21922"/>
          <a:stretch/>
        </p:blipFill>
        <p:spPr bwMode="auto">
          <a:xfrm>
            <a:off x="10414703" y="483976"/>
            <a:ext cx="1686240" cy="12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72ACC33-ED92-0C76-BF5A-67DE2184843D}"/>
              </a:ext>
            </a:extLst>
          </p:cNvPr>
          <p:cNvSpPr txBox="1"/>
          <p:nvPr/>
        </p:nvSpPr>
        <p:spPr>
          <a:xfrm>
            <a:off x="7638903" y="892824"/>
            <a:ext cx="1343379" cy="466381"/>
          </a:xfrm>
          <a:prstGeom prst="rect">
            <a:avLst/>
          </a:prstGeom>
          <a:noFill/>
        </p:spPr>
        <p:txBody>
          <a:bodyPr wrap="square" lIns="91440" r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AGTTCAC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(x 10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8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63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F630-B993-FE4D-8FD8-EC9BB45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differences along this entire workflow except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55EAF-C98A-454D-B0CC-A9A35360EE5B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1" b="9855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09" y="741243"/>
            <a:ext cx="788272" cy="71269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F9682-B743-8F4A-8DC4-984B8F183D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4575" y="741243"/>
            <a:ext cx="759253" cy="76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E49D9-7AA1-A341-9074-89A27B3C64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807">
                        <a14:foregroundMark x1="69498" y1="73196" x2="69498" y2="73196"/>
                        <a14:foregroundMark x1="15251" y1="49742" x2="15251" y2="49742"/>
                        <a14:foregroundMark x1="13127" y1="59536" x2="13127" y2="59536"/>
                        <a14:foregroundMark x1="65444" y1="19072" x2="65444" y2="19072"/>
                        <a14:foregroundMark x1="9846" y1="44072" x2="9846" y2="44072"/>
                        <a14:foregroundMark x1="12741" y1="43557" x2="12741" y2="43557"/>
                        <a14:backgroundMark x1="77992" y1="3093" x2="77992" y2="3093"/>
                        <a14:backgroundMark x1="64865" y1="4124" x2="64865" y2="41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939"/>
          <a:stretch/>
        </p:blipFill>
        <p:spPr>
          <a:xfrm>
            <a:off x="5095866" y="652738"/>
            <a:ext cx="1102168" cy="961537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46368D9-965C-F340-BC8C-ADD37E30BED5}"/>
              </a:ext>
            </a:extLst>
          </p:cNvPr>
          <p:cNvSpPr/>
          <p:nvPr/>
        </p:nvSpPr>
        <p:spPr>
          <a:xfrm>
            <a:off x="902984" y="545479"/>
            <a:ext cx="137687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5E28F-953D-3B4A-9687-310D1D879BF0}"/>
              </a:ext>
            </a:extLst>
          </p:cNvPr>
          <p:cNvSpPr txBox="1"/>
          <p:nvPr/>
        </p:nvSpPr>
        <p:spPr>
          <a:xfrm>
            <a:off x="-1" y="3318404"/>
            <a:ext cx="1343379" cy="466381"/>
          </a:xfrm>
          <a:prstGeom prst="rect">
            <a:avLst/>
          </a:prstGeom>
          <a:noFill/>
        </p:spPr>
        <p:txBody>
          <a:bodyPr wrap="square" lIns="91440" r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AGTTCAC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(x 10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8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CEAD7FE-5DD0-234C-8031-435C4A0239AC}"/>
              </a:ext>
            </a:extLst>
          </p:cNvPr>
          <p:cNvSpPr/>
          <p:nvPr/>
        </p:nvSpPr>
        <p:spPr>
          <a:xfrm>
            <a:off x="3293554" y="545479"/>
            <a:ext cx="1704192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Library Prep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6298267-C5F5-AE4A-9D6E-7717CCE354C8}"/>
              </a:ext>
            </a:extLst>
          </p:cNvPr>
          <p:cNvSpPr/>
          <p:nvPr/>
        </p:nvSpPr>
        <p:spPr>
          <a:xfrm>
            <a:off x="6394272" y="545479"/>
            <a:ext cx="140324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Sequencing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8BD9452-2126-DD4C-9213-86C705E115AE}"/>
              </a:ext>
            </a:extLst>
          </p:cNvPr>
          <p:cNvSpPr/>
          <p:nvPr/>
        </p:nvSpPr>
        <p:spPr>
          <a:xfrm>
            <a:off x="8871069" y="545479"/>
            <a:ext cx="140324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Palatino"/>
                <a:cs typeface="Palatino"/>
              </a:rPr>
              <a:t>Data Analysis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pic>
        <p:nvPicPr>
          <p:cNvPr id="1026" name="Picture 2" descr="Relative abundance plots ...">
            <a:extLst>
              <a:ext uri="{FF2B5EF4-FFF2-40B4-BE49-F238E27FC236}">
                <a16:creationId xmlns:a16="http://schemas.microsoft.com/office/drawing/2014/main" id="{1821A7DB-C3DA-72D4-E7FF-AADB3947E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r="48871" b="21922"/>
          <a:stretch/>
        </p:blipFill>
        <p:spPr bwMode="auto">
          <a:xfrm>
            <a:off x="10414703" y="483976"/>
            <a:ext cx="1686240" cy="12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B7530C2-7825-6E1A-25DF-5B6CD8E5E44B}"/>
              </a:ext>
            </a:extLst>
          </p:cNvPr>
          <p:cNvSpPr/>
          <p:nvPr/>
        </p:nvSpPr>
        <p:spPr>
          <a:xfrm>
            <a:off x="1224959" y="2963569"/>
            <a:ext cx="1799958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Bioinformatics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0387482-68E2-2004-B59F-E6D3942BFBC1}"/>
              </a:ext>
            </a:extLst>
          </p:cNvPr>
          <p:cNvSpPr/>
          <p:nvPr/>
        </p:nvSpPr>
        <p:spPr>
          <a:xfrm>
            <a:off x="4249877" y="2963569"/>
            <a:ext cx="140324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Palatino"/>
                <a:cs typeface="Palatino"/>
              </a:rPr>
              <a:t>Statistics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73F3D87-5A72-120A-9BDA-DF38E2149625}"/>
              </a:ext>
            </a:extLst>
          </p:cNvPr>
          <p:cNvSpPr/>
          <p:nvPr/>
        </p:nvSpPr>
        <p:spPr>
          <a:xfrm>
            <a:off x="6899487" y="2963569"/>
            <a:ext cx="1621207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Palatino"/>
                <a:cs typeface="Palatino"/>
              </a:rPr>
              <a:t>Visualization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pic>
        <p:nvPicPr>
          <p:cNvPr id="14" name="Picture 2" descr="Relative abundance plots ...">
            <a:extLst>
              <a:ext uri="{FF2B5EF4-FFF2-40B4-BE49-F238E27FC236}">
                <a16:creationId xmlns:a16="http://schemas.microsoft.com/office/drawing/2014/main" id="{753F5300-CBF0-BAD1-B498-0A273489F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r="48871" b="21922"/>
          <a:stretch/>
        </p:blipFill>
        <p:spPr bwMode="auto">
          <a:xfrm>
            <a:off x="8613653" y="2902066"/>
            <a:ext cx="1686240" cy="12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B72F4B6-2238-5BED-1368-E609112AA556}"/>
              </a:ext>
            </a:extLst>
          </p:cNvPr>
          <p:cNvGrpSpPr/>
          <p:nvPr/>
        </p:nvGrpSpPr>
        <p:grpSpPr>
          <a:xfrm>
            <a:off x="3228406" y="3147063"/>
            <a:ext cx="871138" cy="809062"/>
            <a:chOff x="902984" y="2302154"/>
            <a:chExt cx="1673868" cy="14632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166A89-6C84-9893-A850-16561B46E0D0}"/>
                </a:ext>
              </a:extLst>
            </p:cNvPr>
            <p:cNvSpPr txBox="1"/>
            <p:nvPr/>
          </p:nvSpPr>
          <p:spPr>
            <a:xfrm>
              <a:off x="902984" y="2671948"/>
              <a:ext cx="418467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5AC0B8-C610-FD22-96BE-D92CD4839367}"/>
                </a:ext>
              </a:extLst>
            </p:cNvPr>
            <p:cNvSpPr txBox="1"/>
            <p:nvPr/>
          </p:nvSpPr>
          <p:spPr>
            <a:xfrm>
              <a:off x="1321451" y="2671948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60E8EA-29B5-C84B-7A6F-9091EA6524B9}"/>
                </a:ext>
              </a:extLst>
            </p:cNvPr>
            <p:cNvSpPr txBox="1"/>
            <p:nvPr/>
          </p:nvSpPr>
          <p:spPr>
            <a:xfrm>
              <a:off x="1739918" y="2671948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C1A3D0-4422-E2EB-B7A5-0FF30D7BEAB1}"/>
                </a:ext>
              </a:extLst>
            </p:cNvPr>
            <p:cNvSpPr txBox="1"/>
            <p:nvPr/>
          </p:nvSpPr>
          <p:spPr>
            <a:xfrm>
              <a:off x="2158385" y="2671948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2AEDBD-7AAD-92E7-0554-80D93C6A3DCC}"/>
                </a:ext>
              </a:extLst>
            </p:cNvPr>
            <p:cNvSpPr txBox="1"/>
            <p:nvPr/>
          </p:nvSpPr>
          <p:spPr>
            <a:xfrm>
              <a:off x="902984" y="3034033"/>
              <a:ext cx="418467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3646ED-6430-92EE-79D7-56A0878FA341}"/>
                </a:ext>
              </a:extLst>
            </p:cNvPr>
            <p:cNvSpPr txBox="1"/>
            <p:nvPr/>
          </p:nvSpPr>
          <p:spPr>
            <a:xfrm>
              <a:off x="1321451" y="3034033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049329-C332-51FB-6600-F0CEC4684185}"/>
                </a:ext>
              </a:extLst>
            </p:cNvPr>
            <p:cNvSpPr txBox="1"/>
            <p:nvPr/>
          </p:nvSpPr>
          <p:spPr>
            <a:xfrm>
              <a:off x="1739918" y="3034033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B21453-793D-EBED-6D33-5B99DEDADF63}"/>
                </a:ext>
              </a:extLst>
            </p:cNvPr>
            <p:cNvSpPr txBox="1"/>
            <p:nvPr/>
          </p:nvSpPr>
          <p:spPr>
            <a:xfrm>
              <a:off x="2158385" y="3034033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259B09-397B-6326-F669-6C486B24B4AC}"/>
                </a:ext>
              </a:extLst>
            </p:cNvPr>
            <p:cNvSpPr txBox="1"/>
            <p:nvPr/>
          </p:nvSpPr>
          <p:spPr>
            <a:xfrm>
              <a:off x="902984" y="3396118"/>
              <a:ext cx="418467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A3C1E7-5043-D62A-3DB7-27F9A532E3F2}"/>
                </a:ext>
              </a:extLst>
            </p:cNvPr>
            <p:cNvSpPr txBox="1"/>
            <p:nvPr/>
          </p:nvSpPr>
          <p:spPr>
            <a:xfrm>
              <a:off x="1321451" y="3396118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1BC2A6-7A97-A83C-0DC2-233AEF85F0B8}"/>
                </a:ext>
              </a:extLst>
            </p:cNvPr>
            <p:cNvSpPr txBox="1"/>
            <p:nvPr/>
          </p:nvSpPr>
          <p:spPr>
            <a:xfrm>
              <a:off x="1739918" y="3396118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BB4C16-60E5-150D-284E-1B0FEB25009D}"/>
                </a:ext>
              </a:extLst>
            </p:cNvPr>
            <p:cNvSpPr txBox="1"/>
            <p:nvPr/>
          </p:nvSpPr>
          <p:spPr>
            <a:xfrm>
              <a:off x="2158385" y="3396118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11FB0F-F582-CEE2-D591-E1FC71401429}"/>
                </a:ext>
              </a:extLst>
            </p:cNvPr>
            <p:cNvSpPr txBox="1"/>
            <p:nvPr/>
          </p:nvSpPr>
          <p:spPr>
            <a:xfrm>
              <a:off x="902984" y="2302154"/>
              <a:ext cx="41846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6EED43-7559-4F3B-1F64-4A1620104038}"/>
                </a:ext>
              </a:extLst>
            </p:cNvPr>
            <p:cNvSpPr txBox="1"/>
            <p:nvPr/>
          </p:nvSpPr>
          <p:spPr>
            <a:xfrm>
              <a:off x="1321451" y="2302154"/>
              <a:ext cx="41846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AAF5E8-BCDC-C7DD-7DE3-C15F3496C400}"/>
                </a:ext>
              </a:extLst>
            </p:cNvPr>
            <p:cNvSpPr txBox="1"/>
            <p:nvPr/>
          </p:nvSpPr>
          <p:spPr>
            <a:xfrm>
              <a:off x="1739918" y="2302154"/>
              <a:ext cx="41846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7E959E-4AE9-01CD-C482-26F8A951E4F8}"/>
                </a:ext>
              </a:extLst>
            </p:cNvPr>
            <p:cNvSpPr txBox="1"/>
            <p:nvPr/>
          </p:nvSpPr>
          <p:spPr>
            <a:xfrm>
              <a:off x="2158385" y="2302154"/>
              <a:ext cx="41846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D730AE-EEBE-7ECD-C4CA-0096CE1C23AE}"/>
              </a:ext>
            </a:extLst>
          </p:cNvPr>
          <p:cNvSpPr txBox="1"/>
          <p:nvPr/>
        </p:nvSpPr>
        <p:spPr>
          <a:xfrm>
            <a:off x="5556108" y="3285539"/>
            <a:ext cx="1343379" cy="466381"/>
          </a:xfrm>
          <a:prstGeom prst="rect">
            <a:avLst/>
          </a:prstGeom>
          <a:noFill/>
        </p:spPr>
        <p:txBody>
          <a:bodyPr wrap="square" lIns="91440" r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Diversity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/>
                <a:cs typeface="Garamond"/>
              </a:rPr>
              <a:t>Abundance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/>
                <a:cs typeface="Garamond"/>
              </a:rPr>
              <a:t>e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tc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….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5FFE8C5C-AD16-DDAC-C61D-A0C47F023BE7}"/>
              </a:ext>
            </a:extLst>
          </p:cNvPr>
          <p:cNvSpPr/>
          <p:nvPr/>
        </p:nvSpPr>
        <p:spPr>
          <a:xfrm rot="3420312">
            <a:off x="9504204" y="4027326"/>
            <a:ext cx="1777297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Palatino"/>
                <a:cs typeface="Palatino"/>
              </a:rPr>
              <a:t>Interpretation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pic>
        <p:nvPicPr>
          <p:cNvPr id="35" name="Picture 34" descr="A screenshot of a web page&#10;&#10;Description automatically generated">
            <a:extLst>
              <a:ext uri="{FF2B5EF4-FFF2-40B4-BE49-F238E27FC236}">
                <a16:creationId xmlns:a16="http://schemas.microsoft.com/office/drawing/2014/main" id="{B2161DA0-C4CA-6770-8230-DC7796CBC2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9412" y="5588552"/>
            <a:ext cx="1954231" cy="12059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72ACC33-ED92-0C76-BF5A-67DE2184843D}"/>
              </a:ext>
            </a:extLst>
          </p:cNvPr>
          <p:cNvSpPr txBox="1"/>
          <p:nvPr/>
        </p:nvSpPr>
        <p:spPr>
          <a:xfrm>
            <a:off x="7638903" y="892824"/>
            <a:ext cx="1343379" cy="466381"/>
          </a:xfrm>
          <a:prstGeom prst="rect">
            <a:avLst/>
          </a:prstGeom>
          <a:noFill/>
        </p:spPr>
        <p:txBody>
          <a:bodyPr wrap="square" lIns="91440" r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AGTTCAC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(x 10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8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A67164-C26D-FB8E-08D2-82C5B4956924}"/>
              </a:ext>
            </a:extLst>
          </p:cNvPr>
          <p:cNvSpPr/>
          <p:nvPr/>
        </p:nvSpPr>
        <p:spPr>
          <a:xfrm>
            <a:off x="114809" y="483976"/>
            <a:ext cx="7771891" cy="1299058"/>
          </a:xfrm>
          <a:prstGeom prst="roundRect">
            <a:avLst/>
          </a:prstGeom>
          <a:solidFill>
            <a:srgbClr val="D0CECE">
              <a:alpha val="6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9271-9354-4549-80BA-7068D7C0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B1A28-AAF6-1955-52AC-60C66A3D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9328</TotalTime>
  <Words>94</Words>
  <Application>Microsoft Macintosh PowerPoint</Application>
  <PresentationFormat>Widescreen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Palatino</vt:lpstr>
      <vt:lpstr>Office Theme</vt:lpstr>
      <vt:lpstr>Tuesday</vt:lpstr>
      <vt:lpstr>Where have we been, where are we going?</vt:lpstr>
      <vt:lpstr>There are differences along this entire workflow except extraction</vt:lpstr>
      <vt:lpstr>There are differences along this entire workflow except extraction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”background” DNA…</dc:title>
  <dc:creator>Microsoft Office User</dc:creator>
  <cp:lastModifiedBy>Noelle Noyes</cp:lastModifiedBy>
  <cp:revision>167</cp:revision>
  <dcterms:created xsi:type="dcterms:W3CDTF">2017-11-14T22:13:55Z</dcterms:created>
  <dcterms:modified xsi:type="dcterms:W3CDTF">2024-06-18T11:23:35Z</dcterms:modified>
</cp:coreProperties>
</file>