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593" r:id="rId3"/>
    <p:sldId id="482" r:id="rId4"/>
    <p:sldId id="496" r:id="rId5"/>
    <p:sldId id="603" r:id="rId6"/>
    <p:sldId id="602" r:id="rId7"/>
    <p:sldId id="601" r:id="rId8"/>
    <p:sldId id="604" r:id="rId9"/>
    <p:sldId id="605" r:id="rId10"/>
    <p:sldId id="606" r:id="rId11"/>
    <p:sldId id="612" r:id="rId12"/>
    <p:sldId id="608" r:id="rId13"/>
    <p:sldId id="609" r:id="rId14"/>
    <p:sldId id="610" r:id="rId15"/>
    <p:sldId id="607" r:id="rId16"/>
    <p:sldId id="613" r:id="rId17"/>
    <p:sldId id="617" r:id="rId18"/>
    <p:sldId id="61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12"/>
    <a:srgbClr val="FFF08E"/>
    <a:srgbClr val="DCE6F2"/>
    <a:srgbClr val="7F7F7F"/>
    <a:srgbClr val="FCEB89"/>
    <a:srgbClr val="000000"/>
    <a:srgbClr val="BFBFBF"/>
    <a:srgbClr val="00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5"/>
    <p:restoredTop sz="91497"/>
  </p:normalViewPr>
  <p:slideViewPr>
    <p:cSldViewPr snapToGrid="0" snapToObjects="1">
      <p:cViewPr varScale="1">
        <p:scale>
          <a:sx n="117" d="100"/>
          <a:sy n="117" d="100"/>
        </p:scale>
        <p:origin x="77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175A-4D4E-F648-AD42-A3343EABD85C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2FD83-5AAB-B041-8E71-5DE314C6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2FD83-5AAB-B041-8E71-5DE314C6A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2FD83-5AAB-B041-8E71-5DE314C6A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6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7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2B81-EE95-5A41-965F-84E595255C97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0FCC-7AF3-EE49-AB45-75A5619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2130425"/>
            <a:ext cx="10682869" cy="21070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Turning sequence data into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2214" y="4687859"/>
            <a:ext cx="7385824" cy="10036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Noelle Noyes</a:t>
            </a:r>
          </a:p>
        </p:txBody>
      </p:sp>
      <p:pic>
        <p:nvPicPr>
          <p:cNvPr id="6" name="Picture 3" descr="M2out-RGB">
            <a:extLst>
              <a:ext uri="{FF2B5EF4-FFF2-40B4-BE49-F238E27FC236}">
                <a16:creationId xmlns:a16="http://schemas.microsoft.com/office/drawing/2014/main" id="{AE4BF99E-3AFF-AD48-A6B9-8E3ACCA4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5332" cy="101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786D4-7B99-5341-B5AC-E47B64554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62" y="50885"/>
            <a:ext cx="2092400" cy="960120"/>
          </a:xfrm>
          <a:prstGeom prst="rect">
            <a:avLst/>
          </a:prstGeom>
        </p:spPr>
      </p:pic>
      <p:pic>
        <p:nvPicPr>
          <p:cNvPr id="1028" name="Picture 4" descr="Home - VERO">
            <a:extLst>
              <a:ext uri="{FF2B5EF4-FFF2-40B4-BE49-F238E27FC236}">
                <a16:creationId xmlns:a16="http://schemas.microsoft.com/office/drawing/2014/main" id="{5DD7C00D-77B7-A34E-9CD6-827F6D12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217" y="50884"/>
            <a:ext cx="5189059" cy="87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0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274638"/>
            <a:ext cx="12005733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This involves some type of matching to a </a:t>
            </a:r>
            <a:r>
              <a:rPr lang="en-US" sz="3600" b="1" i="1" dirty="0">
                <a:solidFill>
                  <a:schemeClr val="bg1"/>
                </a:solidFill>
              </a:rPr>
              <a:t>reference database</a:t>
            </a:r>
          </a:p>
        </p:txBody>
      </p:sp>
      <p:pic>
        <p:nvPicPr>
          <p:cNvPr id="4098" name="Picture 2" descr="RefSeq: NCBI Reference Sequence Database">
            <a:extLst>
              <a:ext uri="{FF2B5EF4-FFF2-40B4-BE49-F238E27FC236}">
                <a16:creationId xmlns:a16="http://schemas.microsoft.com/office/drawing/2014/main" id="{CE8E07D2-90DF-F045-B7C9-499827CE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8" y="2106612"/>
            <a:ext cx="35814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F27032FD-F680-BD45-B5D0-B9C32DC96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94" y="2106611"/>
            <a:ext cx="7235026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274638"/>
            <a:ext cx="12005733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reference database contains the sequences you want to find in the generated sequence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17255-E8A4-BB4D-BD7E-537CCE220F49}"/>
              </a:ext>
            </a:extLst>
          </p:cNvPr>
          <p:cNvSpPr txBox="1">
            <a:spLocks/>
          </p:cNvSpPr>
          <p:nvPr/>
        </p:nvSpPr>
        <p:spPr>
          <a:xfrm>
            <a:off x="550333" y="2151411"/>
            <a:ext cx="6087534" cy="432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ysClr val="window" lastClr="FFFFFF"/>
                </a:solidFill>
                <a:latin typeface="Calibri"/>
              </a:rPr>
              <a:t>&gt;Noelle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ATTTGCATTAAAGCGTTTAGCTAGCTA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&gt;Paul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ysClr val="window" lastClr="FFFFFF"/>
                </a:solidFill>
              </a:rPr>
              <a:t>AATTGCATTAAAGCGTTTAGCTACCTA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&gt;Enrique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2400" dirty="0">
                <a:solidFill>
                  <a:sysClr val="window" lastClr="FFFFFF"/>
                </a:solidFill>
              </a:rPr>
              <a:t>TTGCATTACAGCGTATAGCTAGCTC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&gt;Waldo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ysClr val="window" lastClr="FFFFFF"/>
                </a:solidFill>
              </a:rPr>
              <a:t>CTCGTAATTACAGCGTATAGCTAGCGG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95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our sequence data contain Waldo?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E6B3F5E-F9FD-1143-9C5D-6C79AEC12549}"/>
              </a:ext>
            </a:extLst>
          </p:cNvPr>
          <p:cNvSpPr txBox="1">
            <a:spLocks/>
          </p:cNvSpPr>
          <p:nvPr/>
        </p:nvSpPr>
        <p:spPr>
          <a:xfrm>
            <a:off x="1109133" y="2261478"/>
            <a:ext cx="10160000" cy="432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figure that out, we have to search for Waldo’s sequence within the generated sequence data…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boils down to a fancy matching process</a:t>
            </a:r>
          </a:p>
        </p:txBody>
      </p:sp>
    </p:spTree>
    <p:extLst>
      <p:ext uri="{BB962C8B-B14F-4D97-AF65-F5344CB8AC3E}">
        <p14:creationId xmlns:p14="http://schemas.microsoft.com/office/powerpoint/2010/main" val="126350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Anatomy of a </a:t>
            </a:r>
            <a:r>
              <a:rPr lang="en-US" dirty="0" err="1">
                <a:solidFill>
                  <a:schemeClr val="bg1"/>
                </a:solidFill>
              </a:rPr>
              <a:t>fastq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seqeuence</a:t>
            </a:r>
            <a:r>
              <a:rPr lang="en-US" dirty="0">
                <a:solidFill>
                  <a:schemeClr val="bg1"/>
                </a:solidFill>
              </a:rPr>
              <a:t> data) file…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4943C-A7A9-5246-BA8C-B37B5019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1914" y="1380555"/>
            <a:ext cx="9588171" cy="52028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692EA3-A51A-7D42-A819-36D87BB2A989}"/>
              </a:ext>
            </a:extLst>
          </p:cNvPr>
          <p:cNvSpPr/>
          <p:nvPr/>
        </p:nvSpPr>
        <p:spPr>
          <a:xfrm>
            <a:off x="1337733" y="1540933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F2AD5F-2B71-E548-A2E6-F0E84621DB45}"/>
              </a:ext>
            </a:extLst>
          </p:cNvPr>
          <p:cNvSpPr/>
          <p:nvPr/>
        </p:nvSpPr>
        <p:spPr>
          <a:xfrm>
            <a:off x="1337733" y="2023533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DEC58-DE29-194F-858E-DB1386AFAD86}"/>
              </a:ext>
            </a:extLst>
          </p:cNvPr>
          <p:cNvSpPr/>
          <p:nvPr/>
        </p:nvSpPr>
        <p:spPr>
          <a:xfrm>
            <a:off x="1337733" y="2523555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A1423-0324-5643-B953-A3B971CB4FBC}"/>
              </a:ext>
            </a:extLst>
          </p:cNvPr>
          <p:cNvSpPr/>
          <p:nvPr/>
        </p:nvSpPr>
        <p:spPr>
          <a:xfrm>
            <a:off x="1337732" y="3032044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694E6F-595D-384E-89CF-63AC45DC1B63}"/>
              </a:ext>
            </a:extLst>
          </p:cNvPr>
          <p:cNvSpPr/>
          <p:nvPr/>
        </p:nvSpPr>
        <p:spPr>
          <a:xfrm>
            <a:off x="1337732" y="3521157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BF189-E297-0F4A-A8E7-74B2B7FA6ED0}"/>
              </a:ext>
            </a:extLst>
          </p:cNvPr>
          <p:cNvSpPr/>
          <p:nvPr/>
        </p:nvSpPr>
        <p:spPr>
          <a:xfrm>
            <a:off x="1337732" y="4040555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BB8B5-E624-D749-B0BC-CA020C65180E}"/>
              </a:ext>
            </a:extLst>
          </p:cNvPr>
          <p:cNvSpPr/>
          <p:nvPr/>
        </p:nvSpPr>
        <p:spPr>
          <a:xfrm>
            <a:off x="1337731" y="4523155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C9B548-7F1E-9E4B-A03B-ED8BF7F969E9}"/>
              </a:ext>
            </a:extLst>
          </p:cNvPr>
          <p:cNvSpPr/>
          <p:nvPr/>
        </p:nvSpPr>
        <p:spPr>
          <a:xfrm>
            <a:off x="1337731" y="5042553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0B44C-5649-1542-AF6B-435585C663C0}"/>
              </a:ext>
            </a:extLst>
          </p:cNvPr>
          <p:cNvSpPr/>
          <p:nvPr/>
        </p:nvSpPr>
        <p:spPr>
          <a:xfrm>
            <a:off x="1337730" y="5529427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0FC86-5787-7A44-81E0-7B7C5AB19E0B}"/>
              </a:ext>
            </a:extLst>
          </p:cNvPr>
          <p:cNvSpPr/>
          <p:nvPr/>
        </p:nvSpPr>
        <p:spPr>
          <a:xfrm>
            <a:off x="1337729" y="6029449"/>
            <a:ext cx="9508067" cy="152400"/>
          </a:xfrm>
          <a:prstGeom prst="rect">
            <a:avLst/>
          </a:prstGeom>
          <a:solidFill>
            <a:srgbClr val="FFF08E">
              <a:alpha val="3294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274638"/>
            <a:ext cx="12005733" cy="1143000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The bioinformatic process involves searching *every* sequence read for *every* reference of interest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17255-E8A4-BB4D-BD7E-537CCE220F49}"/>
              </a:ext>
            </a:extLst>
          </p:cNvPr>
          <p:cNvSpPr txBox="1">
            <a:spLocks/>
          </p:cNvSpPr>
          <p:nvPr/>
        </p:nvSpPr>
        <p:spPr>
          <a:xfrm>
            <a:off x="262467" y="2261478"/>
            <a:ext cx="6087534" cy="432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ysClr val="window" lastClr="FFFFFF"/>
                </a:solidFill>
                <a:latin typeface="Calibri"/>
              </a:rPr>
              <a:t>&gt;Noelle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ATTTGCATTAAAGCGTTTAGCTAGCTA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&gt;Paul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ysClr val="window" lastClr="FFFFFF"/>
                </a:solidFill>
              </a:rPr>
              <a:t>AATTGCATTAAAGCGTTTAGCTACCTA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&gt;Enrique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2400" dirty="0">
                <a:solidFill>
                  <a:sysClr val="window" lastClr="FFFFFF"/>
                </a:solidFill>
              </a:rPr>
              <a:t>TTGCATTACAGCGTATAGCTAGCTC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&gt;Waldo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ysClr val="window" lastClr="FFFFFF"/>
                </a:solidFill>
              </a:rPr>
              <a:t>CTCGTAATTACAGCGTATAGCTAGCGG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CB1ECF-89BC-514D-8F61-0F190972811C}"/>
              </a:ext>
            </a:extLst>
          </p:cNvPr>
          <p:cNvGrpSpPr/>
          <p:nvPr/>
        </p:nvGrpSpPr>
        <p:grpSpPr>
          <a:xfrm>
            <a:off x="5841999" y="2667000"/>
            <a:ext cx="6087534" cy="3653895"/>
            <a:chOff x="1301914" y="1380555"/>
            <a:chExt cx="9588171" cy="52028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62F157-BB9C-BF49-9574-AF3618306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01914" y="1380555"/>
              <a:ext cx="9588171" cy="52028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74D517-B4DC-2345-B335-33736FD279DD}"/>
                </a:ext>
              </a:extLst>
            </p:cNvPr>
            <p:cNvSpPr/>
            <p:nvPr/>
          </p:nvSpPr>
          <p:spPr>
            <a:xfrm>
              <a:off x="1337733" y="1540933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54235B-4F47-CB49-9628-CA1D2E7B415D}"/>
                </a:ext>
              </a:extLst>
            </p:cNvPr>
            <p:cNvSpPr/>
            <p:nvPr/>
          </p:nvSpPr>
          <p:spPr>
            <a:xfrm>
              <a:off x="1337733" y="2023533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03B2A6-384A-7A44-B9DB-B1E82F213B2E}"/>
                </a:ext>
              </a:extLst>
            </p:cNvPr>
            <p:cNvSpPr/>
            <p:nvPr/>
          </p:nvSpPr>
          <p:spPr>
            <a:xfrm>
              <a:off x="1337733" y="2523555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9F4309-8179-B244-A334-994E9E4685F2}"/>
                </a:ext>
              </a:extLst>
            </p:cNvPr>
            <p:cNvSpPr/>
            <p:nvPr/>
          </p:nvSpPr>
          <p:spPr>
            <a:xfrm>
              <a:off x="1337732" y="3032044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B0A23-00BC-EC49-B2C6-7468A0DD21DB}"/>
                </a:ext>
              </a:extLst>
            </p:cNvPr>
            <p:cNvSpPr/>
            <p:nvPr/>
          </p:nvSpPr>
          <p:spPr>
            <a:xfrm>
              <a:off x="1337732" y="3521157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2C4E5-16DB-3A4C-9165-7ABA524D7D65}"/>
                </a:ext>
              </a:extLst>
            </p:cNvPr>
            <p:cNvSpPr/>
            <p:nvPr/>
          </p:nvSpPr>
          <p:spPr>
            <a:xfrm>
              <a:off x="1337732" y="4040555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C82DA9-152B-F946-973E-4E66E4E7DF25}"/>
                </a:ext>
              </a:extLst>
            </p:cNvPr>
            <p:cNvSpPr/>
            <p:nvPr/>
          </p:nvSpPr>
          <p:spPr>
            <a:xfrm>
              <a:off x="1337731" y="4523155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6A9D85-B5D0-7A49-9B31-29AA8FDED188}"/>
                </a:ext>
              </a:extLst>
            </p:cNvPr>
            <p:cNvSpPr/>
            <p:nvPr/>
          </p:nvSpPr>
          <p:spPr>
            <a:xfrm>
              <a:off x="1337731" y="5042553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4D0070-5F61-A946-9972-DA22E403D540}"/>
                </a:ext>
              </a:extLst>
            </p:cNvPr>
            <p:cNvSpPr/>
            <p:nvPr/>
          </p:nvSpPr>
          <p:spPr>
            <a:xfrm>
              <a:off x="1337730" y="5529427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B4FA53-983F-B445-9403-CEFB0AEDACF5}"/>
                </a:ext>
              </a:extLst>
            </p:cNvPr>
            <p:cNvSpPr/>
            <p:nvPr/>
          </p:nvSpPr>
          <p:spPr>
            <a:xfrm>
              <a:off x="1337729" y="6029449"/>
              <a:ext cx="9508067" cy="152400"/>
            </a:xfrm>
            <a:prstGeom prst="rect">
              <a:avLst/>
            </a:prstGeom>
            <a:solidFill>
              <a:srgbClr val="FFF08E">
                <a:alpha val="32941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24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274638"/>
            <a:ext cx="12005733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the end, you generate a </a:t>
            </a:r>
            <a:r>
              <a:rPr lang="en-US" sz="3200" b="1" u="sng" dirty="0">
                <a:solidFill>
                  <a:schemeClr val="bg1"/>
                </a:solidFill>
              </a:rPr>
              <a:t>count</a:t>
            </a:r>
            <a:r>
              <a:rPr lang="en-US" sz="3200" dirty="0">
                <a:solidFill>
                  <a:schemeClr val="bg1"/>
                </a:solidFill>
              </a:rPr>
              <a:t> of the number of times each reference sequence was “seen” in the sequence data for each sample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17255-E8A4-BB4D-BD7E-537CCE220F49}"/>
              </a:ext>
            </a:extLst>
          </p:cNvPr>
          <p:cNvSpPr txBox="1">
            <a:spLocks/>
          </p:cNvSpPr>
          <p:nvPr/>
        </p:nvSpPr>
        <p:spPr>
          <a:xfrm>
            <a:off x="262466" y="2261478"/>
            <a:ext cx="6807201" cy="432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&gt;Noelle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ATTTGCATTAAAGCGTTTAGCTAGCTA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&gt;Paul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ysClr val="window" lastClr="FFFFFF"/>
                </a:solidFill>
              </a:rPr>
              <a:t>AATTGCATTAAAGCGTTTAGCTACCTA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&gt;Enrique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dirty="0">
                <a:solidFill>
                  <a:sysClr val="window" lastClr="FFFFFF"/>
                </a:solidFill>
              </a:rPr>
              <a:t>TTGCATTACAGCGTATAGCTAGCTC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&gt;Waldo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ysClr val="window" lastClr="FFFFFF"/>
                </a:solidFill>
              </a:rPr>
              <a:t>CTCGTAATTACAGCGTATAGCTAGCGG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A08751F-04A3-A44E-80C6-E96991D577BD}"/>
              </a:ext>
            </a:extLst>
          </p:cNvPr>
          <p:cNvSpPr/>
          <p:nvPr/>
        </p:nvSpPr>
        <p:spPr>
          <a:xfrm>
            <a:off x="6438797" y="2833419"/>
            <a:ext cx="1486003" cy="59558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96E44A-6232-F042-BDF5-160346D7AAEB}"/>
              </a:ext>
            </a:extLst>
          </p:cNvPr>
          <p:cNvSpPr/>
          <p:nvPr/>
        </p:nvSpPr>
        <p:spPr>
          <a:xfrm>
            <a:off x="6438796" y="3891752"/>
            <a:ext cx="1486003" cy="59558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04AF81-5E96-E341-94FF-C66DE4F9008A}"/>
              </a:ext>
            </a:extLst>
          </p:cNvPr>
          <p:cNvSpPr/>
          <p:nvPr/>
        </p:nvSpPr>
        <p:spPr>
          <a:xfrm>
            <a:off x="6438795" y="4848485"/>
            <a:ext cx="1486003" cy="59558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AD0FA5A-E7BC-6D42-94DF-2EE1E24993A2}"/>
              </a:ext>
            </a:extLst>
          </p:cNvPr>
          <p:cNvSpPr/>
          <p:nvPr/>
        </p:nvSpPr>
        <p:spPr>
          <a:xfrm>
            <a:off x="6438794" y="5819816"/>
            <a:ext cx="1486003" cy="59558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6491A1-1691-A94B-8A41-EC4F4A53E1C4}"/>
              </a:ext>
            </a:extLst>
          </p:cNvPr>
          <p:cNvSpPr txBox="1">
            <a:spLocks/>
          </p:cNvSpPr>
          <p:nvPr/>
        </p:nvSpPr>
        <p:spPr>
          <a:xfrm>
            <a:off x="7924798" y="2641600"/>
            <a:ext cx="601135" cy="39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0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F6C39D-A34C-564B-949C-7D48F8A1C2DD}"/>
              </a:ext>
            </a:extLst>
          </p:cNvPr>
          <p:cNvSpPr txBox="1">
            <a:spLocks/>
          </p:cNvSpPr>
          <p:nvPr/>
        </p:nvSpPr>
        <p:spPr>
          <a:xfrm>
            <a:off x="8779929" y="2641600"/>
            <a:ext cx="601135" cy="39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7B05D8-D1E3-354B-97E6-7784C50CB07E}"/>
              </a:ext>
            </a:extLst>
          </p:cNvPr>
          <p:cNvSpPr txBox="1">
            <a:spLocks/>
          </p:cNvSpPr>
          <p:nvPr/>
        </p:nvSpPr>
        <p:spPr>
          <a:xfrm>
            <a:off x="9635060" y="2633133"/>
            <a:ext cx="601135" cy="39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1C92ED-ACD0-C441-9186-153A187CB3BB}"/>
              </a:ext>
            </a:extLst>
          </p:cNvPr>
          <p:cNvSpPr txBox="1">
            <a:spLocks/>
          </p:cNvSpPr>
          <p:nvPr/>
        </p:nvSpPr>
        <p:spPr>
          <a:xfrm>
            <a:off x="10490190" y="2633133"/>
            <a:ext cx="601135" cy="39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2655AF-B8EB-C644-880A-96846D8DAABC}"/>
              </a:ext>
            </a:extLst>
          </p:cNvPr>
          <p:cNvSpPr txBox="1">
            <a:spLocks/>
          </p:cNvSpPr>
          <p:nvPr/>
        </p:nvSpPr>
        <p:spPr>
          <a:xfrm>
            <a:off x="6561655" y="2081145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1BA9E99-55AF-A840-9825-964BEB0B568B}"/>
              </a:ext>
            </a:extLst>
          </p:cNvPr>
          <p:cNvSpPr txBox="1">
            <a:spLocks/>
          </p:cNvSpPr>
          <p:nvPr/>
        </p:nvSpPr>
        <p:spPr>
          <a:xfrm>
            <a:off x="7505684" y="2072591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DDA355-41DA-8447-9775-CA60283E6817}"/>
              </a:ext>
            </a:extLst>
          </p:cNvPr>
          <p:cNvSpPr txBox="1">
            <a:spLocks/>
          </p:cNvSpPr>
          <p:nvPr/>
        </p:nvSpPr>
        <p:spPr>
          <a:xfrm>
            <a:off x="8403151" y="2064037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78D3F4-5B37-9B4D-A899-54003A1FB83D}"/>
              </a:ext>
            </a:extLst>
          </p:cNvPr>
          <p:cNvSpPr txBox="1">
            <a:spLocks/>
          </p:cNvSpPr>
          <p:nvPr/>
        </p:nvSpPr>
        <p:spPr>
          <a:xfrm>
            <a:off x="9300618" y="2064037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ECA3A08-0B86-F540-8A82-69064A38FD46}"/>
              </a:ext>
            </a:extLst>
          </p:cNvPr>
          <p:cNvSpPr txBox="1">
            <a:spLocks/>
          </p:cNvSpPr>
          <p:nvPr/>
        </p:nvSpPr>
        <p:spPr>
          <a:xfrm>
            <a:off x="10198084" y="2064036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71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302865"/>
            <a:ext cx="12005733" cy="1143000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This is the count matrix, and it contains all of the quantitative data that we need to characterize the microbial community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17255-E8A4-BB4D-BD7E-537CCE220F49}"/>
              </a:ext>
            </a:extLst>
          </p:cNvPr>
          <p:cNvSpPr txBox="1">
            <a:spLocks/>
          </p:cNvSpPr>
          <p:nvPr/>
        </p:nvSpPr>
        <p:spPr>
          <a:xfrm>
            <a:off x="262466" y="2261478"/>
            <a:ext cx="6807201" cy="432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&gt;Noelle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ATTTGCATTAAAGCGTTTAGCTAGCTA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&gt;Paul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ysClr val="window" lastClr="FFFFFF"/>
                </a:solidFill>
              </a:rPr>
              <a:t>AATTGCATTAAAGCGTTTAGCTACCTA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&gt;Enrique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dirty="0">
                <a:solidFill>
                  <a:sysClr val="window" lastClr="FFFFFF"/>
                </a:solidFill>
              </a:rPr>
              <a:t>TTGCATTACAGCGTATAGCTAGCTC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&gt;Waldo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ysClr val="window" lastClr="FFFFFF"/>
                </a:solidFill>
              </a:rPr>
              <a:t>CTCGTAATTACAGCGTATAGCTAGCGG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A08751F-04A3-A44E-80C6-E96991D577BD}"/>
              </a:ext>
            </a:extLst>
          </p:cNvPr>
          <p:cNvSpPr/>
          <p:nvPr/>
        </p:nvSpPr>
        <p:spPr>
          <a:xfrm>
            <a:off x="6438797" y="2833419"/>
            <a:ext cx="1486003" cy="59558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96E44A-6232-F042-BDF5-160346D7AAEB}"/>
              </a:ext>
            </a:extLst>
          </p:cNvPr>
          <p:cNvSpPr/>
          <p:nvPr/>
        </p:nvSpPr>
        <p:spPr>
          <a:xfrm>
            <a:off x="6438796" y="3891752"/>
            <a:ext cx="1486003" cy="59558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04AF81-5E96-E341-94FF-C66DE4F9008A}"/>
              </a:ext>
            </a:extLst>
          </p:cNvPr>
          <p:cNvSpPr/>
          <p:nvPr/>
        </p:nvSpPr>
        <p:spPr>
          <a:xfrm>
            <a:off x="6438795" y="4848485"/>
            <a:ext cx="1486003" cy="59558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AD0FA5A-E7BC-6D42-94DF-2EE1E24993A2}"/>
              </a:ext>
            </a:extLst>
          </p:cNvPr>
          <p:cNvSpPr/>
          <p:nvPr/>
        </p:nvSpPr>
        <p:spPr>
          <a:xfrm>
            <a:off x="6438794" y="5819816"/>
            <a:ext cx="1486003" cy="59558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6491A1-1691-A94B-8A41-EC4F4A53E1C4}"/>
              </a:ext>
            </a:extLst>
          </p:cNvPr>
          <p:cNvSpPr txBox="1">
            <a:spLocks/>
          </p:cNvSpPr>
          <p:nvPr/>
        </p:nvSpPr>
        <p:spPr>
          <a:xfrm>
            <a:off x="7924798" y="2641600"/>
            <a:ext cx="601135" cy="39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0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F6C39D-A34C-564B-949C-7D48F8A1C2DD}"/>
              </a:ext>
            </a:extLst>
          </p:cNvPr>
          <p:cNvSpPr txBox="1">
            <a:spLocks/>
          </p:cNvSpPr>
          <p:nvPr/>
        </p:nvSpPr>
        <p:spPr>
          <a:xfrm>
            <a:off x="8779929" y="2641600"/>
            <a:ext cx="601135" cy="39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7B05D8-D1E3-354B-97E6-7784C50CB07E}"/>
              </a:ext>
            </a:extLst>
          </p:cNvPr>
          <p:cNvSpPr txBox="1">
            <a:spLocks/>
          </p:cNvSpPr>
          <p:nvPr/>
        </p:nvSpPr>
        <p:spPr>
          <a:xfrm>
            <a:off x="9635060" y="2633133"/>
            <a:ext cx="601135" cy="39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1C92ED-ACD0-C441-9186-153A187CB3BB}"/>
              </a:ext>
            </a:extLst>
          </p:cNvPr>
          <p:cNvSpPr txBox="1">
            <a:spLocks/>
          </p:cNvSpPr>
          <p:nvPr/>
        </p:nvSpPr>
        <p:spPr>
          <a:xfrm>
            <a:off x="10490190" y="2633133"/>
            <a:ext cx="601135" cy="39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2655AF-B8EB-C644-880A-96846D8DAABC}"/>
              </a:ext>
            </a:extLst>
          </p:cNvPr>
          <p:cNvSpPr txBox="1">
            <a:spLocks/>
          </p:cNvSpPr>
          <p:nvPr/>
        </p:nvSpPr>
        <p:spPr>
          <a:xfrm>
            <a:off x="6561655" y="2081145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1BA9E99-55AF-A840-9825-964BEB0B568B}"/>
              </a:ext>
            </a:extLst>
          </p:cNvPr>
          <p:cNvSpPr txBox="1">
            <a:spLocks/>
          </p:cNvSpPr>
          <p:nvPr/>
        </p:nvSpPr>
        <p:spPr>
          <a:xfrm>
            <a:off x="7505684" y="2072591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DDA355-41DA-8447-9775-CA60283E6817}"/>
              </a:ext>
            </a:extLst>
          </p:cNvPr>
          <p:cNvSpPr txBox="1">
            <a:spLocks/>
          </p:cNvSpPr>
          <p:nvPr/>
        </p:nvSpPr>
        <p:spPr>
          <a:xfrm>
            <a:off x="8403151" y="2064037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78D3F4-5B37-9B4D-A899-54003A1FB83D}"/>
              </a:ext>
            </a:extLst>
          </p:cNvPr>
          <p:cNvSpPr txBox="1">
            <a:spLocks/>
          </p:cNvSpPr>
          <p:nvPr/>
        </p:nvSpPr>
        <p:spPr>
          <a:xfrm>
            <a:off x="9300618" y="2064037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ECA3A08-0B86-F540-8A82-69064A38FD46}"/>
              </a:ext>
            </a:extLst>
          </p:cNvPr>
          <p:cNvSpPr txBox="1">
            <a:spLocks/>
          </p:cNvSpPr>
          <p:nvPr/>
        </p:nvSpPr>
        <p:spPr>
          <a:xfrm>
            <a:off x="10198084" y="2064036"/>
            <a:ext cx="1185346" cy="63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340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ipeline&#10;&#10;Description automatically generated">
            <a:extLst>
              <a:ext uri="{FF2B5EF4-FFF2-40B4-BE49-F238E27FC236}">
                <a16:creationId xmlns:a16="http://schemas.microsoft.com/office/drawing/2014/main" id="{9A28619D-35EC-6B51-508A-5B73732B9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594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2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5BB8-1CA5-AE4C-9D07-2A466712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Objectives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35B4E56-5A17-3848-809E-968F824728A2}"/>
              </a:ext>
            </a:extLst>
          </p:cNvPr>
          <p:cNvSpPr txBox="1">
            <a:spLocks/>
          </p:cNvSpPr>
          <p:nvPr/>
        </p:nvSpPr>
        <p:spPr>
          <a:xfrm>
            <a:off x="262467" y="1769533"/>
            <a:ext cx="11573934" cy="481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1" u="sng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the end of today, you will be able to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Explain common sequencing errors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Interpret sequence data QC reports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Describe the characteristics of a typical metagenomic dataset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Discuss the limitations of common sequence databases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</a:rPr>
              <a:t>Describe and c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ompare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several bioinformatic matching algorithms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defRPr/>
            </a:pPr>
            <a:r>
              <a:rPr lang="en-US" dirty="0">
                <a:solidFill>
                  <a:sysClr val="window" lastClr="FFFFFF"/>
                </a:solidFill>
              </a:rPr>
              <a:t>Discuss the limitations and benefits of bioinformatic matching algorithms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Execute AMR++ and </a:t>
            </a:r>
            <a:r>
              <a:rPr lang="en-US" dirty="0">
                <a:solidFill>
                  <a:sysClr val="window" lastClr="FFFFFF"/>
                </a:solidFill>
                <a:latin typeface="Calibri"/>
              </a:rPr>
              <a:t>understand its outputs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69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B1F8A-E15E-254A-B32C-0B0F5B2EBB28}"/>
              </a:ext>
            </a:extLst>
          </p:cNvPr>
          <p:cNvSpPr txBox="1">
            <a:spLocks/>
          </p:cNvSpPr>
          <p:nvPr/>
        </p:nvSpPr>
        <p:spPr>
          <a:xfrm>
            <a:off x="379141" y="1996068"/>
            <a:ext cx="11433718" cy="4390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2352"/>
              </a:spcBef>
              <a:buNone/>
              <a:defRPr/>
            </a:pPr>
            <a:r>
              <a:rPr kumimoji="0" lang="en-US" sz="4800" b="0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use bioinformatics to turn the sequence data into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36261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3794C9-91B7-3D47-9E35-BDF6D77AA488}"/>
              </a:ext>
            </a:extLst>
          </p:cNvPr>
          <p:cNvSpPr txBox="1">
            <a:spLocks/>
          </p:cNvSpPr>
          <p:nvPr/>
        </p:nvSpPr>
        <p:spPr>
          <a:xfrm>
            <a:off x="379141" y="485422"/>
            <a:ext cx="11293570" cy="590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most scientific studies, the generated data need to be processed into a </a:t>
            </a:r>
            <a:r>
              <a:rPr kumimoji="0" lang="en-US" sz="4000" b="0" i="1" u="sng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quantitative format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order to perform statistics and generate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dirty="0">
                <a:solidFill>
                  <a:sysClr val="window" lastClr="FFFFFF"/>
                </a:solidFill>
                <a:latin typeface="Calibri"/>
              </a:rPr>
              <a:t>In metagenomic studies, this is also the case. The “special” thing about metagenomic data is that turning it into quantitative data is a </a:t>
            </a:r>
            <a:r>
              <a:rPr lang="en-US" sz="4000" b="1" dirty="0">
                <a:solidFill>
                  <a:srgbClr val="FFC000"/>
                </a:solidFill>
                <a:latin typeface="Calibri"/>
              </a:rPr>
              <a:t>major technical challenge</a:t>
            </a:r>
            <a:r>
              <a:rPr lang="en-US" sz="4000" dirty="0">
                <a:solidFill>
                  <a:sysClr val="window" lastClr="FFFFFF"/>
                </a:solidFill>
                <a:latin typeface="Calibri"/>
              </a:rPr>
              <a:t>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0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3794C9-91B7-3D47-9E35-BDF6D77AA488}"/>
              </a:ext>
            </a:extLst>
          </p:cNvPr>
          <p:cNvSpPr txBox="1">
            <a:spLocks/>
          </p:cNvSpPr>
          <p:nvPr/>
        </p:nvSpPr>
        <p:spPr>
          <a:xfrm>
            <a:off x="379141" y="2732049"/>
            <a:ext cx="1143371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overcome this challenge using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21920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goal: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4943C-A7A9-5246-BA8C-B37B5019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296" y="2557322"/>
            <a:ext cx="4539973" cy="246351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43E7C038-2D4C-3049-9138-BD6C9009AA97}"/>
              </a:ext>
            </a:extLst>
          </p:cNvPr>
          <p:cNvSpPr/>
          <p:nvPr/>
        </p:nvSpPr>
        <p:spPr>
          <a:xfrm>
            <a:off x="4923264" y="3451978"/>
            <a:ext cx="2319454" cy="67420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hylogenetic tree - Wikipedia">
            <a:extLst>
              <a:ext uri="{FF2B5EF4-FFF2-40B4-BE49-F238E27FC236}">
                <a16:creationId xmlns:a16="http://schemas.microsoft.com/office/drawing/2014/main" id="{EC98117E-940C-2A43-A95F-C21CE6B6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6713" y="2557321"/>
            <a:ext cx="4553770" cy="24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26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data do we need in order to quantify the microbiome or </a:t>
            </a:r>
            <a:r>
              <a:rPr lang="en-US" dirty="0" err="1">
                <a:solidFill>
                  <a:schemeClr val="bg1"/>
                </a:solidFill>
              </a:rPr>
              <a:t>resistome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6" name="Picture 2" descr="Phylogenetic tree - Wikipedia">
            <a:extLst>
              <a:ext uri="{FF2B5EF4-FFF2-40B4-BE49-F238E27FC236}">
                <a16:creationId xmlns:a16="http://schemas.microsoft.com/office/drawing/2014/main" id="{EC98117E-940C-2A43-A95F-C21CE6B6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13" y="2735121"/>
            <a:ext cx="4553770" cy="24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7E579908-0AFF-2547-89B4-BCF0C56F2F0B}"/>
              </a:ext>
            </a:extLst>
          </p:cNvPr>
          <p:cNvSpPr/>
          <p:nvPr/>
        </p:nvSpPr>
        <p:spPr>
          <a:xfrm>
            <a:off x="5257800" y="2633521"/>
            <a:ext cx="389468" cy="2658146"/>
          </a:xfrm>
          <a:prstGeom prst="rightBrace">
            <a:avLst>
              <a:gd name="adj1" fmla="val 22756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46FB5A-DF68-E347-B1D5-082F039B5D16}"/>
              </a:ext>
            </a:extLst>
          </p:cNvPr>
          <p:cNvSpPr txBox="1">
            <a:spLocks/>
          </p:cNvSpPr>
          <p:nvPr/>
        </p:nvSpPr>
        <p:spPr>
          <a:xfrm>
            <a:off x="5731933" y="2684321"/>
            <a:ext cx="6400800" cy="255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list of microbes/genes in each sample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ysClr val="window" lastClr="FFFFFF"/>
                </a:solidFill>
                <a:latin typeface="Calibri"/>
              </a:rPr>
              <a:t>A count of each microbe/gene in each sample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11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we turn the sequence data into a list and a count of microbes/genes?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4943C-A7A9-5246-BA8C-B37B5019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296" y="2557322"/>
            <a:ext cx="4539973" cy="246351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43E7C038-2D4C-3049-9138-BD6C9009AA97}"/>
              </a:ext>
            </a:extLst>
          </p:cNvPr>
          <p:cNvSpPr/>
          <p:nvPr/>
        </p:nvSpPr>
        <p:spPr>
          <a:xfrm>
            <a:off x="4923264" y="3451978"/>
            <a:ext cx="2319454" cy="67420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05F4E4-823B-DA40-BEC1-652D9547AFCD}"/>
              </a:ext>
            </a:extLst>
          </p:cNvPr>
          <p:cNvSpPr txBox="1">
            <a:spLocks/>
          </p:cNvSpPr>
          <p:nvPr/>
        </p:nvSpPr>
        <p:spPr>
          <a:xfrm>
            <a:off x="4859867" y="1482054"/>
            <a:ext cx="2566846" cy="255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F531F1-9748-0541-98D2-367C5CB4AD4A}"/>
              </a:ext>
            </a:extLst>
          </p:cNvPr>
          <p:cNvSpPr txBox="1">
            <a:spLocks/>
          </p:cNvSpPr>
          <p:nvPr/>
        </p:nvSpPr>
        <p:spPr>
          <a:xfrm>
            <a:off x="7306115" y="2473145"/>
            <a:ext cx="4585422" cy="255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list of microbes/genes in each sample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35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ysClr val="window" lastClr="FFFFFF"/>
                </a:solidFill>
                <a:latin typeface="Calibri"/>
              </a:rPr>
              <a:t>A count of each microbe/gene in each sample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37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AC-EADF-5F4C-A6EB-B94F3A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we turn the sequence data into a list and a count of microbes/genes?</a:t>
            </a:r>
          </a:p>
        </p:txBody>
      </p:sp>
      <p:pic>
        <p:nvPicPr>
          <p:cNvPr id="2050" name="Picture 2" descr="Amazon.com: Where's Waldo - Toys Poster 36 x 24in: Posters &amp; Prints">
            <a:extLst>
              <a:ext uri="{FF2B5EF4-FFF2-40B4-BE49-F238E27FC236}">
                <a16:creationId xmlns:a16="http://schemas.microsoft.com/office/drawing/2014/main" id="{BF699761-3465-8645-9B04-AFA1929F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5733"/>
            <a:ext cx="72771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83C56D3-79F8-6A4B-A7D7-6CEF6FBC46A5}"/>
              </a:ext>
            </a:extLst>
          </p:cNvPr>
          <p:cNvSpPr/>
          <p:nvPr/>
        </p:nvSpPr>
        <p:spPr>
          <a:xfrm>
            <a:off x="8381999" y="1752599"/>
            <a:ext cx="2743201" cy="1286933"/>
          </a:xfrm>
          <a:prstGeom prst="wedgeRoundRectCallout">
            <a:avLst>
              <a:gd name="adj1" fmla="val -81827"/>
              <a:gd name="adj2" fmla="val -6621"/>
              <a:gd name="adj3" fmla="val 16667"/>
            </a:avLst>
          </a:prstGeom>
          <a:solidFill>
            <a:srgbClr val="FFF0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(And how many Waldos are there?)</a:t>
            </a:r>
          </a:p>
        </p:txBody>
      </p:sp>
    </p:spTree>
    <p:extLst>
      <p:ext uri="{BB962C8B-B14F-4D97-AF65-F5344CB8AC3E}">
        <p14:creationId xmlns:p14="http://schemas.microsoft.com/office/powerpoint/2010/main" val="184384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3CE5-557B-6546-B919-3BABD0AC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First, we have to know what we’re looking for</a:t>
            </a:r>
          </a:p>
        </p:txBody>
      </p:sp>
      <p:pic>
        <p:nvPicPr>
          <p:cNvPr id="3074" name="Picture 2" descr="Seth Rogen &amp; Evan Goldberg Spearheading 'Where's Waldo' – Deadline">
            <a:extLst>
              <a:ext uri="{FF2B5EF4-FFF2-40B4-BE49-F238E27FC236}">
                <a16:creationId xmlns:a16="http://schemas.microsoft.com/office/drawing/2014/main" id="{3148ED37-7E0B-F647-9AC9-13475A94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89617"/>
            <a:ext cx="7620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1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40380</TotalTime>
  <Words>479</Words>
  <Application>Microsoft Macintosh PowerPoint</Application>
  <PresentationFormat>Widescreen</PresentationFormat>
  <Paragraphs>138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System Font Regular</vt:lpstr>
      <vt:lpstr>Office Theme</vt:lpstr>
      <vt:lpstr>Turning sequence data into information</vt:lpstr>
      <vt:lpstr>PowerPoint Presentation</vt:lpstr>
      <vt:lpstr>PowerPoint Presentation</vt:lpstr>
      <vt:lpstr>PowerPoint Presentation</vt:lpstr>
      <vt:lpstr>The goal:</vt:lpstr>
      <vt:lpstr>What data do we need in order to quantify the microbiome or resistome?</vt:lpstr>
      <vt:lpstr>How do we turn the sequence data into a list and a count of microbes/genes?</vt:lpstr>
      <vt:lpstr>How do we turn the sequence data into a list and a count of microbes/genes?</vt:lpstr>
      <vt:lpstr> First, we have to know what we’re looking for</vt:lpstr>
      <vt:lpstr>This involves some type of matching to a reference database</vt:lpstr>
      <vt:lpstr>The reference database contains the sequences you want to find in the generated sequence data</vt:lpstr>
      <vt:lpstr>Does our sequence data contain Waldo?</vt:lpstr>
      <vt:lpstr>Anatomy of a fastq (seqeuence data) file…</vt:lpstr>
      <vt:lpstr>The bioinformatic process involves searching *every* sequence read for *every* reference of interest</vt:lpstr>
      <vt:lpstr>In the end, you generate a count of the number of times each reference sequence was “seen” in the sequence data for each sample</vt:lpstr>
      <vt:lpstr>This is the count matrix, and it contains all of the quantitative data that we need to characterize the microbial community</vt:lpstr>
      <vt:lpstr>PowerPoint Presentation</vt:lpstr>
      <vt:lpstr>Learning Objectives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Noelle Noyes</dc:creator>
  <cp:lastModifiedBy>Noelle Noyes</cp:lastModifiedBy>
  <cp:revision>254</cp:revision>
  <cp:lastPrinted>2019-10-14T15:39:43Z</cp:lastPrinted>
  <dcterms:created xsi:type="dcterms:W3CDTF">2015-08-26T18:36:12Z</dcterms:created>
  <dcterms:modified xsi:type="dcterms:W3CDTF">2024-06-18T11:24:17Z</dcterms:modified>
</cp:coreProperties>
</file>