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560" r:id="rId3"/>
    <p:sldId id="563" r:id="rId4"/>
    <p:sldId id="561" r:id="rId5"/>
    <p:sldId id="5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1"/>
    <p:restoredTop sz="66446"/>
  </p:normalViewPr>
  <p:slideViewPr>
    <p:cSldViewPr snapToGrid="0" snapToObjects="1">
      <p:cViewPr varScale="1">
        <p:scale>
          <a:sx n="85" d="100"/>
          <a:sy n="85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3C1F-D8E8-D148-B5CD-050E5A9095DF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B31E6-8A24-C14F-8973-53A18572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differences between 16S and shotgun metagenomics do you know about?</a:t>
            </a:r>
          </a:p>
          <a:p>
            <a:r>
              <a:rPr lang="en-US"/>
              <a:t>https://www.polleverywhere.com/free_text_polls/G5iVh4dJQYEhrJhjO6yw7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8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F73C-9AD3-C249-A316-B29B5FDC406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4754-8CC6-D949-89BD-E28D18BB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827BF06-3C27-F84A-A50A-C11B7DE5F30F}"/>
              </a:ext>
            </a:extLst>
          </p:cNvPr>
          <p:cNvSpPr txBox="1"/>
          <p:nvPr/>
        </p:nvSpPr>
        <p:spPr>
          <a:xfrm>
            <a:off x="0" y="2819431"/>
            <a:ext cx="12191999" cy="95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ctr">
              <a:lnSpc>
                <a:spcPts val="3560"/>
              </a:lnSpc>
            </a:pPr>
            <a:r>
              <a:rPr lang="en-US" sz="4400" spc="335" dirty="0">
                <a:latin typeface="Calibri" panose="020F0502020204030204" pitchFamily="34" charset="0"/>
                <a:cs typeface="Calibri" panose="020F0502020204030204" pitchFamily="34" charset="0"/>
              </a:rPr>
              <a:t>Comparisons between 16S and shotgun metagenomics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differences along this entire workflow except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55EAF-C98A-454D-B0CC-A9A35360EE5B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1" b="9855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33" y="2332536"/>
            <a:ext cx="788272" cy="71269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F9682-B743-8F4A-8DC4-984B8F183D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2699" y="2332536"/>
            <a:ext cx="759253" cy="76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E49D9-7AA1-A341-9074-89A27B3C64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807">
                        <a14:foregroundMark x1="69498" y1="73196" x2="69498" y2="73196"/>
                        <a14:foregroundMark x1="15251" y1="49742" x2="15251" y2="49742"/>
                        <a14:foregroundMark x1="13127" y1="59536" x2="13127" y2="59536"/>
                        <a14:foregroundMark x1="65444" y1="19072" x2="65444" y2="19072"/>
                        <a14:foregroundMark x1="9846" y1="44072" x2="9846" y2="44072"/>
                        <a14:foregroundMark x1="12741" y1="43557" x2="12741" y2="43557"/>
                        <a14:backgroundMark x1="77992" y1="3093" x2="77992" y2="3093"/>
                        <a14:backgroundMark x1="64865" y1="4124" x2="64865" y2="4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939"/>
          <a:stretch/>
        </p:blipFill>
        <p:spPr>
          <a:xfrm>
            <a:off x="5083990" y="2244031"/>
            <a:ext cx="1102168" cy="961537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46368D9-965C-F340-BC8C-ADD37E30BED5}"/>
              </a:ext>
            </a:extLst>
          </p:cNvPr>
          <p:cNvSpPr/>
          <p:nvPr/>
        </p:nvSpPr>
        <p:spPr>
          <a:xfrm>
            <a:off x="891108" y="2136772"/>
            <a:ext cx="137687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5E28F-953D-3B4A-9687-310D1D879BF0}"/>
              </a:ext>
            </a:extLst>
          </p:cNvPr>
          <p:cNvSpPr txBox="1"/>
          <p:nvPr/>
        </p:nvSpPr>
        <p:spPr>
          <a:xfrm>
            <a:off x="7605757" y="2491608"/>
            <a:ext cx="1343379" cy="466381"/>
          </a:xfrm>
          <a:prstGeom prst="rect">
            <a:avLst/>
          </a:prstGeom>
          <a:noFill/>
        </p:spPr>
        <p:txBody>
          <a:bodyPr wrap="square" lIns="91440" r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AGTTCAC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(x 10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8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CEAD7FE-5DD0-234C-8031-435C4A0239AC}"/>
              </a:ext>
            </a:extLst>
          </p:cNvPr>
          <p:cNvSpPr/>
          <p:nvPr/>
        </p:nvSpPr>
        <p:spPr>
          <a:xfrm>
            <a:off x="3281678" y="2136772"/>
            <a:ext cx="1704192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Library Prep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6298267-C5F5-AE4A-9D6E-7717CCE354C8}"/>
              </a:ext>
            </a:extLst>
          </p:cNvPr>
          <p:cNvSpPr/>
          <p:nvPr/>
        </p:nvSpPr>
        <p:spPr>
          <a:xfrm>
            <a:off x="6382396" y="2136772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Sequencing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8BD9452-2126-DD4C-9213-86C705E115AE}"/>
              </a:ext>
            </a:extLst>
          </p:cNvPr>
          <p:cNvSpPr/>
          <p:nvPr/>
        </p:nvSpPr>
        <p:spPr>
          <a:xfrm>
            <a:off x="8859193" y="2136772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Palatino"/>
                <a:cs typeface="Palatino"/>
              </a:rPr>
              <a:t>Data Analysis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pic>
        <p:nvPicPr>
          <p:cNvPr id="1026" name="Picture 2" descr="Relative abundance plots ...">
            <a:extLst>
              <a:ext uri="{FF2B5EF4-FFF2-40B4-BE49-F238E27FC236}">
                <a16:creationId xmlns:a16="http://schemas.microsoft.com/office/drawing/2014/main" id="{1821A7DB-C3DA-72D4-E7FF-AADB3947E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r="48871" b="21922"/>
          <a:stretch/>
        </p:blipFill>
        <p:spPr bwMode="auto">
          <a:xfrm>
            <a:off x="10402827" y="2075269"/>
            <a:ext cx="1686240" cy="12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3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F525-A5C7-0B63-D829-569BB4830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32501-9071-FD37-371D-50EF1179D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free_text_polls/G5iVh4dJQYEhrJhjO6yw7">
            <a:extLst>
              <a:ext uri="{FF2B5EF4-FFF2-40B4-BE49-F238E27FC236}">
                <a16:creationId xmlns:a16="http://schemas.microsoft.com/office/drawing/2014/main" id="{82FBCB39-66DE-B38E-C96F-39538DC476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55EAF-C98A-454D-B0CC-A9A35360EE5B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1" b="9855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33" y="2332536"/>
            <a:ext cx="788272" cy="71269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F9682-B743-8F4A-8DC4-984B8F183D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2699" y="2332536"/>
            <a:ext cx="759253" cy="76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E49D9-7AA1-A341-9074-89A27B3C64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807">
                        <a14:foregroundMark x1="69498" y1="73196" x2="69498" y2="73196"/>
                        <a14:foregroundMark x1="15251" y1="49742" x2="15251" y2="49742"/>
                        <a14:foregroundMark x1="13127" y1="59536" x2="13127" y2="59536"/>
                        <a14:foregroundMark x1="65444" y1="19072" x2="65444" y2="19072"/>
                        <a14:foregroundMark x1="9846" y1="44072" x2="9846" y2="44072"/>
                        <a14:foregroundMark x1="12741" y1="43557" x2="12741" y2="43557"/>
                        <a14:backgroundMark x1="77992" y1="3093" x2="77992" y2="3093"/>
                        <a14:backgroundMark x1="64865" y1="4124" x2="64865" y2="4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939"/>
          <a:stretch/>
        </p:blipFill>
        <p:spPr>
          <a:xfrm>
            <a:off x="5083990" y="2244031"/>
            <a:ext cx="1102168" cy="961537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46368D9-965C-F340-BC8C-ADD37E30BED5}"/>
              </a:ext>
            </a:extLst>
          </p:cNvPr>
          <p:cNvSpPr/>
          <p:nvPr/>
        </p:nvSpPr>
        <p:spPr>
          <a:xfrm>
            <a:off x="891108" y="2136772"/>
            <a:ext cx="137687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5E28F-953D-3B4A-9687-310D1D879BF0}"/>
              </a:ext>
            </a:extLst>
          </p:cNvPr>
          <p:cNvSpPr txBox="1"/>
          <p:nvPr/>
        </p:nvSpPr>
        <p:spPr>
          <a:xfrm>
            <a:off x="7605757" y="2491608"/>
            <a:ext cx="1343379" cy="466381"/>
          </a:xfrm>
          <a:prstGeom prst="rect">
            <a:avLst/>
          </a:prstGeom>
          <a:noFill/>
        </p:spPr>
        <p:txBody>
          <a:bodyPr wrap="square" lIns="91440" r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AGTTCAC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(x 10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8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aramond"/>
              </a:rPr>
              <a:t>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CEAD7FE-5DD0-234C-8031-435C4A0239AC}"/>
              </a:ext>
            </a:extLst>
          </p:cNvPr>
          <p:cNvSpPr/>
          <p:nvPr/>
        </p:nvSpPr>
        <p:spPr>
          <a:xfrm>
            <a:off x="3281678" y="2136772"/>
            <a:ext cx="1704192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Library Prep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6298267-C5F5-AE4A-9D6E-7717CCE354C8}"/>
              </a:ext>
            </a:extLst>
          </p:cNvPr>
          <p:cNvSpPr/>
          <p:nvPr/>
        </p:nvSpPr>
        <p:spPr>
          <a:xfrm>
            <a:off x="6382396" y="2136772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"/>
                <a:ea typeface="+mn-ea"/>
                <a:cs typeface="Palatino"/>
              </a:rPr>
              <a:t>Sequencing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8BD9452-2126-DD4C-9213-86C705E115AE}"/>
              </a:ext>
            </a:extLst>
          </p:cNvPr>
          <p:cNvSpPr/>
          <p:nvPr/>
        </p:nvSpPr>
        <p:spPr>
          <a:xfrm>
            <a:off x="8859193" y="2136772"/>
            <a:ext cx="1403244" cy="1176054"/>
          </a:xfrm>
          <a:prstGeom prst="rightArrow">
            <a:avLst>
              <a:gd name="adj1" fmla="val 50000"/>
              <a:gd name="adj2" fmla="val 21226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Palatino"/>
                <a:cs typeface="Palatino"/>
              </a:rPr>
              <a:t>Data Analysis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"/>
              <a:ea typeface="+mn-ea"/>
              <a:cs typeface="Palatino"/>
            </a:endParaRPr>
          </a:p>
        </p:txBody>
      </p:sp>
      <p:pic>
        <p:nvPicPr>
          <p:cNvPr id="1026" name="Picture 2" descr="Relative abundance plots ...">
            <a:extLst>
              <a:ext uri="{FF2B5EF4-FFF2-40B4-BE49-F238E27FC236}">
                <a16:creationId xmlns:a16="http://schemas.microsoft.com/office/drawing/2014/main" id="{1821A7DB-C3DA-72D4-E7FF-AADB3947E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r="48871" b="21922"/>
          <a:stretch/>
        </p:blipFill>
        <p:spPr bwMode="auto">
          <a:xfrm>
            <a:off x="10402827" y="2075269"/>
            <a:ext cx="1686240" cy="129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A911B0F5-E5A9-975E-DE25-E830A55EB0DE}"/>
              </a:ext>
            </a:extLst>
          </p:cNvPr>
          <p:cNvSpPr/>
          <p:nvPr/>
        </p:nvSpPr>
        <p:spPr>
          <a:xfrm>
            <a:off x="3722067" y="439879"/>
            <a:ext cx="4747866" cy="1176054"/>
          </a:xfrm>
          <a:prstGeom prst="wedgeRectCallout">
            <a:avLst>
              <a:gd name="adj1" fmla="val -44336"/>
              <a:gd name="adj2" fmla="val 1185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All of the differences stem from this key step!!</a:t>
            </a:r>
          </a:p>
        </p:txBody>
      </p:sp>
    </p:spTree>
    <p:extLst>
      <p:ext uri="{BB962C8B-B14F-4D97-AF65-F5344CB8AC3E}">
        <p14:creationId xmlns:p14="http://schemas.microsoft.com/office/powerpoint/2010/main" val="14785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F630-B993-FE4D-8FD8-EC9BB45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overview: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81EB47D-9BBD-DDBC-C93B-5E69D891A9D2}"/>
              </a:ext>
            </a:extLst>
          </p:cNvPr>
          <p:cNvSpPr txBox="1"/>
          <p:nvPr/>
        </p:nvSpPr>
        <p:spPr>
          <a:xfrm>
            <a:off x="962931" y="2455436"/>
            <a:ext cx="10609476" cy="880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blog.microbiomeinsights.com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/16s-rrna-sequencing-vs-shotgun-metagenomic-sequencing</a:t>
            </a:r>
          </a:p>
        </p:txBody>
      </p:sp>
    </p:spTree>
    <p:extLst>
      <p:ext uri="{BB962C8B-B14F-4D97-AF65-F5344CB8AC3E}">
        <p14:creationId xmlns:p14="http://schemas.microsoft.com/office/powerpoint/2010/main" val="59945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119</Words>
  <Application>Microsoft Macintosh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Palatino</vt:lpstr>
      <vt:lpstr>Office Theme</vt:lpstr>
      <vt:lpstr>PowerPoint Presentation</vt:lpstr>
      <vt:lpstr>There are differences along this entire workflow except extraction</vt:lpstr>
      <vt:lpstr>PowerPoint Presentation</vt:lpstr>
      <vt:lpstr>Sample Workflow</vt:lpstr>
      <vt:lpstr>A good overview: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A. Miller</dc:creator>
  <cp:lastModifiedBy>Noelle Noyes</cp:lastModifiedBy>
  <cp:revision>81</cp:revision>
  <cp:lastPrinted>2019-04-04T00:35:01Z</cp:lastPrinted>
  <dcterms:created xsi:type="dcterms:W3CDTF">2019-04-04T00:00:04Z</dcterms:created>
  <dcterms:modified xsi:type="dcterms:W3CDTF">2024-06-16T12:48:30Z</dcterms:modified>
</cp:coreProperties>
</file>