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3"/>
  </p:notesMasterIdLst>
  <p:sldIdLst>
    <p:sldId id="256" r:id="rId2"/>
    <p:sldId id="282" r:id="rId3"/>
    <p:sldId id="257" r:id="rId4"/>
    <p:sldId id="276" r:id="rId5"/>
    <p:sldId id="275" r:id="rId6"/>
    <p:sldId id="262" r:id="rId7"/>
    <p:sldId id="277" r:id="rId8"/>
    <p:sldId id="278" r:id="rId9"/>
    <p:sldId id="279" r:id="rId10"/>
    <p:sldId id="258" r:id="rId11"/>
    <p:sldId id="259" r:id="rId12"/>
    <p:sldId id="263" r:id="rId13"/>
    <p:sldId id="280" r:id="rId14"/>
    <p:sldId id="260" r:id="rId15"/>
    <p:sldId id="261" r:id="rId16"/>
    <p:sldId id="281" r:id="rId17"/>
    <p:sldId id="264" r:id="rId18"/>
    <p:sldId id="265" r:id="rId19"/>
    <p:sldId id="266" r:id="rId20"/>
    <p:sldId id="267" r:id="rId21"/>
    <p:sldId id="268" r:id="rId22"/>
    <p:sldId id="286" r:id="rId23"/>
    <p:sldId id="287" r:id="rId24"/>
    <p:sldId id="288" r:id="rId25"/>
    <p:sldId id="283" r:id="rId26"/>
    <p:sldId id="271" r:id="rId27"/>
    <p:sldId id="272" r:id="rId28"/>
    <p:sldId id="289" r:id="rId29"/>
    <p:sldId id="290" r:id="rId30"/>
    <p:sldId id="285" r:id="rId31"/>
    <p:sldId id="284"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D966"/>
    <a:srgbClr val="7F7F7F"/>
    <a:srgbClr val="0432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247"/>
    <p:restoredTop sz="66395"/>
  </p:normalViewPr>
  <p:slideViewPr>
    <p:cSldViewPr snapToGrid="0" snapToObjects="1">
      <p:cViewPr varScale="1">
        <p:scale>
          <a:sx n="82" d="100"/>
          <a:sy n="82" d="100"/>
        </p:scale>
        <p:origin x="170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E23C1F-D8E8-D148-B5CD-050E5A9095DF}" type="datetimeFigureOut">
              <a:rPr lang="en-US" smtClean="0"/>
              <a:t>6/16/24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DB31E6-8A24-C14F-8973-53A18572974E}" type="slidenum">
              <a:rPr lang="en-US" smtClean="0"/>
              <a:t>‹#›</a:t>
            </a:fld>
            <a:endParaRPr lang="en-US"/>
          </a:p>
        </p:txBody>
      </p:sp>
    </p:spTree>
    <p:extLst>
      <p:ext uri="{BB962C8B-B14F-4D97-AF65-F5344CB8AC3E}">
        <p14:creationId xmlns:p14="http://schemas.microsoft.com/office/powerpoint/2010/main" val="24750519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9DB31E6-8A24-C14F-8973-53A18572974E}" type="slidenum">
              <a:rPr lang="en-US" smtClean="0"/>
              <a:t>1</a:t>
            </a:fld>
            <a:endParaRPr lang="en-US"/>
          </a:p>
        </p:txBody>
      </p:sp>
    </p:spTree>
    <p:extLst>
      <p:ext uri="{BB962C8B-B14F-4D97-AF65-F5344CB8AC3E}">
        <p14:creationId xmlns:p14="http://schemas.microsoft.com/office/powerpoint/2010/main" val="18874951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There are several programs available that are not packaged in AMR++ but that you can download on your own and use.</a:t>
            </a:r>
          </a:p>
          <a:p>
            <a:r>
              <a:rPr lang="en-US" dirty="0"/>
              <a:t>- A very popular one is </a:t>
            </a:r>
            <a:r>
              <a:rPr lang="en-US" dirty="0" err="1"/>
              <a:t>FastQC</a:t>
            </a:r>
            <a:r>
              <a:rPr lang="en-US" dirty="0"/>
              <a:t> and I’ll show you a visual from that program on the next slide.</a:t>
            </a:r>
          </a:p>
          <a:p>
            <a:r>
              <a:rPr lang="en-US" dirty="0"/>
              <a:t>- These programs </a:t>
            </a:r>
            <a:r>
              <a:rPr lang="en-US" b="1" u="sng" dirty="0"/>
              <a:t>provide quantile information at each position in the read so you can get a good idea of read quality distribution</a:t>
            </a:r>
            <a:r>
              <a:rPr lang="en-US" b="1" u="none" dirty="0"/>
              <a:t> </a:t>
            </a:r>
            <a:r>
              <a:rPr lang="en-US" dirty="0"/>
              <a:t>in that sample.</a:t>
            </a:r>
          </a:p>
          <a:p>
            <a:r>
              <a:rPr lang="en-US" dirty="0"/>
              <a:t>- </a:t>
            </a:r>
            <a:r>
              <a:rPr lang="en-US" dirty="0" err="1"/>
              <a:t>FastQC</a:t>
            </a:r>
            <a:r>
              <a:rPr lang="en-US" dirty="0"/>
              <a:t> give a lot of other really nice information on sequencing quality that we’re not going to go into here but you can find a really nice description of on their website…</a:t>
            </a:r>
          </a:p>
          <a:p>
            <a:endParaRPr lang="en-US" dirty="0"/>
          </a:p>
        </p:txBody>
      </p:sp>
      <p:sp>
        <p:nvSpPr>
          <p:cNvPr id="4" name="Slide Number Placeholder 3"/>
          <p:cNvSpPr>
            <a:spLocks noGrp="1"/>
          </p:cNvSpPr>
          <p:nvPr>
            <p:ph type="sldNum" sz="quarter" idx="5"/>
          </p:nvPr>
        </p:nvSpPr>
        <p:spPr/>
        <p:txBody>
          <a:bodyPr/>
          <a:lstStyle/>
          <a:p>
            <a:fld id="{89DB31E6-8A24-C14F-8973-53A18572974E}" type="slidenum">
              <a:rPr lang="en-US" smtClean="0"/>
              <a:t>11</a:t>
            </a:fld>
            <a:endParaRPr lang="en-US"/>
          </a:p>
        </p:txBody>
      </p:sp>
    </p:spTree>
    <p:extLst>
      <p:ext uri="{BB962C8B-B14F-4D97-AF65-F5344CB8AC3E}">
        <p14:creationId xmlns:p14="http://schemas.microsoft.com/office/powerpoint/2010/main" val="27537813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So how do we actually correct for Illumina systemic bias? </a:t>
            </a:r>
          </a:p>
          <a:p>
            <a:r>
              <a:rPr lang="en-US" dirty="0"/>
              <a:t>- We do this with read trimming, which is done as the first step in the AMR++ pipeline.</a:t>
            </a:r>
          </a:p>
          <a:p>
            <a:endParaRPr lang="en-US" dirty="0"/>
          </a:p>
        </p:txBody>
      </p:sp>
      <p:sp>
        <p:nvSpPr>
          <p:cNvPr id="4" name="Slide Number Placeholder 3"/>
          <p:cNvSpPr>
            <a:spLocks noGrp="1"/>
          </p:cNvSpPr>
          <p:nvPr>
            <p:ph type="sldNum" sz="quarter" idx="5"/>
          </p:nvPr>
        </p:nvSpPr>
        <p:spPr/>
        <p:txBody>
          <a:bodyPr/>
          <a:lstStyle/>
          <a:p>
            <a:fld id="{89DB31E6-8A24-C14F-8973-53A18572974E}" type="slidenum">
              <a:rPr lang="en-US" smtClean="0"/>
              <a:t>12</a:t>
            </a:fld>
            <a:endParaRPr lang="en-US"/>
          </a:p>
        </p:txBody>
      </p:sp>
    </p:spTree>
    <p:extLst>
      <p:ext uri="{BB962C8B-B14F-4D97-AF65-F5344CB8AC3E}">
        <p14:creationId xmlns:p14="http://schemas.microsoft.com/office/powerpoint/2010/main" val="21407453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Here’s an example of a good read quality distribution from </a:t>
            </a:r>
            <a:r>
              <a:rPr lang="en-US" dirty="0" err="1"/>
              <a:t>FastQC</a:t>
            </a:r>
            <a:r>
              <a:rPr lang="en-US" dirty="0"/>
              <a:t> output.  </a:t>
            </a:r>
          </a:p>
          <a:p>
            <a:r>
              <a:rPr lang="en-US" dirty="0"/>
              <a:t>- On the y-axis we have the </a:t>
            </a:r>
            <a:r>
              <a:rPr lang="en-US" dirty="0" err="1"/>
              <a:t>Phred</a:t>
            </a:r>
            <a:r>
              <a:rPr lang="en-US" dirty="0"/>
              <a:t> quality score and on the x-axis we have position in the read, with 1 being the first base and 40 being the last base in the read.</a:t>
            </a:r>
          </a:p>
          <a:p>
            <a:r>
              <a:rPr lang="en-US" dirty="0"/>
              <a:t>- You have box and whisker plots showing the </a:t>
            </a:r>
            <a:r>
              <a:rPr lang="en-US" b="1" i="0" u="sng" dirty="0"/>
              <a:t>distribution of your quality scores</a:t>
            </a:r>
            <a:r>
              <a:rPr lang="en-US" b="1" dirty="0"/>
              <a:t> </a:t>
            </a:r>
            <a:r>
              <a:rPr lang="en-US" dirty="0"/>
              <a:t>for each position in this sample.</a:t>
            </a:r>
          </a:p>
          <a:p>
            <a:pPr marL="171450" indent="-171450">
              <a:buFontTx/>
              <a:buChar char="-"/>
            </a:pPr>
            <a:r>
              <a:rPr lang="en-US" dirty="0"/>
              <a:t>You can see here that all of these are above 30, even those in the lower quartile are above 30.</a:t>
            </a:r>
          </a:p>
          <a:p>
            <a:pPr marL="171450" indent="-171450">
              <a:buFontTx/>
              <a:buChar char="-"/>
            </a:pPr>
            <a:r>
              <a:rPr lang="en-US" dirty="0"/>
              <a:t>This is a really nice sample.</a:t>
            </a:r>
          </a:p>
          <a:p>
            <a:endParaRPr lang="en-US" dirty="0"/>
          </a:p>
        </p:txBody>
      </p:sp>
      <p:sp>
        <p:nvSpPr>
          <p:cNvPr id="4" name="Slide Number Placeholder 3"/>
          <p:cNvSpPr>
            <a:spLocks noGrp="1"/>
          </p:cNvSpPr>
          <p:nvPr>
            <p:ph type="sldNum" sz="quarter" idx="5"/>
          </p:nvPr>
        </p:nvSpPr>
        <p:spPr/>
        <p:txBody>
          <a:bodyPr/>
          <a:lstStyle/>
          <a:p>
            <a:fld id="{89DB31E6-8A24-C14F-8973-53A18572974E}" type="slidenum">
              <a:rPr lang="en-US" smtClean="0"/>
              <a:t>14</a:t>
            </a:fld>
            <a:endParaRPr lang="en-US"/>
          </a:p>
        </p:txBody>
      </p:sp>
    </p:spTree>
    <p:extLst>
      <p:ext uri="{BB962C8B-B14F-4D97-AF65-F5344CB8AC3E}">
        <p14:creationId xmlns:p14="http://schemas.microsoft.com/office/powerpoint/2010/main" val="22720791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This is an example of a bad read quality distribution.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You can see that we’re above 30 until about 50 </a:t>
            </a:r>
            <a:r>
              <a:rPr lang="en-US" dirty="0" err="1"/>
              <a:t>bp</a:t>
            </a:r>
            <a:r>
              <a:rPr lang="en-US" dirty="0"/>
              <a:t> into the read and then it drops off substantially at the end of the read.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This is one of the systemic biases with Illumina sequencing that you’ll get lower quality scores towards the end of the reads.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If you see this you may want to go back to your sequencing quality metrics and see if the sample has good quality scores.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Something else to note, the quality of reverse read 2 is typically worse than the quality of forward read, particularly in later cycles.</a:t>
            </a:r>
          </a:p>
          <a:p>
            <a:endParaRPr lang="en-US" dirty="0"/>
          </a:p>
        </p:txBody>
      </p:sp>
      <p:sp>
        <p:nvSpPr>
          <p:cNvPr id="4" name="Slide Number Placeholder 3"/>
          <p:cNvSpPr>
            <a:spLocks noGrp="1"/>
          </p:cNvSpPr>
          <p:nvPr>
            <p:ph type="sldNum" sz="quarter" idx="5"/>
          </p:nvPr>
        </p:nvSpPr>
        <p:spPr/>
        <p:txBody>
          <a:bodyPr/>
          <a:lstStyle/>
          <a:p>
            <a:fld id="{89DB31E6-8A24-C14F-8973-53A18572974E}" type="slidenum">
              <a:rPr lang="en-US" smtClean="0"/>
              <a:t>15</a:t>
            </a:fld>
            <a:endParaRPr lang="en-US"/>
          </a:p>
        </p:txBody>
      </p:sp>
    </p:spTree>
    <p:extLst>
      <p:ext uri="{BB962C8B-B14F-4D97-AF65-F5344CB8AC3E}">
        <p14:creationId xmlns:p14="http://schemas.microsoft.com/office/powerpoint/2010/main" val="1298018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Read trimming can actually correct for more than just systemic bias: </a:t>
            </a:r>
          </a:p>
          <a:p>
            <a:r>
              <a:rPr lang="en-US" dirty="0"/>
              <a:t>2. We want to remove any adaptor sequences from library preparation that may have accidentally been sequenced.</a:t>
            </a:r>
          </a:p>
          <a:p>
            <a:r>
              <a:rPr lang="en-US" dirty="0"/>
              <a:t>	- These adaptor sequences are not part of your biological data, not part of the microbiome or resistome, and so you want to get rid of them before you continue.</a:t>
            </a:r>
          </a:p>
          <a:p>
            <a:r>
              <a:rPr lang="en-US" dirty="0"/>
              <a:t>3. If one read does not have a mate pair- for example a forward read doesn’t have a reverse read matched with it, you want to remove them (assuming you’re doing paired-end sequencing).</a:t>
            </a:r>
          </a:p>
          <a:p>
            <a:r>
              <a:rPr lang="en-US" dirty="0"/>
              <a:t>4. We also want to filter those low-quality reads that we talked about on the previous slides.</a:t>
            </a:r>
          </a:p>
          <a:p>
            <a:endParaRPr lang="en-US" dirty="0"/>
          </a:p>
        </p:txBody>
      </p:sp>
      <p:sp>
        <p:nvSpPr>
          <p:cNvPr id="4" name="Slide Number Placeholder 3"/>
          <p:cNvSpPr>
            <a:spLocks noGrp="1"/>
          </p:cNvSpPr>
          <p:nvPr>
            <p:ph type="sldNum" sz="quarter" idx="5"/>
          </p:nvPr>
        </p:nvSpPr>
        <p:spPr/>
        <p:txBody>
          <a:bodyPr/>
          <a:lstStyle/>
          <a:p>
            <a:fld id="{89DB31E6-8A24-C14F-8973-53A18572974E}" type="slidenum">
              <a:rPr lang="en-US" smtClean="0"/>
              <a:t>17</a:t>
            </a:fld>
            <a:endParaRPr lang="en-US"/>
          </a:p>
        </p:txBody>
      </p:sp>
    </p:spTree>
    <p:extLst>
      <p:ext uri="{BB962C8B-B14F-4D97-AF65-F5344CB8AC3E}">
        <p14:creationId xmlns:p14="http://schemas.microsoft.com/office/powerpoint/2010/main" val="35228689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AMR++ uses the program </a:t>
            </a:r>
            <a:r>
              <a:rPr lang="en-US" dirty="0" err="1"/>
              <a:t>Trimmomatic</a:t>
            </a:r>
            <a:r>
              <a:rPr lang="en-US" dirty="0"/>
              <a:t> to do this FASTQ trimming.</a:t>
            </a:r>
          </a:p>
          <a:p>
            <a:pPr marL="171450" indent="-171450">
              <a:buFontTx/>
              <a:buChar char="-"/>
            </a:pPr>
            <a:r>
              <a:rPr lang="en-US" dirty="0"/>
              <a:t>This is a Java-based program</a:t>
            </a:r>
          </a:p>
          <a:p>
            <a:pPr marL="171450" indent="-171450">
              <a:buFontTx/>
              <a:buChar char="-"/>
            </a:pPr>
            <a:r>
              <a:rPr lang="en-US" dirty="0"/>
              <a:t>Uses what’s called a </a:t>
            </a:r>
            <a:r>
              <a:rPr lang="en-US" u="sng" dirty="0"/>
              <a:t>sliding window quality filtering algorithm</a:t>
            </a:r>
            <a:r>
              <a:rPr lang="en-US" dirty="0"/>
              <a:t>.</a:t>
            </a:r>
          </a:p>
          <a:p>
            <a:r>
              <a:rPr lang="en-US" dirty="0"/>
              <a:t>- It includes inherent filtering of Illumina adaptors</a:t>
            </a:r>
          </a:p>
          <a:p>
            <a:r>
              <a:rPr lang="en-US" dirty="0"/>
              <a:t>- And if can handle the read quality filtering as well.</a:t>
            </a:r>
          </a:p>
          <a:p>
            <a:r>
              <a:rPr lang="en-US" dirty="0"/>
              <a:t>In their paper, Bolger et al 2014, the creators of </a:t>
            </a:r>
            <a:r>
              <a:rPr lang="en-US" dirty="0" err="1"/>
              <a:t>Trimmomatic</a:t>
            </a:r>
            <a:r>
              <a:rPr lang="en-US" dirty="0"/>
              <a:t>, demonstrate that this drastically improves classification, assembly, and alignment, which the pipeline uses later on.</a:t>
            </a:r>
          </a:p>
          <a:p>
            <a:endParaRPr lang="en-US" dirty="0"/>
          </a:p>
        </p:txBody>
      </p:sp>
      <p:sp>
        <p:nvSpPr>
          <p:cNvPr id="4" name="Slide Number Placeholder 3"/>
          <p:cNvSpPr>
            <a:spLocks noGrp="1"/>
          </p:cNvSpPr>
          <p:nvPr>
            <p:ph type="sldNum" sz="quarter" idx="5"/>
          </p:nvPr>
        </p:nvSpPr>
        <p:spPr/>
        <p:txBody>
          <a:bodyPr/>
          <a:lstStyle/>
          <a:p>
            <a:fld id="{89DB31E6-8A24-C14F-8973-53A18572974E}" type="slidenum">
              <a:rPr lang="en-US" smtClean="0"/>
              <a:t>18</a:t>
            </a:fld>
            <a:endParaRPr lang="en-US"/>
          </a:p>
        </p:txBody>
      </p:sp>
    </p:spTree>
    <p:extLst>
      <p:ext uri="{BB962C8B-B14F-4D97-AF65-F5344CB8AC3E}">
        <p14:creationId xmlns:p14="http://schemas.microsoft.com/office/powerpoint/2010/main" val="14414592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So here is an example from the </a:t>
            </a:r>
            <a:r>
              <a:rPr lang="en-US" dirty="0" err="1"/>
              <a:t>Trimmomatic</a:t>
            </a:r>
            <a:r>
              <a:rPr lang="en-US" dirty="0"/>
              <a:t> manual.</a:t>
            </a:r>
          </a:p>
          <a:p>
            <a:r>
              <a:rPr lang="en-US" dirty="0"/>
              <a:t>- Box A is kind of the ideal scenario.</a:t>
            </a:r>
          </a:p>
          <a:p>
            <a:r>
              <a:rPr lang="en-US" dirty="0"/>
              <a:t>- The green region is your biological sequence and you can see </a:t>
            </a:r>
            <a:r>
              <a:rPr lang="en-US" u="sng" dirty="0"/>
              <a:t>by the arrows </a:t>
            </a:r>
            <a:r>
              <a:rPr lang="en-US" dirty="0"/>
              <a:t>that there is a forward and reverse reads overlapping that biological sequence.</a:t>
            </a:r>
          </a:p>
          <a:p>
            <a:r>
              <a:rPr lang="en-US" dirty="0"/>
              <a:t>- And the blue is the adaptors- you don’t want to sequence the adaptors.</a:t>
            </a:r>
          </a:p>
          <a:p>
            <a:r>
              <a:rPr lang="en-US" dirty="0"/>
              <a:t>- So if </a:t>
            </a:r>
            <a:r>
              <a:rPr lang="en-US" dirty="0" err="1"/>
              <a:t>Trimmmomatic</a:t>
            </a:r>
            <a:r>
              <a:rPr lang="en-US" dirty="0"/>
              <a:t> finds an adaptor it will remove it.</a:t>
            </a:r>
          </a:p>
          <a:p>
            <a:r>
              <a:rPr lang="en-US" dirty="0"/>
              <a:t>- It also will use information about the read alignments to remove smaller portions of the adaptors, such as the area in red, that aligns with the adaptor from the read mate.</a:t>
            </a:r>
          </a:p>
          <a:p>
            <a:endParaRPr lang="en-US" dirty="0"/>
          </a:p>
        </p:txBody>
      </p:sp>
      <p:sp>
        <p:nvSpPr>
          <p:cNvPr id="4" name="Slide Number Placeholder 3"/>
          <p:cNvSpPr>
            <a:spLocks noGrp="1"/>
          </p:cNvSpPr>
          <p:nvPr>
            <p:ph type="sldNum" sz="quarter" idx="5"/>
          </p:nvPr>
        </p:nvSpPr>
        <p:spPr/>
        <p:txBody>
          <a:bodyPr/>
          <a:lstStyle/>
          <a:p>
            <a:fld id="{89DB31E6-8A24-C14F-8973-53A18572974E}" type="slidenum">
              <a:rPr lang="en-US" smtClean="0"/>
              <a:t>19</a:t>
            </a:fld>
            <a:endParaRPr lang="en-US"/>
          </a:p>
        </p:txBody>
      </p:sp>
    </p:spTree>
    <p:extLst>
      <p:ext uri="{BB962C8B-B14F-4D97-AF65-F5344CB8AC3E}">
        <p14:creationId xmlns:p14="http://schemas.microsoft.com/office/powerpoint/2010/main" val="19797302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Sometimes for whatever reason a read missed the biological sequence entirely, like in box B, see that the only part of these reads that is aligning is the adaptor sequence, it will get rid of this entire read.</a:t>
            </a:r>
          </a:p>
          <a:p>
            <a:endParaRPr lang="en-US" dirty="0"/>
          </a:p>
        </p:txBody>
      </p:sp>
      <p:sp>
        <p:nvSpPr>
          <p:cNvPr id="4" name="Slide Number Placeholder 3"/>
          <p:cNvSpPr>
            <a:spLocks noGrp="1"/>
          </p:cNvSpPr>
          <p:nvPr>
            <p:ph type="sldNum" sz="quarter" idx="5"/>
          </p:nvPr>
        </p:nvSpPr>
        <p:spPr/>
        <p:txBody>
          <a:bodyPr/>
          <a:lstStyle/>
          <a:p>
            <a:fld id="{89DB31E6-8A24-C14F-8973-53A18572974E}" type="slidenum">
              <a:rPr lang="en-US" smtClean="0"/>
              <a:t>20</a:t>
            </a:fld>
            <a:endParaRPr lang="en-US"/>
          </a:p>
        </p:txBody>
      </p:sp>
    </p:spTree>
    <p:extLst>
      <p:ext uri="{BB962C8B-B14F-4D97-AF65-F5344CB8AC3E}">
        <p14:creationId xmlns:p14="http://schemas.microsoft.com/office/powerpoint/2010/main" val="3634868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If any other kind of Illumina technical sequence, like a barcode or a blocker represented in light blue, matches to your reads, </a:t>
            </a:r>
            <a:r>
              <a:rPr lang="en-US" dirty="0" err="1"/>
              <a:t>Trimmomatic</a:t>
            </a:r>
            <a:r>
              <a:rPr lang="en-US" dirty="0"/>
              <a:t> will also get rid of that as well- for example this area in red here.</a:t>
            </a:r>
          </a:p>
          <a:p>
            <a:r>
              <a:rPr lang="en-US" dirty="0"/>
              <a:t>- So this is how </a:t>
            </a:r>
            <a:r>
              <a:rPr lang="en-US" dirty="0" err="1"/>
              <a:t>Trimmomatic</a:t>
            </a:r>
            <a:r>
              <a:rPr lang="en-US" dirty="0"/>
              <a:t> works and it’s really quite an effective program.</a:t>
            </a:r>
          </a:p>
          <a:p>
            <a:r>
              <a:rPr lang="en-US" dirty="0"/>
              <a:t>- AMR++ will run </a:t>
            </a:r>
            <a:r>
              <a:rPr lang="en-US" dirty="0" err="1"/>
              <a:t>Trimmomatic</a:t>
            </a:r>
            <a:r>
              <a:rPr lang="en-US" dirty="0"/>
              <a:t> for you.</a:t>
            </a:r>
          </a:p>
          <a:p>
            <a:r>
              <a:rPr lang="en-US" dirty="0"/>
              <a:t>- There are default settings, but they can be changed by you depending on how stringent you would like to be.</a:t>
            </a:r>
          </a:p>
          <a:p>
            <a:endParaRPr lang="en-US" dirty="0"/>
          </a:p>
        </p:txBody>
      </p:sp>
      <p:sp>
        <p:nvSpPr>
          <p:cNvPr id="4" name="Slide Number Placeholder 3"/>
          <p:cNvSpPr>
            <a:spLocks noGrp="1"/>
          </p:cNvSpPr>
          <p:nvPr>
            <p:ph type="sldNum" sz="quarter" idx="5"/>
          </p:nvPr>
        </p:nvSpPr>
        <p:spPr/>
        <p:txBody>
          <a:bodyPr/>
          <a:lstStyle/>
          <a:p>
            <a:fld id="{89DB31E6-8A24-C14F-8973-53A18572974E}" type="slidenum">
              <a:rPr lang="en-US" smtClean="0"/>
              <a:t>21</a:t>
            </a:fld>
            <a:endParaRPr lang="en-US"/>
          </a:p>
        </p:txBody>
      </p:sp>
    </p:spTree>
    <p:extLst>
      <p:ext uri="{BB962C8B-B14F-4D97-AF65-F5344CB8AC3E}">
        <p14:creationId xmlns:p14="http://schemas.microsoft.com/office/powerpoint/2010/main" val="34390923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So how do we actually correct for Illumina systemic bias? </a:t>
            </a:r>
          </a:p>
          <a:p>
            <a:r>
              <a:rPr lang="en-US" dirty="0"/>
              <a:t>- We do this with read trimming, which is done as the first step in the AMR++ pipeline.</a:t>
            </a:r>
          </a:p>
          <a:p>
            <a:endParaRPr lang="en-US" dirty="0"/>
          </a:p>
        </p:txBody>
      </p:sp>
      <p:sp>
        <p:nvSpPr>
          <p:cNvPr id="4" name="Slide Number Placeholder 3"/>
          <p:cNvSpPr>
            <a:spLocks noGrp="1"/>
          </p:cNvSpPr>
          <p:nvPr>
            <p:ph type="sldNum" sz="quarter" idx="5"/>
          </p:nvPr>
        </p:nvSpPr>
        <p:spPr/>
        <p:txBody>
          <a:bodyPr/>
          <a:lstStyle/>
          <a:p>
            <a:fld id="{89DB31E6-8A24-C14F-8973-53A18572974E}" type="slidenum">
              <a:rPr lang="en-US" smtClean="0"/>
              <a:t>25</a:t>
            </a:fld>
            <a:endParaRPr lang="en-US"/>
          </a:p>
        </p:txBody>
      </p:sp>
    </p:spTree>
    <p:extLst>
      <p:ext uri="{BB962C8B-B14F-4D97-AF65-F5344CB8AC3E}">
        <p14:creationId xmlns:p14="http://schemas.microsoft.com/office/powerpoint/2010/main" val="33370778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So how do we actually correct for Illumina systemic bias? </a:t>
            </a:r>
          </a:p>
          <a:p>
            <a:r>
              <a:rPr lang="en-US" dirty="0"/>
              <a:t>- We do this with read trimming, which is done as the first step in the AMR++ pipeline.</a:t>
            </a:r>
          </a:p>
          <a:p>
            <a:endParaRPr lang="en-US" dirty="0"/>
          </a:p>
        </p:txBody>
      </p:sp>
      <p:sp>
        <p:nvSpPr>
          <p:cNvPr id="4" name="Slide Number Placeholder 3"/>
          <p:cNvSpPr>
            <a:spLocks noGrp="1"/>
          </p:cNvSpPr>
          <p:nvPr>
            <p:ph type="sldNum" sz="quarter" idx="5"/>
          </p:nvPr>
        </p:nvSpPr>
        <p:spPr/>
        <p:txBody>
          <a:bodyPr/>
          <a:lstStyle/>
          <a:p>
            <a:fld id="{89DB31E6-8A24-C14F-8973-53A18572974E}" type="slidenum">
              <a:rPr lang="en-US" smtClean="0"/>
              <a:t>2</a:t>
            </a:fld>
            <a:endParaRPr lang="en-US"/>
          </a:p>
        </p:txBody>
      </p:sp>
    </p:spTree>
    <p:extLst>
      <p:ext uri="{BB962C8B-B14F-4D97-AF65-F5344CB8AC3E}">
        <p14:creationId xmlns:p14="http://schemas.microsoft.com/office/powerpoint/2010/main" val="16132328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z="1200" kern="1200" dirty="0">
                <a:solidFill>
                  <a:schemeClr val="tx1"/>
                </a:solidFill>
                <a:effectLst/>
                <a:latin typeface="+mn-lt"/>
                <a:ea typeface="+mn-ea"/>
                <a:cs typeface="+mn-cs"/>
              </a:rPr>
              <a:t>The next step are those reads that have passed quality control by </a:t>
            </a:r>
            <a:r>
              <a:rPr lang="en-US" sz="1200" kern="1200" dirty="0" err="1">
                <a:solidFill>
                  <a:schemeClr val="tx1"/>
                </a:solidFill>
                <a:effectLst/>
                <a:latin typeface="+mn-lt"/>
                <a:ea typeface="+mn-ea"/>
                <a:cs typeface="+mn-cs"/>
              </a:rPr>
              <a:t>Trimmomatic</a:t>
            </a:r>
            <a:r>
              <a:rPr lang="en-US" sz="1200" kern="1200" dirty="0">
                <a:solidFill>
                  <a:schemeClr val="tx1"/>
                </a:solidFill>
                <a:effectLst/>
                <a:latin typeface="+mn-lt"/>
                <a:ea typeface="+mn-ea"/>
                <a:cs typeface="+mn-cs"/>
              </a:rPr>
              <a:t> are going to go through filtering of host contamination.</a:t>
            </a:r>
          </a:p>
          <a:p>
            <a:pPr marL="171450" indent="-171450">
              <a:buFontTx/>
              <a:buChar char="-"/>
            </a:pPr>
            <a:r>
              <a:rPr lang="en-US" sz="1200" kern="1200" dirty="0">
                <a:solidFill>
                  <a:schemeClr val="tx1"/>
                </a:solidFill>
                <a:effectLst/>
                <a:latin typeface="+mn-lt"/>
                <a:ea typeface="+mn-ea"/>
                <a:cs typeface="+mn-cs"/>
              </a:rPr>
              <a:t>As Noelle mentioned before, obviously samples collected from a host will contain host DNA.</a:t>
            </a:r>
          </a:p>
          <a:p>
            <a:pPr marL="171450" indent="-171450">
              <a:buFontTx/>
              <a:buChar char="-"/>
            </a:pPr>
            <a:r>
              <a:rPr lang="en-US" sz="1200" kern="1200" dirty="0">
                <a:solidFill>
                  <a:schemeClr val="tx1"/>
                </a:solidFill>
                <a:effectLst/>
                <a:latin typeface="+mn-lt"/>
                <a:ea typeface="+mn-ea"/>
                <a:cs typeface="+mn-cs"/>
              </a:rPr>
              <a:t>The type of sample you’re collecting will to some extent determine how much host DNA you have in a sample. </a:t>
            </a:r>
          </a:p>
          <a:p>
            <a:pPr marL="171450" indent="-171450">
              <a:buFontTx/>
              <a:buChar char="-"/>
            </a:pPr>
            <a:r>
              <a:rPr lang="en-US" sz="1200" kern="1200" dirty="0">
                <a:solidFill>
                  <a:schemeClr val="tx1"/>
                </a:solidFill>
                <a:effectLst/>
                <a:latin typeface="+mn-lt"/>
                <a:ea typeface="+mn-ea"/>
                <a:cs typeface="+mn-cs"/>
              </a:rPr>
              <a:t>For example, host DNA in fecal samples is relatively low compared to the amount of host DNA in, for example, a swab. </a:t>
            </a:r>
          </a:p>
          <a:p>
            <a:pPr marL="171450" indent="-171450">
              <a:buFontTx/>
              <a:buChar char="-"/>
            </a:pPr>
            <a:r>
              <a:rPr lang="en-US" sz="1200" kern="1200" dirty="0">
                <a:solidFill>
                  <a:schemeClr val="tx1"/>
                </a:solidFill>
                <a:effectLst/>
                <a:latin typeface="+mn-lt"/>
                <a:ea typeface="+mn-ea"/>
                <a:cs typeface="+mn-cs"/>
              </a:rPr>
              <a:t>Known contaminants may also be present due to library preparation techniques.</a:t>
            </a:r>
          </a:p>
        </p:txBody>
      </p:sp>
      <p:sp>
        <p:nvSpPr>
          <p:cNvPr id="4" name="Slide Number Placeholder 3"/>
          <p:cNvSpPr>
            <a:spLocks noGrp="1"/>
          </p:cNvSpPr>
          <p:nvPr>
            <p:ph type="sldNum" sz="quarter" idx="5"/>
          </p:nvPr>
        </p:nvSpPr>
        <p:spPr/>
        <p:txBody>
          <a:bodyPr/>
          <a:lstStyle/>
          <a:p>
            <a:fld id="{89DB31E6-8A24-C14F-8973-53A18572974E}" type="slidenum">
              <a:rPr lang="en-US" smtClean="0"/>
              <a:t>26</a:t>
            </a:fld>
            <a:endParaRPr lang="en-US"/>
          </a:p>
        </p:txBody>
      </p:sp>
    </p:spTree>
    <p:extLst>
      <p:ext uri="{BB962C8B-B14F-4D97-AF65-F5344CB8AC3E}">
        <p14:creationId xmlns:p14="http://schemas.microsoft.com/office/powerpoint/2010/main" val="11963324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z="1200" kern="1200" dirty="0">
                <a:solidFill>
                  <a:schemeClr val="tx1"/>
                </a:solidFill>
                <a:effectLst/>
                <a:latin typeface="+mn-lt"/>
                <a:ea typeface="+mn-ea"/>
                <a:cs typeface="+mn-cs"/>
              </a:rPr>
              <a:t>Filtering these contaminants removes </a:t>
            </a:r>
            <a:r>
              <a:rPr lang="en-US" sz="1200" b="1" u="sng" kern="1200" dirty="0">
                <a:solidFill>
                  <a:schemeClr val="tx1"/>
                </a:solidFill>
                <a:effectLst/>
                <a:latin typeface="+mn-lt"/>
                <a:ea typeface="+mn-ea"/>
                <a:cs typeface="+mn-cs"/>
              </a:rPr>
              <a:t>false positive classification </a:t>
            </a:r>
            <a:r>
              <a:rPr lang="en-US" sz="1200" kern="1200" dirty="0">
                <a:solidFill>
                  <a:schemeClr val="tx1"/>
                </a:solidFill>
                <a:effectLst/>
                <a:latin typeface="+mn-lt"/>
                <a:ea typeface="+mn-ea"/>
                <a:cs typeface="+mn-cs"/>
              </a:rPr>
              <a:t>later on.</a:t>
            </a:r>
          </a:p>
          <a:p>
            <a:pPr marL="171450" indent="-171450">
              <a:buFontTx/>
              <a:buChar char="-"/>
            </a:pPr>
            <a:r>
              <a:rPr lang="en-US" sz="1200" kern="1200" dirty="0">
                <a:solidFill>
                  <a:schemeClr val="tx1"/>
                </a:solidFill>
                <a:effectLst/>
                <a:latin typeface="+mn-lt"/>
                <a:ea typeface="+mn-ea"/>
                <a:cs typeface="+mn-cs"/>
              </a:rPr>
              <a:t>To do this contamination filtering step, AMR++ aligns our trimmed reads to a host genome file that you provide as input.</a:t>
            </a:r>
          </a:p>
          <a:p>
            <a:pPr marL="171450" indent="-171450">
              <a:buFontTx/>
              <a:buChar char="-"/>
            </a:pPr>
            <a:r>
              <a:rPr lang="en-US" sz="1200" kern="1200" dirty="0">
                <a:solidFill>
                  <a:schemeClr val="tx1"/>
                </a:solidFill>
                <a:effectLst/>
                <a:latin typeface="+mn-lt"/>
                <a:ea typeface="+mn-ea"/>
                <a:cs typeface="+mn-cs"/>
              </a:rPr>
              <a:t>So if you’re working on human samples, you can provide a human genome, bovine samples, the bovine genome.</a:t>
            </a:r>
          </a:p>
          <a:p>
            <a:pPr marL="171450" indent="-171450">
              <a:buFontTx/>
              <a:buChar char="-"/>
            </a:pPr>
            <a:r>
              <a:rPr lang="en-US" sz="1200" kern="1200" dirty="0">
                <a:solidFill>
                  <a:schemeClr val="tx1"/>
                </a:solidFill>
                <a:effectLst/>
                <a:latin typeface="+mn-lt"/>
                <a:ea typeface="+mn-ea"/>
                <a:cs typeface="+mn-cs"/>
              </a:rPr>
              <a:t>And if you’re working on samples that potentially have multiple species contaminants in it, you that you can concatenate the files together and that will give you multiple genome filtering option.</a:t>
            </a:r>
          </a:p>
          <a:p>
            <a:pPr marL="171450" indent="-171450">
              <a:buFontTx/>
              <a:buChar char="-"/>
            </a:pPr>
            <a:r>
              <a:rPr lang="en-US" sz="1200" kern="1200" dirty="0">
                <a:solidFill>
                  <a:schemeClr val="tx1"/>
                </a:solidFill>
                <a:effectLst/>
                <a:latin typeface="+mn-lt"/>
                <a:ea typeface="+mn-ea"/>
                <a:cs typeface="+mn-cs"/>
              </a:rPr>
              <a:t>So any reads that align to the host genome are removed from the data set.</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89DB31E6-8A24-C14F-8973-53A18572974E}" type="slidenum">
              <a:rPr lang="en-US" smtClean="0"/>
              <a:t>27</a:t>
            </a:fld>
            <a:endParaRPr lang="en-US"/>
          </a:p>
        </p:txBody>
      </p:sp>
    </p:spTree>
    <p:extLst>
      <p:ext uri="{BB962C8B-B14F-4D97-AF65-F5344CB8AC3E}">
        <p14:creationId xmlns:p14="http://schemas.microsoft.com/office/powerpoint/2010/main" val="1559762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9DB31E6-8A24-C14F-8973-53A18572974E}" type="slidenum">
              <a:rPr lang="en-US" smtClean="0"/>
              <a:t>28</a:t>
            </a:fld>
            <a:endParaRPr lang="en-US"/>
          </a:p>
        </p:txBody>
      </p:sp>
    </p:spTree>
    <p:extLst>
      <p:ext uri="{BB962C8B-B14F-4D97-AF65-F5344CB8AC3E}">
        <p14:creationId xmlns:p14="http://schemas.microsoft.com/office/powerpoint/2010/main" val="2629057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9DB31E6-8A24-C14F-8973-53A18572974E}" type="slidenum">
              <a:rPr lang="en-US" smtClean="0"/>
              <a:t>29</a:t>
            </a:fld>
            <a:endParaRPr lang="en-US"/>
          </a:p>
        </p:txBody>
      </p:sp>
    </p:spTree>
    <p:extLst>
      <p:ext uri="{BB962C8B-B14F-4D97-AF65-F5344CB8AC3E}">
        <p14:creationId xmlns:p14="http://schemas.microsoft.com/office/powerpoint/2010/main" val="16714497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Do not modify the notes in this section to avoid tampering with the Poll Everywhere activity.
More info at polleverywhere.com/support
What are some other methods for reducing host?</a:t>
            </a:r>
          </a:p>
          <a:p>
            <a:r>
              <a:rPr lang="en-US"/>
              <a:t>https://www.polleverywhere.com/free_text_polls/j1siDziZB3IhBV8sm2Yw8</a:t>
            </a:r>
          </a:p>
        </p:txBody>
      </p:sp>
      <p:sp>
        <p:nvSpPr>
          <p:cNvPr id="4" name="Slide Number Placeholder 3"/>
          <p:cNvSpPr>
            <a:spLocks noGrp="1"/>
          </p:cNvSpPr>
          <p:nvPr>
            <p:ph type="sldNum" sz="quarter" idx="5"/>
          </p:nvPr>
        </p:nvSpPr>
        <p:spPr/>
        <p:txBody>
          <a:bodyPr/>
          <a:lstStyle/>
          <a:p>
            <a:fld id="{89DB31E6-8A24-C14F-8973-53A18572974E}" type="slidenum">
              <a:rPr lang="en-US" smtClean="0"/>
              <a:t>30</a:t>
            </a:fld>
            <a:endParaRPr lang="en-US"/>
          </a:p>
        </p:txBody>
      </p:sp>
    </p:spTree>
    <p:extLst>
      <p:ext uri="{BB962C8B-B14F-4D97-AF65-F5344CB8AC3E}">
        <p14:creationId xmlns:p14="http://schemas.microsoft.com/office/powerpoint/2010/main" val="18324566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So how do we actually correct for Illumina systemic bias? </a:t>
            </a:r>
          </a:p>
          <a:p>
            <a:r>
              <a:rPr lang="en-US" dirty="0"/>
              <a:t>- We do this with read trimming, which is done as the first step in the AMR++ pipeline.</a:t>
            </a:r>
          </a:p>
          <a:p>
            <a:endParaRPr lang="en-US" dirty="0"/>
          </a:p>
        </p:txBody>
      </p:sp>
      <p:sp>
        <p:nvSpPr>
          <p:cNvPr id="4" name="Slide Number Placeholder 3"/>
          <p:cNvSpPr>
            <a:spLocks noGrp="1"/>
          </p:cNvSpPr>
          <p:nvPr>
            <p:ph type="sldNum" sz="quarter" idx="5"/>
          </p:nvPr>
        </p:nvSpPr>
        <p:spPr/>
        <p:txBody>
          <a:bodyPr/>
          <a:lstStyle/>
          <a:p>
            <a:fld id="{89DB31E6-8A24-C14F-8973-53A18572974E}" type="slidenum">
              <a:rPr lang="en-US" smtClean="0"/>
              <a:t>31</a:t>
            </a:fld>
            <a:endParaRPr lang="en-US"/>
          </a:p>
        </p:txBody>
      </p:sp>
    </p:spTree>
    <p:extLst>
      <p:ext uri="{BB962C8B-B14F-4D97-AF65-F5344CB8AC3E}">
        <p14:creationId xmlns:p14="http://schemas.microsoft.com/office/powerpoint/2010/main" val="19953474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As Noelle talked about earlier, not all sequences are going to be accurate.</a:t>
            </a:r>
          </a:p>
          <a:p>
            <a:r>
              <a:rPr lang="en-US" dirty="0"/>
              <a:t>- There could be errors in how the samples were collected or contamination.</a:t>
            </a:r>
          </a:p>
          <a:p>
            <a:r>
              <a:rPr lang="en-US" dirty="0"/>
              <a:t>- Errors in the library preparation or errors in how the sequencer calls a base if it’s not confident in how it’s reading the flow cell.</a:t>
            </a:r>
          </a:p>
          <a:p>
            <a:r>
              <a:rPr lang="en-US" dirty="0"/>
              <a:t>- There are also inherent biases associated with the type of sequencing platform you’re using and it’s important for you to understand what these biases are.</a:t>
            </a:r>
          </a:p>
          <a:p>
            <a:r>
              <a:rPr lang="en-US" dirty="0"/>
              <a:t>- We’re working with Illumina sequencing data but I’ll also describe some of the errors other platforms can give you as well.</a:t>
            </a:r>
          </a:p>
          <a:p>
            <a:r>
              <a:rPr lang="en-US" dirty="0"/>
              <a:t>- So </a:t>
            </a:r>
            <a:r>
              <a:rPr lang="en-US" u="sng" dirty="0"/>
              <a:t>before</a:t>
            </a:r>
            <a:r>
              <a:rPr lang="en-US" dirty="0"/>
              <a:t> you go into your bioinformatic analytic steps, you want to remove this inaccurate data because it can really affect your results.</a:t>
            </a:r>
          </a:p>
          <a:p>
            <a:endParaRPr lang="en-US" dirty="0"/>
          </a:p>
        </p:txBody>
      </p:sp>
      <p:sp>
        <p:nvSpPr>
          <p:cNvPr id="4" name="Slide Number Placeholder 3"/>
          <p:cNvSpPr>
            <a:spLocks noGrp="1"/>
          </p:cNvSpPr>
          <p:nvPr>
            <p:ph type="sldNum" sz="quarter" idx="5"/>
          </p:nvPr>
        </p:nvSpPr>
        <p:spPr/>
        <p:txBody>
          <a:bodyPr/>
          <a:lstStyle/>
          <a:p>
            <a:fld id="{89DB31E6-8A24-C14F-8973-53A18572974E}" type="slidenum">
              <a:rPr lang="en-US" smtClean="0"/>
              <a:t>3</a:t>
            </a:fld>
            <a:endParaRPr lang="en-US"/>
          </a:p>
        </p:txBody>
      </p:sp>
    </p:spTree>
    <p:extLst>
      <p:ext uri="{BB962C8B-B14F-4D97-AF65-F5344CB8AC3E}">
        <p14:creationId xmlns:p14="http://schemas.microsoft.com/office/powerpoint/2010/main" val="20362822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As Noelle talked about earlier, not all sequences are going to be accurate.</a:t>
            </a:r>
          </a:p>
          <a:p>
            <a:r>
              <a:rPr lang="en-US" dirty="0"/>
              <a:t>- There could be errors in how the samples were collected or contamination.</a:t>
            </a:r>
          </a:p>
          <a:p>
            <a:r>
              <a:rPr lang="en-US" dirty="0"/>
              <a:t>- Errors in the library preparation or errors in how the sequencer calls a base if it’s not confident in how it’s reading the flow cell.</a:t>
            </a:r>
          </a:p>
          <a:p>
            <a:r>
              <a:rPr lang="en-US" dirty="0"/>
              <a:t>- There are also inherent biases associated with the type of sequencing platform you’re using and it’s important for you to understand what these biases are.</a:t>
            </a:r>
          </a:p>
          <a:p>
            <a:r>
              <a:rPr lang="en-US" dirty="0"/>
              <a:t>- We’re working with Illumina sequencing data but I’ll also describe some of the errors other platforms can give you as well.</a:t>
            </a:r>
          </a:p>
          <a:p>
            <a:r>
              <a:rPr lang="en-US" dirty="0"/>
              <a:t>- So </a:t>
            </a:r>
            <a:r>
              <a:rPr lang="en-US" u="sng" dirty="0"/>
              <a:t>before</a:t>
            </a:r>
            <a:r>
              <a:rPr lang="en-US" dirty="0"/>
              <a:t> you go into your bioinformatic analytic steps, you want to remove this inaccurate data because it can really affect your results.</a:t>
            </a:r>
          </a:p>
          <a:p>
            <a:endParaRPr lang="en-US" dirty="0"/>
          </a:p>
        </p:txBody>
      </p:sp>
      <p:sp>
        <p:nvSpPr>
          <p:cNvPr id="4" name="Slide Number Placeholder 3"/>
          <p:cNvSpPr>
            <a:spLocks noGrp="1"/>
          </p:cNvSpPr>
          <p:nvPr>
            <p:ph type="sldNum" sz="quarter" idx="5"/>
          </p:nvPr>
        </p:nvSpPr>
        <p:spPr/>
        <p:txBody>
          <a:bodyPr/>
          <a:lstStyle/>
          <a:p>
            <a:fld id="{89DB31E6-8A24-C14F-8973-53A18572974E}" type="slidenum">
              <a:rPr lang="en-US" smtClean="0"/>
              <a:t>4</a:t>
            </a:fld>
            <a:endParaRPr lang="en-US"/>
          </a:p>
        </p:txBody>
      </p:sp>
    </p:spTree>
    <p:extLst>
      <p:ext uri="{BB962C8B-B14F-4D97-AF65-F5344CB8AC3E}">
        <p14:creationId xmlns:p14="http://schemas.microsoft.com/office/powerpoint/2010/main" val="3590990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Do not modify the notes in this section to avoid tampering with the Poll Everywhere activity.
More info at polleverywhere.com/support
What sequence data errors/problems have you seen or read about?</a:t>
            </a:r>
          </a:p>
          <a:p>
            <a:r>
              <a:rPr lang="en-US"/>
              <a:t>https://www.polleverywhere.com/free_text_polls/KZjPvYm5R6Xpccb4pvfrG</a:t>
            </a:r>
          </a:p>
        </p:txBody>
      </p:sp>
      <p:sp>
        <p:nvSpPr>
          <p:cNvPr id="4" name="Slide Number Placeholder 3"/>
          <p:cNvSpPr>
            <a:spLocks noGrp="1"/>
          </p:cNvSpPr>
          <p:nvPr>
            <p:ph type="sldNum" sz="quarter" idx="5"/>
          </p:nvPr>
        </p:nvSpPr>
        <p:spPr/>
        <p:txBody>
          <a:bodyPr/>
          <a:lstStyle/>
          <a:p>
            <a:fld id="{89DB31E6-8A24-C14F-8973-53A18572974E}" type="slidenum">
              <a:rPr lang="en-US" smtClean="0"/>
              <a:t>5</a:t>
            </a:fld>
            <a:endParaRPr lang="en-US"/>
          </a:p>
        </p:txBody>
      </p:sp>
    </p:spTree>
    <p:extLst>
      <p:ext uri="{BB962C8B-B14F-4D97-AF65-F5344CB8AC3E}">
        <p14:creationId xmlns:p14="http://schemas.microsoft.com/office/powerpoint/2010/main" val="1187371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As I just talked about, Illumina has read quality that falls towards the end due to base substitutions.</a:t>
            </a:r>
          </a:p>
          <a:p>
            <a:r>
              <a:rPr lang="en-US" dirty="0"/>
              <a:t>- If you’re using Life Technologies (previously Ion Torrent), you can get insertions (random runs of a single nucleotide [a bunch of As, </a:t>
            </a:r>
            <a:r>
              <a:rPr lang="en-US" dirty="0" err="1"/>
              <a:t>Gs</a:t>
            </a:r>
            <a:r>
              <a:rPr lang="en-US" dirty="0"/>
              <a:t>]) or deletions.</a:t>
            </a:r>
          </a:p>
          <a:p>
            <a:r>
              <a:rPr lang="en-US" dirty="0"/>
              <a:t>- And the same for PacBio: insertions and deletions.</a:t>
            </a:r>
          </a:p>
          <a:p>
            <a:r>
              <a:rPr lang="en-US" dirty="0"/>
              <a:t>- Typically Illumina is considered more accurate; Life Tech. and PacBio are typically considered to have higher error rates.</a:t>
            </a:r>
          </a:p>
          <a:p>
            <a:r>
              <a:rPr lang="en-US" dirty="0"/>
              <a:t>- It’s very important to select the correct method for correcting those errors.</a:t>
            </a:r>
          </a:p>
          <a:p>
            <a:r>
              <a:rPr lang="en-US" dirty="0"/>
              <a:t>- AMR++ assumes you’re using Illumina sequencing so the quality control steps are geared towards cleaning up systemic biases in Illumina data.</a:t>
            </a:r>
          </a:p>
          <a:p>
            <a:r>
              <a:rPr lang="en-US" dirty="0"/>
              <a:t>- If you sequenced on a different platform someone here may be able to customize the QC steps for your data.</a:t>
            </a:r>
          </a:p>
          <a:p>
            <a:endParaRPr lang="en-US" dirty="0"/>
          </a:p>
        </p:txBody>
      </p:sp>
      <p:sp>
        <p:nvSpPr>
          <p:cNvPr id="4" name="Slide Number Placeholder 3"/>
          <p:cNvSpPr>
            <a:spLocks noGrp="1"/>
          </p:cNvSpPr>
          <p:nvPr>
            <p:ph type="sldNum" sz="quarter" idx="5"/>
          </p:nvPr>
        </p:nvSpPr>
        <p:spPr/>
        <p:txBody>
          <a:bodyPr/>
          <a:lstStyle/>
          <a:p>
            <a:fld id="{89DB31E6-8A24-C14F-8973-53A18572974E}" type="slidenum">
              <a:rPr lang="en-US" smtClean="0"/>
              <a:t>6</a:t>
            </a:fld>
            <a:endParaRPr lang="en-US"/>
          </a:p>
        </p:txBody>
      </p:sp>
    </p:spTree>
    <p:extLst>
      <p:ext uri="{BB962C8B-B14F-4D97-AF65-F5344CB8AC3E}">
        <p14:creationId xmlns:p14="http://schemas.microsoft.com/office/powerpoint/2010/main" val="27844020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As Noelle talked about earlier, not all sequences are going to be accurate.</a:t>
            </a:r>
          </a:p>
          <a:p>
            <a:r>
              <a:rPr lang="en-US" dirty="0"/>
              <a:t>- There could be errors in how the samples were collected or contamination.</a:t>
            </a:r>
          </a:p>
          <a:p>
            <a:r>
              <a:rPr lang="en-US" dirty="0"/>
              <a:t>- Errors in the library preparation or errors in how the sequencer calls a base if it’s not confident in how it’s reading the flow cell.</a:t>
            </a:r>
          </a:p>
          <a:p>
            <a:r>
              <a:rPr lang="en-US" dirty="0"/>
              <a:t>- There are also inherent biases associated with the type of sequencing platform you’re using and it’s important for you to understand what these biases are.</a:t>
            </a:r>
          </a:p>
          <a:p>
            <a:r>
              <a:rPr lang="en-US" dirty="0"/>
              <a:t>- We’re working with Illumina sequencing data but I’ll also describe some of the errors other platforms can give you as well.</a:t>
            </a:r>
          </a:p>
          <a:p>
            <a:r>
              <a:rPr lang="en-US" dirty="0"/>
              <a:t>- So </a:t>
            </a:r>
            <a:r>
              <a:rPr lang="en-US" u="sng" dirty="0"/>
              <a:t>before</a:t>
            </a:r>
            <a:r>
              <a:rPr lang="en-US" dirty="0"/>
              <a:t> you go into your bioinformatic analytic steps, you want to remove this inaccurate data because it can really affect your results.</a:t>
            </a:r>
          </a:p>
          <a:p>
            <a:endParaRPr lang="en-US" dirty="0"/>
          </a:p>
        </p:txBody>
      </p:sp>
      <p:sp>
        <p:nvSpPr>
          <p:cNvPr id="4" name="Slide Number Placeholder 3"/>
          <p:cNvSpPr>
            <a:spLocks noGrp="1"/>
          </p:cNvSpPr>
          <p:nvPr>
            <p:ph type="sldNum" sz="quarter" idx="5"/>
          </p:nvPr>
        </p:nvSpPr>
        <p:spPr/>
        <p:txBody>
          <a:bodyPr/>
          <a:lstStyle/>
          <a:p>
            <a:fld id="{89DB31E6-8A24-C14F-8973-53A18572974E}" type="slidenum">
              <a:rPr lang="en-US" smtClean="0"/>
              <a:t>7</a:t>
            </a:fld>
            <a:endParaRPr lang="en-US"/>
          </a:p>
        </p:txBody>
      </p:sp>
    </p:spTree>
    <p:extLst>
      <p:ext uri="{BB962C8B-B14F-4D97-AF65-F5344CB8AC3E}">
        <p14:creationId xmlns:p14="http://schemas.microsoft.com/office/powerpoint/2010/main" val="15775713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Do not modify the notes in this section to avoid tampering with the Poll Everywhere activity.
More info at polleverywhere.com/support
What are some examples of technical sequence?</a:t>
            </a:r>
          </a:p>
          <a:p>
            <a:r>
              <a:rPr lang="en-US"/>
              <a:t>https://www.polleverywhere.com/free_text_polls/pDbgce4cetuI2DHDx8aEA</a:t>
            </a:r>
          </a:p>
        </p:txBody>
      </p:sp>
      <p:sp>
        <p:nvSpPr>
          <p:cNvPr id="4" name="Slide Number Placeholder 3"/>
          <p:cNvSpPr>
            <a:spLocks noGrp="1"/>
          </p:cNvSpPr>
          <p:nvPr>
            <p:ph type="sldNum" sz="quarter" idx="5"/>
          </p:nvPr>
        </p:nvSpPr>
        <p:spPr/>
        <p:txBody>
          <a:bodyPr/>
          <a:lstStyle/>
          <a:p>
            <a:fld id="{89DB31E6-8A24-C14F-8973-53A18572974E}" type="slidenum">
              <a:rPr lang="en-US" smtClean="0"/>
              <a:t>8</a:t>
            </a:fld>
            <a:endParaRPr lang="en-US"/>
          </a:p>
        </p:txBody>
      </p:sp>
    </p:spTree>
    <p:extLst>
      <p:ext uri="{BB962C8B-B14F-4D97-AF65-F5344CB8AC3E}">
        <p14:creationId xmlns:p14="http://schemas.microsoft.com/office/powerpoint/2010/main" val="14707045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You can improve your results significantly if you do the three following basic steps:</a:t>
            </a:r>
          </a:p>
          <a:p>
            <a:pPr marL="228600" indent="-228600">
              <a:buAutoNum type="arabicPeriod"/>
            </a:pPr>
            <a:r>
              <a:rPr lang="en-US" dirty="0"/>
              <a:t>Assessing the sequence quality of your sample (which Noelle has already talked about a bit)</a:t>
            </a:r>
          </a:p>
          <a:p>
            <a:pPr marL="228600" indent="-228600">
              <a:buAutoNum type="arabicPeriod"/>
            </a:pPr>
            <a:r>
              <a:rPr lang="en-US" dirty="0"/>
              <a:t>Trimming your sequences</a:t>
            </a:r>
          </a:p>
          <a:p>
            <a:pPr marL="228600" indent="-228600">
              <a:buAutoNum type="arabicPeriod"/>
            </a:pPr>
            <a:r>
              <a:rPr lang="en-US" dirty="0"/>
              <a:t>Filtering potentially inaccurate sequences, including host-associated reads</a:t>
            </a:r>
          </a:p>
          <a:p>
            <a:pPr marL="0" indent="0">
              <a:buNone/>
            </a:pPr>
            <a:r>
              <a:rPr lang="en-US" dirty="0"/>
              <a:t>- #2 and #3 are both included in the AMR++ pipeline.</a:t>
            </a:r>
          </a:p>
          <a:p>
            <a:endParaRPr lang="en-US" dirty="0"/>
          </a:p>
        </p:txBody>
      </p:sp>
      <p:sp>
        <p:nvSpPr>
          <p:cNvPr id="4" name="Slide Number Placeholder 3"/>
          <p:cNvSpPr>
            <a:spLocks noGrp="1"/>
          </p:cNvSpPr>
          <p:nvPr>
            <p:ph type="sldNum" sz="quarter" idx="5"/>
          </p:nvPr>
        </p:nvSpPr>
        <p:spPr/>
        <p:txBody>
          <a:bodyPr/>
          <a:lstStyle/>
          <a:p>
            <a:fld id="{89DB31E6-8A24-C14F-8973-53A18572974E}" type="slidenum">
              <a:rPr lang="en-US" smtClean="0"/>
              <a:t>10</a:t>
            </a:fld>
            <a:endParaRPr lang="en-US"/>
          </a:p>
        </p:txBody>
      </p:sp>
    </p:spTree>
    <p:extLst>
      <p:ext uri="{BB962C8B-B14F-4D97-AF65-F5344CB8AC3E}">
        <p14:creationId xmlns:p14="http://schemas.microsoft.com/office/powerpoint/2010/main" val="5299174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A6FF73C-9AD3-C249-A316-B29B5FDC406A}" type="datetimeFigureOut">
              <a:rPr lang="en-US" smtClean="0"/>
              <a:t>6/16/24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F54754-8CC6-D949-89BD-E28D18BB2CE1}" type="slidenum">
              <a:rPr lang="en-US" smtClean="0"/>
              <a:t>‹#›</a:t>
            </a:fld>
            <a:endParaRPr lang="en-US"/>
          </a:p>
        </p:txBody>
      </p:sp>
    </p:spTree>
    <p:extLst>
      <p:ext uri="{BB962C8B-B14F-4D97-AF65-F5344CB8AC3E}">
        <p14:creationId xmlns:p14="http://schemas.microsoft.com/office/powerpoint/2010/main" val="22018336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6FF73C-9AD3-C249-A316-B29B5FDC406A}" type="datetimeFigureOut">
              <a:rPr lang="en-US" smtClean="0"/>
              <a:t>6/16/24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F54754-8CC6-D949-89BD-E28D18BB2CE1}" type="slidenum">
              <a:rPr lang="en-US" smtClean="0"/>
              <a:t>‹#›</a:t>
            </a:fld>
            <a:endParaRPr lang="en-US"/>
          </a:p>
        </p:txBody>
      </p:sp>
    </p:spTree>
    <p:extLst>
      <p:ext uri="{BB962C8B-B14F-4D97-AF65-F5344CB8AC3E}">
        <p14:creationId xmlns:p14="http://schemas.microsoft.com/office/powerpoint/2010/main" val="31804899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6FF73C-9AD3-C249-A316-B29B5FDC406A}" type="datetimeFigureOut">
              <a:rPr lang="en-US" smtClean="0"/>
              <a:t>6/16/24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F54754-8CC6-D949-89BD-E28D18BB2CE1}" type="slidenum">
              <a:rPr lang="en-US" smtClean="0"/>
              <a:t>‹#›</a:t>
            </a:fld>
            <a:endParaRPr lang="en-US"/>
          </a:p>
        </p:txBody>
      </p:sp>
    </p:spTree>
    <p:extLst>
      <p:ext uri="{BB962C8B-B14F-4D97-AF65-F5344CB8AC3E}">
        <p14:creationId xmlns:p14="http://schemas.microsoft.com/office/powerpoint/2010/main" val="4540828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6FF73C-9AD3-C249-A316-B29B5FDC406A}" type="datetimeFigureOut">
              <a:rPr lang="en-US" smtClean="0"/>
              <a:t>6/16/24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F54754-8CC6-D949-89BD-E28D18BB2CE1}" type="slidenum">
              <a:rPr lang="en-US" smtClean="0"/>
              <a:t>‹#›</a:t>
            </a:fld>
            <a:endParaRPr lang="en-US"/>
          </a:p>
        </p:txBody>
      </p:sp>
    </p:spTree>
    <p:extLst>
      <p:ext uri="{BB962C8B-B14F-4D97-AF65-F5344CB8AC3E}">
        <p14:creationId xmlns:p14="http://schemas.microsoft.com/office/powerpoint/2010/main" val="2593462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6FF73C-9AD3-C249-A316-B29B5FDC406A}" type="datetimeFigureOut">
              <a:rPr lang="en-US" smtClean="0"/>
              <a:t>6/16/24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F54754-8CC6-D949-89BD-E28D18BB2CE1}" type="slidenum">
              <a:rPr lang="en-US" smtClean="0"/>
              <a:t>‹#›</a:t>
            </a:fld>
            <a:endParaRPr lang="en-US"/>
          </a:p>
        </p:txBody>
      </p:sp>
    </p:spTree>
    <p:extLst>
      <p:ext uri="{BB962C8B-B14F-4D97-AF65-F5344CB8AC3E}">
        <p14:creationId xmlns:p14="http://schemas.microsoft.com/office/powerpoint/2010/main" val="23408840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A6FF73C-9AD3-C249-A316-B29B5FDC406A}" type="datetimeFigureOut">
              <a:rPr lang="en-US" smtClean="0"/>
              <a:t>6/16/24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F54754-8CC6-D949-89BD-E28D18BB2CE1}" type="slidenum">
              <a:rPr lang="en-US" smtClean="0"/>
              <a:t>‹#›</a:t>
            </a:fld>
            <a:endParaRPr lang="en-US"/>
          </a:p>
        </p:txBody>
      </p:sp>
    </p:spTree>
    <p:extLst>
      <p:ext uri="{BB962C8B-B14F-4D97-AF65-F5344CB8AC3E}">
        <p14:creationId xmlns:p14="http://schemas.microsoft.com/office/powerpoint/2010/main" val="6202240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A6FF73C-9AD3-C249-A316-B29B5FDC406A}" type="datetimeFigureOut">
              <a:rPr lang="en-US" smtClean="0"/>
              <a:t>6/16/24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2F54754-8CC6-D949-89BD-E28D18BB2CE1}" type="slidenum">
              <a:rPr lang="en-US" smtClean="0"/>
              <a:t>‹#›</a:t>
            </a:fld>
            <a:endParaRPr lang="en-US"/>
          </a:p>
        </p:txBody>
      </p:sp>
    </p:spTree>
    <p:extLst>
      <p:ext uri="{BB962C8B-B14F-4D97-AF65-F5344CB8AC3E}">
        <p14:creationId xmlns:p14="http://schemas.microsoft.com/office/powerpoint/2010/main" val="27239337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A6FF73C-9AD3-C249-A316-B29B5FDC406A}" type="datetimeFigureOut">
              <a:rPr lang="en-US" smtClean="0"/>
              <a:t>6/16/24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2F54754-8CC6-D949-89BD-E28D18BB2CE1}" type="slidenum">
              <a:rPr lang="en-US" smtClean="0"/>
              <a:t>‹#›</a:t>
            </a:fld>
            <a:endParaRPr lang="en-US"/>
          </a:p>
        </p:txBody>
      </p:sp>
    </p:spTree>
    <p:extLst>
      <p:ext uri="{BB962C8B-B14F-4D97-AF65-F5344CB8AC3E}">
        <p14:creationId xmlns:p14="http://schemas.microsoft.com/office/powerpoint/2010/main" val="2602542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6FF73C-9AD3-C249-A316-B29B5FDC406A}" type="datetimeFigureOut">
              <a:rPr lang="en-US" smtClean="0"/>
              <a:t>6/16/24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2F54754-8CC6-D949-89BD-E28D18BB2CE1}" type="slidenum">
              <a:rPr lang="en-US" smtClean="0"/>
              <a:t>‹#›</a:t>
            </a:fld>
            <a:endParaRPr lang="en-US"/>
          </a:p>
        </p:txBody>
      </p:sp>
    </p:spTree>
    <p:extLst>
      <p:ext uri="{BB962C8B-B14F-4D97-AF65-F5344CB8AC3E}">
        <p14:creationId xmlns:p14="http://schemas.microsoft.com/office/powerpoint/2010/main" val="30862323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A6FF73C-9AD3-C249-A316-B29B5FDC406A}" type="datetimeFigureOut">
              <a:rPr lang="en-US" smtClean="0"/>
              <a:t>6/16/24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F54754-8CC6-D949-89BD-E28D18BB2CE1}" type="slidenum">
              <a:rPr lang="en-US" smtClean="0"/>
              <a:t>‹#›</a:t>
            </a:fld>
            <a:endParaRPr lang="en-US"/>
          </a:p>
        </p:txBody>
      </p:sp>
    </p:spTree>
    <p:extLst>
      <p:ext uri="{BB962C8B-B14F-4D97-AF65-F5344CB8AC3E}">
        <p14:creationId xmlns:p14="http://schemas.microsoft.com/office/powerpoint/2010/main" val="18469526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A6FF73C-9AD3-C249-A316-B29B5FDC406A}" type="datetimeFigureOut">
              <a:rPr lang="en-US" smtClean="0"/>
              <a:t>6/16/24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F54754-8CC6-D949-89BD-E28D18BB2CE1}" type="slidenum">
              <a:rPr lang="en-US" smtClean="0"/>
              <a:t>‹#›</a:t>
            </a:fld>
            <a:endParaRPr lang="en-US"/>
          </a:p>
        </p:txBody>
      </p:sp>
    </p:spTree>
    <p:extLst>
      <p:ext uri="{BB962C8B-B14F-4D97-AF65-F5344CB8AC3E}">
        <p14:creationId xmlns:p14="http://schemas.microsoft.com/office/powerpoint/2010/main" val="27880442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6FF73C-9AD3-C249-A316-B29B5FDC406A}" type="datetimeFigureOut">
              <a:rPr lang="en-US" smtClean="0"/>
              <a:t>6/16/24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F54754-8CC6-D949-89BD-E28D18BB2CE1}" type="slidenum">
              <a:rPr lang="en-US" smtClean="0"/>
              <a:t>‹#›</a:t>
            </a:fld>
            <a:endParaRPr lang="en-US"/>
          </a:p>
        </p:txBody>
      </p:sp>
    </p:spTree>
    <p:extLst>
      <p:ext uri="{BB962C8B-B14F-4D97-AF65-F5344CB8AC3E}">
        <p14:creationId xmlns:p14="http://schemas.microsoft.com/office/powerpoint/2010/main" val="97894312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microsoft.com/office/2007/relationships/hdphoto" Target="../media/hdphoto3.wdp"/><Relationship Id="rId13"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5.png"/><Relationship Id="rId12" Type="http://schemas.microsoft.com/office/2007/relationships/hdphoto" Target="../media/hdphoto5.wdp"/><Relationship Id="rId2" Type="http://schemas.openxmlformats.org/officeDocument/2006/relationships/notesSlide" Target="../notesSlides/notesSlide20.xml"/><Relationship Id="rId16" Type="http://schemas.microsoft.com/office/2007/relationships/hdphoto" Target="../media/hdphoto7.wdp"/><Relationship Id="rId1" Type="http://schemas.openxmlformats.org/officeDocument/2006/relationships/slideLayout" Target="../slideLayouts/slideLayout2.xml"/><Relationship Id="rId6" Type="http://schemas.microsoft.com/office/2007/relationships/hdphoto" Target="../media/hdphoto2.wdp"/><Relationship Id="rId11" Type="http://schemas.openxmlformats.org/officeDocument/2006/relationships/image" Target="../media/image17.png"/><Relationship Id="rId5" Type="http://schemas.openxmlformats.org/officeDocument/2006/relationships/image" Target="../media/image14.png"/><Relationship Id="rId15" Type="http://schemas.openxmlformats.org/officeDocument/2006/relationships/image" Target="../media/image19.png"/><Relationship Id="rId10" Type="http://schemas.microsoft.com/office/2007/relationships/hdphoto" Target="../media/hdphoto4.wdp"/><Relationship Id="rId4" Type="http://schemas.microsoft.com/office/2007/relationships/hdphoto" Target="../media/hdphoto1.wdp"/><Relationship Id="rId9" Type="http://schemas.openxmlformats.org/officeDocument/2006/relationships/image" Target="../media/image16.png"/><Relationship Id="rId14" Type="http://schemas.microsoft.com/office/2007/relationships/hdphoto" Target="../media/hdphoto6.wdp"/></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6.xml"/><Relationship Id="rId4" Type="http://schemas.openxmlformats.org/officeDocument/2006/relationships/hyperlink" Target="https://doi.org/10.1128/aem.02234-23" TargetMode="Externa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6.xml"/><Relationship Id="rId4" Type="http://schemas.openxmlformats.org/officeDocument/2006/relationships/hyperlink" Target="https://doi.org/10.1128/aem.02234-23"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57E95-AC77-F83C-B752-1701C6364081}"/>
              </a:ext>
            </a:extLst>
          </p:cNvPr>
          <p:cNvSpPr>
            <a:spLocks noGrp="1"/>
          </p:cNvSpPr>
          <p:nvPr>
            <p:ph type="ctrTitle"/>
          </p:nvPr>
        </p:nvSpPr>
        <p:spPr/>
        <p:txBody>
          <a:bodyPr/>
          <a:lstStyle/>
          <a:p>
            <a:r>
              <a:rPr lang="en-US" dirty="0"/>
              <a:t>Quality assessment of shotgun metagenomic data</a:t>
            </a:r>
          </a:p>
        </p:txBody>
      </p:sp>
      <p:sp>
        <p:nvSpPr>
          <p:cNvPr id="3" name="Subtitle 2">
            <a:extLst>
              <a:ext uri="{FF2B5EF4-FFF2-40B4-BE49-F238E27FC236}">
                <a16:creationId xmlns:a16="http://schemas.microsoft.com/office/drawing/2014/main" id="{CF483593-7374-98A3-E2FC-4892C6BEE285}"/>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7191511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690FB80-3BE6-C04C-9AF5-A6FB32C4E1FA}"/>
              </a:ext>
            </a:extLst>
          </p:cNvPr>
          <p:cNvSpPr>
            <a:spLocks noGrp="1"/>
          </p:cNvSpPr>
          <p:nvPr>
            <p:ph type="title"/>
          </p:nvPr>
        </p:nvSpPr>
        <p:spPr>
          <a:xfrm>
            <a:off x="0" y="657225"/>
            <a:ext cx="12192000" cy="677108"/>
          </a:xfrm>
        </p:spPr>
        <p:txBody>
          <a:bodyPr>
            <a:noAutofit/>
          </a:bodyPr>
          <a:lstStyle/>
          <a:p>
            <a:pPr algn="ctr"/>
            <a:r>
              <a:rPr lang="en-US" dirty="0">
                <a:latin typeface="Calibri" panose="020F0502020204030204" pitchFamily="34" charset="0"/>
                <a:cs typeface="Calibri" panose="020F0502020204030204" pitchFamily="34" charset="0"/>
              </a:rPr>
              <a:t>Sequence Quality Control Steps</a:t>
            </a:r>
          </a:p>
        </p:txBody>
      </p:sp>
      <p:sp>
        <p:nvSpPr>
          <p:cNvPr id="7" name="Text Placeholder 2">
            <a:extLst>
              <a:ext uri="{FF2B5EF4-FFF2-40B4-BE49-F238E27FC236}">
                <a16:creationId xmlns:a16="http://schemas.microsoft.com/office/drawing/2014/main" id="{5F21C929-AC67-4B46-AA1A-40F9FD1F06F0}"/>
              </a:ext>
            </a:extLst>
          </p:cNvPr>
          <p:cNvSpPr txBox="1">
            <a:spLocks/>
          </p:cNvSpPr>
          <p:nvPr/>
        </p:nvSpPr>
        <p:spPr>
          <a:xfrm>
            <a:off x="1826895" y="2079625"/>
            <a:ext cx="9796834" cy="459356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12850" lvl="1" indent="-742950">
              <a:lnSpc>
                <a:spcPts val="3515"/>
              </a:lnSpc>
              <a:buFont typeface="+mj-lt"/>
              <a:buAutoNum type="arabicParenR"/>
            </a:pPr>
            <a:r>
              <a:rPr lang="en-US" sz="3200" spc="-170" dirty="0">
                <a:latin typeface="Calibri" panose="020F0502020204030204" pitchFamily="34" charset="0"/>
                <a:cs typeface="Calibri" panose="020F0502020204030204" pitchFamily="34" charset="0"/>
              </a:rPr>
              <a:t>A</a:t>
            </a:r>
            <a:r>
              <a:rPr lang="en-US" sz="3200" spc="270" dirty="0">
                <a:latin typeface="Calibri" panose="020F0502020204030204" pitchFamily="34" charset="0"/>
                <a:cs typeface="Calibri" panose="020F0502020204030204" pitchFamily="34" charset="0"/>
              </a:rPr>
              <a:t>ss</a:t>
            </a:r>
            <a:r>
              <a:rPr lang="en-US" sz="3200" spc="300" dirty="0">
                <a:latin typeface="Calibri" panose="020F0502020204030204" pitchFamily="34" charset="0"/>
                <a:cs typeface="Calibri" panose="020F0502020204030204" pitchFamily="34" charset="0"/>
              </a:rPr>
              <a:t>e</a:t>
            </a:r>
            <a:r>
              <a:rPr lang="en-US" sz="3200" spc="265" dirty="0">
                <a:latin typeface="Calibri" panose="020F0502020204030204" pitchFamily="34" charset="0"/>
                <a:cs typeface="Calibri" panose="020F0502020204030204" pitchFamily="34" charset="0"/>
              </a:rPr>
              <a:t>s</a:t>
            </a:r>
            <a:r>
              <a:rPr lang="en-US" sz="3200" spc="140" dirty="0">
                <a:latin typeface="Calibri" panose="020F0502020204030204" pitchFamily="34" charset="0"/>
                <a:cs typeface="Calibri" panose="020F0502020204030204" pitchFamily="34" charset="0"/>
              </a:rPr>
              <a:t>s</a:t>
            </a:r>
            <a:r>
              <a:rPr lang="en-US" sz="3200" spc="270" dirty="0">
                <a:latin typeface="Calibri" panose="020F0502020204030204" pitchFamily="34" charset="0"/>
                <a:cs typeface="Calibri" panose="020F0502020204030204" pitchFamily="34" charset="0"/>
              </a:rPr>
              <a:t>m</a:t>
            </a:r>
            <a:r>
              <a:rPr lang="en-US" sz="3200" spc="275" dirty="0">
                <a:latin typeface="Calibri" panose="020F0502020204030204" pitchFamily="34" charset="0"/>
                <a:cs typeface="Calibri" panose="020F0502020204030204" pitchFamily="34" charset="0"/>
              </a:rPr>
              <a:t>e</a:t>
            </a:r>
            <a:r>
              <a:rPr lang="en-US" sz="3200" spc="130" dirty="0">
                <a:latin typeface="Calibri" panose="020F0502020204030204" pitchFamily="34" charset="0"/>
                <a:cs typeface="Calibri" panose="020F0502020204030204" pitchFamily="34" charset="0"/>
              </a:rPr>
              <a:t>n</a:t>
            </a:r>
            <a:r>
              <a:rPr lang="en-US" sz="3200" spc="-10" dirty="0">
                <a:latin typeface="Calibri" panose="020F0502020204030204" pitchFamily="34" charset="0"/>
                <a:cs typeface="Calibri" panose="020F0502020204030204" pitchFamily="34" charset="0"/>
              </a:rPr>
              <a:t>t</a:t>
            </a:r>
            <a:r>
              <a:rPr lang="en-US" sz="3200" spc="65" dirty="0">
                <a:latin typeface="Calibri" panose="020F0502020204030204" pitchFamily="34" charset="0"/>
                <a:cs typeface="Calibri" panose="020F0502020204030204" pitchFamily="34" charset="0"/>
              </a:rPr>
              <a:t> </a:t>
            </a:r>
            <a:r>
              <a:rPr lang="en-US" sz="3200" spc="130" dirty="0">
                <a:latin typeface="Calibri" panose="020F0502020204030204" pitchFamily="34" charset="0"/>
                <a:cs typeface="Calibri" panose="020F0502020204030204" pitchFamily="34" charset="0"/>
              </a:rPr>
              <a:t>o</a:t>
            </a:r>
            <a:r>
              <a:rPr lang="en-US" sz="3200" spc="-150" dirty="0">
                <a:latin typeface="Calibri" panose="020F0502020204030204" pitchFamily="34" charset="0"/>
                <a:cs typeface="Calibri" panose="020F0502020204030204" pitchFamily="34" charset="0"/>
              </a:rPr>
              <a:t>f</a:t>
            </a:r>
            <a:r>
              <a:rPr lang="en-US" sz="3200" spc="65" dirty="0">
                <a:latin typeface="Calibri" panose="020F0502020204030204" pitchFamily="34" charset="0"/>
                <a:cs typeface="Calibri" panose="020F0502020204030204" pitchFamily="34" charset="0"/>
              </a:rPr>
              <a:t> </a:t>
            </a:r>
            <a:r>
              <a:rPr lang="en-US" sz="3200" spc="265" dirty="0">
                <a:latin typeface="Calibri" panose="020F0502020204030204" pitchFamily="34" charset="0"/>
                <a:cs typeface="Calibri" panose="020F0502020204030204" pitchFamily="34" charset="0"/>
              </a:rPr>
              <a:t>s</a:t>
            </a:r>
            <a:r>
              <a:rPr lang="en-US" sz="3200" spc="275" dirty="0">
                <a:latin typeface="Calibri" panose="020F0502020204030204" pitchFamily="34" charset="0"/>
                <a:cs typeface="Calibri" panose="020F0502020204030204" pitchFamily="34" charset="0"/>
              </a:rPr>
              <a:t>e</a:t>
            </a:r>
            <a:r>
              <a:rPr lang="en-US" sz="3200" spc="130" dirty="0">
                <a:latin typeface="Calibri" panose="020F0502020204030204" pitchFamily="34" charset="0"/>
                <a:cs typeface="Calibri" panose="020F0502020204030204" pitchFamily="34" charset="0"/>
              </a:rPr>
              <a:t>qu</a:t>
            </a:r>
            <a:r>
              <a:rPr lang="en-US" sz="3200" spc="275" dirty="0">
                <a:latin typeface="Calibri" panose="020F0502020204030204" pitchFamily="34" charset="0"/>
                <a:cs typeface="Calibri" panose="020F0502020204030204" pitchFamily="34" charset="0"/>
              </a:rPr>
              <a:t>e</a:t>
            </a:r>
            <a:r>
              <a:rPr lang="en-US" sz="3200" spc="130" dirty="0">
                <a:latin typeface="Calibri" panose="020F0502020204030204" pitchFamily="34" charset="0"/>
                <a:cs typeface="Calibri" panose="020F0502020204030204" pitchFamily="34" charset="0"/>
              </a:rPr>
              <a:t>n</a:t>
            </a:r>
            <a:r>
              <a:rPr lang="en-US" sz="3200" spc="204" dirty="0">
                <a:latin typeface="Calibri" panose="020F0502020204030204" pitchFamily="34" charset="0"/>
                <a:cs typeface="Calibri" panose="020F0502020204030204" pitchFamily="34" charset="0"/>
              </a:rPr>
              <a:t>ce</a:t>
            </a:r>
            <a:r>
              <a:rPr lang="en-US" sz="3200" spc="60" dirty="0">
                <a:latin typeface="Calibri" panose="020F0502020204030204" pitchFamily="34" charset="0"/>
                <a:cs typeface="Calibri" panose="020F0502020204030204" pitchFamily="34" charset="0"/>
              </a:rPr>
              <a:t> </a:t>
            </a:r>
            <a:r>
              <a:rPr lang="en-US" sz="3200" spc="130" dirty="0">
                <a:latin typeface="Calibri" panose="020F0502020204030204" pitchFamily="34" charset="0"/>
                <a:cs typeface="Calibri" panose="020F0502020204030204" pitchFamily="34" charset="0"/>
              </a:rPr>
              <a:t>qu</a:t>
            </a:r>
            <a:r>
              <a:rPr lang="en-US" sz="3200" spc="275" dirty="0">
                <a:latin typeface="Calibri" panose="020F0502020204030204" pitchFamily="34" charset="0"/>
                <a:cs typeface="Calibri" panose="020F0502020204030204" pitchFamily="34" charset="0"/>
              </a:rPr>
              <a:t>a</a:t>
            </a:r>
            <a:r>
              <a:rPr lang="en-US" sz="3200" spc="-160" dirty="0">
                <a:latin typeface="Calibri" panose="020F0502020204030204" pitchFamily="34" charset="0"/>
                <a:cs typeface="Calibri" panose="020F0502020204030204" pitchFamily="34" charset="0"/>
              </a:rPr>
              <a:t>l</a:t>
            </a:r>
            <a:r>
              <a:rPr lang="en-US" sz="3200" spc="-165" dirty="0">
                <a:latin typeface="Calibri" panose="020F0502020204030204" pitchFamily="34" charset="0"/>
                <a:cs typeface="Calibri" panose="020F0502020204030204" pitchFamily="34" charset="0"/>
              </a:rPr>
              <a:t>i</a:t>
            </a:r>
            <a:r>
              <a:rPr lang="en-US" sz="3200" spc="-20" dirty="0">
                <a:latin typeface="Calibri" panose="020F0502020204030204" pitchFamily="34" charset="0"/>
                <a:cs typeface="Calibri" panose="020F0502020204030204" pitchFamily="34" charset="0"/>
              </a:rPr>
              <a:t>ty</a:t>
            </a:r>
          </a:p>
          <a:p>
            <a:pPr marL="469900" lvl="1">
              <a:lnSpc>
                <a:spcPts val="3515"/>
              </a:lnSpc>
            </a:pPr>
            <a:endParaRPr lang="en-US" sz="3200" spc="-20" dirty="0">
              <a:latin typeface="Calibri" panose="020F0502020204030204" pitchFamily="34" charset="0"/>
              <a:cs typeface="Calibri" panose="020F0502020204030204" pitchFamily="34" charset="0"/>
            </a:endParaRPr>
          </a:p>
          <a:p>
            <a:pPr marL="1212850" lvl="1" indent="-742950">
              <a:lnSpc>
                <a:spcPts val="3515"/>
              </a:lnSpc>
              <a:buFont typeface="+mj-lt"/>
              <a:buAutoNum type="arabicParenR" startAt="2"/>
            </a:pPr>
            <a:r>
              <a:rPr lang="en-US" sz="3200" spc="-130" dirty="0">
                <a:latin typeface="Calibri" panose="020F0502020204030204" pitchFamily="34" charset="0"/>
                <a:cs typeface="Calibri" panose="020F0502020204030204" pitchFamily="34" charset="0"/>
              </a:rPr>
              <a:t>T</a:t>
            </a:r>
            <a:r>
              <a:rPr lang="en-US" sz="3200" dirty="0">
                <a:latin typeface="Calibri" panose="020F0502020204030204" pitchFamily="34" charset="0"/>
                <a:cs typeface="Calibri" panose="020F0502020204030204" pitchFamily="34" charset="0"/>
              </a:rPr>
              <a:t>r</a:t>
            </a:r>
            <a:r>
              <a:rPr lang="en-US" sz="3200" spc="-165" dirty="0">
                <a:latin typeface="Calibri" panose="020F0502020204030204" pitchFamily="34" charset="0"/>
                <a:cs typeface="Calibri" panose="020F0502020204030204" pitchFamily="34" charset="0"/>
              </a:rPr>
              <a:t>i</a:t>
            </a:r>
            <a:r>
              <a:rPr lang="en-US" sz="3200" spc="130" dirty="0">
                <a:latin typeface="Calibri" panose="020F0502020204030204" pitchFamily="34" charset="0"/>
                <a:cs typeface="Calibri" panose="020F0502020204030204" pitchFamily="34" charset="0"/>
              </a:rPr>
              <a:t>mm</a:t>
            </a:r>
            <a:r>
              <a:rPr lang="en-US" sz="3200" spc="-5" dirty="0">
                <a:latin typeface="Calibri" panose="020F0502020204030204" pitchFamily="34" charset="0"/>
                <a:cs typeface="Calibri" panose="020F0502020204030204" pitchFamily="34" charset="0"/>
              </a:rPr>
              <a:t>i</a:t>
            </a:r>
            <a:r>
              <a:rPr lang="en-US" sz="3200" spc="-10" dirty="0">
                <a:latin typeface="Calibri" panose="020F0502020204030204" pitchFamily="34" charset="0"/>
                <a:cs typeface="Calibri" panose="020F0502020204030204" pitchFamily="34" charset="0"/>
              </a:rPr>
              <a:t>n</a:t>
            </a:r>
            <a:r>
              <a:rPr lang="en-US" sz="3200" spc="140" dirty="0">
                <a:latin typeface="Calibri" panose="020F0502020204030204" pitchFamily="34" charset="0"/>
                <a:cs typeface="Calibri" panose="020F0502020204030204" pitchFamily="34" charset="0"/>
              </a:rPr>
              <a:t>g</a:t>
            </a:r>
            <a:r>
              <a:rPr lang="en-US" sz="3200" spc="60" dirty="0">
                <a:latin typeface="Calibri" panose="020F0502020204030204" pitchFamily="34" charset="0"/>
                <a:cs typeface="Calibri" panose="020F0502020204030204" pitchFamily="34" charset="0"/>
              </a:rPr>
              <a:t> </a:t>
            </a:r>
            <a:r>
              <a:rPr lang="en-US" sz="3200" spc="130" dirty="0">
                <a:latin typeface="Calibri" panose="020F0502020204030204" pitchFamily="34" charset="0"/>
                <a:cs typeface="Calibri" panose="020F0502020204030204" pitchFamily="34" charset="0"/>
              </a:rPr>
              <a:t>o</a:t>
            </a:r>
            <a:r>
              <a:rPr lang="en-US" sz="3200" spc="-150" dirty="0">
                <a:latin typeface="Calibri" panose="020F0502020204030204" pitchFamily="34" charset="0"/>
                <a:cs typeface="Calibri" panose="020F0502020204030204" pitchFamily="34" charset="0"/>
              </a:rPr>
              <a:t>f</a:t>
            </a:r>
            <a:r>
              <a:rPr lang="en-US" sz="3200" spc="65" dirty="0">
                <a:latin typeface="Calibri" panose="020F0502020204030204" pitchFamily="34" charset="0"/>
                <a:cs typeface="Calibri" panose="020F0502020204030204" pitchFamily="34" charset="0"/>
              </a:rPr>
              <a:t> </a:t>
            </a:r>
            <a:r>
              <a:rPr lang="en-US" sz="3200" spc="-20" dirty="0">
                <a:latin typeface="Calibri" panose="020F0502020204030204" pitchFamily="34" charset="0"/>
                <a:cs typeface="Calibri" panose="020F0502020204030204" pitchFamily="34" charset="0"/>
              </a:rPr>
              <a:t>F</a:t>
            </a:r>
            <a:r>
              <a:rPr lang="en-US" sz="3200" spc="-165" dirty="0">
                <a:latin typeface="Calibri" panose="020F0502020204030204" pitchFamily="34" charset="0"/>
                <a:cs typeface="Calibri" panose="020F0502020204030204" pitchFamily="34" charset="0"/>
              </a:rPr>
              <a:t>A</a:t>
            </a:r>
            <a:r>
              <a:rPr lang="en-US" sz="3200" spc="254" dirty="0">
                <a:latin typeface="Calibri" panose="020F0502020204030204" pitchFamily="34" charset="0"/>
                <a:cs typeface="Calibri" panose="020F0502020204030204" pitchFamily="34" charset="0"/>
              </a:rPr>
              <a:t>S</a:t>
            </a:r>
            <a:r>
              <a:rPr lang="en-US" sz="3200" spc="-20" dirty="0">
                <a:latin typeface="Calibri" panose="020F0502020204030204" pitchFamily="34" charset="0"/>
                <a:cs typeface="Calibri" panose="020F0502020204030204" pitchFamily="34" charset="0"/>
              </a:rPr>
              <a:t>T</a:t>
            </a:r>
            <a:r>
              <a:rPr lang="en-US" sz="3200" spc="130" dirty="0">
                <a:latin typeface="Calibri" panose="020F0502020204030204" pitchFamily="34" charset="0"/>
                <a:cs typeface="Calibri" panose="020F0502020204030204" pitchFamily="34" charset="0"/>
              </a:rPr>
              <a:t>Q</a:t>
            </a:r>
            <a:r>
              <a:rPr lang="en-US" sz="3200" spc="55" dirty="0">
                <a:latin typeface="Calibri" panose="020F0502020204030204" pitchFamily="34" charset="0"/>
                <a:cs typeface="Calibri" panose="020F0502020204030204" pitchFamily="34" charset="0"/>
              </a:rPr>
              <a:t> </a:t>
            </a:r>
            <a:r>
              <a:rPr lang="en-US" sz="3200" spc="260" dirty="0">
                <a:latin typeface="Calibri" panose="020F0502020204030204" pitchFamily="34" charset="0"/>
                <a:cs typeface="Calibri" panose="020F0502020204030204" pitchFamily="34" charset="0"/>
              </a:rPr>
              <a:t>s</a:t>
            </a:r>
            <a:r>
              <a:rPr lang="en-US" sz="3200" spc="290" dirty="0">
                <a:latin typeface="Calibri" panose="020F0502020204030204" pitchFamily="34" charset="0"/>
                <a:cs typeface="Calibri" panose="020F0502020204030204" pitchFamily="34" charset="0"/>
              </a:rPr>
              <a:t>e</a:t>
            </a:r>
            <a:r>
              <a:rPr lang="en-US" sz="3200" spc="130" dirty="0">
                <a:latin typeface="Calibri" panose="020F0502020204030204" pitchFamily="34" charset="0"/>
                <a:cs typeface="Calibri" panose="020F0502020204030204" pitchFamily="34" charset="0"/>
              </a:rPr>
              <a:t>qu</a:t>
            </a:r>
            <a:r>
              <a:rPr lang="en-US" sz="3200" spc="275" dirty="0">
                <a:latin typeface="Calibri" panose="020F0502020204030204" pitchFamily="34" charset="0"/>
                <a:cs typeface="Calibri" panose="020F0502020204030204" pitchFamily="34" charset="0"/>
              </a:rPr>
              <a:t>e</a:t>
            </a:r>
            <a:r>
              <a:rPr lang="en-US" sz="3200" spc="130" dirty="0">
                <a:latin typeface="Calibri" panose="020F0502020204030204" pitchFamily="34" charset="0"/>
                <a:cs typeface="Calibri" panose="020F0502020204030204" pitchFamily="34" charset="0"/>
              </a:rPr>
              <a:t>n</a:t>
            </a:r>
            <a:r>
              <a:rPr lang="en-US" sz="3200" spc="204" dirty="0">
                <a:latin typeface="Calibri" panose="020F0502020204030204" pitchFamily="34" charset="0"/>
                <a:cs typeface="Calibri" panose="020F0502020204030204" pitchFamily="34" charset="0"/>
              </a:rPr>
              <a:t>c</a:t>
            </a:r>
            <a:r>
              <a:rPr lang="en-US" sz="3200" spc="195" dirty="0">
                <a:latin typeface="Calibri" panose="020F0502020204030204" pitchFamily="34" charset="0"/>
                <a:cs typeface="Calibri" panose="020F0502020204030204" pitchFamily="34" charset="0"/>
              </a:rPr>
              <a:t>e</a:t>
            </a:r>
            <a:r>
              <a:rPr lang="en-US" sz="3200" spc="280" dirty="0">
                <a:latin typeface="Calibri" panose="020F0502020204030204" pitchFamily="34" charset="0"/>
                <a:cs typeface="Calibri" panose="020F0502020204030204" pitchFamily="34" charset="0"/>
              </a:rPr>
              <a:t>s</a:t>
            </a:r>
          </a:p>
          <a:p>
            <a:pPr marL="984250" lvl="1" indent="-514350">
              <a:lnSpc>
                <a:spcPts val="3515"/>
              </a:lnSpc>
              <a:buFont typeface="+mj-lt"/>
              <a:buAutoNum type="arabicPeriod"/>
            </a:pPr>
            <a:endParaRPr lang="en-US" sz="3200" spc="280" dirty="0">
              <a:latin typeface="Calibri" panose="020F0502020204030204" pitchFamily="34" charset="0"/>
              <a:cs typeface="Calibri" panose="020F0502020204030204" pitchFamily="34" charset="0"/>
            </a:endParaRPr>
          </a:p>
          <a:p>
            <a:pPr marL="1212850" lvl="1" indent="-742950">
              <a:lnSpc>
                <a:spcPts val="3515"/>
              </a:lnSpc>
              <a:buFont typeface="+mj-lt"/>
              <a:buAutoNum type="arabicParenR" startAt="3"/>
            </a:pPr>
            <a:r>
              <a:rPr lang="en-US" sz="3200" spc="120" dirty="0">
                <a:latin typeface="Calibri" panose="020F0502020204030204" pitchFamily="34" charset="0"/>
                <a:cs typeface="Calibri" panose="020F0502020204030204" pitchFamily="34" charset="0"/>
              </a:rPr>
              <a:t>F</a:t>
            </a:r>
            <a:r>
              <a:rPr lang="en-US" sz="3200" spc="-160" dirty="0">
                <a:latin typeface="Calibri" panose="020F0502020204030204" pitchFamily="34" charset="0"/>
                <a:cs typeface="Calibri" panose="020F0502020204030204" pitchFamily="34" charset="0"/>
              </a:rPr>
              <a:t>i</a:t>
            </a:r>
            <a:r>
              <a:rPr lang="en-US" sz="3200" spc="-165" dirty="0">
                <a:latin typeface="Calibri" panose="020F0502020204030204" pitchFamily="34" charset="0"/>
                <a:cs typeface="Calibri" panose="020F0502020204030204" pitchFamily="34" charset="0"/>
              </a:rPr>
              <a:t>l</a:t>
            </a:r>
            <a:r>
              <a:rPr lang="en-US" sz="3200" spc="100" dirty="0">
                <a:latin typeface="Calibri" panose="020F0502020204030204" pitchFamily="34" charset="0"/>
                <a:cs typeface="Calibri" panose="020F0502020204030204" pitchFamily="34" charset="0"/>
              </a:rPr>
              <a:t>t</a:t>
            </a:r>
            <a:r>
              <a:rPr lang="en-US" sz="3200" spc="160" dirty="0">
                <a:latin typeface="Calibri" panose="020F0502020204030204" pitchFamily="34" charset="0"/>
                <a:cs typeface="Calibri" panose="020F0502020204030204" pitchFamily="34" charset="0"/>
              </a:rPr>
              <a:t>e</a:t>
            </a:r>
            <a:r>
              <a:rPr lang="en-US" sz="3200" dirty="0">
                <a:latin typeface="Calibri" panose="020F0502020204030204" pitchFamily="34" charset="0"/>
                <a:cs typeface="Calibri" panose="020F0502020204030204" pitchFamily="34" charset="0"/>
              </a:rPr>
              <a:t>r</a:t>
            </a:r>
            <a:r>
              <a:rPr lang="en-US" sz="3200" spc="-165" dirty="0">
                <a:latin typeface="Calibri" panose="020F0502020204030204" pitchFamily="34" charset="0"/>
                <a:cs typeface="Calibri" panose="020F0502020204030204" pitchFamily="34" charset="0"/>
              </a:rPr>
              <a:t>i</a:t>
            </a:r>
            <a:r>
              <a:rPr lang="en-US" sz="3200" spc="130" dirty="0">
                <a:latin typeface="Calibri" panose="020F0502020204030204" pitchFamily="34" charset="0"/>
                <a:cs typeface="Calibri" panose="020F0502020204030204" pitchFamily="34" charset="0"/>
              </a:rPr>
              <a:t>n</a:t>
            </a:r>
            <a:r>
              <a:rPr lang="en-US" sz="3200" spc="140" dirty="0">
                <a:latin typeface="Calibri" panose="020F0502020204030204" pitchFamily="34" charset="0"/>
                <a:cs typeface="Calibri" panose="020F0502020204030204" pitchFamily="34" charset="0"/>
              </a:rPr>
              <a:t>g</a:t>
            </a:r>
            <a:r>
              <a:rPr lang="en-US" sz="3200" spc="60" dirty="0">
                <a:latin typeface="Calibri" panose="020F0502020204030204" pitchFamily="34" charset="0"/>
                <a:cs typeface="Calibri" panose="020F0502020204030204" pitchFamily="34" charset="0"/>
              </a:rPr>
              <a:t> </a:t>
            </a:r>
            <a:r>
              <a:rPr lang="en-US" sz="3200" spc="130" dirty="0">
                <a:latin typeface="Calibri" panose="020F0502020204030204" pitchFamily="34" charset="0"/>
                <a:cs typeface="Calibri" panose="020F0502020204030204" pitchFamily="34" charset="0"/>
              </a:rPr>
              <a:t>o</a:t>
            </a:r>
            <a:r>
              <a:rPr lang="en-US" sz="3200" spc="-150" dirty="0">
                <a:latin typeface="Calibri" panose="020F0502020204030204" pitchFamily="34" charset="0"/>
                <a:cs typeface="Calibri" panose="020F0502020204030204" pitchFamily="34" charset="0"/>
              </a:rPr>
              <a:t>f</a:t>
            </a:r>
            <a:r>
              <a:rPr lang="en-US" sz="3200" spc="65" dirty="0">
                <a:latin typeface="Calibri" panose="020F0502020204030204" pitchFamily="34" charset="0"/>
                <a:cs typeface="Calibri" panose="020F0502020204030204" pitchFamily="34" charset="0"/>
              </a:rPr>
              <a:t> </a:t>
            </a:r>
            <a:r>
              <a:rPr lang="en-US" sz="3200" spc="130" dirty="0">
                <a:latin typeface="Calibri" panose="020F0502020204030204" pitchFamily="34" charset="0"/>
                <a:cs typeface="Calibri" panose="020F0502020204030204" pitchFamily="34" charset="0"/>
              </a:rPr>
              <a:t>off-target reads (next lecture)</a:t>
            </a:r>
            <a:endParaRPr lang="en-US" sz="3600" dirty="0">
              <a:latin typeface="Calibri" panose="020F0502020204030204" pitchFamily="34" charset="0"/>
              <a:cs typeface="Calibri" panose="020F0502020204030204" pitchFamily="34" charset="0"/>
            </a:endParaRPr>
          </a:p>
          <a:p>
            <a:endParaRPr lang="en-US" sz="3600" dirty="0"/>
          </a:p>
        </p:txBody>
      </p:sp>
      <p:grpSp>
        <p:nvGrpSpPr>
          <p:cNvPr id="27" name="Group 26">
            <a:extLst>
              <a:ext uri="{FF2B5EF4-FFF2-40B4-BE49-F238E27FC236}">
                <a16:creationId xmlns:a16="http://schemas.microsoft.com/office/drawing/2014/main" id="{9661234A-DFDF-8A44-9894-13C04526ADCD}"/>
              </a:ext>
            </a:extLst>
          </p:cNvPr>
          <p:cNvGrpSpPr/>
          <p:nvPr/>
        </p:nvGrpSpPr>
        <p:grpSpPr>
          <a:xfrm>
            <a:off x="2070807" y="3954556"/>
            <a:ext cx="838016" cy="838016"/>
            <a:chOff x="945251" y="3952931"/>
            <a:chExt cx="838016" cy="838016"/>
          </a:xfrm>
        </p:grpSpPr>
        <p:sp>
          <p:nvSpPr>
            <p:cNvPr id="22" name="Oval 21">
              <a:extLst>
                <a:ext uri="{FF2B5EF4-FFF2-40B4-BE49-F238E27FC236}">
                  <a16:creationId xmlns:a16="http://schemas.microsoft.com/office/drawing/2014/main" id="{6BF9A919-8EE6-9941-A73D-213A48283013}"/>
                </a:ext>
              </a:extLst>
            </p:cNvPr>
            <p:cNvSpPr>
              <a:spLocks noChangeAspect="1"/>
            </p:cNvSpPr>
            <p:nvPr/>
          </p:nvSpPr>
          <p:spPr>
            <a:xfrm>
              <a:off x="945251" y="3952931"/>
              <a:ext cx="838016" cy="838016"/>
            </a:xfrm>
            <a:prstGeom prst="ellipse">
              <a:avLst/>
            </a:prstGeom>
            <a:solidFill>
              <a:schemeClr val="tx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9" name="Picture 18">
              <a:extLst>
                <a:ext uri="{FF2B5EF4-FFF2-40B4-BE49-F238E27FC236}">
                  <a16:creationId xmlns:a16="http://schemas.microsoft.com/office/drawing/2014/main" id="{4DC71F51-1957-1944-804E-7D1AD7C7E150}"/>
                </a:ext>
              </a:extLst>
            </p:cNvPr>
            <p:cNvPicPr>
              <a:picLocks noChangeAspect="1"/>
            </p:cNvPicPr>
            <p:nvPr/>
          </p:nvPicPr>
          <p:blipFill>
            <a:blip r:embed="rId3"/>
            <a:stretch>
              <a:fillRect/>
            </a:stretch>
          </p:blipFill>
          <p:spPr>
            <a:xfrm>
              <a:off x="1086600" y="4109574"/>
              <a:ext cx="550395" cy="550395"/>
            </a:xfrm>
            <a:prstGeom prst="rect">
              <a:avLst/>
            </a:prstGeom>
          </p:spPr>
        </p:pic>
      </p:grpSp>
      <p:grpSp>
        <p:nvGrpSpPr>
          <p:cNvPr id="25" name="Group 24">
            <a:extLst>
              <a:ext uri="{FF2B5EF4-FFF2-40B4-BE49-F238E27FC236}">
                <a16:creationId xmlns:a16="http://schemas.microsoft.com/office/drawing/2014/main" id="{F0863DA2-C637-7442-8B9C-3A56AFB352D3}"/>
              </a:ext>
            </a:extLst>
          </p:cNvPr>
          <p:cNvGrpSpPr/>
          <p:nvPr/>
        </p:nvGrpSpPr>
        <p:grpSpPr>
          <a:xfrm>
            <a:off x="2071289" y="1867353"/>
            <a:ext cx="838016" cy="838016"/>
            <a:chOff x="920379" y="1049837"/>
            <a:chExt cx="838016" cy="838016"/>
          </a:xfrm>
        </p:grpSpPr>
        <p:sp>
          <p:nvSpPr>
            <p:cNvPr id="23" name="Oval 22">
              <a:extLst>
                <a:ext uri="{FF2B5EF4-FFF2-40B4-BE49-F238E27FC236}">
                  <a16:creationId xmlns:a16="http://schemas.microsoft.com/office/drawing/2014/main" id="{F69B84D6-ABAC-504A-849A-F0AD6046BAA9}"/>
                </a:ext>
              </a:extLst>
            </p:cNvPr>
            <p:cNvSpPr>
              <a:spLocks noChangeAspect="1"/>
            </p:cNvSpPr>
            <p:nvPr/>
          </p:nvSpPr>
          <p:spPr>
            <a:xfrm>
              <a:off x="920379" y="1049837"/>
              <a:ext cx="838016" cy="838016"/>
            </a:xfrm>
            <a:prstGeom prst="ellipse">
              <a:avLst/>
            </a:prstGeom>
            <a:solidFill>
              <a:schemeClr val="tx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a:extLst>
                <a:ext uri="{FF2B5EF4-FFF2-40B4-BE49-F238E27FC236}">
                  <a16:creationId xmlns:a16="http://schemas.microsoft.com/office/drawing/2014/main" id="{59558DE7-A615-3248-A17B-86341A598799}"/>
                </a:ext>
              </a:extLst>
            </p:cNvPr>
            <p:cNvPicPr>
              <a:picLocks noChangeAspect="1"/>
            </p:cNvPicPr>
            <p:nvPr/>
          </p:nvPicPr>
          <p:blipFill>
            <a:blip r:embed="rId4"/>
            <a:stretch>
              <a:fillRect/>
            </a:stretch>
          </p:blipFill>
          <p:spPr>
            <a:xfrm>
              <a:off x="1074918" y="1171516"/>
              <a:ext cx="440099" cy="594658"/>
            </a:xfrm>
            <a:prstGeom prst="rect">
              <a:avLst/>
            </a:prstGeom>
          </p:spPr>
        </p:pic>
      </p:grpSp>
      <p:grpSp>
        <p:nvGrpSpPr>
          <p:cNvPr id="26" name="Group 25">
            <a:extLst>
              <a:ext uri="{FF2B5EF4-FFF2-40B4-BE49-F238E27FC236}">
                <a16:creationId xmlns:a16="http://schemas.microsoft.com/office/drawing/2014/main" id="{68AE81DD-D2E1-744C-A90B-792DF23E37B2}"/>
              </a:ext>
            </a:extLst>
          </p:cNvPr>
          <p:cNvGrpSpPr/>
          <p:nvPr/>
        </p:nvGrpSpPr>
        <p:grpSpPr>
          <a:xfrm>
            <a:off x="2071289" y="2910954"/>
            <a:ext cx="838016" cy="838016"/>
            <a:chOff x="920379" y="2244290"/>
            <a:chExt cx="838016" cy="838016"/>
          </a:xfrm>
        </p:grpSpPr>
        <p:sp>
          <p:nvSpPr>
            <p:cNvPr id="24" name="Oval 23">
              <a:extLst>
                <a:ext uri="{FF2B5EF4-FFF2-40B4-BE49-F238E27FC236}">
                  <a16:creationId xmlns:a16="http://schemas.microsoft.com/office/drawing/2014/main" id="{60592499-FB9D-EB4A-B613-FB28BD5BEE59}"/>
                </a:ext>
              </a:extLst>
            </p:cNvPr>
            <p:cNvSpPr>
              <a:spLocks noChangeAspect="1"/>
            </p:cNvSpPr>
            <p:nvPr/>
          </p:nvSpPr>
          <p:spPr>
            <a:xfrm>
              <a:off x="920379" y="2244290"/>
              <a:ext cx="838016" cy="838016"/>
            </a:xfrm>
            <a:prstGeom prst="ellipse">
              <a:avLst/>
            </a:prstGeom>
            <a:solidFill>
              <a:schemeClr val="tx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a:extLst>
                <a:ext uri="{FF2B5EF4-FFF2-40B4-BE49-F238E27FC236}">
                  <a16:creationId xmlns:a16="http://schemas.microsoft.com/office/drawing/2014/main" id="{0204CB60-6D4E-6749-A9D7-866E62FFB949}"/>
                </a:ext>
              </a:extLst>
            </p:cNvPr>
            <p:cNvPicPr>
              <a:picLocks noChangeAspect="1"/>
            </p:cNvPicPr>
            <p:nvPr/>
          </p:nvPicPr>
          <p:blipFill>
            <a:blip r:embed="rId5"/>
            <a:stretch>
              <a:fillRect/>
            </a:stretch>
          </p:blipFill>
          <p:spPr>
            <a:xfrm rot="903186">
              <a:off x="1035944" y="2458260"/>
              <a:ext cx="605922" cy="432890"/>
            </a:xfrm>
            <a:prstGeom prst="rect">
              <a:avLst/>
            </a:prstGeom>
          </p:spPr>
        </p:pic>
      </p:grpSp>
    </p:spTree>
    <p:extLst>
      <p:ext uri="{BB962C8B-B14F-4D97-AF65-F5344CB8AC3E}">
        <p14:creationId xmlns:p14="http://schemas.microsoft.com/office/powerpoint/2010/main" val="11656757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45B990B-93F4-364E-B14A-655ACB3E8245}"/>
              </a:ext>
            </a:extLst>
          </p:cNvPr>
          <p:cNvSpPr txBox="1"/>
          <p:nvPr/>
        </p:nvSpPr>
        <p:spPr>
          <a:xfrm>
            <a:off x="-1478" y="428625"/>
            <a:ext cx="12193477" cy="769441"/>
          </a:xfrm>
          <a:prstGeom prst="rect">
            <a:avLst/>
          </a:prstGeom>
          <a:noFill/>
        </p:spPr>
        <p:txBody>
          <a:bodyPr wrap="square" rtlCol="0">
            <a:spAutoFit/>
          </a:bodyPr>
          <a:lstStyle/>
          <a:p>
            <a:pPr algn="ctr"/>
            <a:r>
              <a:rPr lang="en-US" sz="4400" dirty="0"/>
              <a:t>Assessment of Sequence Quality</a:t>
            </a:r>
          </a:p>
        </p:txBody>
      </p:sp>
      <p:sp>
        <p:nvSpPr>
          <p:cNvPr id="3" name="object 4">
            <a:extLst>
              <a:ext uri="{FF2B5EF4-FFF2-40B4-BE49-F238E27FC236}">
                <a16:creationId xmlns:a16="http://schemas.microsoft.com/office/drawing/2014/main" id="{F9945B75-4CEB-704F-8B8A-B1AF58F3B891}"/>
              </a:ext>
            </a:extLst>
          </p:cNvPr>
          <p:cNvSpPr txBox="1"/>
          <p:nvPr/>
        </p:nvSpPr>
        <p:spPr>
          <a:xfrm>
            <a:off x="1982576" y="2423835"/>
            <a:ext cx="8225367" cy="515206"/>
          </a:xfrm>
          <a:prstGeom prst="rect">
            <a:avLst/>
          </a:prstGeom>
        </p:spPr>
        <p:txBody>
          <a:bodyPr vert="horz" wrap="square" lIns="0" tIns="0" rIns="0" bIns="0" rtlCol="0">
            <a:spAutoFit/>
          </a:bodyPr>
          <a:lstStyle/>
          <a:p>
            <a:pPr marL="12700" marR="5080" algn="ctr">
              <a:lnSpc>
                <a:spcPct val="92800"/>
              </a:lnSpc>
            </a:pPr>
            <a:r>
              <a:rPr lang="en-US" sz="3600" dirty="0">
                <a:latin typeface="Calibri" panose="020F0502020204030204" pitchFamily="34" charset="0"/>
                <a:cs typeface="Calibri" panose="020F0502020204030204" pitchFamily="34" charset="0"/>
              </a:rPr>
              <a:t>Typically, </a:t>
            </a:r>
            <a:r>
              <a:rPr lang="en-US" sz="3600" dirty="0" err="1">
                <a:latin typeface="Calibri" panose="020F0502020204030204" pitchFamily="34" charset="0"/>
                <a:cs typeface="Calibri" panose="020F0502020204030204" pitchFamily="34" charset="0"/>
              </a:rPr>
              <a:t>fastQC</a:t>
            </a:r>
            <a:r>
              <a:rPr lang="en-US" sz="3600" dirty="0">
                <a:latin typeface="Calibri" panose="020F0502020204030204" pitchFamily="34" charset="0"/>
                <a:cs typeface="Calibri" panose="020F0502020204030204" pitchFamily="34" charset="0"/>
              </a:rPr>
              <a:t> and/or </a:t>
            </a:r>
            <a:r>
              <a:rPr lang="en-US" sz="3600" dirty="0" err="1">
                <a:latin typeface="Calibri" panose="020F0502020204030204" pitchFamily="34" charset="0"/>
                <a:cs typeface="Calibri" panose="020F0502020204030204" pitchFamily="34" charset="0"/>
              </a:rPr>
              <a:t>multiQC</a:t>
            </a:r>
            <a:endParaRPr lang="en-US" sz="3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988322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AC4AAE4-924C-CD4B-99E7-AA00D3F8A463}"/>
              </a:ext>
            </a:extLst>
          </p:cNvPr>
          <p:cNvSpPr/>
          <p:nvPr/>
        </p:nvSpPr>
        <p:spPr>
          <a:xfrm>
            <a:off x="4970721" y="978195"/>
            <a:ext cx="2344479" cy="404038"/>
          </a:xfrm>
          <a:prstGeom prst="rect">
            <a:avLst/>
          </a:prstGeom>
          <a:noFill/>
          <a:ln w="857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Left Arrow 3">
            <a:extLst>
              <a:ext uri="{FF2B5EF4-FFF2-40B4-BE49-F238E27FC236}">
                <a16:creationId xmlns:a16="http://schemas.microsoft.com/office/drawing/2014/main" id="{C464961E-706E-E64E-B148-3AAB6975EB1F}"/>
              </a:ext>
            </a:extLst>
          </p:cNvPr>
          <p:cNvSpPr/>
          <p:nvPr/>
        </p:nvSpPr>
        <p:spPr>
          <a:xfrm>
            <a:off x="7362152" y="978195"/>
            <a:ext cx="689553" cy="404038"/>
          </a:xfrm>
          <a:prstGeom prst="left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A diagram of a pipeline&#10;&#10;Description automatically generated">
            <a:extLst>
              <a:ext uri="{FF2B5EF4-FFF2-40B4-BE49-F238E27FC236}">
                <a16:creationId xmlns:a16="http://schemas.microsoft.com/office/drawing/2014/main" id="{7AB703E3-4FD4-2944-7EAD-0393B328275E}"/>
              </a:ext>
            </a:extLst>
          </p:cNvPr>
          <p:cNvPicPr>
            <a:picLocks noChangeAspect="1"/>
          </p:cNvPicPr>
          <p:nvPr/>
        </p:nvPicPr>
        <p:blipFill>
          <a:blip r:embed="rId3"/>
          <a:stretch>
            <a:fillRect/>
          </a:stretch>
        </p:blipFill>
        <p:spPr>
          <a:xfrm>
            <a:off x="3124200" y="0"/>
            <a:ext cx="5943600" cy="6858000"/>
          </a:xfrm>
          <a:prstGeom prst="rect">
            <a:avLst/>
          </a:prstGeom>
        </p:spPr>
      </p:pic>
    </p:spTree>
    <p:extLst>
      <p:ext uri="{BB962C8B-B14F-4D97-AF65-F5344CB8AC3E}">
        <p14:creationId xmlns:p14="http://schemas.microsoft.com/office/powerpoint/2010/main" val="16655857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1FEAE-FFAF-2D4D-32B4-5B4816880872}"/>
              </a:ext>
            </a:extLst>
          </p:cNvPr>
          <p:cNvSpPr>
            <a:spLocks noGrp="1"/>
          </p:cNvSpPr>
          <p:nvPr>
            <p:ph type="title"/>
          </p:nvPr>
        </p:nvSpPr>
        <p:spPr/>
        <p:txBody>
          <a:bodyPr/>
          <a:lstStyle/>
          <a:p>
            <a:r>
              <a:rPr lang="en-US" dirty="0"/>
              <a:t>QC Metric #1: The Phred Score</a:t>
            </a:r>
          </a:p>
        </p:txBody>
      </p:sp>
      <p:sp>
        <p:nvSpPr>
          <p:cNvPr id="3" name="Content Placeholder 2">
            <a:extLst>
              <a:ext uri="{FF2B5EF4-FFF2-40B4-BE49-F238E27FC236}">
                <a16:creationId xmlns:a16="http://schemas.microsoft.com/office/drawing/2014/main" id="{A4FFBDBA-65C8-6C0D-E4ED-03832D62693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9710283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3B119D6F-DE89-2842-B7EB-50E1FDD09CAB}"/>
              </a:ext>
            </a:extLst>
          </p:cNvPr>
          <p:cNvSpPr/>
          <p:nvPr/>
        </p:nvSpPr>
        <p:spPr>
          <a:xfrm>
            <a:off x="1857905" y="814649"/>
            <a:ext cx="8576310" cy="5627077"/>
          </a:xfrm>
          <a:prstGeom prst="rect">
            <a:avLst/>
          </a:prstGeom>
          <a:blipFill>
            <a:blip r:embed="rId3" cstate="print"/>
            <a:stretch>
              <a:fillRect t="-6037" b="-3518"/>
            </a:stretch>
          </a:blipFill>
        </p:spPr>
        <p:txBody>
          <a:bodyPr wrap="square" lIns="0" tIns="0" rIns="0" bIns="0" rtlCol="0"/>
          <a:lstStyle/>
          <a:p>
            <a:endParaRPr dirty="0"/>
          </a:p>
        </p:txBody>
      </p:sp>
      <p:sp>
        <p:nvSpPr>
          <p:cNvPr id="3" name="TextBox 2">
            <a:extLst>
              <a:ext uri="{FF2B5EF4-FFF2-40B4-BE49-F238E27FC236}">
                <a16:creationId xmlns:a16="http://schemas.microsoft.com/office/drawing/2014/main" id="{244B60E4-7BE1-7C41-8B6F-4D309ADC6960}"/>
              </a:ext>
            </a:extLst>
          </p:cNvPr>
          <p:cNvSpPr txBox="1"/>
          <p:nvPr/>
        </p:nvSpPr>
        <p:spPr>
          <a:xfrm>
            <a:off x="-1477" y="0"/>
            <a:ext cx="12193477" cy="769441"/>
          </a:xfrm>
          <a:prstGeom prst="rect">
            <a:avLst/>
          </a:prstGeom>
          <a:noFill/>
        </p:spPr>
        <p:txBody>
          <a:bodyPr wrap="square" rtlCol="0">
            <a:spAutoFit/>
          </a:bodyPr>
          <a:lstStyle/>
          <a:p>
            <a:pPr algn="ctr"/>
            <a:r>
              <a:rPr lang="en-US" sz="4400" dirty="0" err="1"/>
              <a:t>FastQC</a:t>
            </a:r>
            <a:r>
              <a:rPr lang="en-US" sz="4400" dirty="0"/>
              <a:t> Output: Good Illumina Data</a:t>
            </a:r>
          </a:p>
        </p:txBody>
      </p:sp>
      <p:sp>
        <p:nvSpPr>
          <p:cNvPr id="4" name="TextBox 3">
            <a:extLst>
              <a:ext uri="{FF2B5EF4-FFF2-40B4-BE49-F238E27FC236}">
                <a16:creationId xmlns:a16="http://schemas.microsoft.com/office/drawing/2014/main" id="{352212F0-0A6B-D242-8D45-15D1A9D53AA9}"/>
              </a:ext>
            </a:extLst>
          </p:cNvPr>
          <p:cNvSpPr txBox="1"/>
          <p:nvPr/>
        </p:nvSpPr>
        <p:spPr>
          <a:xfrm rot="16200000">
            <a:off x="-1058573" y="3326505"/>
            <a:ext cx="5263383" cy="461665"/>
          </a:xfrm>
          <a:prstGeom prst="rect">
            <a:avLst/>
          </a:prstGeom>
          <a:noFill/>
        </p:spPr>
        <p:txBody>
          <a:bodyPr wrap="square" rtlCol="0">
            <a:spAutoFit/>
          </a:bodyPr>
          <a:lstStyle/>
          <a:p>
            <a:pPr algn="ctr"/>
            <a:r>
              <a:rPr lang="en-US" sz="2400" dirty="0" err="1"/>
              <a:t>Phred</a:t>
            </a:r>
            <a:r>
              <a:rPr lang="en-US" sz="2400" dirty="0"/>
              <a:t> quality score</a:t>
            </a:r>
          </a:p>
        </p:txBody>
      </p:sp>
      <p:sp>
        <p:nvSpPr>
          <p:cNvPr id="5" name="TextBox 4">
            <a:extLst>
              <a:ext uri="{FF2B5EF4-FFF2-40B4-BE49-F238E27FC236}">
                <a16:creationId xmlns:a16="http://schemas.microsoft.com/office/drawing/2014/main" id="{FCE9C8CD-2477-6E4B-A6D1-853E32432279}"/>
              </a:ext>
            </a:extLst>
          </p:cNvPr>
          <p:cNvSpPr txBox="1"/>
          <p:nvPr/>
        </p:nvSpPr>
        <p:spPr>
          <a:xfrm>
            <a:off x="2092569" y="6381630"/>
            <a:ext cx="8106508" cy="461665"/>
          </a:xfrm>
          <a:prstGeom prst="rect">
            <a:avLst/>
          </a:prstGeom>
          <a:noFill/>
        </p:spPr>
        <p:txBody>
          <a:bodyPr wrap="square" rtlCol="0">
            <a:spAutoFit/>
          </a:bodyPr>
          <a:lstStyle/>
          <a:p>
            <a:pPr algn="ctr"/>
            <a:r>
              <a:rPr lang="en-US" sz="2400" dirty="0"/>
              <a:t>Position in read (</a:t>
            </a:r>
            <a:r>
              <a:rPr lang="en-US" sz="2400" dirty="0" err="1"/>
              <a:t>bp</a:t>
            </a:r>
            <a:r>
              <a:rPr lang="en-US" sz="2400" dirty="0"/>
              <a:t>)</a:t>
            </a:r>
          </a:p>
        </p:txBody>
      </p:sp>
    </p:spTree>
    <p:extLst>
      <p:ext uri="{BB962C8B-B14F-4D97-AF65-F5344CB8AC3E}">
        <p14:creationId xmlns:p14="http://schemas.microsoft.com/office/powerpoint/2010/main" val="31452995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61FE0CEE-EA3D-6642-AE6F-84409459B31C}"/>
              </a:ext>
            </a:extLst>
          </p:cNvPr>
          <p:cNvSpPr/>
          <p:nvPr/>
        </p:nvSpPr>
        <p:spPr>
          <a:xfrm>
            <a:off x="1909233" y="794125"/>
            <a:ext cx="8453967" cy="5657363"/>
          </a:xfrm>
          <a:prstGeom prst="rect">
            <a:avLst/>
          </a:prstGeom>
          <a:blipFill>
            <a:blip r:embed="rId3" cstate="print"/>
            <a:stretch>
              <a:fillRect t="-6270" r="-1853" b="-2699"/>
            </a:stretch>
          </a:blipFill>
        </p:spPr>
        <p:txBody>
          <a:bodyPr wrap="square" lIns="0" tIns="0" rIns="0" bIns="0" rtlCol="0"/>
          <a:lstStyle/>
          <a:p>
            <a:endParaRPr/>
          </a:p>
        </p:txBody>
      </p:sp>
      <p:sp>
        <p:nvSpPr>
          <p:cNvPr id="3" name="TextBox 2">
            <a:extLst>
              <a:ext uri="{FF2B5EF4-FFF2-40B4-BE49-F238E27FC236}">
                <a16:creationId xmlns:a16="http://schemas.microsoft.com/office/drawing/2014/main" id="{39471CD7-E9B1-C24D-9450-D803F5C08164}"/>
              </a:ext>
            </a:extLst>
          </p:cNvPr>
          <p:cNvSpPr txBox="1"/>
          <p:nvPr/>
        </p:nvSpPr>
        <p:spPr>
          <a:xfrm>
            <a:off x="-1477" y="0"/>
            <a:ext cx="12193477" cy="769441"/>
          </a:xfrm>
          <a:prstGeom prst="rect">
            <a:avLst/>
          </a:prstGeom>
          <a:noFill/>
        </p:spPr>
        <p:txBody>
          <a:bodyPr wrap="square" rtlCol="0">
            <a:spAutoFit/>
          </a:bodyPr>
          <a:lstStyle/>
          <a:p>
            <a:pPr algn="ctr"/>
            <a:r>
              <a:rPr lang="en-US" sz="4400" dirty="0" err="1"/>
              <a:t>FastQC</a:t>
            </a:r>
            <a:r>
              <a:rPr lang="en-US" sz="4400" dirty="0"/>
              <a:t> Output: Bad Illumina Data</a:t>
            </a:r>
          </a:p>
        </p:txBody>
      </p:sp>
      <p:sp>
        <p:nvSpPr>
          <p:cNvPr id="4" name="TextBox 3">
            <a:extLst>
              <a:ext uri="{FF2B5EF4-FFF2-40B4-BE49-F238E27FC236}">
                <a16:creationId xmlns:a16="http://schemas.microsoft.com/office/drawing/2014/main" id="{08CC741E-B327-DD4E-87C0-44E8DAAADC57}"/>
              </a:ext>
            </a:extLst>
          </p:cNvPr>
          <p:cNvSpPr txBox="1"/>
          <p:nvPr/>
        </p:nvSpPr>
        <p:spPr>
          <a:xfrm rot="16200000">
            <a:off x="-1058573" y="3426255"/>
            <a:ext cx="5263383" cy="461665"/>
          </a:xfrm>
          <a:prstGeom prst="rect">
            <a:avLst/>
          </a:prstGeom>
          <a:noFill/>
        </p:spPr>
        <p:txBody>
          <a:bodyPr wrap="square" rtlCol="0">
            <a:spAutoFit/>
          </a:bodyPr>
          <a:lstStyle/>
          <a:p>
            <a:pPr algn="ctr"/>
            <a:r>
              <a:rPr lang="en-US" sz="2400" dirty="0" err="1"/>
              <a:t>Phred</a:t>
            </a:r>
            <a:r>
              <a:rPr lang="en-US" sz="2400" dirty="0"/>
              <a:t> quality score</a:t>
            </a:r>
          </a:p>
        </p:txBody>
      </p:sp>
      <p:sp>
        <p:nvSpPr>
          <p:cNvPr id="5" name="TextBox 4">
            <a:extLst>
              <a:ext uri="{FF2B5EF4-FFF2-40B4-BE49-F238E27FC236}">
                <a16:creationId xmlns:a16="http://schemas.microsoft.com/office/drawing/2014/main" id="{9080C8E4-C897-AA49-A259-77D8B8DBA21B}"/>
              </a:ext>
            </a:extLst>
          </p:cNvPr>
          <p:cNvSpPr txBox="1"/>
          <p:nvPr/>
        </p:nvSpPr>
        <p:spPr>
          <a:xfrm>
            <a:off x="2092569" y="6431505"/>
            <a:ext cx="8106508" cy="461665"/>
          </a:xfrm>
          <a:prstGeom prst="rect">
            <a:avLst/>
          </a:prstGeom>
          <a:noFill/>
        </p:spPr>
        <p:txBody>
          <a:bodyPr wrap="square" rtlCol="0">
            <a:spAutoFit/>
          </a:bodyPr>
          <a:lstStyle/>
          <a:p>
            <a:pPr algn="ctr"/>
            <a:r>
              <a:rPr lang="en-US" sz="2400" dirty="0"/>
              <a:t>Position in read (</a:t>
            </a:r>
            <a:r>
              <a:rPr lang="en-US" sz="2400" dirty="0" err="1"/>
              <a:t>bp</a:t>
            </a:r>
            <a:r>
              <a:rPr lang="en-US" sz="2400" dirty="0"/>
              <a:t>)</a:t>
            </a:r>
          </a:p>
        </p:txBody>
      </p:sp>
    </p:spTree>
    <p:extLst>
      <p:ext uri="{BB962C8B-B14F-4D97-AF65-F5344CB8AC3E}">
        <p14:creationId xmlns:p14="http://schemas.microsoft.com/office/powerpoint/2010/main" val="11645082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24BF5-71FC-5B41-462E-7196951D0A5A}"/>
              </a:ext>
            </a:extLst>
          </p:cNvPr>
          <p:cNvSpPr>
            <a:spLocks noGrp="1"/>
          </p:cNvSpPr>
          <p:nvPr>
            <p:ph type="title"/>
          </p:nvPr>
        </p:nvSpPr>
        <p:spPr/>
        <p:txBody>
          <a:bodyPr/>
          <a:lstStyle/>
          <a:p>
            <a:r>
              <a:rPr lang="en-US" dirty="0"/>
              <a:t>Let’s look at a </a:t>
            </a:r>
            <a:r>
              <a:rPr lang="en-US" dirty="0" err="1"/>
              <a:t>multiQC</a:t>
            </a:r>
            <a:r>
              <a:rPr lang="en-US" dirty="0"/>
              <a:t> report together</a:t>
            </a:r>
          </a:p>
        </p:txBody>
      </p:sp>
    </p:spTree>
    <p:extLst>
      <p:ext uri="{BB962C8B-B14F-4D97-AF65-F5344CB8AC3E}">
        <p14:creationId xmlns:p14="http://schemas.microsoft.com/office/powerpoint/2010/main" val="36547720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4">
            <a:extLst>
              <a:ext uri="{FF2B5EF4-FFF2-40B4-BE49-F238E27FC236}">
                <a16:creationId xmlns:a16="http://schemas.microsoft.com/office/drawing/2014/main" id="{D80E6402-21DF-BF47-A9ED-A79CCE55BCB9}"/>
              </a:ext>
            </a:extLst>
          </p:cNvPr>
          <p:cNvSpPr txBox="1"/>
          <p:nvPr/>
        </p:nvSpPr>
        <p:spPr>
          <a:xfrm>
            <a:off x="2242689" y="2062692"/>
            <a:ext cx="7963877" cy="3323987"/>
          </a:xfrm>
          <a:prstGeom prst="rect">
            <a:avLst/>
          </a:prstGeom>
        </p:spPr>
        <p:txBody>
          <a:bodyPr vert="horz" wrap="square" lIns="0" tIns="0" rIns="0" bIns="0" rtlCol="0">
            <a:spAutoFit/>
          </a:bodyPr>
          <a:lstStyle/>
          <a:p>
            <a:pPr marL="469900" indent="-457200">
              <a:buFont typeface="Arial" panose="020B0604020202020204" pitchFamily="34" charset="0"/>
              <a:buChar char="•"/>
            </a:pPr>
            <a:r>
              <a:rPr sz="2800" spc="-135" dirty="0">
                <a:latin typeface="Calibri" panose="020F0502020204030204" pitchFamily="34" charset="0"/>
                <a:cs typeface="Calibri" panose="020F0502020204030204" pitchFamily="34" charset="0"/>
              </a:rPr>
              <a:t>T</a:t>
            </a:r>
            <a:r>
              <a:rPr sz="2800" spc="-10" dirty="0">
                <a:latin typeface="Calibri" panose="020F0502020204030204" pitchFamily="34" charset="0"/>
                <a:cs typeface="Calibri" panose="020F0502020204030204" pitchFamily="34" charset="0"/>
              </a:rPr>
              <a:t>r</a:t>
            </a:r>
            <a:r>
              <a:rPr sz="2800" spc="25" dirty="0">
                <a:latin typeface="Calibri" panose="020F0502020204030204" pitchFamily="34" charset="0"/>
                <a:cs typeface="Calibri" panose="020F0502020204030204" pitchFamily="34" charset="0"/>
              </a:rPr>
              <a:t>im</a:t>
            </a:r>
            <a:r>
              <a:rPr sz="2800" spc="35" dirty="0">
                <a:latin typeface="Calibri" panose="020F0502020204030204" pitchFamily="34" charset="0"/>
                <a:cs typeface="Calibri" panose="020F0502020204030204" pitchFamily="34" charset="0"/>
              </a:rPr>
              <a:t>m</a:t>
            </a:r>
            <a:r>
              <a:rPr sz="2800" spc="-5" dirty="0">
                <a:latin typeface="Calibri" panose="020F0502020204030204" pitchFamily="34" charset="0"/>
                <a:cs typeface="Calibri" panose="020F0502020204030204" pitchFamily="34" charset="0"/>
              </a:rPr>
              <a:t>i</a:t>
            </a:r>
            <a:r>
              <a:rPr sz="2800" spc="-10" dirty="0">
                <a:latin typeface="Calibri" panose="020F0502020204030204" pitchFamily="34" charset="0"/>
                <a:cs typeface="Calibri" panose="020F0502020204030204" pitchFamily="34" charset="0"/>
              </a:rPr>
              <a:t>n</a:t>
            </a:r>
            <a:r>
              <a:rPr sz="2800" spc="175" dirty="0">
                <a:latin typeface="Calibri" panose="020F0502020204030204" pitchFamily="34" charset="0"/>
                <a:cs typeface="Calibri" panose="020F0502020204030204" pitchFamily="34" charset="0"/>
              </a:rPr>
              <a:t>g</a:t>
            </a:r>
            <a:r>
              <a:rPr sz="2800" spc="85" dirty="0">
                <a:latin typeface="Calibri" panose="020F0502020204030204" pitchFamily="34" charset="0"/>
                <a:cs typeface="Calibri" panose="020F0502020204030204" pitchFamily="34" charset="0"/>
              </a:rPr>
              <a:t> </a:t>
            </a:r>
            <a:r>
              <a:rPr sz="2800" spc="175" dirty="0">
                <a:latin typeface="Calibri" panose="020F0502020204030204" pitchFamily="34" charset="0"/>
                <a:cs typeface="Calibri" panose="020F0502020204030204" pitchFamily="34" charset="0"/>
              </a:rPr>
              <a:t>c</a:t>
            </a:r>
            <a:r>
              <a:rPr sz="2800" spc="165" dirty="0">
                <a:latin typeface="Calibri" panose="020F0502020204030204" pitchFamily="34" charset="0"/>
                <a:cs typeface="Calibri" panose="020F0502020204030204" pitchFamily="34" charset="0"/>
              </a:rPr>
              <a:t>o</a:t>
            </a:r>
            <a:r>
              <a:rPr sz="2800" spc="105" dirty="0">
                <a:latin typeface="Calibri" panose="020F0502020204030204" pitchFamily="34" charset="0"/>
                <a:cs typeface="Calibri" panose="020F0502020204030204" pitchFamily="34" charset="0"/>
              </a:rPr>
              <a:t>rr</a:t>
            </a:r>
            <a:r>
              <a:rPr sz="2800" spc="130" dirty="0">
                <a:latin typeface="Calibri" panose="020F0502020204030204" pitchFamily="34" charset="0"/>
                <a:cs typeface="Calibri" panose="020F0502020204030204" pitchFamily="34" charset="0"/>
              </a:rPr>
              <a:t>e</a:t>
            </a:r>
            <a:r>
              <a:rPr sz="2800" spc="175" dirty="0">
                <a:latin typeface="Calibri" panose="020F0502020204030204" pitchFamily="34" charset="0"/>
                <a:cs typeface="Calibri" panose="020F0502020204030204" pitchFamily="34" charset="0"/>
              </a:rPr>
              <a:t>c</a:t>
            </a:r>
            <a:r>
              <a:rPr sz="2800" spc="135" dirty="0">
                <a:latin typeface="Calibri" panose="020F0502020204030204" pitchFamily="34" charset="0"/>
                <a:cs typeface="Calibri" panose="020F0502020204030204" pitchFamily="34" charset="0"/>
              </a:rPr>
              <a:t>t</a:t>
            </a:r>
            <a:r>
              <a:rPr sz="2800" spc="195" dirty="0">
                <a:latin typeface="Calibri" panose="020F0502020204030204" pitchFamily="34" charset="0"/>
                <a:cs typeface="Calibri" panose="020F0502020204030204" pitchFamily="34" charset="0"/>
              </a:rPr>
              <a:t>s</a:t>
            </a:r>
            <a:r>
              <a:rPr sz="2800" spc="90" dirty="0">
                <a:latin typeface="Calibri" panose="020F0502020204030204" pitchFamily="34" charset="0"/>
                <a:cs typeface="Calibri" panose="020F0502020204030204" pitchFamily="34" charset="0"/>
              </a:rPr>
              <a:t> </a:t>
            </a:r>
            <a:r>
              <a:rPr sz="2800" spc="210" dirty="0">
                <a:latin typeface="Calibri" panose="020F0502020204030204" pitchFamily="34" charset="0"/>
                <a:cs typeface="Calibri" panose="020F0502020204030204" pitchFamily="34" charset="0"/>
              </a:rPr>
              <a:t>se</a:t>
            </a:r>
            <a:r>
              <a:rPr sz="2800" spc="260" dirty="0">
                <a:latin typeface="Calibri" panose="020F0502020204030204" pitchFamily="34" charset="0"/>
                <a:cs typeface="Calibri" panose="020F0502020204030204" pitchFamily="34" charset="0"/>
              </a:rPr>
              <a:t>v</a:t>
            </a:r>
            <a:r>
              <a:rPr sz="2800" spc="345" dirty="0">
                <a:latin typeface="Calibri" panose="020F0502020204030204" pitchFamily="34" charset="0"/>
                <a:cs typeface="Calibri" panose="020F0502020204030204" pitchFamily="34" charset="0"/>
              </a:rPr>
              <a:t>e</a:t>
            </a:r>
            <a:r>
              <a:rPr sz="2800" spc="55" dirty="0">
                <a:latin typeface="Calibri" panose="020F0502020204030204" pitchFamily="34" charset="0"/>
                <a:cs typeface="Calibri" panose="020F0502020204030204" pitchFamily="34" charset="0"/>
              </a:rPr>
              <a:t>ral</a:t>
            </a:r>
            <a:r>
              <a:rPr sz="2800" spc="75" dirty="0">
                <a:latin typeface="Calibri" panose="020F0502020204030204" pitchFamily="34" charset="0"/>
                <a:cs typeface="Calibri" panose="020F0502020204030204" pitchFamily="34" charset="0"/>
              </a:rPr>
              <a:t> </a:t>
            </a:r>
            <a:r>
              <a:rPr sz="2800" spc="110" dirty="0">
                <a:latin typeface="Calibri" panose="020F0502020204030204" pitchFamily="34" charset="0"/>
                <a:cs typeface="Calibri" panose="020F0502020204030204" pitchFamily="34" charset="0"/>
              </a:rPr>
              <a:t>err</a:t>
            </a:r>
            <a:r>
              <a:rPr sz="2800" spc="150" dirty="0">
                <a:latin typeface="Calibri" panose="020F0502020204030204" pitchFamily="34" charset="0"/>
                <a:cs typeface="Calibri" panose="020F0502020204030204" pitchFamily="34" charset="0"/>
              </a:rPr>
              <a:t>o</a:t>
            </a:r>
            <a:r>
              <a:rPr sz="2800" spc="170" dirty="0">
                <a:latin typeface="Calibri" panose="020F0502020204030204" pitchFamily="34" charset="0"/>
                <a:cs typeface="Calibri" panose="020F0502020204030204" pitchFamily="34" charset="0"/>
              </a:rPr>
              <a:t>r</a:t>
            </a:r>
            <a:r>
              <a:rPr sz="2800" spc="90" dirty="0">
                <a:latin typeface="Calibri" panose="020F0502020204030204" pitchFamily="34" charset="0"/>
                <a:cs typeface="Calibri" panose="020F0502020204030204" pitchFamily="34" charset="0"/>
              </a:rPr>
              <a:t> </a:t>
            </a:r>
            <a:r>
              <a:rPr sz="2800" spc="-20" dirty="0">
                <a:latin typeface="Calibri" panose="020F0502020204030204" pitchFamily="34" charset="0"/>
                <a:cs typeface="Calibri" panose="020F0502020204030204" pitchFamily="34" charset="0"/>
              </a:rPr>
              <a:t>t</a:t>
            </a:r>
            <a:r>
              <a:rPr sz="2800" spc="5" dirty="0">
                <a:latin typeface="Calibri" panose="020F0502020204030204" pitchFamily="34" charset="0"/>
                <a:cs typeface="Calibri" panose="020F0502020204030204" pitchFamily="34" charset="0"/>
              </a:rPr>
              <a:t>y</a:t>
            </a:r>
            <a:r>
              <a:rPr sz="2800" spc="265" dirty="0">
                <a:latin typeface="Calibri" panose="020F0502020204030204" pitchFamily="34" charset="0"/>
                <a:cs typeface="Calibri" panose="020F0502020204030204" pitchFamily="34" charset="0"/>
              </a:rPr>
              <a:t>p</a:t>
            </a:r>
            <a:r>
              <a:rPr sz="2800" spc="229" dirty="0">
                <a:latin typeface="Calibri" panose="020F0502020204030204" pitchFamily="34" charset="0"/>
                <a:cs typeface="Calibri" panose="020F0502020204030204" pitchFamily="34" charset="0"/>
              </a:rPr>
              <a:t>e</a:t>
            </a:r>
            <a:r>
              <a:rPr sz="2800" spc="350" dirty="0">
                <a:latin typeface="Calibri" panose="020F0502020204030204" pitchFamily="34" charset="0"/>
                <a:cs typeface="Calibri" panose="020F0502020204030204" pitchFamily="34" charset="0"/>
              </a:rPr>
              <a:t>s</a:t>
            </a:r>
            <a:r>
              <a:rPr sz="2800" spc="-10" dirty="0">
                <a:latin typeface="Calibri" panose="020F0502020204030204" pitchFamily="34" charset="0"/>
                <a:cs typeface="Calibri" panose="020F0502020204030204" pitchFamily="34" charset="0"/>
              </a:rPr>
              <a:t>:</a:t>
            </a:r>
            <a:endParaRPr lang="en-US" sz="2800" spc="-10" dirty="0">
              <a:latin typeface="Calibri" panose="020F0502020204030204" pitchFamily="34" charset="0"/>
              <a:cs typeface="Calibri" panose="020F0502020204030204" pitchFamily="34" charset="0"/>
            </a:endParaRPr>
          </a:p>
          <a:p>
            <a:pPr marL="469900" indent="-457200">
              <a:buFont typeface="Arial" panose="020B0604020202020204" pitchFamily="34" charset="0"/>
              <a:buChar char="•"/>
            </a:pPr>
            <a:endParaRPr lang="en-US" sz="1200" spc="-10" dirty="0">
              <a:latin typeface="Calibri" panose="020F0502020204030204" pitchFamily="34" charset="0"/>
              <a:cs typeface="Calibri" panose="020F0502020204030204" pitchFamily="34" charset="0"/>
            </a:endParaRPr>
          </a:p>
          <a:p>
            <a:pPr marL="927100" marR="5080" lvl="1" indent="-457200">
              <a:buFont typeface="System Font Regular"/>
              <a:buChar char="-"/>
            </a:pPr>
            <a:r>
              <a:rPr lang="en-US" sz="2800" spc="-160" dirty="0">
                <a:latin typeface="Calibri" panose="020F0502020204030204" pitchFamily="34" charset="0"/>
                <a:cs typeface="Calibri" panose="020F0502020204030204" pitchFamily="34" charset="0"/>
              </a:rPr>
              <a:t>I</a:t>
            </a:r>
            <a:r>
              <a:rPr lang="en-US" sz="2800" spc="-170" dirty="0">
                <a:latin typeface="Calibri" panose="020F0502020204030204" pitchFamily="34" charset="0"/>
                <a:cs typeface="Calibri" panose="020F0502020204030204" pitchFamily="34" charset="0"/>
              </a:rPr>
              <a:t>l</a:t>
            </a:r>
            <a:r>
              <a:rPr lang="en-US" sz="2800" spc="-160" dirty="0">
                <a:latin typeface="Calibri" panose="020F0502020204030204" pitchFamily="34" charset="0"/>
                <a:cs typeface="Calibri" panose="020F0502020204030204" pitchFamily="34" charset="0"/>
              </a:rPr>
              <a:t>l</a:t>
            </a:r>
            <a:r>
              <a:rPr lang="en-US" sz="2800" spc="135" dirty="0">
                <a:latin typeface="Calibri" panose="020F0502020204030204" pitchFamily="34" charset="0"/>
                <a:cs typeface="Calibri" panose="020F0502020204030204" pitchFamily="34" charset="0"/>
              </a:rPr>
              <a:t>um</a:t>
            </a:r>
            <a:r>
              <a:rPr lang="en-US" sz="2800" spc="-170" dirty="0">
                <a:latin typeface="Calibri" panose="020F0502020204030204" pitchFamily="34" charset="0"/>
                <a:cs typeface="Calibri" panose="020F0502020204030204" pitchFamily="34" charset="0"/>
              </a:rPr>
              <a:t>i</a:t>
            </a:r>
            <a:r>
              <a:rPr lang="en-US" sz="2800" spc="229" dirty="0">
                <a:latin typeface="Calibri" panose="020F0502020204030204" pitchFamily="34" charset="0"/>
                <a:cs typeface="Calibri" panose="020F0502020204030204" pitchFamily="34" charset="0"/>
              </a:rPr>
              <a:t>n</a:t>
            </a:r>
            <a:r>
              <a:rPr lang="en-US" sz="2800" spc="210" dirty="0">
                <a:latin typeface="Calibri" panose="020F0502020204030204" pitchFamily="34" charset="0"/>
                <a:cs typeface="Calibri" panose="020F0502020204030204" pitchFamily="34" charset="0"/>
              </a:rPr>
              <a:t>a</a:t>
            </a:r>
            <a:r>
              <a:rPr lang="en-US" sz="2800" spc="75" dirty="0">
                <a:latin typeface="Calibri" panose="020F0502020204030204" pitchFamily="34" charset="0"/>
                <a:cs typeface="Calibri" panose="020F0502020204030204" pitchFamily="34" charset="0"/>
              </a:rPr>
              <a:t> </a:t>
            </a:r>
            <a:r>
              <a:rPr lang="en-US" sz="2800" spc="130" dirty="0">
                <a:latin typeface="Calibri" panose="020F0502020204030204" pitchFamily="34" charset="0"/>
                <a:cs typeface="Calibri" panose="020F0502020204030204" pitchFamily="34" charset="0"/>
              </a:rPr>
              <a:t>s</a:t>
            </a:r>
            <a:r>
              <a:rPr lang="en-US" sz="2800" spc="170" dirty="0">
                <a:latin typeface="Calibri" panose="020F0502020204030204" pitchFamily="34" charset="0"/>
                <a:cs typeface="Calibri" panose="020F0502020204030204" pitchFamily="34" charset="0"/>
              </a:rPr>
              <a:t>y</a:t>
            </a:r>
            <a:r>
              <a:rPr lang="en-US" sz="2800" spc="145" dirty="0">
                <a:latin typeface="Calibri" panose="020F0502020204030204" pitchFamily="34" charset="0"/>
                <a:cs typeface="Calibri" panose="020F0502020204030204" pitchFamily="34" charset="0"/>
              </a:rPr>
              <a:t>st</a:t>
            </a:r>
            <a:r>
              <a:rPr lang="en-US" sz="2800" spc="215" dirty="0">
                <a:latin typeface="Calibri" panose="020F0502020204030204" pitchFamily="34" charset="0"/>
                <a:cs typeface="Calibri" panose="020F0502020204030204" pitchFamily="34" charset="0"/>
              </a:rPr>
              <a:t>em</a:t>
            </a:r>
            <a:r>
              <a:rPr lang="en-US" sz="2800" spc="180" dirty="0">
                <a:latin typeface="Calibri" panose="020F0502020204030204" pitchFamily="34" charset="0"/>
                <a:cs typeface="Calibri" panose="020F0502020204030204" pitchFamily="34" charset="0"/>
              </a:rPr>
              <a:t>a</a:t>
            </a:r>
            <a:r>
              <a:rPr lang="en-US" sz="2800" spc="114" dirty="0">
                <a:latin typeface="Calibri" panose="020F0502020204030204" pitchFamily="34" charset="0"/>
                <a:cs typeface="Calibri" panose="020F0502020204030204" pitchFamily="34" charset="0"/>
              </a:rPr>
              <a:t>t</a:t>
            </a:r>
            <a:r>
              <a:rPr lang="en-US" sz="2800" spc="-170" dirty="0">
                <a:latin typeface="Calibri" panose="020F0502020204030204" pitchFamily="34" charset="0"/>
                <a:cs typeface="Calibri" panose="020F0502020204030204" pitchFamily="34" charset="0"/>
              </a:rPr>
              <a:t>i</a:t>
            </a:r>
            <a:r>
              <a:rPr lang="en-US" sz="2800" spc="145" dirty="0">
                <a:latin typeface="Calibri" panose="020F0502020204030204" pitchFamily="34" charset="0"/>
                <a:cs typeface="Calibri" panose="020F0502020204030204" pitchFamily="34" charset="0"/>
              </a:rPr>
              <a:t>c</a:t>
            </a:r>
            <a:r>
              <a:rPr lang="en-US" sz="2800" spc="85" dirty="0">
                <a:latin typeface="Calibri" panose="020F0502020204030204" pitchFamily="34" charset="0"/>
                <a:cs typeface="Calibri" panose="020F0502020204030204" pitchFamily="34" charset="0"/>
              </a:rPr>
              <a:t> </a:t>
            </a:r>
            <a:r>
              <a:rPr lang="en-US" sz="2800" spc="-5" dirty="0">
                <a:latin typeface="Calibri" panose="020F0502020204030204" pitchFamily="34" charset="0"/>
                <a:cs typeface="Calibri" panose="020F0502020204030204" pitchFamily="34" charset="0"/>
              </a:rPr>
              <a:t>bi</a:t>
            </a:r>
            <a:r>
              <a:rPr lang="en-US" sz="2800" spc="315" dirty="0">
                <a:latin typeface="Calibri" panose="020F0502020204030204" pitchFamily="34" charset="0"/>
                <a:cs typeface="Calibri" panose="020F0502020204030204" pitchFamily="34" charset="0"/>
              </a:rPr>
              <a:t>a</a:t>
            </a:r>
            <a:r>
              <a:rPr lang="en-US" sz="2800" spc="280" dirty="0">
                <a:latin typeface="Calibri" panose="020F0502020204030204" pitchFamily="34" charset="0"/>
                <a:cs typeface="Calibri" panose="020F0502020204030204" pitchFamily="34" charset="0"/>
              </a:rPr>
              <a:t>s</a:t>
            </a:r>
            <a:r>
              <a:rPr lang="en-US" sz="2800" spc="85" dirty="0">
                <a:latin typeface="Calibri" panose="020F0502020204030204" pitchFamily="34" charset="0"/>
                <a:cs typeface="Calibri" panose="020F0502020204030204" pitchFamily="34" charset="0"/>
              </a:rPr>
              <a:t> </a:t>
            </a:r>
            <a:r>
              <a:rPr lang="en-US" sz="2800" spc="-5" dirty="0">
                <a:latin typeface="Calibri" panose="020F0502020204030204" pitchFamily="34" charset="0"/>
                <a:cs typeface="Calibri" panose="020F0502020204030204" pitchFamily="34" charset="0"/>
              </a:rPr>
              <a:t>(</a:t>
            </a:r>
            <a:r>
              <a:rPr lang="en-US" sz="2800" spc="190" dirty="0">
                <a:latin typeface="Calibri" panose="020F0502020204030204" pitchFamily="34" charset="0"/>
                <a:cs typeface="Calibri" panose="020F0502020204030204" pitchFamily="34" charset="0"/>
              </a:rPr>
              <a:t>en</a:t>
            </a:r>
            <a:r>
              <a:rPr lang="en-US" sz="2800" spc="210" dirty="0">
                <a:latin typeface="Calibri" panose="020F0502020204030204" pitchFamily="34" charset="0"/>
                <a:cs typeface="Calibri" panose="020F0502020204030204" pitchFamily="34" charset="0"/>
              </a:rPr>
              <a:t>d</a:t>
            </a:r>
            <a:r>
              <a:rPr lang="en-US" sz="2800" spc="75" dirty="0">
                <a:latin typeface="Calibri" panose="020F0502020204030204" pitchFamily="34" charset="0"/>
                <a:cs typeface="Calibri" panose="020F0502020204030204" pitchFamily="34" charset="0"/>
              </a:rPr>
              <a:t> </a:t>
            </a:r>
            <a:r>
              <a:rPr lang="en-US" sz="2800" spc="-5" dirty="0">
                <a:latin typeface="Calibri" panose="020F0502020204030204" pitchFamily="34" charset="0"/>
                <a:cs typeface="Calibri" panose="020F0502020204030204" pitchFamily="34" charset="0"/>
              </a:rPr>
              <a:t>o</a:t>
            </a:r>
            <a:r>
              <a:rPr lang="en-US" sz="2800" dirty="0">
                <a:latin typeface="Calibri" panose="020F0502020204030204" pitchFamily="34" charset="0"/>
                <a:cs typeface="Calibri" panose="020F0502020204030204" pitchFamily="34" charset="0"/>
              </a:rPr>
              <a:t>f</a:t>
            </a:r>
            <a:r>
              <a:rPr lang="en-US" sz="2800" spc="75" dirty="0">
                <a:latin typeface="Calibri" panose="020F0502020204030204" pitchFamily="34" charset="0"/>
                <a:cs typeface="Calibri" panose="020F0502020204030204" pitchFamily="34" charset="0"/>
              </a:rPr>
              <a:t> </a:t>
            </a:r>
            <a:r>
              <a:rPr lang="en-US" sz="2800" spc="5" dirty="0">
                <a:latin typeface="Calibri" panose="020F0502020204030204" pitchFamily="34" charset="0"/>
                <a:cs typeface="Calibri" panose="020F0502020204030204" pitchFamily="34" charset="0"/>
              </a:rPr>
              <a:t>r</a:t>
            </a:r>
            <a:r>
              <a:rPr lang="en-US" sz="2800" spc="240" dirty="0">
                <a:latin typeface="Calibri" panose="020F0502020204030204" pitchFamily="34" charset="0"/>
                <a:cs typeface="Calibri" panose="020F0502020204030204" pitchFamily="34" charset="0"/>
              </a:rPr>
              <a:t>ea</a:t>
            </a:r>
            <a:r>
              <a:rPr lang="en-US" sz="2800" spc="280" dirty="0">
                <a:latin typeface="Calibri" panose="020F0502020204030204" pitchFamily="34" charset="0"/>
                <a:cs typeface="Calibri" panose="020F0502020204030204" pitchFamily="34" charset="0"/>
              </a:rPr>
              <a:t>d base</a:t>
            </a:r>
            <a:r>
              <a:rPr lang="en-US" sz="2800" spc="75" dirty="0">
                <a:latin typeface="Calibri" panose="020F0502020204030204" pitchFamily="34" charset="0"/>
                <a:cs typeface="Calibri" panose="020F0502020204030204" pitchFamily="34" charset="0"/>
              </a:rPr>
              <a:t> </a:t>
            </a:r>
            <a:r>
              <a:rPr lang="en-US" sz="2800" spc="229" dirty="0">
                <a:latin typeface="Calibri" panose="020F0502020204030204" pitchFamily="34" charset="0"/>
                <a:cs typeface="Calibri" panose="020F0502020204030204" pitchFamily="34" charset="0"/>
              </a:rPr>
              <a:t>sub</a:t>
            </a:r>
            <a:r>
              <a:rPr lang="en-US" sz="2800" spc="200" dirty="0">
                <a:latin typeface="Calibri" panose="020F0502020204030204" pitchFamily="34" charset="0"/>
                <a:cs typeface="Calibri" panose="020F0502020204030204" pitchFamily="34" charset="0"/>
              </a:rPr>
              <a:t>s</a:t>
            </a:r>
            <a:r>
              <a:rPr lang="en-US" sz="2800" spc="-10" dirty="0">
                <a:latin typeface="Calibri" panose="020F0502020204030204" pitchFamily="34" charset="0"/>
                <a:cs typeface="Calibri" panose="020F0502020204030204" pitchFamily="34" charset="0"/>
              </a:rPr>
              <a:t>t</a:t>
            </a:r>
            <a:r>
              <a:rPr lang="en-US" sz="2800" spc="-170" dirty="0">
                <a:latin typeface="Calibri" panose="020F0502020204030204" pitchFamily="34" charset="0"/>
                <a:cs typeface="Calibri" panose="020F0502020204030204" pitchFamily="34" charset="0"/>
              </a:rPr>
              <a:t>i</a:t>
            </a:r>
            <a:r>
              <a:rPr lang="en-US" sz="2800" spc="-10" dirty="0">
                <a:latin typeface="Calibri" panose="020F0502020204030204" pitchFamily="34" charset="0"/>
                <a:cs typeface="Calibri" panose="020F0502020204030204" pitchFamily="34" charset="0"/>
              </a:rPr>
              <a:t>t</a:t>
            </a:r>
            <a:r>
              <a:rPr lang="en-US" sz="2800" spc="90" dirty="0">
                <a:latin typeface="Calibri" panose="020F0502020204030204" pitchFamily="34" charset="0"/>
                <a:cs typeface="Calibri" panose="020F0502020204030204" pitchFamily="34" charset="0"/>
              </a:rPr>
              <a:t>u</a:t>
            </a:r>
            <a:r>
              <a:rPr lang="en-US" sz="2800" spc="50" dirty="0">
                <a:latin typeface="Calibri" panose="020F0502020204030204" pitchFamily="34" charset="0"/>
                <a:cs typeface="Calibri" panose="020F0502020204030204" pitchFamily="34" charset="0"/>
              </a:rPr>
              <a:t>t</a:t>
            </a:r>
            <a:r>
              <a:rPr lang="en-US" sz="2800" spc="-160" dirty="0">
                <a:latin typeface="Calibri" panose="020F0502020204030204" pitchFamily="34" charset="0"/>
                <a:cs typeface="Calibri" panose="020F0502020204030204" pitchFamily="34" charset="0"/>
              </a:rPr>
              <a:t>i</a:t>
            </a:r>
            <a:r>
              <a:rPr lang="en-US" sz="2800" spc="145" dirty="0">
                <a:latin typeface="Calibri" panose="020F0502020204030204" pitchFamily="34" charset="0"/>
                <a:cs typeface="Calibri" panose="020F0502020204030204" pitchFamily="34" charset="0"/>
              </a:rPr>
              <a:t>o</a:t>
            </a:r>
            <a:r>
              <a:rPr lang="en-US" sz="2800" spc="140" dirty="0">
                <a:latin typeface="Calibri" panose="020F0502020204030204" pitchFamily="34" charset="0"/>
                <a:cs typeface="Calibri" panose="020F0502020204030204" pitchFamily="34" charset="0"/>
              </a:rPr>
              <a:t>n</a:t>
            </a:r>
            <a:r>
              <a:rPr lang="en-US" sz="2800" spc="310" dirty="0">
                <a:latin typeface="Calibri" panose="020F0502020204030204" pitchFamily="34" charset="0"/>
                <a:cs typeface="Calibri" panose="020F0502020204030204" pitchFamily="34" charset="0"/>
              </a:rPr>
              <a:t>s</a:t>
            </a:r>
            <a:r>
              <a:rPr lang="en-US" sz="2800" dirty="0">
                <a:latin typeface="Calibri" panose="020F0502020204030204" pitchFamily="34" charset="0"/>
                <a:cs typeface="Calibri" panose="020F0502020204030204" pitchFamily="34" charset="0"/>
              </a:rPr>
              <a:t>)</a:t>
            </a:r>
          </a:p>
          <a:p>
            <a:pPr marL="927100" marR="5080" lvl="1" indent="-457200">
              <a:buFont typeface="System Font Regular"/>
              <a:buChar char="-"/>
            </a:pPr>
            <a:endParaRPr lang="en-US" sz="1200" dirty="0">
              <a:latin typeface="Calibri" panose="020F0502020204030204" pitchFamily="34" charset="0"/>
              <a:cs typeface="Calibri" panose="020F0502020204030204" pitchFamily="34" charset="0"/>
            </a:endParaRPr>
          </a:p>
          <a:p>
            <a:pPr marL="927100" marR="5080" lvl="1" indent="-457200">
              <a:buFont typeface="System Font Regular"/>
              <a:buChar char="-"/>
            </a:pPr>
            <a:r>
              <a:rPr lang="en-US" sz="2800" spc="-175" dirty="0">
                <a:latin typeface="Calibri" panose="020F0502020204030204" pitchFamily="34" charset="0"/>
                <a:cs typeface="Calibri" panose="020F0502020204030204" pitchFamily="34" charset="0"/>
              </a:rPr>
              <a:t>A</a:t>
            </a:r>
            <a:r>
              <a:rPr lang="en-US" sz="2800" spc="170" dirty="0">
                <a:latin typeface="Calibri" panose="020F0502020204030204" pitchFamily="34" charset="0"/>
                <a:cs typeface="Calibri" panose="020F0502020204030204" pitchFamily="34" charset="0"/>
              </a:rPr>
              <a:t>dap</a:t>
            </a:r>
            <a:r>
              <a:rPr lang="en-US" sz="2800" spc="100" dirty="0">
                <a:latin typeface="Calibri" panose="020F0502020204030204" pitchFamily="34" charset="0"/>
                <a:cs typeface="Calibri" panose="020F0502020204030204" pitchFamily="34" charset="0"/>
              </a:rPr>
              <a:t>t</a:t>
            </a:r>
            <a:r>
              <a:rPr lang="en-US" sz="2800" spc="165" dirty="0">
                <a:latin typeface="Calibri" panose="020F0502020204030204" pitchFamily="34" charset="0"/>
                <a:cs typeface="Calibri" panose="020F0502020204030204" pitchFamily="34" charset="0"/>
              </a:rPr>
              <a:t>e</a:t>
            </a:r>
            <a:r>
              <a:rPr lang="en-US" sz="2800" spc="130" dirty="0">
                <a:latin typeface="Calibri" panose="020F0502020204030204" pitchFamily="34" charset="0"/>
                <a:cs typeface="Calibri" panose="020F0502020204030204" pitchFamily="34" charset="0"/>
              </a:rPr>
              <a:t>r</a:t>
            </a:r>
            <a:r>
              <a:rPr lang="en-US" sz="2800" spc="80" dirty="0">
                <a:latin typeface="Calibri" panose="020F0502020204030204" pitchFamily="34" charset="0"/>
                <a:cs typeface="Calibri" panose="020F0502020204030204" pitchFamily="34" charset="0"/>
              </a:rPr>
              <a:t> </a:t>
            </a:r>
            <a:r>
              <a:rPr lang="en-US" sz="2800" spc="229" dirty="0">
                <a:latin typeface="Calibri" panose="020F0502020204030204" pitchFamily="34" charset="0"/>
                <a:cs typeface="Calibri" panose="020F0502020204030204" pitchFamily="34" charset="0"/>
              </a:rPr>
              <a:t>sequenc</a:t>
            </a:r>
            <a:r>
              <a:rPr lang="en-US" sz="2800" spc="225" dirty="0">
                <a:latin typeface="Calibri" panose="020F0502020204030204" pitchFamily="34" charset="0"/>
                <a:cs typeface="Calibri" panose="020F0502020204030204" pitchFamily="34" charset="0"/>
              </a:rPr>
              <a:t>e</a:t>
            </a:r>
            <a:r>
              <a:rPr lang="en-US" sz="2800" spc="305" dirty="0">
                <a:latin typeface="Calibri" panose="020F0502020204030204" pitchFamily="34" charset="0"/>
                <a:cs typeface="Calibri" panose="020F0502020204030204" pitchFamily="34" charset="0"/>
              </a:rPr>
              <a:t>s</a:t>
            </a:r>
          </a:p>
          <a:p>
            <a:pPr marL="927100" marR="5080" lvl="1" indent="-457200">
              <a:buFont typeface="System Font Regular"/>
              <a:buChar char="-"/>
            </a:pPr>
            <a:endParaRPr lang="en-US" sz="1200" dirty="0">
              <a:latin typeface="Calibri" panose="020F0502020204030204" pitchFamily="34" charset="0"/>
              <a:cs typeface="Calibri" panose="020F0502020204030204" pitchFamily="34" charset="0"/>
            </a:endParaRPr>
          </a:p>
          <a:p>
            <a:pPr marL="927100" marR="5080" lvl="1" indent="-457200">
              <a:buFont typeface="System Font Regular"/>
              <a:buChar char="-"/>
            </a:pPr>
            <a:r>
              <a:rPr lang="en-US" sz="2800" spc="-180" dirty="0">
                <a:latin typeface="Calibri" panose="020F0502020204030204" pitchFamily="34" charset="0"/>
                <a:cs typeface="Calibri" panose="020F0502020204030204" pitchFamily="34" charset="0"/>
              </a:rPr>
              <a:t>M</a:t>
            </a:r>
            <a:r>
              <a:rPr lang="en-US" sz="2800" spc="-170" dirty="0">
                <a:latin typeface="Calibri" panose="020F0502020204030204" pitchFamily="34" charset="0"/>
                <a:cs typeface="Calibri" panose="020F0502020204030204" pitchFamily="34" charset="0"/>
              </a:rPr>
              <a:t>i</a:t>
            </a:r>
            <a:r>
              <a:rPr lang="en-US" sz="2800" spc="310" dirty="0">
                <a:latin typeface="Calibri" panose="020F0502020204030204" pitchFamily="34" charset="0"/>
                <a:cs typeface="Calibri" panose="020F0502020204030204" pitchFamily="34" charset="0"/>
              </a:rPr>
              <a:t>s</a:t>
            </a:r>
            <a:r>
              <a:rPr lang="en-US" sz="2800" spc="85" dirty="0">
                <a:latin typeface="Calibri" panose="020F0502020204030204" pitchFamily="34" charset="0"/>
                <a:cs typeface="Calibri" panose="020F0502020204030204" pitchFamily="34" charset="0"/>
              </a:rPr>
              <a:t>s</a:t>
            </a:r>
            <a:r>
              <a:rPr lang="en-US" sz="2800" spc="65" dirty="0">
                <a:latin typeface="Calibri" panose="020F0502020204030204" pitchFamily="34" charset="0"/>
                <a:cs typeface="Calibri" panose="020F0502020204030204" pitchFamily="34" charset="0"/>
              </a:rPr>
              <a:t>i</a:t>
            </a:r>
            <a:r>
              <a:rPr lang="en-US" sz="2800" spc="140" dirty="0">
                <a:latin typeface="Calibri" panose="020F0502020204030204" pitchFamily="34" charset="0"/>
                <a:cs typeface="Calibri" panose="020F0502020204030204" pitchFamily="34" charset="0"/>
              </a:rPr>
              <a:t>n</a:t>
            </a:r>
            <a:r>
              <a:rPr lang="en-US" sz="2800" spc="150" dirty="0">
                <a:latin typeface="Calibri" panose="020F0502020204030204" pitchFamily="34" charset="0"/>
                <a:cs typeface="Calibri" panose="020F0502020204030204" pitchFamily="34" charset="0"/>
              </a:rPr>
              <a:t>g</a:t>
            </a:r>
            <a:r>
              <a:rPr lang="en-US" sz="2800" spc="85" dirty="0">
                <a:latin typeface="Calibri" panose="020F0502020204030204" pitchFamily="34" charset="0"/>
                <a:cs typeface="Calibri" panose="020F0502020204030204" pitchFamily="34" charset="0"/>
              </a:rPr>
              <a:t> </a:t>
            </a:r>
            <a:r>
              <a:rPr lang="en-US" sz="2800" spc="135" dirty="0">
                <a:latin typeface="Calibri" panose="020F0502020204030204" pitchFamily="34" charset="0"/>
                <a:cs typeface="Calibri" panose="020F0502020204030204" pitchFamily="34" charset="0"/>
              </a:rPr>
              <a:t>m</a:t>
            </a:r>
            <a:r>
              <a:rPr lang="en-US" sz="2800" spc="180" dirty="0">
                <a:latin typeface="Calibri" panose="020F0502020204030204" pitchFamily="34" charset="0"/>
                <a:cs typeface="Calibri" panose="020F0502020204030204" pitchFamily="34" charset="0"/>
              </a:rPr>
              <a:t>a</a:t>
            </a:r>
            <a:r>
              <a:rPr lang="en-US" sz="2800" spc="114" dirty="0">
                <a:latin typeface="Calibri" panose="020F0502020204030204" pitchFamily="34" charset="0"/>
                <a:cs typeface="Calibri" panose="020F0502020204030204" pitchFamily="34" charset="0"/>
              </a:rPr>
              <a:t>t</a:t>
            </a:r>
            <a:r>
              <a:rPr lang="en-US" sz="2800" spc="165" dirty="0">
                <a:latin typeface="Calibri" panose="020F0502020204030204" pitchFamily="34" charset="0"/>
                <a:cs typeface="Calibri" panose="020F0502020204030204" pitchFamily="34" charset="0"/>
              </a:rPr>
              <a:t>e</a:t>
            </a:r>
            <a:r>
              <a:rPr lang="en-US" sz="2800" spc="135" dirty="0">
                <a:latin typeface="Calibri" panose="020F0502020204030204" pitchFamily="34" charset="0"/>
                <a:cs typeface="Calibri" panose="020F0502020204030204" pitchFamily="34" charset="0"/>
              </a:rPr>
              <a:t>-</a:t>
            </a:r>
            <a:r>
              <a:rPr lang="en-US" sz="2800" spc="95" dirty="0">
                <a:latin typeface="Calibri" panose="020F0502020204030204" pitchFamily="34" charset="0"/>
                <a:cs typeface="Calibri" panose="020F0502020204030204" pitchFamily="34" charset="0"/>
              </a:rPr>
              <a:t>pai</a:t>
            </a:r>
            <a:r>
              <a:rPr lang="en-US" sz="2800" spc="5" dirty="0">
                <a:latin typeface="Calibri" panose="020F0502020204030204" pitchFamily="34" charset="0"/>
                <a:cs typeface="Calibri" panose="020F0502020204030204" pitchFamily="34" charset="0"/>
              </a:rPr>
              <a:t>r</a:t>
            </a:r>
            <a:r>
              <a:rPr lang="en-US" sz="2800" spc="305" dirty="0">
                <a:latin typeface="Calibri" panose="020F0502020204030204" pitchFamily="34" charset="0"/>
                <a:cs typeface="Calibri" panose="020F0502020204030204" pitchFamily="34" charset="0"/>
              </a:rPr>
              <a:t>s</a:t>
            </a:r>
          </a:p>
          <a:p>
            <a:pPr marL="927100" marR="5080" lvl="1" indent="-457200">
              <a:buFont typeface="System Font Regular"/>
              <a:buChar char="-"/>
            </a:pPr>
            <a:endParaRPr lang="en-US" sz="1200" spc="195" dirty="0">
              <a:latin typeface="Calibri" panose="020F0502020204030204" pitchFamily="34" charset="0"/>
              <a:cs typeface="Calibri" panose="020F0502020204030204" pitchFamily="34" charset="0"/>
            </a:endParaRPr>
          </a:p>
          <a:p>
            <a:pPr marL="927100" marR="5080" lvl="1" indent="-457200">
              <a:buFont typeface="System Font Regular"/>
              <a:buChar char="-"/>
            </a:pPr>
            <a:r>
              <a:rPr lang="en-US" sz="2800" spc="-5" dirty="0">
                <a:latin typeface="Calibri" panose="020F0502020204030204" pitchFamily="34" charset="0"/>
                <a:cs typeface="Calibri" panose="020F0502020204030204" pitchFamily="34" charset="0"/>
              </a:rPr>
              <a:t>Lo</a:t>
            </a:r>
            <a:r>
              <a:rPr lang="en-US" sz="2800" dirty="0">
                <a:latin typeface="Calibri" panose="020F0502020204030204" pitchFamily="34" charset="0"/>
                <a:cs typeface="Calibri" panose="020F0502020204030204" pitchFamily="34" charset="0"/>
              </a:rPr>
              <a:t>w</a:t>
            </a:r>
            <a:r>
              <a:rPr lang="en-US" sz="2800" spc="75" dirty="0">
                <a:latin typeface="Calibri" panose="020F0502020204030204" pitchFamily="34" charset="0"/>
                <a:cs typeface="Calibri" panose="020F0502020204030204" pitchFamily="34" charset="0"/>
              </a:rPr>
              <a:t> </a:t>
            </a:r>
            <a:r>
              <a:rPr lang="en-US" sz="2800" spc="100" dirty="0">
                <a:latin typeface="Calibri" panose="020F0502020204030204" pitchFamily="34" charset="0"/>
                <a:cs typeface="Calibri" panose="020F0502020204030204" pitchFamily="34" charset="0"/>
              </a:rPr>
              <a:t>qual</a:t>
            </a:r>
            <a:r>
              <a:rPr lang="en-US" sz="2800" spc="-170" dirty="0">
                <a:latin typeface="Calibri" panose="020F0502020204030204" pitchFamily="34" charset="0"/>
                <a:cs typeface="Calibri" panose="020F0502020204030204" pitchFamily="34" charset="0"/>
              </a:rPr>
              <a:t>i</a:t>
            </a:r>
            <a:r>
              <a:rPr lang="en-US" sz="2800" spc="-10" dirty="0">
                <a:latin typeface="Calibri" panose="020F0502020204030204" pitchFamily="34" charset="0"/>
                <a:cs typeface="Calibri" panose="020F0502020204030204" pitchFamily="34" charset="0"/>
              </a:rPr>
              <a:t>t</a:t>
            </a:r>
            <a:r>
              <a:rPr lang="en-US" sz="2800" dirty="0">
                <a:latin typeface="Calibri" panose="020F0502020204030204" pitchFamily="34" charset="0"/>
                <a:cs typeface="Calibri" panose="020F0502020204030204" pitchFamily="34" charset="0"/>
              </a:rPr>
              <a:t>y</a:t>
            </a:r>
            <a:r>
              <a:rPr lang="en-US" sz="2800" spc="85" dirty="0">
                <a:latin typeface="Calibri" panose="020F0502020204030204" pitchFamily="34" charset="0"/>
                <a:cs typeface="Calibri" panose="020F0502020204030204" pitchFamily="34" charset="0"/>
              </a:rPr>
              <a:t> </a:t>
            </a:r>
            <a:r>
              <a:rPr lang="en-US" sz="2800" spc="5" dirty="0">
                <a:latin typeface="Calibri" panose="020F0502020204030204" pitchFamily="34" charset="0"/>
                <a:cs typeface="Calibri" panose="020F0502020204030204" pitchFamily="34" charset="0"/>
              </a:rPr>
              <a:t>r</a:t>
            </a:r>
            <a:r>
              <a:rPr lang="en-US" sz="2800" spc="300" dirty="0">
                <a:latin typeface="Calibri" panose="020F0502020204030204" pitchFamily="34" charset="0"/>
                <a:cs typeface="Calibri" panose="020F0502020204030204" pitchFamily="34" charset="0"/>
              </a:rPr>
              <a:t>e</a:t>
            </a:r>
            <a:r>
              <a:rPr lang="en-US" sz="2800" spc="320" dirty="0">
                <a:latin typeface="Calibri" panose="020F0502020204030204" pitchFamily="34" charset="0"/>
                <a:cs typeface="Calibri" panose="020F0502020204030204" pitchFamily="34" charset="0"/>
              </a:rPr>
              <a:t>a</a:t>
            </a:r>
            <a:r>
              <a:rPr lang="en-US" sz="2800" spc="215" dirty="0">
                <a:latin typeface="Calibri" panose="020F0502020204030204" pitchFamily="34" charset="0"/>
                <a:cs typeface="Calibri" panose="020F0502020204030204" pitchFamily="34" charset="0"/>
              </a:rPr>
              <a:t>ds</a:t>
            </a:r>
          </a:p>
        </p:txBody>
      </p:sp>
      <p:sp>
        <p:nvSpPr>
          <p:cNvPr id="4" name="TextBox 3">
            <a:extLst>
              <a:ext uri="{FF2B5EF4-FFF2-40B4-BE49-F238E27FC236}">
                <a16:creationId xmlns:a16="http://schemas.microsoft.com/office/drawing/2014/main" id="{2C2C6018-500C-9C41-A1C2-EC19C57ADE0B}"/>
              </a:ext>
            </a:extLst>
          </p:cNvPr>
          <p:cNvSpPr txBox="1"/>
          <p:nvPr/>
        </p:nvSpPr>
        <p:spPr>
          <a:xfrm>
            <a:off x="-25249" y="632268"/>
            <a:ext cx="12193477" cy="769441"/>
          </a:xfrm>
          <a:prstGeom prst="rect">
            <a:avLst/>
          </a:prstGeom>
          <a:noFill/>
        </p:spPr>
        <p:txBody>
          <a:bodyPr wrap="square" rtlCol="0">
            <a:spAutoFit/>
          </a:bodyPr>
          <a:lstStyle/>
          <a:p>
            <a:pPr algn="ctr"/>
            <a:r>
              <a:rPr lang="en-US" sz="4400" dirty="0"/>
              <a:t>Trimming of FASTQ Sequences</a:t>
            </a:r>
          </a:p>
        </p:txBody>
      </p:sp>
    </p:spTree>
    <p:extLst>
      <p:ext uri="{BB962C8B-B14F-4D97-AF65-F5344CB8AC3E}">
        <p14:creationId xmlns:p14="http://schemas.microsoft.com/office/powerpoint/2010/main" val="38149778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6">
            <a:extLst>
              <a:ext uri="{FF2B5EF4-FFF2-40B4-BE49-F238E27FC236}">
                <a16:creationId xmlns:a16="http://schemas.microsoft.com/office/drawing/2014/main" id="{E7014220-781A-F545-9EA1-878AB68CF67C}"/>
              </a:ext>
            </a:extLst>
          </p:cNvPr>
          <p:cNvSpPr txBox="1"/>
          <p:nvPr/>
        </p:nvSpPr>
        <p:spPr>
          <a:xfrm>
            <a:off x="2321242" y="1506155"/>
            <a:ext cx="7076758" cy="4739759"/>
          </a:xfrm>
          <a:prstGeom prst="rect">
            <a:avLst/>
          </a:prstGeom>
        </p:spPr>
        <p:txBody>
          <a:bodyPr vert="horz" wrap="square" lIns="0" tIns="0" rIns="0" bIns="0" rtlCol="0">
            <a:spAutoFit/>
          </a:bodyPr>
          <a:lstStyle/>
          <a:p>
            <a:pPr marL="469900" indent="-457200">
              <a:buFont typeface="Arial" panose="020B0604020202020204" pitchFamily="34" charset="0"/>
              <a:buChar char="•"/>
            </a:pPr>
            <a:r>
              <a:rPr lang="en-US" sz="2800" spc="-185" dirty="0">
                <a:latin typeface="Calibri" panose="020F0502020204030204" pitchFamily="34" charset="0"/>
                <a:cs typeface="Calibri" panose="020F0502020204030204" pitchFamily="34" charset="0"/>
              </a:rPr>
              <a:t>A</a:t>
            </a:r>
            <a:r>
              <a:rPr lang="en-US" sz="2800" spc="-210" dirty="0">
                <a:latin typeface="Calibri" panose="020F0502020204030204" pitchFamily="34" charset="0"/>
                <a:cs typeface="Calibri" panose="020F0502020204030204" pitchFamily="34" charset="0"/>
              </a:rPr>
              <a:t>M</a:t>
            </a:r>
            <a:r>
              <a:rPr lang="en-US" sz="2800" spc="175" dirty="0">
                <a:latin typeface="Calibri" panose="020F0502020204030204" pitchFamily="34" charset="0"/>
                <a:cs typeface="Calibri" panose="020F0502020204030204" pitchFamily="34" charset="0"/>
              </a:rPr>
              <a:t>R</a:t>
            </a:r>
            <a:r>
              <a:rPr lang="en-US" sz="2800" spc="40" dirty="0">
                <a:latin typeface="Calibri" panose="020F0502020204030204" pitchFamily="34" charset="0"/>
                <a:cs typeface="Calibri" panose="020F0502020204030204" pitchFamily="34" charset="0"/>
              </a:rPr>
              <a:t>+</a:t>
            </a:r>
            <a:r>
              <a:rPr lang="en-US" sz="2800" spc="50" dirty="0">
                <a:latin typeface="Calibri" panose="020F0502020204030204" pitchFamily="34" charset="0"/>
                <a:cs typeface="Calibri" panose="020F0502020204030204" pitchFamily="34" charset="0"/>
              </a:rPr>
              <a:t>+</a:t>
            </a:r>
            <a:r>
              <a:rPr lang="en-US" sz="2800" spc="85" dirty="0">
                <a:latin typeface="Calibri" panose="020F0502020204030204" pitchFamily="34" charset="0"/>
                <a:cs typeface="Calibri" panose="020F0502020204030204" pitchFamily="34" charset="0"/>
              </a:rPr>
              <a:t> </a:t>
            </a:r>
            <a:r>
              <a:rPr lang="en-US" sz="2800" spc="165" dirty="0">
                <a:latin typeface="Calibri" panose="020F0502020204030204" pitchFamily="34" charset="0"/>
                <a:cs typeface="Calibri" panose="020F0502020204030204" pitchFamily="34" charset="0"/>
              </a:rPr>
              <a:t>u</a:t>
            </a:r>
            <a:r>
              <a:rPr lang="en-US" sz="2800" spc="35" dirty="0">
                <a:latin typeface="Calibri" panose="020F0502020204030204" pitchFamily="34" charset="0"/>
                <a:cs typeface="Calibri" panose="020F0502020204030204" pitchFamily="34" charset="0"/>
              </a:rPr>
              <a:t>tilize</a:t>
            </a:r>
            <a:r>
              <a:rPr lang="en-US" sz="2800" spc="45" dirty="0">
                <a:latin typeface="Calibri" panose="020F0502020204030204" pitchFamily="34" charset="0"/>
                <a:cs typeface="Calibri" panose="020F0502020204030204" pitchFamily="34" charset="0"/>
              </a:rPr>
              <a:t>s </a:t>
            </a:r>
            <a:r>
              <a:rPr lang="en-US" sz="2800" spc="-145" dirty="0" err="1">
                <a:latin typeface="Calibri" panose="020F0502020204030204" pitchFamily="34" charset="0"/>
                <a:cs typeface="Calibri" panose="020F0502020204030204" pitchFamily="34" charset="0"/>
              </a:rPr>
              <a:t>T</a:t>
            </a:r>
            <a:r>
              <a:rPr lang="en-US" sz="2800" spc="-10" dirty="0" err="1">
                <a:latin typeface="Calibri" panose="020F0502020204030204" pitchFamily="34" charset="0"/>
                <a:cs typeface="Calibri" panose="020F0502020204030204" pitchFamily="34" charset="0"/>
              </a:rPr>
              <a:t>ri</a:t>
            </a:r>
            <a:r>
              <a:rPr lang="en-US" sz="2800" spc="-35" dirty="0" err="1">
                <a:latin typeface="Calibri" panose="020F0502020204030204" pitchFamily="34" charset="0"/>
                <a:cs typeface="Calibri" panose="020F0502020204030204" pitchFamily="34" charset="0"/>
              </a:rPr>
              <a:t>m</a:t>
            </a:r>
            <a:r>
              <a:rPr lang="en-US" sz="2800" spc="195" dirty="0" err="1">
                <a:latin typeface="Calibri" panose="020F0502020204030204" pitchFamily="34" charset="0"/>
                <a:cs typeface="Calibri" panose="020F0502020204030204" pitchFamily="34" charset="0"/>
              </a:rPr>
              <a:t>m</a:t>
            </a:r>
            <a:r>
              <a:rPr lang="en-US" sz="2800" spc="114" dirty="0" err="1">
                <a:latin typeface="Calibri" panose="020F0502020204030204" pitchFamily="34" charset="0"/>
                <a:cs typeface="Calibri" panose="020F0502020204030204" pitchFamily="34" charset="0"/>
              </a:rPr>
              <a:t>o</a:t>
            </a:r>
            <a:r>
              <a:rPr lang="en-US" sz="2800" spc="320" dirty="0" err="1">
                <a:latin typeface="Calibri" panose="020F0502020204030204" pitchFamily="34" charset="0"/>
                <a:cs typeface="Calibri" panose="020F0502020204030204" pitchFamily="34" charset="0"/>
              </a:rPr>
              <a:t>m</a:t>
            </a:r>
            <a:r>
              <a:rPr lang="en-US" sz="2800" spc="170" dirty="0" err="1">
                <a:latin typeface="Calibri" panose="020F0502020204030204" pitchFamily="34" charset="0"/>
                <a:cs typeface="Calibri" panose="020F0502020204030204" pitchFamily="34" charset="0"/>
              </a:rPr>
              <a:t>a</a:t>
            </a:r>
            <a:r>
              <a:rPr lang="en-US" sz="2800" spc="-5" dirty="0" err="1">
                <a:latin typeface="Calibri" panose="020F0502020204030204" pitchFamily="34" charset="0"/>
                <a:cs typeface="Calibri" panose="020F0502020204030204" pitchFamily="34" charset="0"/>
              </a:rPr>
              <a:t>tic</a:t>
            </a:r>
            <a:endParaRPr lang="en-US" sz="2800" spc="280" dirty="0">
              <a:latin typeface="Calibri" panose="020F0502020204030204" pitchFamily="34" charset="0"/>
              <a:cs typeface="Calibri" panose="020F0502020204030204" pitchFamily="34" charset="0"/>
            </a:endParaRPr>
          </a:p>
          <a:p>
            <a:pPr marL="927100" lvl="1" indent="-457200">
              <a:buFont typeface="System Font Regular"/>
              <a:buChar char="-"/>
            </a:pPr>
            <a:r>
              <a:rPr sz="2800" spc="280" dirty="0">
                <a:latin typeface="Calibri" panose="020F0502020204030204" pitchFamily="34" charset="0"/>
                <a:cs typeface="Calibri" panose="020F0502020204030204" pitchFamily="34" charset="0"/>
              </a:rPr>
              <a:t>J</a:t>
            </a:r>
            <a:r>
              <a:rPr sz="2800" spc="325" dirty="0">
                <a:latin typeface="Calibri" panose="020F0502020204030204" pitchFamily="34" charset="0"/>
                <a:cs typeface="Calibri" panose="020F0502020204030204" pitchFamily="34" charset="0"/>
              </a:rPr>
              <a:t>a</a:t>
            </a:r>
            <a:r>
              <a:rPr sz="2800" spc="105" dirty="0">
                <a:latin typeface="Calibri" panose="020F0502020204030204" pitchFamily="34" charset="0"/>
                <a:cs typeface="Calibri" panose="020F0502020204030204" pitchFamily="34" charset="0"/>
              </a:rPr>
              <a:t>va</a:t>
            </a:r>
            <a:r>
              <a:rPr sz="2800" spc="65" dirty="0">
                <a:latin typeface="Calibri" panose="020F0502020204030204" pitchFamily="34" charset="0"/>
                <a:cs typeface="Calibri" panose="020F0502020204030204" pitchFamily="34" charset="0"/>
              </a:rPr>
              <a:t>-</a:t>
            </a:r>
            <a:r>
              <a:rPr sz="2800" spc="160" dirty="0">
                <a:latin typeface="Calibri" panose="020F0502020204030204" pitchFamily="34" charset="0"/>
                <a:cs typeface="Calibri" panose="020F0502020204030204" pitchFamily="34" charset="0"/>
              </a:rPr>
              <a:t>b</a:t>
            </a:r>
            <a:r>
              <a:rPr sz="2800" spc="254" dirty="0">
                <a:latin typeface="Calibri" panose="020F0502020204030204" pitchFamily="34" charset="0"/>
                <a:cs typeface="Calibri" panose="020F0502020204030204" pitchFamily="34" charset="0"/>
              </a:rPr>
              <a:t>ase</a:t>
            </a:r>
            <a:r>
              <a:rPr sz="2800" spc="305" dirty="0">
                <a:latin typeface="Calibri" panose="020F0502020204030204" pitchFamily="34" charset="0"/>
                <a:cs typeface="Calibri" panose="020F0502020204030204" pitchFamily="34" charset="0"/>
              </a:rPr>
              <a:t>d</a:t>
            </a:r>
            <a:r>
              <a:rPr sz="2800" spc="75" dirty="0">
                <a:latin typeface="Calibri" panose="020F0502020204030204" pitchFamily="34" charset="0"/>
                <a:cs typeface="Calibri" panose="020F0502020204030204" pitchFamily="34" charset="0"/>
              </a:rPr>
              <a:t> p</a:t>
            </a:r>
            <a:r>
              <a:rPr sz="2800" spc="60" dirty="0">
                <a:latin typeface="Calibri" panose="020F0502020204030204" pitchFamily="34" charset="0"/>
                <a:cs typeface="Calibri" panose="020F0502020204030204" pitchFamily="34" charset="0"/>
              </a:rPr>
              <a:t>r</a:t>
            </a:r>
            <a:r>
              <a:rPr sz="2800" spc="145" dirty="0">
                <a:latin typeface="Calibri" panose="020F0502020204030204" pitchFamily="34" charset="0"/>
                <a:cs typeface="Calibri" panose="020F0502020204030204" pitchFamily="34" charset="0"/>
              </a:rPr>
              <a:t>o</a:t>
            </a:r>
            <a:r>
              <a:rPr sz="2800" spc="140" dirty="0">
                <a:latin typeface="Calibri" panose="020F0502020204030204" pitchFamily="34" charset="0"/>
                <a:cs typeface="Calibri" panose="020F0502020204030204" pitchFamily="34" charset="0"/>
              </a:rPr>
              <a:t>g</a:t>
            </a:r>
            <a:r>
              <a:rPr sz="2800" spc="5" dirty="0">
                <a:latin typeface="Calibri" panose="020F0502020204030204" pitchFamily="34" charset="0"/>
                <a:cs typeface="Calibri" panose="020F0502020204030204" pitchFamily="34" charset="0"/>
              </a:rPr>
              <a:t>r</a:t>
            </a:r>
            <a:r>
              <a:rPr sz="2800" spc="215" dirty="0">
                <a:latin typeface="Calibri" panose="020F0502020204030204" pitchFamily="34" charset="0"/>
                <a:cs typeface="Calibri" panose="020F0502020204030204" pitchFamily="34" charset="0"/>
              </a:rPr>
              <a:t>am</a:t>
            </a:r>
            <a:endParaRPr lang="en-US" sz="2800" dirty="0">
              <a:latin typeface="Calibri" panose="020F0502020204030204" pitchFamily="34" charset="0"/>
              <a:cs typeface="Calibri" panose="020F0502020204030204" pitchFamily="34" charset="0"/>
            </a:endParaRPr>
          </a:p>
          <a:p>
            <a:pPr marL="927100" lvl="1" indent="-457200">
              <a:buFont typeface="System Font Regular"/>
              <a:buChar char="-"/>
            </a:pPr>
            <a:r>
              <a:rPr sz="2800" spc="285" dirty="0">
                <a:latin typeface="Calibri" panose="020F0502020204030204" pitchFamily="34" charset="0"/>
                <a:cs typeface="Calibri" panose="020F0502020204030204" pitchFamily="34" charset="0"/>
              </a:rPr>
              <a:t>S</a:t>
            </a:r>
            <a:r>
              <a:rPr sz="2800" spc="-170" dirty="0">
                <a:latin typeface="Calibri" panose="020F0502020204030204" pitchFamily="34" charset="0"/>
                <a:cs typeface="Calibri" panose="020F0502020204030204" pitchFamily="34" charset="0"/>
              </a:rPr>
              <a:t>l</a:t>
            </a:r>
            <a:r>
              <a:rPr sz="2800" spc="-160" dirty="0">
                <a:latin typeface="Calibri" panose="020F0502020204030204" pitchFamily="34" charset="0"/>
                <a:cs typeface="Calibri" panose="020F0502020204030204" pitchFamily="34" charset="0"/>
              </a:rPr>
              <a:t>i</a:t>
            </a:r>
            <a:r>
              <a:rPr sz="2800" spc="-5" dirty="0">
                <a:latin typeface="Calibri" panose="020F0502020204030204" pitchFamily="34" charset="0"/>
                <a:cs typeface="Calibri" panose="020F0502020204030204" pitchFamily="34" charset="0"/>
              </a:rPr>
              <a:t>di</a:t>
            </a:r>
            <a:r>
              <a:rPr sz="2800" spc="145" dirty="0">
                <a:latin typeface="Calibri" panose="020F0502020204030204" pitchFamily="34" charset="0"/>
                <a:cs typeface="Calibri" panose="020F0502020204030204" pitchFamily="34" charset="0"/>
              </a:rPr>
              <a:t>n</a:t>
            </a:r>
            <a:r>
              <a:rPr sz="2800" spc="150" dirty="0">
                <a:latin typeface="Calibri" panose="020F0502020204030204" pitchFamily="34" charset="0"/>
                <a:cs typeface="Calibri" panose="020F0502020204030204" pitchFamily="34" charset="0"/>
              </a:rPr>
              <a:t>g</a:t>
            </a:r>
            <a:r>
              <a:rPr sz="2800" spc="75" dirty="0">
                <a:latin typeface="Calibri" panose="020F0502020204030204" pitchFamily="34" charset="0"/>
                <a:cs typeface="Calibri" panose="020F0502020204030204" pitchFamily="34" charset="0"/>
              </a:rPr>
              <a:t> </a:t>
            </a:r>
            <a:r>
              <a:rPr sz="2800" spc="-5" dirty="0">
                <a:latin typeface="Calibri" panose="020F0502020204030204" pitchFamily="34" charset="0"/>
                <a:cs typeface="Calibri" panose="020F0502020204030204" pitchFamily="34" charset="0"/>
              </a:rPr>
              <a:t>w</a:t>
            </a:r>
            <a:r>
              <a:rPr sz="2800" spc="-170" dirty="0">
                <a:latin typeface="Calibri" panose="020F0502020204030204" pitchFamily="34" charset="0"/>
                <a:cs typeface="Calibri" panose="020F0502020204030204" pitchFamily="34" charset="0"/>
              </a:rPr>
              <a:t>i</a:t>
            </a:r>
            <a:r>
              <a:rPr sz="2800" spc="90" dirty="0">
                <a:latin typeface="Calibri" panose="020F0502020204030204" pitchFamily="34" charset="0"/>
                <a:cs typeface="Calibri" panose="020F0502020204030204" pitchFamily="34" charset="0"/>
              </a:rPr>
              <a:t>ndo</a:t>
            </a:r>
            <a:r>
              <a:rPr sz="2800" spc="140" dirty="0">
                <a:latin typeface="Calibri" panose="020F0502020204030204" pitchFamily="34" charset="0"/>
                <a:cs typeface="Calibri" panose="020F0502020204030204" pitchFamily="34" charset="0"/>
              </a:rPr>
              <a:t>w</a:t>
            </a:r>
            <a:r>
              <a:rPr sz="2800" spc="75" dirty="0">
                <a:latin typeface="Calibri" panose="020F0502020204030204" pitchFamily="34" charset="0"/>
                <a:cs typeface="Calibri" panose="020F0502020204030204" pitchFamily="34" charset="0"/>
              </a:rPr>
              <a:t> </a:t>
            </a:r>
            <a:r>
              <a:rPr sz="2800" spc="100" dirty="0">
                <a:latin typeface="Calibri" panose="020F0502020204030204" pitchFamily="34" charset="0"/>
                <a:cs typeface="Calibri" panose="020F0502020204030204" pitchFamily="34" charset="0"/>
              </a:rPr>
              <a:t>qual</a:t>
            </a:r>
            <a:r>
              <a:rPr sz="2800" spc="-160" dirty="0">
                <a:latin typeface="Calibri" panose="020F0502020204030204" pitchFamily="34" charset="0"/>
                <a:cs typeface="Calibri" panose="020F0502020204030204" pitchFamily="34" charset="0"/>
              </a:rPr>
              <a:t>i</a:t>
            </a:r>
            <a:r>
              <a:rPr sz="2800" spc="-10" dirty="0">
                <a:latin typeface="Calibri" panose="020F0502020204030204" pitchFamily="34" charset="0"/>
                <a:cs typeface="Calibri" panose="020F0502020204030204" pitchFamily="34" charset="0"/>
              </a:rPr>
              <a:t>t</a:t>
            </a:r>
            <a:r>
              <a:rPr sz="2800" dirty="0">
                <a:latin typeface="Calibri" panose="020F0502020204030204" pitchFamily="34" charset="0"/>
                <a:cs typeface="Calibri" panose="020F0502020204030204" pitchFamily="34" charset="0"/>
              </a:rPr>
              <a:t>y</a:t>
            </a:r>
            <a:r>
              <a:rPr sz="2800" spc="75" dirty="0">
                <a:latin typeface="Calibri" panose="020F0502020204030204" pitchFamily="34" charset="0"/>
                <a:cs typeface="Calibri" panose="020F0502020204030204" pitchFamily="34" charset="0"/>
              </a:rPr>
              <a:t> </a:t>
            </a:r>
            <a:r>
              <a:rPr sz="2800" spc="-160" dirty="0">
                <a:latin typeface="Calibri" panose="020F0502020204030204" pitchFamily="34" charset="0"/>
                <a:cs typeface="Calibri" panose="020F0502020204030204" pitchFamily="34" charset="0"/>
              </a:rPr>
              <a:t>fi</a:t>
            </a:r>
            <a:r>
              <a:rPr sz="2800" spc="-170" dirty="0">
                <a:latin typeface="Calibri" panose="020F0502020204030204" pitchFamily="34" charset="0"/>
                <a:cs typeface="Calibri" panose="020F0502020204030204" pitchFamily="34" charset="0"/>
              </a:rPr>
              <a:t>l</a:t>
            </a:r>
            <a:r>
              <a:rPr sz="2800" spc="-10" dirty="0">
                <a:latin typeface="Calibri" panose="020F0502020204030204" pitchFamily="34" charset="0"/>
                <a:cs typeface="Calibri" panose="020F0502020204030204" pitchFamily="34" charset="0"/>
              </a:rPr>
              <a:t>t</a:t>
            </a:r>
            <a:r>
              <a:rPr sz="2800" spc="145" dirty="0">
                <a:latin typeface="Calibri" panose="020F0502020204030204" pitchFamily="34" charset="0"/>
                <a:cs typeface="Calibri" panose="020F0502020204030204" pitchFamily="34" charset="0"/>
              </a:rPr>
              <a:t>er</a:t>
            </a:r>
            <a:r>
              <a:rPr sz="2800" spc="-160" dirty="0">
                <a:latin typeface="Calibri" panose="020F0502020204030204" pitchFamily="34" charset="0"/>
                <a:cs typeface="Calibri" panose="020F0502020204030204" pitchFamily="34" charset="0"/>
              </a:rPr>
              <a:t>i</a:t>
            </a:r>
            <a:r>
              <a:rPr sz="2800" spc="145" dirty="0">
                <a:latin typeface="Calibri" panose="020F0502020204030204" pitchFamily="34" charset="0"/>
                <a:cs typeface="Calibri" panose="020F0502020204030204" pitchFamily="34" charset="0"/>
              </a:rPr>
              <a:t>ng</a:t>
            </a:r>
            <a:endParaRPr lang="en-US" sz="2800" dirty="0">
              <a:latin typeface="Calibri" panose="020F0502020204030204" pitchFamily="34" charset="0"/>
              <a:cs typeface="Calibri" panose="020F0502020204030204" pitchFamily="34" charset="0"/>
            </a:endParaRPr>
          </a:p>
          <a:p>
            <a:pPr marL="927100" lvl="1" indent="-457200">
              <a:buFont typeface="System Font Regular"/>
              <a:buChar char="-"/>
            </a:pPr>
            <a:r>
              <a:rPr sz="2800" spc="-160" dirty="0">
                <a:latin typeface="Calibri" panose="020F0502020204030204" pitchFamily="34" charset="0"/>
                <a:cs typeface="Calibri" panose="020F0502020204030204" pitchFamily="34" charset="0"/>
              </a:rPr>
              <a:t>I</a:t>
            </a:r>
            <a:r>
              <a:rPr sz="2800" spc="145" dirty="0">
                <a:latin typeface="Calibri" panose="020F0502020204030204" pitchFamily="34" charset="0"/>
                <a:cs typeface="Calibri" panose="020F0502020204030204" pitchFamily="34" charset="0"/>
              </a:rPr>
              <a:t>n</a:t>
            </a:r>
            <a:r>
              <a:rPr sz="2800" spc="140" dirty="0">
                <a:latin typeface="Calibri" panose="020F0502020204030204" pitchFamily="34" charset="0"/>
                <a:cs typeface="Calibri" panose="020F0502020204030204" pitchFamily="34" charset="0"/>
              </a:rPr>
              <a:t>c</a:t>
            </a:r>
            <a:r>
              <a:rPr sz="2800" spc="-170" dirty="0">
                <a:latin typeface="Calibri" panose="020F0502020204030204" pitchFamily="34" charset="0"/>
                <a:cs typeface="Calibri" panose="020F0502020204030204" pitchFamily="34" charset="0"/>
              </a:rPr>
              <a:t>l</a:t>
            </a:r>
            <a:r>
              <a:rPr sz="2800" spc="235" dirty="0">
                <a:latin typeface="Calibri" panose="020F0502020204030204" pitchFamily="34" charset="0"/>
                <a:cs typeface="Calibri" panose="020F0502020204030204" pitchFamily="34" charset="0"/>
              </a:rPr>
              <a:t>ude</a:t>
            </a:r>
            <a:r>
              <a:rPr sz="2800" spc="195" dirty="0">
                <a:latin typeface="Calibri" panose="020F0502020204030204" pitchFamily="34" charset="0"/>
                <a:cs typeface="Calibri" panose="020F0502020204030204" pitchFamily="34" charset="0"/>
              </a:rPr>
              <a:t>s</a:t>
            </a:r>
            <a:r>
              <a:rPr sz="2800" spc="75" dirty="0">
                <a:latin typeface="Calibri" panose="020F0502020204030204" pitchFamily="34" charset="0"/>
                <a:cs typeface="Calibri" panose="020F0502020204030204" pitchFamily="34" charset="0"/>
              </a:rPr>
              <a:t> </a:t>
            </a:r>
            <a:r>
              <a:rPr sz="2800" spc="-160" dirty="0">
                <a:latin typeface="Calibri" panose="020F0502020204030204" pitchFamily="34" charset="0"/>
                <a:cs typeface="Calibri" panose="020F0502020204030204" pitchFamily="34" charset="0"/>
              </a:rPr>
              <a:t>Il</a:t>
            </a:r>
            <a:r>
              <a:rPr sz="2800" spc="-170" dirty="0">
                <a:latin typeface="Calibri" panose="020F0502020204030204" pitchFamily="34" charset="0"/>
                <a:cs typeface="Calibri" panose="020F0502020204030204" pitchFamily="34" charset="0"/>
              </a:rPr>
              <a:t>l</a:t>
            </a:r>
            <a:r>
              <a:rPr sz="2800" spc="135" dirty="0">
                <a:latin typeface="Calibri" panose="020F0502020204030204" pitchFamily="34" charset="0"/>
                <a:cs typeface="Calibri" panose="020F0502020204030204" pitchFamily="34" charset="0"/>
              </a:rPr>
              <a:t>um</a:t>
            </a:r>
            <a:r>
              <a:rPr sz="2800" spc="-170" dirty="0">
                <a:latin typeface="Calibri" panose="020F0502020204030204" pitchFamily="34" charset="0"/>
                <a:cs typeface="Calibri" panose="020F0502020204030204" pitchFamily="34" charset="0"/>
              </a:rPr>
              <a:t>i</a:t>
            </a:r>
            <a:r>
              <a:rPr sz="2800" spc="229" dirty="0">
                <a:latin typeface="Calibri" panose="020F0502020204030204" pitchFamily="34" charset="0"/>
                <a:cs typeface="Calibri" panose="020F0502020204030204" pitchFamily="34" charset="0"/>
              </a:rPr>
              <a:t>n</a:t>
            </a:r>
            <a:r>
              <a:rPr sz="2800" spc="210" dirty="0">
                <a:latin typeface="Calibri" panose="020F0502020204030204" pitchFamily="34" charset="0"/>
                <a:cs typeface="Calibri" panose="020F0502020204030204" pitchFamily="34" charset="0"/>
              </a:rPr>
              <a:t>a</a:t>
            </a:r>
            <a:r>
              <a:rPr sz="2800" spc="75" dirty="0">
                <a:latin typeface="Calibri" panose="020F0502020204030204" pitchFamily="34" charset="0"/>
                <a:cs typeface="Calibri" panose="020F0502020204030204" pitchFamily="34" charset="0"/>
              </a:rPr>
              <a:t> </a:t>
            </a:r>
            <a:r>
              <a:rPr sz="2800" spc="190" dirty="0">
                <a:latin typeface="Calibri" panose="020F0502020204030204" pitchFamily="34" charset="0"/>
                <a:cs typeface="Calibri" panose="020F0502020204030204" pitchFamily="34" charset="0"/>
              </a:rPr>
              <a:t>adap</a:t>
            </a:r>
            <a:r>
              <a:rPr sz="2800" spc="114" dirty="0">
                <a:latin typeface="Calibri" panose="020F0502020204030204" pitchFamily="34" charset="0"/>
                <a:cs typeface="Calibri" panose="020F0502020204030204" pitchFamily="34" charset="0"/>
              </a:rPr>
              <a:t>t</a:t>
            </a:r>
            <a:r>
              <a:rPr sz="2800" spc="165" dirty="0">
                <a:latin typeface="Calibri" panose="020F0502020204030204" pitchFamily="34" charset="0"/>
                <a:cs typeface="Calibri" panose="020F0502020204030204" pitchFamily="34" charset="0"/>
              </a:rPr>
              <a:t>e</a:t>
            </a:r>
            <a:r>
              <a:rPr sz="2800" spc="130" dirty="0">
                <a:latin typeface="Calibri" panose="020F0502020204030204" pitchFamily="34" charset="0"/>
                <a:cs typeface="Calibri" panose="020F0502020204030204" pitchFamily="34" charset="0"/>
              </a:rPr>
              <a:t>r</a:t>
            </a:r>
            <a:r>
              <a:rPr sz="2800" spc="80" dirty="0">
                <a:latin typeface="Calibri" panose="020F0502020204030204" pitchFamily="34" charset="0"/>
                <a:cs typeface="Calibri" panose="020F0502020204030204" pitchFamily="34" charset="0"/>
              </a:rPr>
              <a:t> </a:t>
            </a:r>
            <a:r>
              <a:rPr sz="2800" spc="215" dirty="0">
                <a:latin typeface="Calibri" panose="020F0502020204030204" pitchFamily="34" charset="0"/>
                <a:cs typeface="Calibri" panose="020F0502020204030204" pitchFamily="34" charset="0"/>
              </a:rPr>
              <a:t>s</a:t>
            </a:r>
            <a:r>
              <a:rPr sz="2800" spc="250" dirty="0">
                <a:latin typeface="Calibri" panose="020F0502020204030204" pitchFamily="34" charset="0"/>
                <a:cs typeface="Calibri" panose="020F0502020204030204" pitchFamily="34" charset="0"/>
              </a:rPr>
              <a:t>c</a:t>
            </a:r>
            <a:r>
              <a:rPr sz="2800" spc="-5" dirty="0">
                <a:latin typeface="Calibri" panose="020F0502020204030204" pitchFamily="34" charset="0"/>
                <a:cs typeface="Calibri" panose="020F0502020204030204" pitchFamily="34" charset="0"/>
              </a:rPr>
              <a:t>r</a:t>
            </a:r>
            <a:r>
              <a:rPr sz="2800" spc="160" dirty="0">
                <a:latin typeface="Calibri" panose="020F0502020204030204" pitchFamily="34" charset="0"/>
                <a:cs typeface="Calibri" panose="020F0502020204030204" pitchFamily="34" charset="0"/>
              </a:rPr>
              <a:t>een</a:t>
            </a:r>
            <a:r>
              <a:rPr sz="2800" spc="105" dirty="0">
                <a:latin typeface="Calibri" panose="020F0502020204030204" pitchFamily="34" charset="0"/>
                <a:cs typeface="Calibri" panose="020F0502020204030204" pitchFamily="34" charset="0"/>
              </a:rPr>
              <a:t>i</a:t>
            </a:r>
            <a:r>
              <a:rPr sz="2800" spc="145" dirty="0">
                <a:latin typeface="Calibri" panose="020F0502020204030204" pitchFamily="34" charset="0"/>
                <a:cs typeface="Calibri" panose="020F0502020204030204" pitchFamily="34" charset="0"/>
              </a:rPr>
              <a:t>ng</a:t>
            </a:r>
            <a:endParaRPr lang="en-US" sz="2800" spc="145" dirty="0">
              <a:latin typeface="Calibri" panose="020F0502020204030204" pitchFamily="34" charset="0"/>
              <a:cs typeface="Calibri" panose="020F0502020204030204" pitchFamily="34" charset="0"/>
            </a:endParaRPr>
          </a:p>
          <a:p>
            <a:pPr marL="927100" lvl="1" indent="-457200">
              <a:buFont typeface="System Font Regular"/>
              <a:buChar char="-"/>
            </a:pPr>
            <a:r>
              <a:rPr lang="en-US" sz="2800" spc="145" dirty="0">
                <a:latin typeface="Calibri" panose="020F0502020204030204" pitchFamily="34" charset="0"/>
                <a:cs typeface="Calibri" panose="020F0502020204030204" pitchFamily="34" charset="0"/>
              </a:rPr>
              <a:t>Read quality filtering</a:t>
            </a:r>
          </a:p>
          <a:p>
            <a:pPr marL="469900" lvl="1"/>
            <a:endParaRPr lang="en-US" sz="2800" spc="145" dirty="0">
              <a:latin typeface="Calibri" panose="020F0502020204030204" pitchFamily="34" charset="0"/>
              <a:cs typeface="Calibri" panose="020F0502020204030204" pitchFamily="34" charset="0"/>
            </a:endParaRPr>
          </a:p>
          <a:p>
            <a:pPr marL="469900" indent="-457200">
              <a:buFont typeface="Arial" panose="020B0604020202020204" pitchFamily="34" charset="0"/>
              <a:buChar char="•"/>
            </a:pPr>
            <a:r>
              <a:rPr lang="en-US" sz="2800" spc="5" dirty="0">
                <a:latin typeface="Calibri" panose="020F0502020204030204" pitchFamily="34" charset="0"/>
                <a:cs typeface="Calibri" panose="020F0502020204030204" pitchFamily="34" charset="0"/>
              </a:rPr>
              <a:t>D</a:t>
            </a:r>
            <a:r>
              <a:rPr lang="en-US" sz="2800" spc="165" dirty="0">
                <a:latin typeface="Calibri" panose="020F0502020204030204" pitchFamily="34" charset="0"/>
                <a:cs typeface="Calibri" panose="020F0502020204030204" pitchFamily="34" charset="0"/>
              </a:rPr>
              <a:t>o</a:t>
            </a:r>
            <a:r>
              <a:rPr lang="en-US" sz="2800" spc="5" dirty="0">
                <a:latin typeface="Calibri" panose="020F0502020204030204" pitchFamily="34" charset="0"/>
                <a:cs typeface="Calibri" panose="020F0502020204030204" pitchFamily="34" charset="0"/>
              </a:rPr>
              <a:t>w</a:t>
            </a:r>
            <a:r>
              <a:rPr lang="en-US" sz="2800" spc="165" dirty="0">
                <a:latin typeface="Calibri" panose="020F0502020204030204" pitchFamily="34" charset="0"/>
                <a:cs typeface="Calibri" panose="020F0502020204030204" pitchFamily="34" charset="0"/>
              </a:rPr>
              <a:t>n</a:t>
            </a:r>
            <a:r>
              <a:rPr lang="en-US" sz="2800" spc="190" dirty="0">
                <a:latin typeface="Calibri" panose="020F0502020204030204" pitchFamily="34" charset="0"/>
                <a:cs typeface="Calibri" panose="020F0502020204030204" pitchFamily="34" charset="0"/>
              </a:rPr>
              <a:t>s</a:t>
            </a:r>
            <a:r>
              <a:rPr lang="en-US" sz="2800" spc="90" dirty="0">
                <a:latin typeface="Calibri" panose="020F0502020204030204" pitchFamily="34" charset="0"/>
                <a:cs typeface="Calibri" panose="020F0502020204030204" pitchFamily="34" charset="0"/>
              </a:rPr>
              <a:t>tr</a:t>
            </a:r>
            <a:r>
              <a:rPr lang="en-US" sz="2800" spc="130" dirty="0">
                <a:latin typeface="Calibri" panose="020F0502020204030204" pitchFamily="34" charset="0"/>
                <a:cs typeface="Calibri" panose="020F0502020204030204" pitchFamily="34" charset="0"/>
              </a:rPr>
              <a:t>e</a:t>
            </a:r>
            <a:r>
              <a:rPr lang="en-US" sz="2800" spc="175" dirty="0">
                <a:latin typeface="Calibri" panose="020F0502020204030204" pitchFamily="34" charset="0"/>
                <a:cs typeface="Calibri" panose="020F0502020204030204" pitchFamily="34" charset="0"/>
              </a:rPr>
              <a:t>a</a:t>
            </a:r>
            <a:r>
              <a:rPr lang="en-US" sz="2800" spc="320" dirty="0">
                <a:latin typeface="Calibri" panose="020F0502020204030204" pitchFamily="34" charset="0"/>
                <a:cs typeface="Calibri" panose="020F0502020204030204" pitchFamily="34" charset="0"/>
              </a:rPr>
              <a:t>m</a:t>
            </a:r>
            <a:r>
              <a:rPr lang="en-US" sz="2800" spc="80" dirty="0">
                <a:latin typeface="Calibri" panose="020F0502020204030204" pitchFamily="34" charset="0"/>
                <a:cs typeface="Calibri" panose="020F0502020204030204" pitchFamily="34" charset="0"/>
              </a:rPr>
              <a:t> </a:t>
            </a:r>
            <a:r>
              <a:rPr lang="en-US" sz="2800" spc="125" dirty="0">
                <a:latin typeface="Calibri" panose="020F0502020204030204" pitchFamily="34" charset="0"/>
                <a:cs typeface="Calibri" panose="020F0502020204030204" pitchFamily="34" charset="0"/>
              </a:rPr>
              <a:t>t</a:t>
            </a:r>
            <a:r>
              <a:rPr lang="en-US" sz="2800" spc="200" dirty="0">
                <a:latin typeface="Calibri" panose="020F0502020204030204" pitchFamily="34" charset="0"/>
                <a:cs typeface="Calibri" panose="020F0502020204030204" pitchFamily="34" charset="0"/>
              </a:rPr>
              <a:t>a</a:t>
            </a:r>
            <a:r>
              <a:rPr lang="en-US" sz="2800" spc="350" dirty="0">
                <a:latin typeface="Calibri" panose="020F0502020204030204" pitchFamily="34" charset="0"/>
                <a:cs typeface="Calibri" panose="020F0502020204030204" pitchFamily="34" charset="0"/>
              </a:rPr>
              <a:t>s</a:t>
            </a:r>
            <a:r>
              <a:rPr lang="en-US" sz="2800" spc="5" dirty="0">
                <a:latin typeface="Calibri" panose="020F0502020204030204" pitchFamily="34" charset="0"/>
                <a:cs typeface="Calibri" panose="020F0502020204030204" pitchFamily="34" charset="0"/>
              </a:rPr>
              <a:t>k</a:t>
            </a:r>
            <a:r>
              <a:rPr lang="en-US" sz="2800" spc="345" dirty="0">
                <a:latin typeface="Calibri" panose="020F0502020204030204" pitchFamily="34" charset="0"/>
                <a:cs typeface="Calibri" panose="020F0502020204030204" pitchFamily="34" charset="0"/>
              </a:rPr>
              <a:t>s</a:t>
            </a:r>
            <a:r>
              <a:rPr lang="en-US" sz="2800" spc="90" dirty="0">
                <a:latin typeface="Calibri" panose="020F0502020204030204" pitchFamily="34" charset="0"/>
                <a:cs typeface="Calibri" panose="020F0502020204030204" pitchFamily="34" charset="0"/>
              </a:rPr>
              <a:t> </a:t>
            </a:r>
            <a:r>
              <a:rPr lang="en-US" sz="2800" spc="235" dirty="0">
                <a:latin typeface="Calibri" panose="020F0502020204030204" pitchFamily="34" charset="0"/>
                <a:cs typeface="Calibri" panose="020F0502020204030204" pitchFamily="34" charset="0"/>
              </a:rPr>
              <a:t>can</a:t>
            </a:r>
            <a:r>
              <a:rPr lang="en-US" sz="2800" spc="75" dirty="0">
                <a:latin typeface="Calibri" panose="020F0502020204030204" pitchFamily="34" charset="0"/>
                <a:cs typeface="Calibri" panose="020F0502020204030204" pitchFamily="34" charset="0"/>
              </a:rPr>
              <a:t> </a:t>
            </a:r>
            <a:r>
              <a:rPr lang="en-US" sz="2800" spc="220" dirty="0">
                <a:latin typeface="Calibri" panose="020F0502020204030204" pitchFamily="34" charset="0"/>
                <a:cs typeface="Calibri" panose="020F0502020204030204" pitchFamily="34" charset="0"/>
              </a:rPr>
              <a:t>be</a:t>
            </a:r>
            <a:r>
              <a:rPr lang="en-US" sz="2800" spc="229" dirty="0">
                <a:latin typeface="Calibri" panose="020F0502020204030204" pitchFamily="34" charset="0"/>
                <a:cs typeface="Calibri" panose="020F0502020204030204" pitchFamily="34" charset="0"/>
              </a:rPr>
              <a:t>n</a:t>
            </a:r>
            <a:r>
              <a:rPr lang="en-US" sz="2800" spc="-5" dirty="0">
                <a:latin typeface="Calibri" panose="020F0502020204030204" pitchFamily="34" charset="0"/>
                <a:cs typeface="Calibri" panose="020F0502020204030204" pitchFamily="34" charset="0"/>
              </a:rPr>
              <a:t>ef</a:t>
            </a:r>
            <a:r>
              <a:rPr lang="en-US" sz="2800" spc="-15" dirty="0">
                <a:latin typeface="Calibri" panose="020F0502020204030204" pitchFamily="34" charset="0"/>
                <a:cs typeface="Calibri" panose="020F0502020204030204" pitchFamily="34" charset="0"/>
              </a:rPr>
              <a:t>i</a:t>
            </a:r>
            <a:r>
              <a:rPr lang="en-US" sz="2800" spc="-10" dirty="0">
                <a:latin typeface="Calibri" panose="020F0502020204030204" pitchFamily="34" charset="0"/>
                <a:cs typeface="Calibri" panose="020F0502020204030204" pitchFamily="34" charset="0"/>
              </a:rPr>
              <a:t>t</a:t>
            </a:r>
            <a:r>
              <a:rPr lang="en-US" sz="2800" spc="80" dirty="0">
                <a:latin typeface="Calibri" panose="020F0502020204030204" pitchFamily="34" charset="0"/>
                <a:cs typeface="Calibri" panose="020F0502020204030204" pitchFamily="34" charset="0"/>
              </a:rPr>
              <a:t> </a:t>
            </a:r>
            <a:r>
              <a:rPr lang="en-US" sz="2800" spc="90" dirty="0">
                <a:latin typeface="Calibri" panose="020F0502020204030204" pitchFamily="34" charset="0"/>
                <a:cs typeface="Calibri" panose="020F0502020204030204" pitchFamily="34" charset="0"/>
              </a:rPr>
              <a:t>g</a:t>
            </a:r>
            <a:r>
              <a:rPr lang="en-US" sz="2800" spc="50" dirty="0">
                <a:latin typeface="Calibri" panose="020F0502020204030204" pitchFamily="34" charset="0"/>
                <a:cs typeface="Calibri" panose="020F0502020204030204" pitchFamily="34" charset="0"/>
              </a:rPr>
              <a:t>r</a:t>
            </a:r>
            <a:r>
              <a:rPr lang="en-US" sz="2800" spc="265" dirty="0">
                <a:latin typeface="Calibri" panose="020F0502020204030204" pitchFamily="34" charset="0"/>
                <a:cs typeface="Calibri" panose="020F0502020204030204" pitchFamily="34" charset="0"/>
              </a:rPr>
              <a:t>ea</a:t>
            </a:r>
            <a:r>
              <a:rPr lang="en-US" sz="2800" spc="155" dirty="0">
                <a:latin typeface="Calibri" panose="020F0502020204030204" pitchFamily="34" charset="0"/>
                <a:cs typeface="Calibri" panose="020F0502020204030204" pitchFamily="34" charset="0"/>
              </a:rPr>
              <a:t>t</a:t>
            </a:r>
            <a:r>
              <a:rPr lang="en-US" sz="2800" spc="-80" dirty="0">
                <a:latin typeface="Calibri" panose="020F0502020204030204" pitchFamily="34" charset="0"/>
                <a:cs typeface="Calibri" panose="020F0502020204030204" pitchFamily="34" charset="0"/>
              </a:rPr>
              <a:t>l</a:t>
            </a:r>
            <a:r>
              <a:rPr lang="en-US" sz="2800" spc="-130" dirty="0">
                <a:latin typeface="Calibri" panose="020F0502020204030204" pitchFamily="34" charset="0"/>
                <a:cs typeface="Calibri" panose="020F0502020204030204" pitchFamily="34" charset="0"/>
              </a:rPr>
              <a:t>y</a:t>
            </a:r>
            <a:r>
              <a:rPr lang="en-US" sz="2800" spc="90" dirty="0">
                <a:latin typeface="Calibri" panose="020F0502020204030204" pitchFamily="34" charset="0"/>
                <a:cs typeface="Calibri" panose="020F0502020204030204" pitchFamily="34" charset="0"/>
              </a:rPr>
              <a:t> </a:t>
            </a:r>
            <a:r>
              <a:rPr lang="en-US" sz="2800" spc="-105" dirty="0">
                <a:latin typeface="Calibri" panose="020F0502020204030204" pitchFamily="34" charset="0"/>
                <a:cs typeface="Calibri" panose="020F0502020204030204" pitchFamily="34" charset="0"/>
              </a:rPr>
              <a:t>f</a:t>
            </a:r>
            <a:r>
              <a:rPr lang="en-US" sz="2800" spc="-110" dirty="0">
                <a:latin typeface="Calibri" panose="020F0502020204030204" pitchFamily="34" charset="0"/>
                <a:cs typeface="Calibri" panose="020F0502020204030204" pitchFamily="34" charset="0"/>
              </a:rPr>
              <a:t>r</a:t>
            </a:r>
            <a:r>
              <a:rPr lang="en-US" sz="2800" spc="155" dirty="0">
                <a:latin typeface="Calibri" panose="020F0502020204030204" pitchFamily="34" charset="0"/>
                <a:cs typeface="Calibri" panose="020F0502020204030204" pitchFamily="34" charset="0"/>
              </a:rPr>
              <a:t>om</a:t>
            </a:r>
            <a:r>
              <a:rPr lang="en-US" sz="2800" spc="55" dirty="0">
                <a:latin typeface="Calibri" panose="020F0502020204030204" pitchFamily="34" charset="0"/>
                <a:cs typeface="Calibri" panose="020F0502020204030204" pitchFamily="34" charset="0"/>
              </a:rPr>
              <a:t> these QC steps</a:t>
            </a:r>
            <a:endParaRPr lang="en-US" sz="2800" spc="175" dirty="0">
              <a:latin typeface="Calibri" panose="020F0502020204030204" pitchFamily="34" charset="0"/>
              <a:cs typeface="Calibri" panose="020F0502020204030204" pitchFamily="34" charset="0"/>
            </a:endParaRPr>
          </a:p>
          <a:p>
            <a:pPr marL="927100" lvl="1" indent="-457200">
              <a:buFont typeface="System Font Regular"/>
              <a:buChar char="-"/>
            </a:pPr>
            <a:r>
              <a:rPr lang="en-US" sz="2800" spc="140" dirty="0">
                <a:latin typeface="Calibri" panose="020F0502020204030204" pitchFamily="34" charset="0"/>
                <a:cs typeface="Calibri" panose="020F0502020204030204" pitchFamily="34" charset="0"/>
              </a:rPr>
              <a:t>C</a:t>
            </a:r>
            <a:r>
              <a:rPr lang="en-US" sz="2800" spc="-170" dirty="0">
                <a:latin typeface="Calibri" panose="020F0502020204030204" pitchFamily="34" charset="0"/>
                <a:cs typeface="Calibri" panose="020F0502020204030204" pitchFamily="34" charset="0"/>
              </a:rPr>
              <a:t>l</a:t>
            </a:r>
            <a:r>
              <a:rPr lang="en-US" sz="2800" spc="315" dirty="0">
                <a:latin typeface="Calibri" panose="020F0502020204030204" pitchFamily="34" charset="0"/>
                <a:cs typeface="Calibri" panose="020F0502020204030204" pitchFamily="34" charset="0"/>
              </a:rPr>
              <a:t>a</a:t>
            </a:r>
            <a:r>
              <a:rPr lang="en-US" sz="2800" spc="285" dirty="0">
                <a:latin typeface="Calibri" panose="020F0502020204030204" pitchFamily="34" charset="0"/>
                <a:cs typeface="Calibri" panose="020F0502020204030204" pitchFamily="34" charset="0"/>
              </a:rPr>
              <a:t>s</a:t>
            </a:r>
            <a:r>
              <a:rPr lang="en-US" sz="2800" spc="85" dirty="0">
                <a:latin typeface="Calibri" panose="020F0502020204030204" pitchFamily="34" charset="0"/>
                <a:cs typeface="Calibri" panose="020F0502020204030204" pitchFamily="34" charset="0"/>
              </a:rPr>
              <a:t>s</a:t>
            </a:r>
            <a:r>
              <a:rPr lang="en-US" sz="2800" spc="55" dirty="0">
                <a:latin typeface="Calibri" panose="020F0502020204030204" pitchFamily="34" charset="0"/>
                <a:cs typeface="Calibri" panose="020F0502020204030204" pitchFamily="34" charset="0"/>
              </a:rPr>
              <a:t>i</a:t>
            </a:r>
            <a:r>
              <a:rPr lang="en-US" sz="2800" spc="-160" dirty="0">
                <a:latin typeface="Calibri" panose="020F0502020204030204" pitchFamily="34" charset="0"/>
                <a:cs typeface="Calibri" panose="020F0502020204030204" pitchFamily="34" charset="0"/>
              </a:rPr>
              <a:t>fi</a:t>
            </a:r>
            <a:r>
              <a:rPr lang="en-US" sz="2800" spc="150" dirty="0">
                <a:latin typeface="Calibri" panose="020F0502020204030204" pitchFamily="34" charset="0"/>
                <a:cs typeface="Calibri" panose="020F0502020204030204" pitchFamily="34" charset="0"/>
              </a:rPr>
              <a:t>cat</a:t>
            </a:r>
            <a:r>
              <a:rPr lang="en-US" sz="2800" spc="-160" dirty="0">
                <a:latin typeface="Calibri" panose="020F0502020204030204" pitchFamily="34" charset="0"/>
                <a:cs typeface="Calibri" panose="020F0502020204030204" pitchFamily="34" charset="0"/>
              </a:rPr>
              <a:t>i</a:t>
            </a:r>
            <a:r>
              <a:rPr lang="en-US" sz="2800" spc="145" dirty="0">
                <a:latin typeface="Calibri" panose="020F0502020204030204" pitchFamily="34" charset="0"/>
                <a:cs typeface="Calibri" panose="020F0502020204030204" pitchFamily="34" charset="0"/>
              </a:rPr>
              <a:t>on</a:t>
            </a:r>
          </a:p>
          <a:p>
            <a:pPr marL="927100" lvl="1" indent="-457200">
              <a:buFont typeface="System Font Regular"/>
              <a:buChar char="-"/>
            </a:pPr>
            <a:r>
              <a:rPr lang="en-US" sz="2800" spc="145" dirty="0">
                <a:latin typeface="Calibri" panose="020F0502020204030204" pitchFamily="34" charset="0"/>
                <a:cs typeface="Calibri" panose="020F0502020204030204" pitchFamily="34" charset="0"/>
              </a:rPr>
              <a:t>Assembly</a:t>
            </a:r>
          </a:p>
          <a:p>
            <a:pPr marL="927100" lvl="1" indent="-457200">
              <a:buFont typeface="System Font Regular"/>
              <a:buChar char="-"/>
            </a:pPr>
            <a:r>
              <a:rPr lang="en-US" sz="2800" spc="145" dirty="0">
                <a:latin typeface="Calibri" panose="020F0502020204030204" pitchFamily="34" charset="0"/>
                <a:cs typeface="Calibri" panose="020F0502020204030204" pitchFamily="34" charset="0"/>
              </a:rPr>
              <a:t>Alignment</a:t>
            </a:r>
            <a:endParaRPr lang="en-US" sz="2800" dirty="0">
              <a:latin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1582F179-3A38-D54F-A3C8-42675B57FD50}"/>
              </a:ext>
            </a:extLst>
          </p:cNvPr>
          <p:cNvSpPr txBox="1"/>
          <p:nvPr/>
        </p:nvSpPr>
        <p:spPr>
          <a:xfrm>
            <a:off x="9199033" y="6267047"/>
            <a:ext cx="3733800" cy="523220"/>
          </a:xfrm>
          <a:prstGeom prst="rect">
            <a:avLst/>
          </a:prstGeom>
          <a:noFill/>
        </p:spPr>
        <p:txBody>
          <a:bodyPr wrap="square" rtlCol="0">
            <a:spAutoFit/>
          </a:bodyPr>
          <a:lstStyle/>
          <a:p>
            <a:r>
              <a:rPr lang="en-US" sz="2800" dirty="0"/>
              <a:t>(Bolger et al. 2014)</a:t>
            </a:r>
          </a:p>
        </p:txBody>
      </p:sp>
      <p:sp>
        <p:nvSpPr>
          <p:cNvPr id="4" name="TextBox 3">
            <a:extLst>
              <a:ext uri="{FF2B5EF4-FFF2-40B4-BE49-F238E27FC236}">
                <a16:creationId xmlns:a16="http://schemas.microsoft.com/office/drawing/2014/main" id="{2BA989FF-AAC9-3D4B-B570-B15FAD3F452C}"/>
              </a:ext>
            </a:extLst>
          </p:cNvPr>
          <p:cNvSpPr txBox="1"/>
          <p:nvPr/>
        </p:nvSpPr>
        <p:spPr>
          <a:xfrm>
            <a:off x="-2" y="395095"/>
            <a:ext cx="12192001" cy="769441"/>
          </a:xfrm>
          <a:prstGeom prst="rect">
            <a:avLst/>
          </a:prstGeom>
          <a:noFill/>
        </p:spPr>
        <p:txBody>
          <a:bodyPr wrap="square" rtlCol="0">
            <a:spAutoFit/>
          </a:bodyPr>
          <a:lstStyle/>
          <a:p>
            <a:pPr algn="ctr"/>
            <a:r>
              <a:rPr lang="en-US" sz="4400" dirty="0"/>
              <a:t>Trimming with </a:t>
            </a:r>
            <a:r>
              <a:rPr lang="en-US" sz="4400" dirty="0" err="1"/>
              <a:t>Trimmomatic</a:t>
            </a:r>
            <a:endParaRPr lang="en-US" sz="4400" dirty="0"/>
          </a:p>
        </p:txBody>
      </p:sp>
    </p:spTree>
    <p:extLst>
      <p:ext uri="{BB962C8B-B14F-4D97-AF65-F5344CB8AC3E}">
        <p14:creationId xmlns:p14="http://schemas.microsoft.com/office/powerpoint/2010/main" val="5538258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7E43FE19-F58C-8840-867A-5D6777157367}"/>
              </a:ext>
            </a:extLst>
          </p:cNvPr>
          <p:cNvSpPr txBox="1"/>
          <p:nvPr/>
        </p:nvSpPr>
        <p:spPr>
          <a:xfrm>
            <a:off x="-2" y="395095"/>
            <a:ext cx="12192001" cy="769441"/>
          </a:xfrm>
          <a:prstGeom prst="rect">
            <a:avLst/>
          </a:prstGeom>
          <a:noFill/>
        </p:spPr>
        <p:txBody>
          <a:bodyPr wrap="square" rtlCol="0">
            <a:spAutoFit/>
          </a:bodyPr>
          <a:lstStyle/>
          <a:p>
            <a:pPr algn="ctr"/>
            <a:r>
              <a:rPr lang="en-US" sz="4400" dirty="0"/>
              <a:t>Trimming with </a:t>
            </a:r>
            <a:r>
              <a:rPr lang="en-US" sz="4400" dirty="0" err="1"/>
              <a:t>Trimmomatic</a:t>
            </a:r>
            <a:endParaRPr lang="en-US" sz="4400" dirty="0"/>
          </a:p>
        </p:txBody>
      </p:sp>
      <p:sp>
        <p:nvSpPr>
          <p:cNvPr id="10" name="TextBox 9">
            <a:extLst>
              <a:ext uri="{FF2B5EF4-FFF2-40B4-BE49-F238E27FC236}">
                <a16:creationId xmlns:a16="http://schemas.microsoft.com/office/drawing/2014/main" id="{E5426FD6-9D82-B847-940A-C76AED4E8272}"/>
              </a:ext>
            </a:extLst>
          </p:cNvPr>
          <p:cNvSpPr txBox="1"/>
          <p:nvPr/>
        </p:nvSpPr>
        <p:spPr>
          <a:xfrm>
            <a:off x="9280525" y="6632674"/>
            <a:ext cx="3369734" cy="276999"/>
          </a:xfrm>
          <a:prstGeom prst="rect">
            <a:avLst/>
          </a:prstGeom>
          <a:noFill/>
        </p:spPr>
        <p:txBody>
          <a:bodyPr wrap="square" rtlCol="0">
            <a:spAutoFit/>
          </a:bodyPr>
          <a:lstStyle/>
          <a:p>
            <a:r>
              <a:rPr lang="en-US" sz="1200" dirty="0"/>
              <a:t>(Modified figure from </a:t>
            </a:r>
            <a:r>
              <a:rPr lang="en-US" sz="1200" dirty="0" err="1"/>
              <a:t>Trimmomatic</a:t>
            </a:r>
            <a:r>
              <a:rPr lang="en-US" sz="1200" dirty="0"/>
              <a:t> manual)</a:t>
            </a:r>
          </a:p>
        </p:txBody>
      </p:sp>
      <p:grpSp>
        <p:nvGrpSpPr>
          <p:cNvPr id="11" name="Group 10">
            <a:extLst>
              <a:ext uri="{FF2B5EF4-FFF2-40B4-BE49-F238E27FC236}">
                <a16:creationId xmlns:a16="http://schemas.microsoft.com/office/drawing/2014/main" id="{61EE3439-D12C-C04C-81C3-C4AFF25696C6}"/>
              </a:ext>
            </a:extLst>
          </p:cNvPr>
          <p:cNvGrpSpPr/>
          <p:nvPr/>
        </p:nvGrpSpPr>
        <p:grpSpPr>
          <a:xfrm>
            <a:off x="1496483" y="1164536"/>
            <a:ext cx="9220200" cy="1828800"/>
            <a:chOff x="258233" y="1343025"/>
            <a:chExt cx="9220200" cy="1828800"/>
          </a:xfrm>
        </p:grpSpPr>
        <p:sp>
          <p:nvSpPr>
            <p:cNvPr id="12" name="object 2">
              <a:extLst>
                <a:ext uri="{FF2B5EF4-FFF2-40B4-BE49-F238E27FC236}">
                  <a16:creationId xmlns:a16="http://schemas.microsoft.com/office/drawing/2014/main" id="{22739BFC-1769-934E-ACDD-2297677A2EA3}"/>
                </a:ext>
              </a:extLst>
            </p:cNvPr>
            <p:cNvSpPr>
              <a:spLocks noChangeAspect="1"/>
            </p:cNvSpPr>
            <p:nvPr/>
          </p:nvSpPr>
          <p:spPr>
            <a:xfrm>
              <a:off x="1276351" y="1589970"/>
              <a:ext cx="7518400" cy="1353255"/>
            </a:xfrm>
            <a:prstGeom prst="rect">
              <a:avLst/>
            </a:prstGeom>
            <a:blipFill>
              <a:blip r:embed="rId3" cstate="print"/>
              <a:stretch>
                <a:fillRect l="-16553" t="-319093" r="-5659" b="-21806"/>
              </a:stretch>
            </a:blipFill>
          </p:spPr>
          <p:txBody>
            <a:bodyPr wrap="square" lIns="0" tIns="0" rIns="0" bIns="0" rtlCol="0"/>
            <a:lstStyle/>
            <a:p>
              <a:endParaRPr dirty="0"/>
            </a:p>
          </p:txBody>
        </p:sp>
        <p:sp>
          <p:nvSpPr>
            <p:cNvPr id="14" name="Rectangle 13">
              <a:extLst>
                <a:ext uri="{FF2B5EF4-FFF2-40B4-BE49-F238E27FC236}">
                  <a16:creationId xmlns:a16="http://schemas.microsoft.com/office/drawing/2014/main" id="{8137EAC3-1C91-0F4B-BCFA-8E3C100DB317}"/>
                </a:ext>
              </a:extLst>
            </p:cNvPr>
            <p:cNvSpPr/>
            <p:nvPr/>
          </p:nvSpPr>
          <p:spPr>
            <a:xfrm>
              <a:off x="258233" y="1343025"/>
              <a:ext cx="9220200" cy="18288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a:extLst>
              <a:ext uri="{FF2B5EF4-FFF2-40B4-BE49-F238E27FC236}">
                <a16:creationId xmlns:a16="http://schemas.microsoft.com/office/drawing/2014/main" id="{D3A604F1-C4C1-1D4C-A987-C90BC885ADDF}"/>
              </a:ext>
            </a:extLst>
          </p:cNvPr>
          <p:cNvSpPr txBox="1"/>
          <p:nvPr/>
        </p:nvSpPr>
        <p:spPr>
          <a:xfrm>
            <a:off x="1663701" y="1694215"/>
            <a:ext cx="914400" cy="769441"/>
          </a:xfrm>
          <a:prstGeom prst="rect">
            <a:avLst/>
          </a:prstGeom>
          <a:noFill/>
        </p:spPr>
        <p:txBody>
          <a:bodyPr wrap="square" rtlCol="0">
            <a:spAutoFit/>
          </a:bodyPr>
          <a:lstStyle/>
          <a:p>
            <a:r>
              <a:rPr lang="en-US" sz="4400" dirty="0"/>
              <a:t>A</a:t>
            </a:r>
          </a:p>
        </p:txBody>
      </p:sp>
      <p:sp>
        <p:nvSpPr>
          <p:cNvPr id="18" name="Rectangle 17">
            <a:extLst>
              <a:ext uri="{FF2B5EF4-FFF2-40B4-BE49-F238E27FC236}">
                <a16:creationId xmlns:a16="http://schemas.microsoft.com/office/drawing/2014/main" id="{1A7775B6-F342-924D-9C98-6ADF043FDE63}"/>
              </a:ext>
            </a:extLst>
          </p:cNvPr>
          <p:cNvSpPr/>
          <p:nvPr/>
        </p:nvSpPr>
        <p:spPr>
          <a:xfrm>
            <a:off x="7848601" y="4822136"/>
            <a:ext cx="2863849" cy="18288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bject 2">
            <a:extLst>
              <a:ext uri="{FF2B5EF4-FFF2-40B4-BE49-F238E27FC236}">
                <a16:creationId xmlns:a16="http://schemas.microsoft.com/office/drawing/2014/main" id="{779ECE31-3552-B442-B470-5DB75AEC1256}"/>
              </a:ext>
            </a:extLst>
          </p:cNvPr>
          <p:cNvSpPr>
            <a:spLocks noChangeAspect="1"/>
          </p:cNvSpPr>
          <p:nvPr/>
        </p:nvSpPr>
        <p:spPr>
          <a:xfrm>
            <a:off x="7995376" y="4855355"/>
            <a:ext cx="2667000" cy="1752600"/>
          </a:xfrm>
          <a:prstGeom prst="rect">
            <a:avLst/>
          </a:prstGeom>
          <a:blipFill>
            <a:blip r:embed="rId3" cstate="print"/>
            <a:stretch>
              <a:fillRect l="-204489" t="-20855" r="-13267" b="-190934"/>
            </a:stretch>
          </a:blipFill>
        </p:spPr>
        <p:txBody>
          <a:bodyPr wrap="square" lIns="0" tIns="0" rIns="0" bIns="0" rtlCol="0"/>
          <a:lstStyle/>
          <a:p>
            <a:endParaRPr dirty="0"/>
          </a:p>
        </p:txBody>
      </p:sp>
    </p:spTree>
    <p:extLst>
      <p:ext uri="{BB962C8B-B14F-4D97-AF65-F5344CB8AC3E}">
        <p14:creationId xmlns:p14="http://schemas.microsoft.com/office/powerpoint/2010/main" val="34842504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AC4AAE4-924C-CD4B-99E7-AA00D3F8A463}"/>
              </a:ext>
            </a:extLst>
          </p:cNvPr>
          <p:cNvSpPr/>
          <p:nvPr/>
        </p:nvSpPr>
        <p:spPr>
          <a:xfrm>
            <a:off x="4970721" y="978195"/>
            <a:ext cx="2344479" cy="404038"/>
          </a:xfrm>
          <a:prstGeom prst="rect">
            <a:avLst/>
          </a:prstGeom>
          <a:noFill/>
          <a:ln w="857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Left Arrow 3">
            <a:extLst>
              <a:ext uri="{FF2B5EF4-FFF2-40B4-BE49-F238E27FC236}">
                <a16:creationId xmlns:a16="http://schemas.microsoft.com/office/drawing/2014/main" id="{C464961E-706E-E64E-B148-3AAB6975EB1F}"/>
              </a:ext>
            </a:extLst>
          </p:cNvPr>
          <p:cNvSpPr/>
          <p:nvPr/>
        </p:nvSpPr>
        <p:spPr>
          <a:xfrm>
            <a:off x="7362152" y="978195"/>
            <a:ext cx="689553" cy="404038"/>
          </a:xfrm>
          <a:prstGeom prst="left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A diagram of a pipeline&#10;&#10;Description automatically generated">
            <a:extLst>
              <a:ext uri="{FF2B5EF4-FFF2-40B4-BE49-F238E27FC236}">
                <a16:creationId xmlns:a16="http://schemas.microsoft.com/office/drawing/2014/main" id="{7AB703E3-4FD4-2944-7EAD-0393B328275E}"/>
              </a:ext>
            </a:extLst>
          </p:cNvPr>
          <p:cNvPicPr>
            <a:picLocks noChangeAspect="1"/>
          </p:cNvPicPr>
          <p:nvPr/>
        </p:nvPicPr>
        <p:blipFill>
          <a:blip r:embed="rId3"/>
          <a:stretch>
            <a:fillRect/>
          </a:stretch>
        </p:blipFill>
        <p:spPr>
          <a:xfrm>
            <a:off x="3124200" y="0"/>
            <a:ext cx="5943600" cy="6858000"/>
          </a:xfrm>
          <a:prstGeom prst="rect">
            <a:avLst/>
          </a:prstGeom>
        </p:spPr>
      </p:pic>
    </p:spTree>
    <p:extLst>
      <p:ext uri="{BB962C8B-B14F-4D97-AF65-F5344CB8AC3E}">
        <p14:creationId xmlns:p14="http://schemas.microsoft.com/office/powerpoint/2010/main" val="20211178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7AA6A0E-73D4-3743-A6A1-827B63148965}"/>
              </a:ext>
            </a:extLst>
          </p:cNvPr>
          <p:cNvSpPr txBox="1"/>
          <p:nvPr/>
        </p:nvSpPr>
        <p:spPr>
          <a:xfrm>
            <a:off x="-2" y="395095"/>
            <a:ext cx="12192001" cy="769441"/>
          </a:xfrm>
          <a:prstGeom prst="rect">
            <a:avLst/>
          </a:prstGeom>
          <a:noFill/>
        </p:spPr>
        <p:txBody>
          <a:bodyPr wrap="square" rtlCol="0">
            <a:spAutoFit/>
          </a:bodyPr>
          <a:lstStyle/>
          <a:p>
            <a:pPr algn="ctr"/>
            <a:r>
              <a:rPr lang="en-US" sz="4400" dirty="0"/>
              <a:t>Trimming with </a:t>
            </a:r>
            <a:r>
              <a:rPr lang="en-US" sz="4400" dirty="0" err="1"/>
              <a:t>Trimmomatic</a:t>
            </a:r>
            <a:endParaRPr lang="en-US" sz="4400" dirty="0"/>
          </a:p>
        </p:txBody>
      </p:sp>
      <p:sp>
        <p:nvSpPr>
          <p:cNvPr id="4" name="TextBox 3">
            <a:extLst>
              <a:ext uri="{FF2B5EF4-FFF2-40B4-BE49-F238E27FC236}">
                <a16:creationId xmlns:a16="http://schemas.microsoft.com/office/drawing/2014/main" id="{F41A24DF-D2DB-1B43-A8F8-535E53958556}"/>
              </a:ext>
            </a:extLst>
          </p:cNvPr>
          <p:cNvSpPr txBox="1"/>
          <p:nvPr/>
        </p:nvSpPr>
        <p:spPr>
          <a:xfrm>
            <a:off x="9280525" y="6632674"/>
            <a:ext cx="3369734" cy="276999"/>
          </a:xfrm>
          <a:prstGeom prst="rect">
            <a:avLst/>
          </a:prstGeom>
          <a:noFill/>
        </p:spPr>
        <p:txBody>
          <a:bodyPr wrap="square" rtlCol="0">
            <a:spAutoFit/>
          </a:bodyPr>
          <a:lstStyle/>
          <a:p>
            <a:r>
              <a:rPr lang="en-US" sz="1200" dirty="0"/>
              <a:t>(Modified figure from </a:t>
            </a:r>
            <a:r>
              <a:rPr lang="en-US" sz="1200" dirty="0" err="1"/>
              <a:t>Trimmomatic</a:t>
            </a:r>
            <a:r>
              <a:rPr lang="en-US" sz="1200" dirty="0"/>
              <a:t> manual)</a:t>
            </a:r>
          </a:p>
        </p:txBody>
      </p:sp>
      <p:grpSp>
        <p:nvGrpSpPr>
          <p:cNvPr id="5" name="Group 4">
            <a:extLst>
              <a:ext uri="{FF2B5EF4-FFF2-40B4-BE49-F238E27FC236}">
                <a16:creationId xmlns:a16="http://schemas.microsoft.com/office/drawing/2014/main" id="{A8145345-9EA0-C349-A5E3-D380DD7EBCD1}"/>
              </a:ext>
            </a:extLst>
          </p:cNvPr>
          <p:cNvGrpSpPr/>
          <p:nvPr/>
        </p:nvGrpSpPr>
        <p:grpSpPr>
          <a:xfrm>
            <a:off x="1492250" y="1164536"/>
            <a:ext cx="9224433" cy="3657600"/>
            <a:chOff x="254000" y="1343025"/>
            <a:chExt cx="9224433" cy="3657600"/>
          </a:xfrm>
        </p:grpSpPr>
        <p:sp>
          <p:nvSpPr>
            <p:cNvPr id="7" name="object 2">
              <a:extLst>
                <a:ext uri="{FF2B5EF4-FFF2-40B4-BE49-F238E27FC236}">
                  <a16:creationId xmlns:a16="http://schemas.microsoft.com/office/drawing/2014/main" id="{4D614F50-62CA-544A-A883-D87844D240E9}"/>
                </a:ext>
              </a:extLst>
            </p:cNvPr>
            <p:cNvSpPr>
              <a:spLocks noChangeAspect="1"/>
            </p:cNvSpPr>
            <p:nvPr/>
          </p:nvSpPr>
          <p:spPr>
            <a:xfrm>
              <a:off x="1276351" y="1589970"/>
              <a:ext cx="7518400" cy="1353255"/>
            </a:xfrm>
            <a:prstGeom prst="rect">
              <a:avLst/>
            </a:prstGeom>
            <a:blipFill>
              <a:blip r:embed="rId3" cstate="print"/>
              <a:stretch>
                <a:fillRect l="-16553" t="-319093" r="-5659" b="-21806"/>
              </a:stretch>
            </a:blipFill>
          </p:spPr>
          <p:txBody>
            <a:bodyPr wrap="square" lIns="0" tIns="0" rIns="0" bIns="0" rtlCol="0"/>
            <a:lstStyle/>
            <a:p>
              <a:endParaRPr dirty="0"/>
            </a:p>
          </p:txBody>
        </p:sp>
        <p:sp>
          <p:nvSpPr>
            <p:cNvPr id="8" name="object 2">
              <a:extLst>
                <a:ext uri="{FF2B5EF4-FFF2-40B4-BE49-F238E27FC236}">
                  <a16:creationId xmlns:a16="http://schemas.microsoft.com/office/drawing/2014/main" id="{E319D241-940E-504F-86C0-4341CC516CEB}"/>
                </a:ext>
              </a:extLst>
            </p:cNvPr>
            <p:cNvSpPr>
              <a:spLocks noChangeAspect="1"/>
            </p:cNvSpPr>
            <p:nvPr/>
          </p:nvSpPr>
          <p:spPr>
            <a:xfrm>
              <a:off x="1200150" y="3388633"/>
              <a:ext cx="8001001" cy="1353255"/>
            </a:xfrm>
            <a:prstGeom prst="rect">
              <a:avLst/>
            </a:prstGeom>
            <a:blipFill>
              <a:blip r:embed="rId3" cstate="print"/>
              <a:stretch>
                <a:fillRect l="-9824" t="-212195" r="-5018" b="-128705"/>
              </a:stretch>
            </a:blipFill>
          </p:spPr>
          <p:txBody>
            <a:bodyPr wrap="square" lIns="0" tIns="0" rIns="0" bIns="0" rtlCol="0"/>
            <a:lstStyle/>
            <a:p>
              <a:endParaRPr dirty="0"/>
            </a:p>
          </p:txBody>
        </p:sp>
        <p:sp>
          <p:nvSpPr>
            <p:cNvPr id="9" name="Rectangle 8">
              <a:extLst>
                <a:ext uri="{FF2B5EF4-FFF2-40B4-BE49-F238E27FC236}">
                  <a16:creationId xmlns:a16="http://schemas.microsoft.com/office/drawing/2014/main" id="{CE201ACA-A303-3949-97E6-9F34C865B405}"/>
                </a:ext>
              </a:extLst>
            </p:cNvPr>
            <p:cNvSpPr/>
            <p:nvPr/>
          </p:nvSpPr>
          <p:spPr>
            <a:xfrm>
              <a:off x="258233" y="1343025"/>
              <a:ext cx="9220200" cy="18288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9169100-E6C1-9C4A-BED2-AA871615B929}"/>
                </a:ext>
              </a:extLst>
            </p:cNvPr>
            <p:cNvSpPr/>
            <p:nvPr/>
          </p:nvSpPr>
          <p:spPr>
            <a:xfrm>
              <a:off x="254000" y="3171825"/>
              <a:ext cx="9220200" cy="18288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TextBox 11">
            <a:extLst>
              <a:ext uri="{FF2B5EF4-FFF2-40B4-BE49-F238E27FC236}">
                <a16:creationId xmlns:a16="http://schemas.microsoft.com/office/drawing/2014/main" id="{42C5C011-A142-4F4B-9785-E8C329E24CC7}"/>
              </a:ext>
            </a:extLst>
          </p:cNvPr>
          <p:cNvSpPr txBox="1"/>
          <p:nvPr/>
        </p:nvSpPr>
        <p:spPr>
          <a:xfrm>
            <a:off x="1663701" y="1694215"/>
            <a:ext cx="914400" cy="769441"/>
          </a:xfrm>
          <a:prstGeom prst="rect">
            <a:avLst/>
          </a:prstGeom>
          <a:noFill/>
        </p:spPr>
        <p:txBody>
          <a:bodyPr wrap="square" rtlCol="0">
            <a:spAutoFit/>
          </a:bodyPr>
          <a:lstStyle/>
          <a:p>
            <a:r>
              <a:rPr lang="en-US" sz="4400" dirty="0"/>
              <a:t>A</a:t>
            </a:r>
          </a:p>
        </p:txBody>
      </p:sp>
      <p:sp>
        <p:nvSpPr>
          <p:cNvPr id="13" name="TextBox 12">
            <a:extLst>
              <a:ext uri="{FF2B5EF4-FFF2-40B4-BE49-F238E27FC236}">
                <a16:creationId xmlns:a16="http://schemas.microsoft.com/office/drawing/2014/main" id="{A58E03CD-ABEA-3640-928D-585B4573040D}"/>
              </a:ext>
            </a:extLst>
          </p:cNvPr>
          <p:cNvSpPr txBox="1"/>
          <p:nvPr/>
        </p:nvSpPr>
        <p:spPr>
          <a:xfrm>
            <a:off x="1663701" y="3537817"/>
            <a:ext cx="914400" cy="769441"/>
          </a:xfrm>
          <a:prstGeom prst="rect">
            <a:avLst/>
          </a:prstGeom>
          <a:noFill/>
        </p:spPr>
        <p:txBody>
          <a:bodyPr wrap="square" rtlCol="0">
            <a:spAutoFit/>
          </a:bodyPr>
          <a:lstStyle/>
          <a:p>
            <a:r>
              <a:rPr lang="en-US" sz="4400" dirty="0"/>
              <a:t>B</a:t>
            </a:r>
          </a:p>
        </p:txBody>
      </p:sp>
      <p:sp>
        <p:nvSpPr>
          <p:cNvPr id="15" name="Rectangle 14">
            <a:extLst>
              <a:ext uri="{FF2B5EF4-FFF2-40B4-BE49-F238E27FC236}">
                <a16:creationId xmlns:a16="http://schemas.microsoft.com/office/drawing/2014/main" id="{F76ACF46-9A05-FC48-8586-2789BDE24F30}"/>
              </a:ext>
            </a:extLst>
          </p:cNvPr>
          <p:cNvSpPr/>
          <p:nvPr/>
        </p:nvSpPr>
        <p:spPr>
          <a:xfrm>
            <a:off x="7848601" y="4822136"/>
            <a:ext cx="2863849" cy="18288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bject 2">
            <a:extLst>
              <a:ext uri="{FF2B5EF4-FFF2-40B4-BE49-F238E27FC236}">
                <a16:creationId xmlns:a16="http://schemas.microsoft.com/office/drawing/2014/main" id="{524FC2B1-1833-1846-B436-85B1B6662CC6}"/>
              </a:ext>
            </a:extLst>
          </p:cNvPr>
          <p:cNvSpPr>
            <a:spLocks noChangeAspect="1"/>
          </p:cNvSpPr>
          <p:nvPr/>
        </p:nvSpPr>
        <p:spPr>
          <a:xfrm>
            <a:off x="7995376" y="4855355"/>
            <a:ext cx="2667000" cy="1752600"/>
          </a:xfrm>
          <a:prstGeom prst="rect">
            <a:avLst/>
          </a:prstGeom>
          <a:blipFill>
            <a:blip r:embed="rId3" cstate="print"/>
            <a:stretch>
              <a:fillRect l="-204489" t="-20855" r="-13267" b="-190934"/>
            </a:stretch>
          </a:blipFill>
        </p:spPr>
        <p:txBody>
          <a:bodyPr wrap="square" lIns="0" tIns="0" rIns="0" bIns="0" rtlCol="0"/>
          <a:lstStyle/>
          <a:p>
            <a:endParaRPr dirty="0"/>
          </a:p>
        </p:txBody>
      </p:sp>
    </p:spTree>
    <p:extLst>
      <p:ext uri="{BB962C8B-B14F-4D97-AF65-F5344CB8AC3E}">
        <p14:creationId xmlns:p14="http://schemas.microsoft.com/office/powerpoint/2010/main" val="36965330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3CAEB9F-593C-7E48-BB19-94D997F3D9E7}"/>
              </a:ext>
            </a:extLst>
          </p:cNvPr>
          <p:cNvSpPr txBox="1"/>
          <p:nvPr/>
        </p:nvSpPr>
        <p:spPr>
          <a:xfrm>
            <a:off x="-2" y="395095"/>
            <a:ext cx="12192001" cy="769441"/>
          </a:xfrm>
          <a:prstGeom prst="rect">
            <a:avLst/>
          </a:prstGeom>
          <a:noFill/>
        </p:spPr>
        <p:txBody>
          <a:bodyPr wrap="square" rtlCol="0">
            <a:spAutoFit/>
          </a:bodyPr>
          <a:lstStyle/>
          <a:p>
            <a:pPr algn="ctr"/>
            <a:r>
              <a:rPr lang="en-US" sz="4400" dirty="0"/>
              <a:t>Trimming with </a:t>
            </a:r>
            <a:r>
              <a:rPr lang="en-US" sz="4400" dirty="0" err="1"/>
              <a:t>Trimmomatic</a:t>
            </a:r>
            <a:endParaRPr lang="en-US" sz="4400" dirty="0"/>
          </a:p>
        </p:txBody>
      </p:sp>
      <p:sp>
        <p:nvSpPr>
          <p:cNvPr id="3" name="TextBox 2">
            <a:extLst>
              <a:ext uri="{FF2B5EF4-FFF2-40B4-BE49-F238E27FC236}">
                <a16:creationId xmlns:a16="http://schemas.microsoft.com/office/drawing/2014/main" id="{30308E82-0441-854B-98AA-63F8345443D5}"/>
              </a:ext>
            </a:extLst>
          </p:cNvPr>
          <p:cNvSpPr txBox="1"/>
          <p:nvPr/>
        </p:nvSpPr>
        <p:spPr>
          <a:xfrm>
            <a:off x="9280525" y="6632674"/>
            <a:ext cx="3369734" cy="276999"/>
          </a:xfrm>
          <a:prstGeom prst="rect">
            <a:avLst/>
          </a:prstGeom>
          <a:noFill/>
        </p:spPr>
        <p:txBody>
          <a:bodyPr wrap="square" rtlCol="0">
            <a:spAutoFit/>
          </a:bodyPr>
          <a:lstStyle/>
          <a:p>
            <a:r>
              <a:rPr lang="en-US" sz="1200" dirty="0"/>
              <a:t>(Modified figure from </a:t>
            </a:r>
            <a:r>
              <a:rPr lang="en-US" sz="1200" dirty="0" err="1"/>
              <a:t>Trimmomatic</a:t>
            </a:r>
            <a:r>
              <a:rPr lang="en-US" sz="1200" dirty="0"/>
              <a:t> manual)</a:t>
            </a:r>
          </a:p>
        </p:txBody>
      </p:sp>
      <p:grpSp>
        <p:nvGrpSpPr>
          <p:cNvPr id="4" name="Group 3">
            <a:extLst>
              <a:ext uri="{FF2B5EF4-FFF2-40B4-BE49-F238E27FC236}">
                <a16:creationId xmlns:a16="http://schemas.microsoft.com/office/drawing/2014/main" id="{714A88BB-AAAC-D044-8304-CF436BF2AEB8}"/>
              </a:ext>
            </a:extLst>
          </p:cNvPr>
          <p:cNvGrpSpPr/>
          <p:nvPr/>
        </p:nvGrpSpPr>
        <p:grpSpPr>
          <a:xfrm>
            <a:off x="1492250" y="1164536"/>
            <a:ext cx="9224433" cy="5486400"/>
            <a:chOff x="254000" y="1343025"/>
            <a:chExt cx="9224433" cy="5486400"/>
          </a:xfrm>
        </p:grpSpPr>
        <p:sp>
          <p:nvSpPr>
            <p:cNvPr id="5" name="object 2">
              <a:extLst>
                <a:ext uri="{FF2B5EF4-FFF2-40B4-BE49-F238E27FC236}">
                  <a16:creationId xmlns:a16="http://schemas.microsoft.com/office/drawing/2014/main" id="{75FCC700-CE9B-E64A-BEBB-F988D34EA385}"/>
                </a:ext>
              </a:extLst>
            </p:cNvPr>
            <p:cNvSpPr>
              <a:spLocks noChangeAspect="1"/>
            </p:cNvSpPr>
            <p:nvPr/>
          </p:nvSpPr>
          <p:spPr>
            <a:xfrm>
              <a:off x="1276351" y="5286369"/>
              <a:ext cx="5153391" cy="1247550"/>
            </a:xfrm>
            <a:prstGeom prst="rect">
              <a:avLst/>
            </a:prstGeom>
            <a:blipFill>
              <a:blip r:embed="rId3" cstate="print"/>
              <a:stretch>
                <a:fillRect l="-12994" t="-128087" r="-66579" b="-253583"/>
              </a:stretch>
            </a:blipFill>
          </p:spPr>
          <p:txBody>
            <a:bodyPr wrap="square" lIns="0" tIns="0" rIns="0" bIns="0" rtlCol="0"/>
            <a:lstStyle/>
            <a:p>
              <a:endParaRPr dirty="0"/>
            </a:p>
          </p:txBody>
        </p:sp>
        <p:sp>
          <p:nvSpPr>
            <p:cNvPr id="6" name="object 2">
              <a:extLst>
                <a:ext uri="{FF2B5EF4-FFF2-40B4-BE49-F238E27FC236}">
                  <a16:creationId xmlns:a16="http://schemas.microsoft.com/office/drawing/2014/main" id="{4D842186-4592-CC45-A7BC-2BAD368BE9A6}"/>
                </a:ext>
              </a:extLst>
            </p:cNvPr>
            <p:cNvSpPr>
              <a:spLocks noChangeAspect="1"/>
            </p:cNvSpPr>
            <p:nvPr/>
          </p:nvSpPr>
          <p:spPr>
            <a:xfrm>
              <a:off x="1276351" y="1589970"/>
              <a:ext cx="7518400" cy="1353255"/>
            </a:xfrm>
            <a:prstGeom prst="rect">
              <a:avLst/>
            </a:prstGeom>
            <a:blipFill>
              <a:blip r:embed="rId3" cstate="print"/>
              <a:stretch>
                <a:fillRect l="-16553" t="-319093" r="-5659" b="-21806"/>
              </a:stretch>
            </a:blipFill>
          </p:spPr>
          <p:txBody>
            <a:bodyPr wrap="square" lIns="0" tIns="0" rIns="0" bIns="0" rtlCol="0"/>
            <a:lstStyle/>
            <a:p>
              <a:endParaRPr dirty="0"/>
            </a:p>
          </p:txBody>
        </p:sp>
        <p:sp>
          <p:nvSpPr>
            <p:cNvPr id="7" name="object 2">
              <a:extLst>
                <a:ext uri="{FF2B5EF4-FFF2-40B4-BE49-F238E27FC236}">
                  <a16:creationId xmlns:a16="http://schemas.microsoft.com/office/drawing/2014/main" id="{0591B081-BC1A-7848-9B82-BC2245E2D11C}"/>
                </a:ext>
              </a:extLst>
            </p:cNvPr>
            <p:cNvSpPr>
              <a:spLocks noChangeAspect="1"/>
            </p:cNvSpPr>
            <p:nvPr/>
          </p:nvSpPr>
          <p:spPr>
            <a:xfrm>
              <a:off x="1200150" y="3388633"/>
              <a:ext cx="8001001" cy="1353255"/>
            </a:xfrm>
            <a:prstGeom prst="rect">
              <a:avLst/>
            </a:prstGeom>
            <a:blipFill>
              <a:blip r:embed="rId3" cstate="print"/>
              <a:stretch>
                <a:fillRect l="-9824" t="-212195" r="-5018" b="-128705"/>
              </a:stretch>
            </a:blipFill>
          </p:spPr>
          <p:txBody>
            <a:bodyPr wrap="square" lIns="0" tIns="0" rIns="0" bIns="0" rtlCol="0"/>
            <a:lstStyle/>
            <a:p>
              <a:endParaRPr dirty="0"/>
            </a:p>
          </p:txBody>
        </p:sp>
        <p:sp>
          <p:nvSpPr>
            <p:cNvPr id="8" name="Rectangle 7">
              <a:extLst>
                <a:ext uri="{FF2B5EF4-FFF2-40B4-BE49-F238E27FC236}">
                  <a16:creationId xmlns:a16="http://schemas.microsoft.com/office/drawing/2014/main" id="{2510FBA9-0589-A04D-B585-75A29D76767D}"/>
                </a:ext>
              </a:extLst>
            </p:cNvPr>
            <p:cNvSpPr/>
            <p:nvPr/>
          </p:nvSpPr>
          <p:spPr>
            <a:xfrm>
              <a:off x="258233" y="1343025"/>
              <a:ext cx="9220200" cy="18288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6F340CCE-DD2D-D746-915A-AD34EB53C691}"/>
                </a:ext>
              </a:extLst>
            </p:cNvPr>
            <p:cNvSpPr/>
            <p:nvPr/>
          </p:nvSpPr>
          <p:spPr>
            <a:xfrm>
              <a:off x="254000" y="3171825"/>
              <a:ext cx="9220200" cy="18288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F437EA4-6F33-AE48-9EF6-95D67A240F82}"/>
                </a:ext>
              </a:extLst>
            </p:cNvPr>
            <p:cNvSpPr/>
            <p:nvPr/>
          </p:nvSpPr>
          <p:spPr>
            <a:xfrm>
              <a:off x="254000" y="5000625"/>
              <a:ext cx="6356351" cy="18288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TextBox 10">
            <a:extLst>
              <a:ext uri="{FF2B5EF4-FFF2-40B4-BE49-F238E27FC236}">
                <a16:creationId xmlns:a16="http://schemas.microsoft.com/office/drawing/2014/main" id="{2ABD4060-0CFA-BF42-9F6C-CADC2388DDBC}"/>
              </a:ext>
            </a:extLst>
          </p:cNvPr>
          <p:cNvSpPr txBox="1"/>
          <p:nvPr/>
        </p:nvSpPr>
        <p:spPr>
          <a:xfrm>
            <a:off x="1663701" y="1694215"/>
            <a:ext cx="914400" cy="769441"/>
          </a:xfrm>
          <a:prstGeom prst="rect">
            <a:avLst/>
          </a:prstGeom>
          <a:noFill/>
        </p:spPr>
        <p:txBody>
          <a:bodyPr wrap="square" rtlCol="0">
            <a:spAutoFit/>
          </a:bodyPr>
          <a:lstStyle/>
          <a:p>
            <a:r>
              <a:rPr lang="en-US" sz="4400" dirty="0"/>
              <a:t>A</a:t>
            </a:r>
          </a:p>
        </p:txBody>
      </p:sp>
      <p:sp>
        <p:nvSpPr>
          <p:cNvPr id="12" name="TextBox 11">
            <a:extLst>
              <a:ext uri="{FF2B5EF4-FFF2-40B4-BE49-F238E27FC236}">
                <a16:creationId xmlns:a16="http://schemas.microsoft.com/office/drawing/2014/main" id="{A9FC48C6-7465-C14C-B44B-139C00A40A85}"/>
              </a:ext>
            </a:extLst>
          </p:cNvPr>
          <p:cNvSpPr txBox="1"/>
          <p:nvPr/>
        </p:nvSpPr>
        <p:spPr>
          <a:xfrm>
            <a:off x="1663701" y="3537817"/>
            <a:ext cx="914400" cy="769441"/>
          </a:xfrm>
          <a:prstGeom prst="rect">
            <a:avLst/>
          </a:prstGeom>
          <a:noFill/>
        </p:spPr>
        <p:txBody>
          <a:bodyPr wrap="square" rtlCol="0">
            <a:spAutoFit/>
          </a:bodyPr>
          <a:lstStyle/>
          <a:p>
            <a:r>
              <a:rPr lang="en-US" sz="4400" dirty="0"/>
              <a:t>B</a:t>
            </a:r>
          </a:p>
        </p:txBody>
      </p:sp>
      <p:sp>
        <p:nvSpPr>
          <p:cNvPr id="13" name="TextBox 12">
            <a:extLst>
              <a:ext uri="{FF2B5EF4-FFF2-40B4-BE49-F238E27FC236}">
                <a16:creationId xmlns:a16="http://schemas.microsoft.com/office/drawing/2014/main" id="{09A2203B-362A-9543-A7E9-42354C2E0FFF}"/>
              </a:ext>
            </a:extLst>
          </p:cNvPr>
          <p:cNvSpPr txBox="1"/>
          <p:nvPr/>
        </p:nvSpPr>
        <p:spPr>
          <a:xfrm>
            <a:off x="1663701" y="5381419"/>
            <a:ext cx="914400" cy="769441"/>
          </a:xfrm>
          <a:prstGeom prst="rect">
            <a:avLst/>
          </a:prstGeom>
          <a:noFill/>
        </p:spPr>
        <p:txBody>
          <a:bodyPr wrap="square" rtlCol="0">
            <a:spAutoFit/>
          </a:bodyPr>
          <a:lstStyle/>
          <a:p>
            <a:r>
              <a:rPr lang="en-US" sz="4400" dirty="0"/>
              <a:t>C</a:t>
            </a:r>
          </a:p>
        </p:txBody>
      </p:sp>
      <p:sp>
        <p:nvSpPr>
          <p:cNvPr id="14" name="Rectangle 13">
            <a:extLst>
              <a:ext uri="{FF2B5EF4-FFF2-40B4-BE49-F238E27FC236}">
                <a16:creationId xmlns:a16="http://schemas.microsoft.com/office/drawing/2014/main" id="{D908CBCB-22D8-224F-BAF1-EB9C5A1B07F9}"/>
              </a:ext>
            </a:extLst>
          </p:cNvPr>
          <p:cNvSpPr/>
          <p:nvPr/>
        </p:nvSpPr>
        <p:spPr>
          <a:xfrm>
            <a:off x="7848601" y="4822136"/>
            <a:ext cx="2863849" cy="18288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bject 2">
            <a:extLst>
              <a:ext uri="{FF2B5EF4-FFF2-40B4-BE49-F238E27FC236}">
                <a16:creationId xmlns:a16="http://schemas.microsoft.com/office/drawing/2014/main" id="{3873CA07-3AA8-0340-AB93-172952169487}"/>
              </a:ext>
            </a:extLst>
          </p:cNvPr>
          <p:cNvSpPr>
            <a:spLocks noChangeAspect="1"/>
          </p:cNvSpPr>
          <p:nvPr/>
        </p:nvSpPr>
        <p:spPr>
          <a:xfrm>
            <a:off x="7995376" y="4855355"/>
            <a:ext cx="2667000" cy="1752600"/>
          </a:xfrm>
          <a:prstGeom prst="rect">
            <a:avLst/>
          </a:prstGeom>
          <a:blipFill>
            <a:blip r:embed="rId3" cstate="print"/>
            <a:stretch>
              <a:fillRect l="-204489" t="-20855" r="-13267" b="-190934"/>
            </a:stretch>
          </a:blipFill>
        </p:spPr>
        <p:txBody>
          <a:bodyPr wrap="square" lIns="0" tIns="0" rIns="0" bIns="0" rtlCol="0"/>
          <a:lstStyle/>
          <a:p>
            <a:endParaRPr dirty="0"/>
          </a:p>
        </p:txBody>
      </p:sp>
    </p:spTree>
    <p:extLst>
      <p:ext uri="{BB962C8B-B14F-4D97-AF65-F5344CB8AC3E}">
        <p14:creationId xmlns:p14="http://schemas.microsoft.com/office/powerpoint/2010/main" val="32324459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894AA-5056-784D-94F9-BF5902118201}"/>
              </a:ext>
            </a:extLst>
          </p:cNvPr>
          <p:cNvSpPr>
            <a:spLocks noGrp="1"/>
          </p:cNvSpPr>
          <p:nvPr>
            <p:ph type="title"/>
          </p:nvPr>
        </p:nvSpPr>
        <p:spPr/>
        <p:txBody>
          <a:bodyPr/>
          <a:lstStyle/>
          <a:p>
            <a:r>
              <a:rPr lang="en-US" dirty="0"/>
              <a:t>These steps are also relevant to 16S data</a:t>
            </a:r>
          </a:p>
        </p:txBody>
      </p:sp>
      <p:sp>
        <p:nvSpPr>
          <p:cNvPr id="3" name="Content Placeholder 2">
            <a:extLst>
              <a:ext uri="{FF2B5EF4-FFF2-40B4-BE49-F238E27FC236}">
                <a16:creationId xmlns:a16="http://schemas.microsoft.com/office/drawing/2014/main" id="{7D76FB02-839A-27FF-237B-7F5DEE51D708}"/>
              </a:ext>
            </a:extLst>
          </p:cNvPr>
          <p:cNvSpPr>
            <a:spLocks noGrp="1"/>
          </p:cNvSpPr>
          <p:nvPr>
            <p:ph idx="1"/>
          </p:nvPr>
        </p:nvSpPr>
        <p:spPr/>
        <p:txBody>
          <a:bodyPr/>
          <a:lstStyle/>
          <a:p>
            <a:pPr marL="0" indent="0">
              <a:buNone/>
            </a:pPr>
            <a:r>
              <a:rPr lang="en-US" i="1" dirty="0"/>
              <a:t>A brief science story…..</a:t>
            </a:r>
          </a:p>
        </p:txBody>
      </p:sp>
    </p:spTree>
    <p:extLst>
      <p:ext uri="{BB962C8B-B14F-4D97-AF65-F5344CB8AC3E}">
        <p14:creationId xmlns:p14="http://schemas.microsoft.com/office/powerpoint/2010/main" val="39938445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A1A67-9B30-AA6E-543E-5F4BF9810D56}"/>
              </a:ext>
            </a:extLst>
          </p:cNvPr>
          <p:cNvSpPr>
            <a:spLocks noGrp="1"/>
          </p:cNvSpPr>
          <p:nvPr>
            <p:ph type="title"/>
          </p:nvPr>
        </p:nvSpPr>
        <p:spPr>
          <a:xfrm>
            <a:off x="278969" y="365125"/>
            <a:ext cx="11778712" cy="1325563"/>
          </a:xfrm>
        </p:spPr>
        <p:txBody>
          <a:bodyPr/>
          <a:lstStyle/>
          <a:p>
            <a:r>
              <a:rPr lang="en-US" dirty="0"/>
              <a:t>From a recent meta-analysis of salmonid microbiome literature (unpublished):</a:t>
            </a:r>
          </a:p>
        </p:txBody>
      </p:sp>
      <p:pic>
        <p:nvPicPr>
          <p:cNvPr id="1026" name="Picture 2">
            <a:extLst>
              <a:ext uri="{FF2B5EF4-FFF2-40B4-BE49-F238E27FC236}">
                <a16:creationId xmlns:a16="http://schemas.microsoft.com/office/drawing/2014/main" id="{95E28128-82CE-AF35-17D2-9EA25DB0F0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9736" y="1940193"/>
            <a:ext cx="6623267" cy="47309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61371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A1A67-9B30-AA6E-543E-5F4BF9810D56}"/>
              </a:ext>
            </a:extLst>
          </p:cNvPr>
          <p:cNvSpPr>
            <a:spLocks noGrp="1"/>
          </p:cNvSpPr>
          <p:nvPr>
            <p:ph type="title"/>
          </p:nvPr>
        </p:nvSpPr>
        <p:spPr>
          <a:xfrm>
            <a:off x="278969" y="365125"/>
            <a:ext cx="11778712" cy="1325563"/>
          </a:xfrm>
        </p:spPr>
        <p:txBody>
          <a:bodyPr/>
          <a:lstStyle/>
          <a:p>
            <a:r>
              <a:rPr lang="en-US" dirty="0"/>
              <a:t>This can be very study-dependent:</a:t>
            </a:r>
          </a:p>
        </p:txBody>
      </p:sp>
      <p:pic>
        <p:nvPicPr>
          <p:cNvPr id="2050" name="Picture 2">
            <a:extLst>
              <a:ext uri="{FF2B5EF4-FFF2-40B4-BE49-F238E27FC236}">
                <a16:creationId xmlns:a16="http://schemas.microsoft.com/office/drawing/2014/main" id="{BC6F76B8-F45E-4E85-3E73-96DAC510DB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5250" y="1690688"/>
            <a:ext cx="6921500" cy="4927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69514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AC4AAE4-924C-CD4B-99E7-AA00D3F8A463}"/>
              </a:ext>
            </a:extLst>
          </p:cNvPr>
          <p:cNvSpPr/>
          <p:nvPr/>
        </p:nvSpPr>
        <p:spPr>
          <a:xfrm>
            <a:off x="4970721" y="978195"/>
            <a:ext cx="2344479" cy="404038"/>
          </a:xfrm>
          <a:prstGeom prst="rect">
            <a:avLst/>
          </a:prstGeom>
          <a:noFill/>
          <a:ln w="857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Left Arrow 3">
            <a:extLst>
              <a:ext uri="{FF2B5EF4-FFF2-40B4-BE49-F238E27FC236}">
                <a16:creationId xmlns:a16="http://schemas.microsoft.com/office/drawing/2014/main" id="{C464961E-706E-E64E-B148-3AAB6975EB1F}"/>
              </a:ext>
            </a:extLst>
          </p:cNvPr>
          <p:cNvSpPr/>
          <p:nvPr/>
        </p:nvSpPr>
        <p:spPr>
          <a:xfrm>
            <a:off x="7362152" y="978195"/>
            <a:ext cx="689553" cy="404038"/>
          </a:xfrm>
          <a:prstGeom prst="left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A diagram of a pipeline&#10;&#10;Description automatically generated">
            <a:extLst>
              <a:ext uri="{FF2B5EF4-FFF2-40B4-BE49-F238E27FC236}">
                <a16:creationId xmlns:a16="http://schemas.microsoft.com/office/drawing/2014/main" id="{7AB703E3-4FD4-2944-7EAD-0393B328275E}"/>
              </a:ext>
            </a:extLst>
          </p:cNvPr>
          <p:cNvPicPr>
            <a:picLocks noChangeAspect="1"/>
          </p:cNvPicPr>
          <p:nvPr/>
        </p:nvPicPr>
        <p:blipFill>
          <a:blip r:embed="rId3"/>
          <a:stretch>
            <a:fillRect/>
          </a:stretch>
        </p:blipFill>
        <p:spPr>
          <a:xfrm>
            <a:off x="3124200" y="0"/>
            <a:ext cx="5943600" cy="6858000"/>
          </a:xfrm>
          <a:prstGeom prst="rect">
            <a:avLst/>
          </a:prstGeom>
        </p:spPr>
      </p:pic>
    </p:spTree>
    <p:extLst>
      <p:ext uri="{BB962C8B-B14F-4D97-AF65-F5344CB8AC3E}">
        <p14:creationId xmlns:p14="http://schemas.microsoft.com/office/powerpoint/2010/main" val="36153640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6">
            <a:extLst>
              <a:ext uri="{FF2B5EF4-FFF2-40B4-BE49-F238E27FC236}">
                <a16:creationId xmlns:a16="http://schemas.microsoft.com/office/drawing/2014/main" id="{61B096DC-6790-4A4B-9EEA-5CCD7078BBE3}"/>
              </a:ext>
            </a:extLst>
          </p:cNvPr>
          <p:cNvSpPr txBox="1"/>
          <p:nvPr/>
        </p:nvSpPr>
        <p:spPr>
          <a:xfrm>
            <a:off x="2365304" y="1593241"/>
            <a:ext cx="7461387" cy="1723549"/>
          </a:xfrm>
          <a:prstGeom prst="rect">
            <a:avLst/>
          </a:prstGeom>
        </p:spPr>
        <p:txBody>
          <a:bodyPr vert="horz" wrap="square" lIns="0" tIns="0" rIns="0" bIns="0" rtlCol="0">
            <a:spAutoFit/>
          </a:bodyPr>
          <a:lstStyle/>
          <a:p>
            <a:pPr marL="469900" indent="-457200">
              <a:buFont typeface="Arial" panose="020B0604020202020204" pitchFamily="34" charset="0"/>
              <a:buChar char="•"/>
            </a:pPr>
            <a:r>
              <a:rPr lang="en-US" sz="2800" dirty="0">
                <a:cs typeface="Calibri" panose="020F0502020204030204" pitchFamily="34" charset="0"/>
              </a:rPr>
              <a:t>Samples collected from hosts contain host DNA</a:t>
            </a:r>
          </a:p>
          <a:p>
            <a:pPr marL="469900" indent="-457200">
              <a:buFont typeface="Arial" panose="020B0604020202020204" pitchFamily="34" charset="0"/>
              <a:buChar char="•"/>
            </a:pPr>
            <a:endParaRPr lang="en-US" sz="2800" dirty="0">
              <a:cs typeface="Calibri" panose="020F0502020204030204" pitchFamily="34" charset="0"/>
            </a:endParaRPr>
          </a:p>
          <a:p>
            <a:pPr marL="469900" indent="-457200">
              <a:buFont typeface="Arial" panose="020B0604020202020204" pitchFamily="34" charset="0"/>
              <a:buChar char="•"/>
            </a:pPr>
            <a:r>
              <a:rPr lang="en-US" sz="2800" dirty="0">
                <a:cs typeface="Calibri" panose="020F0502020204030204" pitchFamily="34" charset="0"/>
              </a:rPr>
              <a:t>Known contaminants might be present due to library preparation techniques</a:t>
            </a:r>
          </a:p>
        </p:txBody>
      </p:sp>
      <p:sp>
        <p:nvSpPr>
          <p:cNvPr id="5" name="TextBox 4">
            <a:extLst>
              <a:ext uri="{FF2B5EF4-FFF2-40B4-BE49-F238E27FC236}">
                <a16:creationId xmlns:a16="http://schemas.microsoft.com/office/drawing/2014/main" id="{F82F276A-0EC2-9148-A38B-21514470CA31}"/>
              </a:ext>
            </a:extLst>
          </p:cNvPr>
          <p:cNvSpPr txBox="1"/>
          <p:nvPr/>
        </p:nvSpPr>
        <p:spPr>
          <a:xfrm>
            <a:off x="-2" y="395095"/>
            <a:ext cx="12192001" cy="769441"/>
          </a:xfrm>
          <a:prstGeom prst="rect">
            <a:avLst/>
          </a:prstGeom>
          <a:noFill/>
        </p:spPr>
        <p:txBody>
          <a:bodyPr wrap="square" rtlCol="0">
            <a:spAutoFit/>
          </a:bodyPr>
          <a:lstStyle/>
          <a:p>
            <a:pPr algn="ctr"/>
            <a:r>
              <a:rPr lang="en-US" sz="4400" dirty="0"/>
              <a:t>Filtering of Off-Target Reads</a:t>
            </a:r>
          </a:p>
        </p:txBody>
      </p:sp>
      <p:pic>
        <p:nvPicPr>
          <p:cNvPr id="9" name="Picture 8">
            <a:extLst>
              <a:ext uri="{FF2B5EF4-FFF2-40B4-BE49-F238E27FC236}">
                <a16:creationId xmlns:a16="http://schemas.microsoft.com/office/drawing/2014/main" id="{269DFECF-441E-384E-AC3D-86AF12DCD54A}"/>
              </a:ext>
            </a:extLst>
          </p:cNvPr>
          <p:cNvPicPr>
            <a:picLocks/>
          </p:cNvPicPr>
          <p:nvPr/>
        </p:nvPicPr>
        <p:blipFill rotWithShape="1">
          <a:blip r:embed="rId3">
            <a:extLst>
              <a:ext uri="{BEBA8EAE-BF5A-486C-A8C5-ECC9F3942E4B}">
                <a14:imgProps xmlns:a14="http://schemas.microsoft.com/office/drawing/2010/main">
                  <a14:imgLayer r:embed="rId4">
                    <a14:imgEffect>
                      <a14:backgroundRemoval t="18923" b="90991" l="10000" r="90000"/>
                    </a14:imgEffect>
                  </a14:imgLayer>
                </a14:imgProps>
              </a:ext>
            </a:extLst>
          </a:blip>
          <a:srcRect t="9915"/>
          <a:stretch/>
        </p:blipFill>
        <p:spPr>
          <a:xfrm>
            <a:off x="5037062" y="3600190"/>
            <a:ext cx="1431967" cy="1161151"/>
          </a:xfrm>
          <a:prstGeom prst="rect">
            <a:avLst/>
          </a:prstGeom>
          <a:ln>
            <a:noFill/>
          </a:ln>
        </p:spPr>
      </p:pic>
      <p:pic>
        <p:nvPicPr>
          <p:cNvPr id="10" name="Picture 9">
            <a:extLst>
              <a:ext uri="{FF2B5EF4-FFF2-40B4-BE49-F238E27FC236}">
                <a16:creationId xmlns:a16="http://schemas.microsoft.com/office/drawing/2014/main" id="{7AE304C8-9CE1-2B4A-AF44-D8424008D6C3}"/>
              </a:ext>
            </a:extLst>
          </p:cNvPr>
          <p:cNvPicPr>
            <a:picLocks/>
          </p:cNvPicPr>
          <p:nvPr/>
        </p:nvPicPr>
        <p:blipFill>
          <a:blip r:embed="rId5">
            <a:extLst>
              <a:ext uri="{BEBA8EAE-BF5A-486C-A8C5-ECC9F3942E4B}">
                <a14:imgProps xmlns:a14="http://schemas.microsoft.com/office/drawing/2010/main">
                  <a14:imgLayer r:embed="rId6">
                    <a14:imgEffect>
                      <a14:backgroundRemoval t="481" b="98558" l="0" r="100000"/>
                    </a14:imgEffect>
                  </a14:imgLayer>
                </a14:imgProps>
              </a:ext>
            </a:extLst>
          </a:blip>
          <a:stretch>
            <a:fillRect/>
          </a:stretch>
        </p:blipFill>
        <p:spPr>
          <a:xfrm>
            <a:off x="1233851" y="4841673"/>
            <a:ext cx="1190508" cy="984834"/>
          </a:xfrm>
          <a:prstGeom prst="rect">
            <a:avLst/>
          </a:prstGeom>
          <a:ln>
            <a:noFill/>
          </a:ln>
        </p:spPr>
      </p:pic>
      <p:pic>
        <p:nvPicPr>
          <p:cNvPr id="11" name="Picture 10">
            <a:extLst>
              <a:ext uri="{FF2B5EF4-FFF2-40B4-BE49-F238E27FC236}">
                <a16:creationId xmlns:a16="http://schemas.microsoft.com/office/drawing/2014/main" id="{67049927-423C-A34A-BEF6-95AF0C170113}"/>
              </a:ext>
            </a:extLst>
          </p:cNvPr>
          <p:cNvPicPr>
            <a:picLocks noChangeAspect="1"/>
          </p:cNvPicPr>
          <p:nvPr/>
        </p:nvPicPr>
        <p:blipFill>
          <a:blip r:embed="rId7">
            <a:extLst>
              <a:ext uri="{BEBA8EAE-BF5A-486C-A8C5-ECC9F3942E4B}">
                <a14:imgProps xmlns:a14="http://schemas.microsoft.com/office/drawing/2010/main">
                  <a14:imgLayer r:embed="rId8">
                    <a14:imgEffect>
                      <a14:backgroundRemoval t="444" b="100000" l="2667" r="100000"/>
                    </a14:imgEffect>
                  </a14:imgLayer>
                </a14:imgProps>
              </a:ext>
            </a:extLst>
          </a:blip>
          <a:stretch>
            <a:fillRect/>
          </a:stretch>
        </p:blipFill>
        <p:spPr>
          <a:xfrm>
            <a:off x="7110732" y="3429000"/>
            <a:ext cx="1822294" cy="1792881"/>
          </a:xfrm>
          <a:prstGeom prst="rect">
            <a:avLst/>
          </a:prstGeom>
          <a:ln>
            <a:noFill/>
          </a:ln>
        </p:spPr>
      </p:pic>
      <p:pic>
        <p:nvPicPr>
          <p:cNvPr id="12" name="Picture 11">
            <a:extLst>
              <a:ext uri="{FF2B5EF4-FFF2-40B4-BE49-F238E27FC236}">
                <a16:creationId xmlns:a16="http://schemas.microsoft.com/office/drawing/2014/main" id="{1378700B-AC02-1E40-BB07-588D3E4F3AC8}"/>
              </a:ext>
            </a:extLst>
          </p:cNvPr>
          <p:cNvPicPr>
            <a:picLocks noChangeAspect="1"/>
          </p:cNvPicPr>
          <p:nvPr/>
        </p:nvPicPr>
        <p:blipFill>
          <a:blip r:embed="rId9">
            <a:extLst>
              <a:ext uri="{BEBA8EAE-BF5A-486C-A8C5-ECC9F3942E4B}">
                <a14:imgProps xmlns:a14="http://schemas.microsoft.com/office/drawing/2010/main">
                  <a14:imgLayer r:embed="rId10">
                    <a14:imgEffect>
                      <a14:backgroundRemoval t="1600" b="99600" l="0" r="99505"/>
                    </a14:imgEffect>
                  </a14:imgLayer>
                </a14:imgProps>
              </a:ext>
            </a:extLst>
          </a:blip>
          <a:stretch>
            <a:fillRect/>
          </a:stretch>
        </p:blipFill>
        <p:spPr>
          <a:xfrm>
            <a:off x="3464322" y="4997306"/>
            <a:ext cx="1222485" cy="1227950"/>
          </a:xfrm>
          <a:prstGeom prst="rect">
            <a:avLst/>
          </a:prstGeom>
          <a:ln>
            <a:noFill/>
          </a:ln>
        </p:spPr>
      </p:pic>
      <p:pic>
        <p:nvPicPr>
          <p:cNvPr id="13" name="Picture 12">
            <a:extLst>
              <a:ext uri="{FF2B5EF4-FFF2-40B4-BE49-F238E27FC236}">
                <a16:creationId xmlns:a16="http://schemas.microsoft.com/office/drawing/2014/main" id="{7B1F9F46-EF5F-CC4C-B38F-CF31FA2B2C84}"/>
              </a:ext>
            </a:extLst>
          </p:cNvPr>
          <p:cNvPicPr>
            <a:picLocks noChangeAspect="1"/>
          </p:cNvPicPr>
          <p:nvPr/>
        </p:nvPicPr>
        <p:blipFill>
          <a:blip r:embed="rId11">
            <a:extLst>
              <a:ext uri="{BEBA8EAE-BF5A-486C-A8C5-ECC9F3942E4B}">
                <a14:imgProps xmlns:a14="http://schemas.microsoft.com/office/drawing/2010/main">
                  <a14:imgLayer r:embed="rId12">
                    <a14:imgEffect>
                      <a14:backgroundRemoval t="10000" b="90000" l="10000" r="90000"/>
                    </a14:imgEffect>
                  </a14:imgLayer>
                </a14:imgProps>
              </a:ext>
            </a:extLst>
          </a:blip>
          <a:stretch>
            <a:fillRect/>
          </a:stretch>
        </p:blipFill>
        <p:spPr>
          <a:xfrm>
            <a:off x="2056687" y="3619176"/>
            <a:ext cx="1917522" cy="1412528"/>
          </a:xfrm>
          <a:prstGeom prst="rect">
            <a:avLst/>
          </a:prstGeom>
        </p:spPr>
      </p:pic>
      <p:pic>
        <p:nvPicPr>
          <p:cNvPr id="14" name="Picture 13">
            <a:extLst>
              <a:ext uri="{FF2B5EF4-FFF2-40B4-BE49-F238E27FC236}">
                <a16:creationId xmlns:a16="http://schemas.microsoft.com/office/drawing/2014/main" id="{F318CB0C-45D4-0145-8723-18BDE0CC4F4F}"/>
              </a:ext>
            </a:extLst>
          </p:cNvPr>
          <p:cNvPicPr>
            <a:picLocks noChangeAspect="1"/>
          </p:cNvPicPr>
          <p:nvPr/>
        </p:nvPicPr>
        <p:blipFill>
          <a:blip r:embed="rId13">
            <a:extLst>
              <a:ext uri="{BEBA8EAE-BF5A-486C-A8C5-ECC9F3942E4B}">
                <a14:imgProps xmlns:a14="http://schemas.microsoft.com/office/drawing/2010/main">
                  <a14:imgLayer r:embed="rId14">
                    <a14:imgEffect>
                      <a14:backgroundRemoval t="16970" b="89697" l="0" r="100000"/>
                    </a14:imgEffect>
                  </a14:imgLayer>
                </a14:imgProps>
              </a:ext>
            </a:extLst>
          </a:blip>
          <a:stretch>
            <a:fillRect/>
          </a:stretch>
        </p:blipFill>
        <p:spPr>
          <a:xfrm rot="1931128">
            <a:off x="8958762" y="4252263"/>
            <a:ext cx="3017542" cy="1627106"/>
          </a:xfrm>
          <a:prstGeom prst="rect">
            <a:avLst/>
          </a:prstGeom>
        </p:spPr>
      </p:pic>
      <p:pic>
        <p:nvPicPr>
          <p:cNvPr id="15" name="Picture 14">
            <a:extLst>
              <a:ext uri="{FF2B5EF4-FFF2-40B4-BE49-F238E27FC236}">
                <a16:creationId xmlns:a16="http://schemas.microsoft.com/office/drawing/2014/main" id="{8346FB8D-E8F1-C74F-BFE6-2BA01565DC89}"/>
              </a:ext>
            </a:extLst>
          </p:cNvPr>
          <p:cNvPicPr>
            <a:picLocks noChangeAspect="1"/>
          </p:cNvPicPr>
          <p:nvPr/>
        </p:nvPicPr>
        <p:blipFill>
          <a:blip r:embed="rId15">
            <a:extLst>
              <a:ext uri="{BEBA8EAE-BF5A-486C-A8C5-ECC9F3942E4B}">
                <a14:imgProps xmlns:a14="http://schemas.microsoft.com/office/drawing/2010/main">
                  <a14:imgLayer r:embed="rId16">
                    <a14:imgEffect>
                      <a14:backgroundRemoval t="8197" b="89617" l="1818" r="89818"/>
                    </a14:imgEffect>
                  </a14:imgLayer>
                </a14:imgProps>
              </a:ext>
            </a:extLst>
          </a:blip>
          <a:stretch>
            <a:fillRect/>
          </a:stretch>
        </p:blipFill>
        <p:spPr>
          <a:xfrm>
            <a:off x="5726770" y="4761341"/>
            <a:ext cx="2399334" cy="1596648"/>
          </a:xfrm>
          <a:prstGeom prst="rect">
            <a:avLst/>
          </a:prstGeom>
        </p:spPr>
      </p:pic>
    </p:spTree>
    <p:extLst>
      <p:ext uri="{BB962C8B-B14F-4D97-AF65-F5344CB8AC3E}">
        <p14:creationId xmlns:p14="http://schemas.microsoft.com/office/powerpoint/2010/main" val="26554973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6">
            <a:extLst>
              <a:ext uri="{FF2B5EF4-FFF2-40B4-BE49-F238E27FC236}">
                <a16:creationId xmlns:a16="http://schemas.microsoft.com/office/drawing/2014/main" id="{61B096DC-6790-4A4B-9EEA-5CCD7078BBE3}"/>
              </a:ext>
            </a:extLst>
          </p:cNvPr>
          <p:cNvSpPr txBox="1"/>
          <p:nvPr/>
        </p:nvSpPr>
        <p:spPr>
          <a:xfrm>
            <a:off x="2365304" y="1321654"/>
            <a:ext cx="7461387" cy="3016210"/>
          </a:xfrm>
          <a:prstGeom prst="rect">
            <a:avLst/>
          </a:prstGeom>
        </p:spPr>
        <p:txBody>
          <a:bodyPr vert="horz" wrap="square" lIns="0" tIns="0" rIns="0" bIns="0" rtlCol="0">
            <a:spAutoFit/>
          </a:bodyPr>
          <a:lstStyle/>
          <a:p>
            <a:pPr marL="469900" indent="-457200">
              <a:buFont typeface="Arial" panose="020B0604020202020204" pitchFamily="34" charset="0"/>
              <a:buChar char="•"/>
            </a:pPr>
            <a:endParaRPr lang="en-US" sz="2800" dirty="0">
              <a:cs typeface="Calibri" panose="020F0502020204030204" pitchFamily="34" charset="0"/>
            </a:endParaRPr>
          </a:p>
          <a:p>
            <a:pPr marL="469900" indent="-457200">
              <a:buFont typeface="Arial" panose="020B0604020202020204" pitchFamily="34" charset="0"/>
              <a:buChar char="•"/>
            </a:pPr>
            <a:r>
              <a:rPr lang="en-US" sz="2800" dirty="0">
                <a:cs typeface="Calibri" panose="020F0502020204030204" pitchFamily="34" charset="0"/>
              </a:rPr>
              <a:t>Filtering host DNA removes the chance of false positive classification</a:t>
            </a:r>
          </a:p>
          <a:p>
            <a:pPr marL="12700"/>
            <a:endParaRPr lang="en-US" sz="2800" dirty="0">
              <a:cs typeface="Calibri" panose="020F0502020204030204" pitchFamily="34" charset="0"/>
            </a:endParaRPr>
          </a:p>
          <a:p>
            <a:pPr marL="469900" indent="-457200">
              <a:buFont typeface="Arial" panose="020B0604020202020204" pitchFamily="34" charset="0"/>
              <a:buChar char="•"/>
            </a:pPr>
            <a:r>
              <a:rPr lang="en-US" sz="2800" dirty="0">
                <a:cs typeface="Calibri" panose="020F0502020204030204" pitchFamily="34" charset="0"/>
              </a:rPr>
              <a:t>AMR++ filtering:</a:t>
            </a:r>
          </a:p>
          <a:p>
            <a:pPr marL="927100" lvl="1" indent="-457200">
              <a:buFont typeface="System Font Regular"/>
              <a:buChar char="-"/>
            </a:pPr>
            <a:r>
              <a:rPr lang="en-US" sz="2800" dirty="0">
                <a:cs typeface="Calibri" panose="020F0502020204030204" pitchFamily="34" charset="0"/>
              </a:rPr>
              <a:t>Single filtering genome</a:t>
            </a:r>
          </a:p>
          <a:p>
            <a:pPr marL="927100" lvl="1" indent="-457200">
              <a:buFont typeface="System Font Regular"/>
              <a:buChar char="-"/>
            </a:pPr>
            <a:r>
              <a:rPr lang="en-US" sz="2800" dirty="0">
                <a:cs typeface="Calibri" panose="020F0502020204030204" pitchFamily="34" charset="0"/>
              </a:rPr>
              <a:t>Multiple filtering genome</a:t>
            </a:r>
          </a:p>
        </p:txBody>
      </p:sp>
      <p:sp>
        <p:nvSpPr>
          <p:cNvPr id="5" name="TextBox 4">
            <a:extLst>
              <a:ext uri="{FF2B5EF4-FFF2-40B4-BE49-F238E27FC236}">
                <a16:creationId xmlns:a16="http://schemas.microsoft.com/office/drawing/2014/main" id="{F82F276A-0EC2-9148-A38B-21514470CA31}"/>
              </a:ext>
            </a:extLst>
          </p:cNvPr>
          <p:cNvSpPr txBox="1"/>
          <p:nvPr/>
        </p:nvSpPr>
        <p:spPr>
          <a:xfrm>
            <a:off x="-2" y="395095"/>
            <a:ext cx="12192001" cy="769441"/>
          </a:xfrm>
          <a:prstGeom prst="rect">
            <a:avLst/>
          </a:prstGeom>
          <a:noFill/>
        </p:spPr>
        <p:txBody>
          <a:bodyPr wrap="square" rtlCol="0">
            <a:spAutoFit/>
          </a:bodyPr>
          <a:lstStyle/>
          <a:p>
            <a:pPr algn="ctr"/>
            <a:r>
              <a:rPr lang="en-US" sz="4400" dirty="0"/>
              <a:t>Filtering of Off-Target Reads</a:t>
            </a:r>
          </a:p>
        </p:txBody>
      </p:sp>
      <p:sp>
        <p:nvSpPr>
          <p:cNvPr id="17" name="object 16">
            <a:extLst>
              <a:ext uri="{FF2B5EF4-FFF2-40B4-BE49-F238E27FC236}">
                <a16:creationId xmlns:a16="http://schemas.microsoft.com/office/drawing/2014/main" id="{EED1D6F3-9765-E343-A8F0-8ED7D82734FA}"/>
              </a:ext>
            </a:extLst>
          </p:cNvPr>
          <p:cNvSpPr/>
          <p:nvPr/>
        </p:nvSpPr>
        <p:spPr>
          <a:xfrm>
            <a:off x="2354580" y="5904507"/>
            <a:ext cx="9235440" cy="495950"/>
          </a:xfrm>
          <a:custGeom>
            <a:avLst/>
            <a:gdLst/>
            <a:ahLst/>
            <a:cxnLst/>
            <a:rect l="l" t="t" r="r" b="b"/>
            <a:pathLst>
              <a:path w="9235440">
                <a:moveTo>
                  <a:pt x="0" y="0"/>
                </a:moveTo>
                <a:lnTo>
                  <a:pt x="9235440" y="0"/>
                </a:lnTo>
              </a:path>
            </a:pathLst>
          </a:custGeom>
          <a:ln w="190500">
            <a:solidFill>
              <a:srgbClr val="00B0F0"/>
            </a:solidFill>
          </a:ln>
        </p:spPr>
        <p:txBody>
          <a:bodyPr wrap="square" lIns="0" tIns="0" rIns="0" bIns="0" rtlCol="0"/>
          <a:lstStyle/>
          <a:p>
            <a:endParaRPr/>
          </a:p>
        </p:txBody>
      </p:sp>
      <p:sp>
        <p:nvSpPr>
          <p:cNvPr id="18" name="object 17">
            <a:extLst>
              <a:ext uri="{FF2B5EF4-FFF2-40B4-BE49-F238E27FC236}">
                <a16:creationId xmlns:a16="http://schemas.microsoft.com/office/drawing/2014/main" id="{8E6FC2BC-747F-EE40-A82B-3ECE80B9F2DA}"/>
              </a:ext>
            </a:extLst>
          </p:cNvPr>
          <p:cNvSpPr/>
          <p:nvPr/>
        </p:nvSpPr>
        <p:spPr>
          <a:xfrm>
            <a:off x="2354580" y="5639035"/>
            <a:ext cx="1280160" cy="0"/>
          </a:xfrm>
          <a:custGeom>
            <a:avLst/>
            <a:gdLst/>
            <a:ahLst/>
            <a:cxnLst/>
            <a:rect l="l" t="t" r="r" b="b"/>
            <a:pathLst>
              <a:path w="1280160">
                <a:moveTo>
                  <a:pt x="0" y="0"/>
                </a:moveTo>
                <a:lnTo>
                  <a:pt x="1280160" y="0"/>
                </a:lnTo>
              </a:path>
            </a:pathLst>
          </a:custGeom>
          <a:ln w="76194">
            <a:solidFill>
              <a:srgbClr val="0432FF"/>
            </a:solidFill>
          </a:ln>
        </p:spPr>
        <p:txBody>
          <a:bodyPr wrap="square" lIns="0" tIns="0" rIns="0" bIns="0" rtlCol="0"/>
          <a:lstStyle/>
          <a:p>
            <a:endParaRPr/>
          </a:p>
        </p:txBody>
      </p:sp>
      <p:sp>
        <p:nvSpPr>
          <p:cNvPr id="22" name="object 21">
            <a:extLst>
              <a:ext uri="{FF2B5EF4-FFF2-40B4-BE49-F238E27FC236}">
                <a16:creationId xmlns:a16="http://schemas.microsoft.com/office/drawing/2014/main" id="{1311B37D-028B-0845-BD7B-065F68303332}"/>
              </a:ext>
            </a:extLst>
          </p:cNvPr>
          <p:cNvSpPr/>
          <p:nvPr/>
        </p:nvSpPr>
        <p:spPr>
          <a:xfrm>
            <a:off x="3938271" y="5569185"/>
            <a:ext cx="1280160" cy="0"/>
          </a:xfrm>
          <a:custGeom>
            <a:avLst/>
            <a:gdLst/>
            <a:ahLst/>
            <a:cxnLst/>
            <a:rect l="l" t="t" r="r" b="b"/>
            <a:pathLst>
              <a:path w="1280160">
                <a:moveTo>
                  <a:pt x="0" y="0"/>
                </a:moveTo>
                <a:lnTo>
                  <a:pt x="1280160" y="0"/>
                </a:lnTo>
              </a:path>
            </a:pathLst>
          </a:custGeom>
          <a:ln w="76194">
            <a:solidFill>
              <a:srgbClr val="0432FF"/>
            </a:solidFill>
          </a:ln>
        </p:spPr>
        <p:txBody>
          <a:bodyPr wrap="square" lIns="0" tIns="0" rIns="0" bIns="0" rtlCol="0"/>
          <a:lstStyle/>
          <a:p>
            <a:endParaRPr/>
          </a:p>
        </p:txBody>
      </p:sp>
      <p:sp>
        <p:nvSpPr>
          <p:cNvPr id="23" name="object 22">
            <a:extLst>
              <a:ext uri="{FF2B5EF4-FFF2-40B4-BE49-F238E27FC236}">
                <a16:creationId xmlns:a16="http://schemas.microsoft.com/office/drawing/2014/main" id="{2BC54727-3BB1-F342-8CB4-F1E3F56A4091}"/>
              </a:ext>
            </a:extLst>
          </p:cNvPr>
          <p:cNvSpPr/>
          <p:nvPr/>
        </p:nvSpPr>
        <p:spPr>
          <a:xfrm>
            <a:off x="5198110" y="5639035"/>
            <a:ext cx="1280160" cy="0"/>
          </a:xfrm>
          <a:custGeom>
            <a:avLst/>
            <a:gdLst/>
            <a:ahLst/>
            <a:cxnLst/>
            <a:rect l="l" t="t" r="r" b="b"/>
            <a:pathLst>
              <a:path w="1280160">
                <a:moveTo>
                  <a:pt x="0" y="0"/>
                </a:moveTo>
                <a:lnTo>
                  <a:pt x="1280160" y="0"/>
                </a:lnTo>
              </a:path>
            </a:pathLst>
          </a:custGeom>
          <a:ln w="76194">
            <a:solidFill>
              <a:srgbClr val="0432FF"/>
            </a:solidFill>
          </a:ln>
        </p:spPr>
        <p:txBody>
          <a:bodyPr wrap="square" lIns="0" tIns="0" rIns="0" bIns="0" rtlCol="0"/>
          <a:lstStyle/>
          <a:p>
            <a:endParaRPr/>
          </a:p>
        </p:txBody>
      </p:sp>
      <p:sp>
        <p:nvSpPr>
          <p:cNvPr id="24" name="object 23">
            <a:extLst>
              <a:ext uri="{FF2B5EF4-FFF2-40B4-BE49-F238E27FC236}">
                <a16:creationId xmlns:a16="http://schemas.microsoft.com/office/drawing/2014/main" id="{65A2278B-A62E-E549-91ED-455703C9CB57}"/>
              </a:ext>
            </a:extLst>
          </p:cNvPr>
          <p:cNvSpPr/>
          <p:nvPr/>
        </p:nvSpPr>
        <p:spPr>
          <a:xfrm>
            <a:off x="5918200" y="5531085"/>
            <a:ext cx="1280160" cy="0"/>
          </a:xfrm>
          <a:custGeom>
            <a:avLst/>
            <a:gdLst/>
            <a:ahLst/>
            <a:cxnLst/>
            <a:rect l="l" t="t" r="r" b="b"/>
            <a:pathLst>
              <a:path w="1280160">
                <a:moveTo>
                  <a:pt x="0" y="0"/>
                </a:moveTo>
                <a:lnTo>
                  <a:pt x="1280160" y="0"/>
                </a:lnTo>
              </a:path>
            </a:pathLst>
          </a:custGeom>
          <a:ln w="76194">
            <a:solidFill>
              <a:srgbClr val="0432FF"/>
            </a:solidFill>
          </a:ln>
        </p:spPr>
        <p:txBody>
          <a:bodyPr wrap="square" lIns="0" tIns="0" rIns="0" bIns="0" rtlCol="0"/>
          <a:lstStyle/>
          <a:p>
            <a:endParaRPr/>
          </a:p>
        </p:txBody>
      </p:sp>
      <p:sp>
        <p:nvSpPr>
          <p:cNvPr id="25" name="object 24">
            <a:extLst>
              <a:ext uri="{FF2B5EF4-FFF2-40B4-BE49-F238E27FC236}">
                <a16:creationId xmlns:a16="http://schemas.microsoft.com/office/drawing/2014/main" id="{73A2A25F-6857-3749-AC64-B6702E06DA7C}"/>
              </a:ext>
            </a:extLst>
          </p:cNvPr>
          <p:cNvSpPr/>
          <p:nvPr/>
        </p:nvSpPr>
        <p:spPr>
          <a:xfrm>
            <a:off x="2426971" y="5372335"/>
            <a:ext cx="1280160" cy="0"/>
          </a:xfrm>
          <a:custGeom>
            <a:avLst/>
            <a:gdLst/>
            <a:ahLst/>
            <a:cxnLst/>
            <a:rect l="l" t="t" r="r" b="b"/>
            <a:pathLst>
              <a:path w="1280160">
                <a:moveTo>
                  <a:pt x="0" y="0"/>
                </a:moveTo>
                <a:lnTo>
                  <a:pt x="1280160" y="0"/>
                </a:lnTo>
              </a:path>
            </a:pathLst>
          </a:custGeom>
          <a:ln w="76194">
            <a:solidFill>
              <a:srgbClr val="0432FF"/>
            </a:solidFill>
          </a:ln>
        </p:spPr>
        <p:txBody>
          <a:bodyPr wrap="square" lIns="0" tIns="0" rIns="0" bIns="0" rtlCol="0"/>
          <a:lstStyle/>
          <a:p>
            <a:endParaRPr/>
          </a:p>
        </p:txBody>
      </p:sp>
      <p:sp>
        <p:nvSpPr>
          <p:cNvPr id="26" name="object 25">
            <a:extLst>
              <a:ext uri="{FF2B5EF4-FFF2-40B4-BE49-F238E27FC236}">
                <a16:creationId xmlns:a16="http://schemas.microsoft.com/office/drawing/2014/main" id="{4A8AF1F6-8BA4-044F-B52A-2DCDEAD6E737}"/>
              </a:ext>
            </a:extLst>
          </p:cNvPr>
          <p:cNvSpPr/>
          <p:nvPr/>
        </p:nvSpPr>
        <p:spPr>
          <a:xfrm>
            <a:off x="4118610" y="5423135"/>
            <a:ext cx="1280160" cy="0"/>
          </a:xfrm>
          <a:custGeom>
            <a:avLst/>
            <a:gdLst/>
            <a:ahLst/>
            <a:cxnLst/>
            <a:rect l="l" t="t" r="r" b="b"/>
            <a:pathLst>
              <a:path w="1280160">
                <a:moveTo>
                  <a:pt x="0" y="0"/>
                </a:moveTo>
                <a:lnTo>
                  <a:pt x="1280160" y="0"/>
                </a:lnTo>
              </a:path>
            </a:pathLst>
          </a:custGeom>
          <a:ln w="76194">
            <a:solidFill>
              <a:srgbClr val="0432FF"/>
            </a:solidFill>
          </a:ln>
        </p:spPr>
        <p:txBody>
          <a:bodyPr wrap="square" lIns="0" tIns="0" rIns="0" bIns="0" rtlCol="0"/>
          <a:lstStyle/>
          <a:p>
            <a:endParaRPr/>
          </a:p>
        </p:txBody>
      </p:sp>
      <p:sp>
        <p:nvSpPr>
          <p:cNvPr id="28" name="object 27">
            <a:extLst>
              <a:ext uri="{FF2B5EF4-FFF2-40B4-BE49-F238E27FC236}">
                <a16:creationId xmlns:a16="http://schemas.microsoft.com/office/drawing/2014/main" id="{BC1B484D-1B2F-394F-BC75-629CC9B30721}"/>
              </a:ext>
            </a:extLst>
          </p:cNvPr>
          <p:cNvSpPr/>
          <p:nvPr/>
        </p:nvSpPr>
        <p:spPr>
          <a:xfrm>
            <a:off x="3182621" y="5207235"/>
            <a:ext cx="1280160" cy="0"/>
          </a:xfrm>
          <a:custGeom>
            <a:avLst/>
            <a:gdLst/>
            <a:ahLst/>
            <a:cxnLst/>
            <a:rect l="l" t="t" r="r" b="b"/>
            <a:pathLst>
              <a:path w="1280160">
                <a:moveTo>
                  <a:pt x="0" y="0"/>
                </a:moveTo>
                <a:lnTo>
                  <a:pt x="1280160" y="0"/>
                </a:lnTo>
              </a:path>
            </a:pathLst>
          </a:custGeom>
          <a:ln w="76194">
            <a:solidFill>
              <a:srgbClr val="0432FF"/>
            </a:solidFill>
          </a:ln>
        </p:spPr>
        <p:txBody>
          <a:bodyPr wrap="square" lIns="0" tIns="0" rIns="0" bIns="0" rtlCol="0"/>
          <a:lstStyle/>
          <a:p>
            <a:endParaRPr/>
          </a:p>
        </p:txBody>
      </p:sp>
      <p:sp>
        <p:nvSpPr>
          <p:cNvPr id="29" name="object 28">
            <a:extLst>
              <a:ext uri="{FF2B5EF4-FFF2-40B4-BE49-F238E27FC236}">
                <a16:creationId xmlns:a16="http://schemas.microsoft.com/office/drawing/2014/main" id="{2016D42C-42D0-7E40-97A4-E15B17B153D9}"/>
              </a:ext>
            </a:extLst>
          </p:cNvPr>
          <p:cNvSpPr/>
          <p:nvPr/>
        </p:nvSpPr>
        <p:spPr>
          <a:xfrm>
            <a:off x="5234941" y="5315185"/>
            <a:ext cx="1280160" cy="0"/>
          </a:xfrm>
          <a:custGeom>
            <a:avLst/>
            <a:gdLst/>
            <a:ahLst/>
            <a:cxnLst/>
            <a:rect l="l" t="t" r="r" b="b"/>
            <a:pathLst>
              <a:path w="1280160">
                <a:moveTo>
                  <a:pt x="0" y="0"/>
                </a:moveTo>
                <a:lnTo>
                  <a:pt x="1280159" y="0"/>
                </a:lnTo>
              </a:path>
            </a:pathLst>
          </a:custGeom>
          <a:ln w="76194">
            <a:solidFill>
              <a:srgbClr val="0432FF"/>
            </a:solidFill>
          </a:ln>
        </p:spPr>
        <p:txBody>
          <a:bodyPr wrap="square" lIns="0" tIns="0" rIns="0" bIns="0" rtlCol="0"/>
          <a:lstStyle/>
          <a:p>
            <a:endParaRPr/>
          </a:p>
        </p:txBody>
      </p:sp>
      <p:sp>
        <p:nvSpPr>
          <p:cNvPr id="30" name="object 29">
            <a:extLst>
              <a:ext uri="{FF2B5EF4-FFF2-40B4-BE49-F238E27FC236}">
                <a16:creationId xmlns:a16="http://schemas.microsoft.com/office/drawing/2014/main" id="{E8DB01E4-A4C9-8243-82AC-ABCF96A68110}"/>
              </a:ext>
            </a:extLst>
          </p:cNvPr>
          <p:cNvSpPr/>
          <p:nvPr/>
        </p:nvSpPr>
        <p:spPr>
          <a:xfrm>
            <a:off x="6834215" y="5423135"/>
            <a:ext cx="1280160" cy="0"/>
          </a:xfrm>
          <a:custGeom>
            <a:avLst/>
            <a:gdLst/>
            <a:ahLst/>
            <a:cxnLst/>
            <a:rect l="l" t="t" r="r" b="b"/>
            <a:pathLst>
              <a:path w="1280160">
                <a:moveTo>
                  <a:pt x="0" y="0"/>
                </a:moveTo>
                <a:lnTo>
                  <a:pt x="1280160" y="0"/>
                </a:lnTo>
              </a:path>
            </a:pathLst>
          </a:custGeom>
          <a:ln w="76194">
            <a:solidFill>
              <a:srgbClr val="0432FF"/>
            </a:solidFill>
          </a:ln>
        </p:spPr>
        <p:txBody>
          <a:bodyPr wrap="square" lIns="0" tIns="0" rIns="0" bIns="0" rtlCol="0"/>
          <a:lstStyle/>
          <a:p>
            <a:endParaRPr/>
          </a:p>
        </p:txBody>
      </p:sp>
      <p:sp>
        <p:nvSpPr>
          <p:cNvPr id="32" name="object 18">
            <a:extLst>
              <a:ext uri="{FF2B5EF4-FFF2-40B4-BE49-F238E27FC236}">
                <a16:creationId xmlns:a16="http://schemas.microsoft.com/office/drawing/2014/main" id="{34819066-0F6F-8444-988D-50FB661DE8DB}"/>
              </a:ext>
            </a:extLst>
          </p:cNvPr>
          <p:cNvSpPr/>
          <p:nvPr/>
        </p:nvSpPr>
        <p:spPr>
          <a:xfrm>
            <a:off x="8348185" y="5639035"/>
            <a:ext cx="1280160" cy="0"/>
          </a:xfrm>
          <a:custGeom>
            <a:avLst/>
            <a:gdLst/>
            <a:ahLst/>
            <a:cxnLst/>
            <a:rect l="l" t="t" r="r" b="b"/>
            <a:pathLst>
              <a:path w="1280160">
                <a:moveTo>
                  <a:pt x="0" y="0"/>
                </a:moveTo>
                <a:lnTo>
                  <a:pt x="1280160" y="0"/>
                </a:lnTo>
              </a:path>
            </a:pathLst>
          </a:custGeom>
          <a:ln w="76194">
            <a:solidFill>
              <a:srgbClr val="0432FF"/>
            </a:solidFill>
          </a:ln>
        </p:spPr>
        <p:txBody>
          <a:bodyPr wrap="square" lIns="0" tIns="0" rIns="0" bIns="0" rtlCol="0"/>
          <a:lstStyle/>
          <a:p>
            <a:endParaRPr/>
          </a:p>
        </p:txBody>
      </p:sp>
      <p:sp>
        <p:nvSpPr>
          <p:cNvPr id="33" name="object 21">
            <a:extLst>
              <a:ext uri="{FF2B5EF4-FFF2-40B4-BE49-F238E27FC236}">
                <a16:creationId xmlns:a16="http://schemas.microsoft.com/office/drawing/2014/main" id="{899F43C9-86B6-AA45-9E83-ECE7AFEDB499}"/>
              </a:ext>
            </a:extLst>
          </p:cNvPr>
          <p:cNvSpPr/>
          <p:nvPr/>
        </p:nvSpPr>
        <p:spPr>
          <a:xfrm>
            <a:off x="8538685" y="5531085"/>
            <a:ext cx="1280160" cy="0"/>
          </a:xfrm>
          <a:custGeom>
            <a:avLst/>
            <a:gdLst/>
            <a:ahLst/>
            <a:cxnLst/>
            <a:rect l="l" t="t" r="r" b="b"/>
            <a:pathLst>
              <a:path w="1280160">
                <a:moveTo>
                  <a:pt x="0" y="0"/>
                </a:moveTo>
                <a:lnTo>
                  <a:pt x="1280160" y="0"/>
                </a:lnTo>
              </a:path>
            </a:pathLst>
          </a:custGeom>
          <a:ln w="76194">
            <a:solidFill>
              <a:srgbClr val="0432FF"/>
            </a:solidFill>
          </a:ln>
        </p:spPr>
        <p:txBody>
          <a:bodyPr wrap="square" lIns="0" tIns="0" rIns="0" bIns="0" rtlCol="0"/>
          <a:lstStyle/>
          <a:p>
            <a:endParaRPr/>
          </a:p>
        </p:txBody>
      </p:sp>
      <p:sp>
        <p:nvSpPr>
          <p:cNvPr id="34" name="object 22">
            <a:extLst>
              <a:ext uri="{FF2B5EF4-FFF2-40B4-BE49-F238E27FC236}">
                <a16:creationId xmlns:a16="http://schemas.microsoft.com/office/drawing/2014/main" id="{B720AB4F-53CD-8E42-8EE9-CF2D30D30CE6}"/>
              </a:ext>
            </a:extLst>
          </p:cNvPr>
          <p:cNvSpPr/>
          <p:nvPr/>
        </p:nvSpPr>
        <p:spPr>
          <a:xfrm>
            <a:off x="9798524" y="5639035"/>
            <a:ext cx="1280160" cy="0"/>
          </a:xfrm>
          <a:custGeom>
            <a:avLst/>
            <a:gdLst/>
            <a:ahLst/>
            <a:cxnLst/>
            <a:rect l="l" t="t" r="r" b="b"/>
            <a:pathLst>
              <a:path w="1280160">
                <a:moveTo>
                  <a:pt x="0" y="0"/>
                </a:moveTo>
                <a:lnTo>
                  <a:pt x="1280160" y="0"/>
                </a:lnTo>
              </a:path>
            </a:pathLst>
          </a:custGeom>
          <a:ln w="76194">
            <a:solidFill>
              <a:srgbClr val="0432FF"/>
            </a:solidFill>
          </a:ln>
        </p:spPr>
        <p:txBody>
          <a:bodyPr wrap="square" lIns="0" tIns="0" rIns="0" bIns="0" rtlCol="0"/>
          <a:lstStyle/>
          <a:p>
            <a:endParaRPr/>
          </a:p>
        </p:txBody>
      </p:sp>
      <p:sp>
        <p:nvSpPr>
          <p:cNvPr id="35" name="object 25">
            <a:extLst>
              <a:ext uri="{FF2B5EF4-FFF2-40B4-BE49-F238E27FC236}">
                <a16:creationId xmlns:a16="http://schemas.microsoft.com/office/drawing/2014/main" id="{3860DBE5-4AC0-7B4A-A2A6-0FC20196BEC6}"/>
              </a:ext>
            </a:extLst>
          </p:cNvPr>
          <p:cNvSpPr/>
          <p:nvPr/>
        </p:nvSpPr>
        <p:spPr>
          <a:xfrm>
            <a:off x="10102055" y="5423135"/>
            <a:ext cx="1280160" cy="0"/>
          </a:xfrm>
          <a:custGeom>
            <a:avLst/>
            <a:gdLst/>
            <a:ahLst/>
            <a:cxnLst/>
            <a:rect l="l" t="t" r="r" b="b"/>
            <a:pathLst>
              <a:path w="1280160">
                <a:moveTo>
                  <a:pt x="0" y="0"/>
                </a:moveTo>
                <a:lnTo>
                  <a:pt x="1280160" y="0"/>
                </a:lnTo>
              </a:path>
            </a:pathLst>
          </a:custGeom>
          <a:ln w="76194">
            <a:solidFill>
              <a:srgbClr val="0432FF"/>
            </a:solidFill>
          </a:ln>
        </p:spPr>
        <p:txBody>
          <a:bodyPr wrap="square" lIns="0" tIns="0" rIns="0" bIns="0" rtlCol="0"/>
          <a:lstStyle/>
          <a:p>
            <a:endParaRPr/>
          </a:p>
        </p:txBody>
      </p:sp>
      <p:sp>
        <p:nvSpPr>
          <p:cNvPr id="36" name="object 26">
            <a:extLst>
              <a:ext uri="{FF2B5EF4-FFF2-40B4-BE49-F238E27FC236}">
                <a16:creationId xmlns:a16="http://schemas.microsoft.com/office/drawing/2014/main" id="{4F42D1E8-DF34-6C47-8DB2-3B31CC445915}"/>
              </a:ext>
            </a:extLst>
          </p:cNvPr>
          <p:cNvSpPr/>
          <p:nvPr/>
        </p:nvSpPr>
        <p:spPr>
          <a:xfrm>
            <a:off x="8430735" y="5315185"/>
            <a:ext cx="1280160" cy="0"/>
          </a:xfrm>
          <a:custGeom>
            <a:avLst/>
            <a:gdLst/>
            <a:ahLst/>
            <a:cxnLst/>
            <a:rect l="l" t="t" r="r" b="b"/>
            <a:pathLst>
              <a:path w="1280160">
                <a:moveTo>
                  <a:pt x="0" y="0"/>
                </a:moveTo>
                <a:lnTo>
                  <a:pt x="1280160" y="0"/>
                </a:lnTo>
              </a:path>
            </a:pathLst>
          </a:custGeom>
          <a:ln w="76194">
            <a:solidFill>
              <a:srgbClr val="0432FF"/>
            </a:solidFill>
          </a:ln>
        </p:spPr>
        <p:txBody>
          <a:bodyPr wrap="square" lIns="0" tIns="0" rIns="0" bIns="0" rtlCol="0"/>
          <a:lstStyle/>
          <a:p>
            <a:endParaRPr/>
          </a:p>
        </p:txBody>
      </p:sp>
      <p:sp>
        <p:nvSpPr>
          <p:cNvPr id="37" name="object 28">
            <a:extLst>
              <a:ext uri="{FF2B5EF4-FFF2-40B4-BE49-F238E27FC236}">
                <a16:creationId xmlns:a16="http://schemas.microsoft.com/office/drawing/2014/main" id="{0E3AE399-0B3B-264D-BFC1-BF1CF8397FE2}"/>
              </a:ext>
            </a:extLst>
          </p:cNvPr>
          <p:cNvSpPr/>
          <p:nvPr/>
        </p:nvSpPr>
        <p:spPr>
          <a:xfrm>
            <a:off x="9835355" y="5315185"/>
            <a:ext cx="1280160" cy="0"/>
          </a:xfrm>
          <a:custGeom>
            <a:avLst/>
            <a:gdLst/>
            <a:ahLst/>
            <a:cxnLst/>
            <a:rect l="l" t="t" r="r" b="b"/>
            <a:pathLst>
              <a:path w="1280160">
                <a:moveTo>
                  <a:pt x="0" y="0"/>
                </a:moveTo>
                <a:lnTo>
                  <a:pt x="1280159" y="0"/>
                </a:lnTo>
              </a:path>
            </a:pathLst>
          </a:custGeom>
          <a:ln w="76194">
            <a:solidFill>
              <a:srgbClr val="0432FF"/>
            </a:solidFill>
          </a:ln>
        </p:spPr>
        <p:txBody>
          <a:bodyPr wrap="square" lIns="0" tIns="0" rIns="0" bIns="0" rtlCol="0"/>
          <a:lstStyle/>
          <a:p>
            <a:endParaRPr/>
          </a:p>
        </p:txBody>
      </p:sp>
      <p:sp>
        <p:nvSpPr>
          <p:cNvPr id="2" name="TextBox 1">
            <a:extLst>
              <a:ext uri="{FF2B5EF4-FFF2-40B4-BE49-F238E27FC236}">
                <a16:creationId xmlns:a16="http://schemas.microsoft.com/office/drawing/2014/main" id="{68CA31D2-7E77-844C-B934-FF811A6DCE2A}"/>
              </a:ext>
            </a:extLst>
          </p:cNvPr>
          <p:cNvSpPr txBox="1"/>
          <p:nvPr/>
        </p:nvSpPr>
        <p:spPr>
          <a:xfrm>
            <a:off x="476250" y="5706542"/>
            <a:ext cx="1840229" cy="400110"/>
          </a:xfrm>
          <a:prstGeom prst="rect">
            <a:avLst/>
          </a:prstGeom>
          <a:noFill/>
        </p:spPr>
        <p:txBody>
          <a:bodyPr wrap="square" rtlCol="0">
            <a:spAutoFit/>
          </a:bodyPr>
          <a:lstStyle/>
          <a:p>
            <a:pPr algn="r"/>
            <a:r>
              <a:rPr lang="en-US" sz="2000" b="1" dirty="0"/>
              <a:t>Host Genome</a:t>
            </a:r>
          </a:p>
        </p:txBody>
      </p:sp>
      <p:sp>
        <p:nvSpPr>
          <p:cNvPr id="21" name="TextBox 20">
            <a:extLst>
              <a:ext uri="{FF2B5EF4-FFF2-40B4-BE49-F238E27FC236}">
                <a16:creationId xmlns:a16="http://schemas.microsoft.com/office/drawing/2014/main" id="{CBA24AFF-AA0B-DE4B-AFA7-DAFE61705800}"/>
              </a:ext>
            </a:extLst>
          </p:cNvPr>
          <p:cNvSpPr txBox="1"/>
          <p:nvPr/>
        </p:nvSpPr>
        <p:spPr>
          <a:xfrm>
            <a:off x="476250" y="5238925"/>
            <a:ext cx="1840229" cy="400110"/>
          </a:xfrm>
          <a:prstGeom prst="rect">
            <a:avLst/>
          </a:prstGeom>
          <a:noFill/>
        </p:spPr>
        <p:txBody>
          <a:bodyPr wrap="square" rtlCol="0">
            <a:spAutoFit/>
          </a:bodyPr>
          <a:lstStyle/>
          <a:p>
            <a:pPr algn="r"/>
            <a:r>
              <a:rPr lang="en-US" sz="2000" b="1" dirty="0"/>
              <a:t>Trimmed Reads</a:t>
            </a:r>
          </a:p>
        </p:txBody>
      </p:sp>
    </p:spTree>
    <p:extLst>
      <p:ext uri="{BB962C8B-B14F-4D97-AF65-F5344CB8AC3E}">
        <p14:creationId xmlns:p14="http://schemas.microsoft.com/office/powerpoint/2010/main" val="29233904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DB7FA-EEDB-7604-666D-6C208C6964EA}"/>
              </a:ext>
            </a:extLst>
          </p:cNvPr>
          <p:cNvSpPr>
            <a:spLocks noGrp="1"/>
          </p:cNvSpPr>
          <p:nvPr>
            <p:ph type="title"/>
          </p:nvPr>
        </p:nvSpPr>
        <p:spPr>
          <a:xfrm>
            <a:off x="838200" y="0"/>
            <a:ext cx="10515600" cy="1089065"/>
          </a:xfrm>
        </p:spPr>
        <p:txBody>
          <a:bodyPr/>
          <a:lstStyle/>
          <a:p>
            <a:r>
              <a:rPr lang="en-US" dirty="0"/>
              <a:t>This can uncover some interesting findings!</a:t>
            </a:r>
          </a:p>
        </p:txBody>
      </p:sp>
      <p:pic>
        <p:nvPicPr>
          <p:cNvPr id="4" name="Picture 3">
            <a:extLst>
              <a:ext uri="{FF2B5EF4-FFF2-40B4-BE49-F238E27FC236}">
                <a16:creationId xmlns:a16="http://schemas.microsoft.com/office/drawing/2014/main" id="{C47D4770-4AFF-D08B-AD32-309AB5B3C3F1}"/>
              </a:ext>
            </a:extLst>
          </p:cNvPr>
          <p:cNvPicPr>
            <a:picLocks noChangeAspect="1"/>
          </p:cNvPicPr>
          <p:nvPr/>
        </p:nvPicPr>
        <p:blipFill>
          <a:blip r:embed="rId3"/>
          <a:stretch>
            <a:fillRect/>
          </a:stretch>
        </p:blipFill>
        <p:spPr>
          <a:xfrm>
            <a:off x="526264" y="1089065"/>
            <a:ext cx="11139472" cy="5038685"/>
          </a:xfrm>
          <a:prstGeom prst="rect">
            <a:avLst/>
          </a:prstGeom>
        </p:spPr>
      </p:pic>
      <p:sp>
        <p:nvSpPr>
          <p:cNvPr id="6" name="TextBox 5">
            <a:extLst>
              <a:ext uri="{FF2B5EF4-FFF2-40B4-BE49-F238E27FC236}">
                <a16:creationId xmlns:a16="http://schemas.microsoft.com/office/drawing/2014/main" id="{EBA94122-8110-7AFE-B130-0D4F0BC51822}"/>
              </a:ext>
            </a:extLst>
          </p:cNvPr>
          <p:cNvSpPr txBox="1"/>
          <p:nvPr/>
        </p:nvSpPr>
        <p:spPr>
          <a:xfrm>
            <a:off x="277032" y="6211669"/>
            <a:ext cx="11637936" cy="646331"/>
          </a:xfrm>
          <a:prstGeom prst="rect">
            <a:avLst/>
          </a:prstGeom>
          <a:noFill/>
        </p:spPr>
        <p:txBody>
          <a:bodyPr wrap="square">
            <a:spAutoFit/>
          </a:bodyPr>
          <a:lstStyle/>
          <a:p>
            <a:pPr algn="l"/>
            <a:r>
              <a:rPr lang="en-US" sz="1200" b="0" i="0" dirty="0">
                <a:effectLst/>
                <a:latin typeface="Montserrat" panose="020F0502020204030204" pitchFamily="34" charset="0"/>
              </a:rPr>
              <a:t>Dean CJ, </a:t>
            </a:r>
            <a:r>
              <a:rPr lang="en-US" sz="1200" b="0" i="0" dirty="0" err="1">
                <a:effectLst/>
                <a:latin typeface="Montserrat" panose="020F0502020204030204" pitchFamily="34" charset="0"/>
              </a:rPr>
              <a:t>PeñaMosca</a:t>
            </a:r>
            <a:r>
              <a:rPr lang="en-US" sz="1200" b="0" i="0" dirty="0">
                <a:effectLst/>
                <a:latin typeface="Montserrat" panose="020F0502020204030204" pitchFamily="34" charset="0"/>
              </a:rPr>
              <a:t> F, Ray T, </a:t>
            </a:r>
            <a:r>
              <a:rPr lang="en-US" sz="1200" b="0" i="0" dirty="0" err="1">
                <a:effectLst/>
                <a:latin typeface="Montserrat" panose="020F0502020204030204" pitchFamily="34" charset="0"/>
              </a:rPr>
              <a:t>Wehri</a:t>
            </a:r>
            <a:r>
              <a:rPr lang="en-US" sz="1200" b="0" i="0" dirty="0">
                <a:effectLst/>
                <a:latin typeface="Montserrat" panose="020F0502020204030204" pitchFamily="34" charset="0"/>
              </a:rPr>
              <a:t> TJ, Sharpe K, Antunes AM, Doster E, Fernandes L, Calles VF, Bauman C, Godden S, </a:t>
            </a:r>
            <a:r>
              <a:rPr lang="en-US" sz="1200" b="0" i="0" dirty="0" err="1">
                <a:effectLst/>
                <a:latin typeface="Montserrat" panose="020F0502020204030204" pitchFamily="34" charset="0"/>
              </a:rPr>
              <a:t>Heins</a:t>
            </a:r>
            <a:r>
              <a:rPr lang="en-US" sz="1200" b="0" i="0" dirty="0">
                <a:effectLst/>
                <a:latin typeface="Montserrat" panose="020F0502020204030204" pitchFamily="34" charset="0"/>
              </a:rPr>
              <a:t> B, </a:t>
            </a:r>
            <a:r>
              <a:rPr lang="en-US" sz="1200" b="0" i="0" dirty="0" err="1">
                <a:effectLst/>
                <a:latin typeface="Montserrat" panose="020F0502020204030204" pitchFamily="34" charset="0"/>
              </a:rPr>
              <a:t>Pinedo</a:t>
            </a:r>
            <a:r>
              <a:rPr lang="en-US" sz="1200" b="0" i="0" dirty="0">
                <a:effectLst/>
                <a:latin typeface="Montserrat" panose="020F0502020204030204" pitchFamily="34" charset="0"/>
              </a:rPr>
              <a:t> P, Machado VS, </a:t>
            </a:r>
            <a:r>
              <a:rPr lang="en-US" sz="1200" b="0" i="0" dirty="0" err="1">
                <a:effectLst/>
                <a:latin typeface="Montserrat" panose="020F0502020204030204" pitchFamily="34" charset="0"/>
              </a:rPr>
              <a:t>Caixeta</a:t>
            </a:r>
            <a:r>
              <a:rPr lang="en-US" sz="1200" b="0" i="0" dirty="0">
                <a:effectLst/>
                <a:latin typeface="Montserrat" panose="020F0502020204030204" pitchFamily="34" charset="0"/>
              </a:rPr>
              <a:t> LS, Noyes NR.</a:t>
            </a:r>
            <a:r>
              <a:rPr lang="en-US" sz="1200" b="0" i="0" dirty="0">
                <a:effectLst/>
                <a:latin typeface="Montserrat" pitchFamily="2" charset="77"/>
              </a:rPr>
              <a:t> 2024. Exploring associations between the teat apex metagenome and </a:t>
            </a:r>
            <a:r>
              <a:rPr lang="en-US" sz="1200" b="0" i="1" dirty="0">
                <a:effectLst/>
                <a:latin typeface="Montserrat" pitchFamily="2" charset="77"/>
              </a:rPr>
              <a:t>Staphylococcus aureus</a:t>
            </a:r>
            <a:r>
              <a:rPr lang="en-US" sz="1200" b="0" i="0" dirty="0">
                <a:effectLst/>
                <a:latin typeface="Montserrat" pitchFamily="2" charset="77"/>
              </a:rPr>
              <a:t> intramammary infections in primiparous cows under organic directives. Appl Environ </a:t>
            </a:r>
            <a:r>
              <a:rPr lang="en-US" sz="1200" b="0" i="0" dirty="0" err="1">
                <a:effectLst/>
                <a:latin typeface="Montserrat" pitchFamily="2" charset="77"/>
              </a:rPr>
              <a:t>Microbiol</a:t>
            </a:r>
            <a:r>
              <a:rPr lang="en-US" sz="1200" b="0" i="0" dirty="0">
                <a:effectLst/>
                <a:latin typeface="Montserrat" pitchFamily="2" charset="77"/>
              </a:rPr>
              <a:t> 90:e02234-23.</a:t>
            </a:r>
            <a:r>
              <a:rPr lang="en-US" sz="1200" b="0" i="0" u="sng" dirty="0">
                <a:effectLst/>
                <a:latin typeface="Montserrat" pitchFamily="2" charset="77"/>
                <a:hlinkClick r:id="rId4">
                  <a:extLst>
                    <a:ext uri="{A12FA001-AC4F-418D-AE19-62706E023703}">
                      <ahyp:hlinkClr xmlns:ahyp="http://schemas.microsoft.com/office/drawing/2018/hyperlinkcolor" val="tx"/>
                    </a:ext>
                  </a:extLst>
                </a:hlinkClick>
              </a:rPr>
              <a:t>https://doi.org/10.1128/aem.02234-23</a:t>
            </a:r>
            <a:endParaRPr lang="en-US" sz="1200" b="0" i="0" dirty="0">
              <a:effectLst/>
              <a:latin typeface="Montserrat" pitchFamily="2" charset="77"/>
            </a:endParaRPr>
          </a:p>
        </p:txBody>
      </p:sp>
      <p:sp>
        <p:nvSpPr>
          <p:cNvPr id="7" name="Rounded Rectangle 6">
            <a:extLst>
              <a:ext uri="{FF2B5EF4-FFF2-40B4-BE49-F238E27FC236}">
                <a16:creationId xmlns:a16="http://schemas.microsoft.com/office/drawing/2014/main" id="{EC2DA1AD-41DC-5E66-4D01-184D2EDB798C}"/>
              </a:ext>
            </a:extLst>
          </p:cNvPr>
          <p:cNvSpPr/>
          <p:nvPr/>
        </p:nvSpPr>
        <p:spPr>
          <a:xfrm>
            <a:off x="526263" y="2650210"/>
            <a:ext cx="11139471" cy="1844298"/>
          </a:xfrm>
          <a:prstGeom prst="roundRect">
            <a:avLst>
              <a:gd name="adj" fmla="val 7423"/>
            </a:avLst>
          </a:prstGeom>
          <a:solidFill>
            <a:schemeClr val="accent4">
              <a:lumMod val="20000"/>
              <a:lumOff val="80000"/>
              <a:alpha val="50196"/>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718267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DB7FA-EEDB-7604-666D-6C208C6964EA}"/>
              </a:ext>
            </a:extLst>
          </p:cNvPr>
          <p:cNvSpPr>
            <a:spLocks noGrp="1"/>
          </p:cNvSpPr>
          <p:nvPr>
            <p:ph type="title"/>
          </p:nvPr>
        </p:nvSpPr>
        <p:spPr>
          <a:xfrm>
            <a:off x="838200" y="0"/>
            <a:ext cx="10515600" cy="1089065"/>
          </a:xfrm>
        </p:spPr>
        <p:txBody>
          <a:bodyPr/>
          <a:lstStyle/>
          <a:p>
            <a:r>
              <a:rPr lang="en-US" dirty="0"/>
              <a:t>This can uncover some interesting findings!</a:t>
            </a:r>
          </a:p>
        </p:txBody>
      </p:sp>
      <p:pic>
        <p:nvPicPr>
          <p:cNvPr id="4" name="Picture 3">
            <a:extLst>
              <a:ext uri="{FF2B5EF4-FFF2-40B4-BE49-F238E27FC236}">
                <a16:creationId xmlns:a16="http://schemas.microsoft.com/office/drawing/2014/main" id="{C47D4770-4AFF-D08B-AD32-309AB5B3C3F1}"/>
              </a:ext>
            </a:extLst>
          </p:cNvPr>
          <p:cNvPicPr>
            <a:picLocks noChangeAspect="1"/>
          </p:cNvPicPr>
          <p:nvPr/>
        </p:nvPicPr>
        <p:blipFill rotWithShape="1">
          <a:blip r:embed="rId3"/>
          <a:srcRect t="32521" b="33952"/>
          <a:stretch/>
        </p:blipFill>
        <p:spPr>
          <a:xfrm>
            <a:off x="526264" y="2727702"/>
            <a:ext cx="11139472" cy="1689315"/>
          </a:xfrm>
          <a:prstGeom prst="rect">
            <a:avLst/>
          </a:prstGeom>
        </p:spPr>
      </p:pic>
      <p:sp>
        <p:nvSpPr>
          <p:cNvPr id="6" name="TextBox 5">
            <a:extLst>
              <a:ext uri="{FF2B5EF4-FFF2-40B4-BE49-F238E27FC236}">
                <a16:creationId xmlns:a16="http://schemas.microsoft.com/office/drawing/2014/main" id="{EBA94122-8110-7AFE-B130-0D4F0BC51822}"/>
              </a:ext>
            </a:extLst>
          </p:cNvPr>
          <p:cNvSpPr txBox="1"/>
          <p:nvPr/>
        </p:nvSpPr>
        <p:spPr>
          <a:xfrm>
            <a:off x="277032" y="6211669"/>
            <a:ext cx="11637936" cy="646331"/>
          </a:xfrm>
          <a:prstGeom prst="rect">
            <a:avLst/>
          </a:prstGeom>
          <a:noFill/>
        </p:spPr>
        <p:txBody>
          <a:bodyPr wrap="square">
            <a:spAutoFit/>
          </a:bodyPr>
          <a:lstStyle/>
          <a:p>
            <a:pPr algn="l"/>
            <a:r>
              <a:rPr lang="en-US" sz="1200" b="0" i="0" dirty="0">
                <a:effectLst/>
                <a:latin typeface="Montserrat" panose="020F0502020204030204" pitchFamily="34" charset="0"/>
              </a:rPr>
              <a:t>Dean CJ, </a:t>
            </a:r>
            <a:r>
              <a:rPr lang="en-US" sz="1200" b="0" i="0" dirty="0" err="1">
                <a:effectLst/>
                <a:latin typeface="Montserrat" panose="020F0502020204030204" pitchFamily="34" charset="0"/>
              </a:rPr>
              <a:t>PeñaMosca</a:t>
            </a:r>
            <a:r>
              <a:rPr lang="en-US" sz="1200" b="0" i="0" dirty="0">
                <a:effectLst/>
                <a:latin typeface="Montserrat" panose="020F0502020204030204" pitchFamily="34" charset="0"/>
              </a:rPr>
              <a:t> F, Ray T, </a:t>
            </a:r>
            <a:r>
              <a:rPr lang="en-US" sz="1200" b="0" i="0" dirty="0" err="1">
                <a:effectLst/>
                <a:latin typeface="Montserrat" panose="020F0502020204030204" pitchFamily="34" charset="0"/>
              </a:rPr>
              <a:t>Wehri</a:t>
            </a:r>
            <a:r>
              <a:rPr lang="en-US" sz="1200" b="0" i="0" dirty="0">
                <a:effectLst/>
                <a:latin typeface="Montserrat" panose="020F0502020204030204" pitchFamily="34" charset="0"/>
              </a:rPr>
              <a:t> TJ, Sharpe K, Antunes AM, Doster E, Fernandes L, Calles VF, Bauman C, Godden S, </a:t>
            </a:r>
            <a:r>
              <a:rPr lang="en-US" sz="1200" b="0" i="0" dirty="0" err="1">
                <a:effectLst/>
                <a:latin typeface="Montserrat" panose="020F0502020204030204" pitchFamily="34" charset="0"/>
              </a:rPr>
              <a:t>Heins</a:t>
            </a:r>
            <a:r>
              <a:rPr lang="en-US" sz="1200" b="0" i="0" dirty="0">
                <a:effectLst/>
                <a:latin typeface="Montserrat" panose="020F0502020204030204" pitchFamily="34" charset="0"/>
              </a:rPr>
              <a:t> B, </a:t>
            </a:r>
            <a:r>
              <a:rPr lang="en-US" sz="1200" b="0" i="0" dirty="0" err="1">
                <a:effectLst/>
                <a:latin typeface="Montserrat" panose="020F0502020204030204" pitchFamily="34" charset="0"/>
              </a:rPr>
              <a:t>Pinedo</a:t>
            </a:r>
            <a:r>
              <a:rPr lang="en-US" sz="1200" b="0" i="0" dirty="0">
                <a:effectLst/>
                <a:latin typeface="Montserrat" panose="020F0502020204030204" pitchFamily="34" charset="0"/>
              </a:rPr>
              <a:t> P, Machado VS, </a:t>
            </a:r>
            <a:r>
              <a:rPr lang="en-US" sz="1200" b="0" i="0" dirty="0" err="1">
                <a:effectLst/>
                <a:latin typeface="Montserrat" panose="020F0502020204030204" pitchFamily="34" charset="0"/>
              </a:rPr>
              <a:t>Caixeta</a:t>
            </a:r>
            <a:r>
              <a:rPr lang="en-US" sz="1200" b="0" i="0" dirty="0">
                <a:effectLst/>
                <a:latin typeface="Montserrat" panose="020F0502020204030204" pitchFamily="34" charset="0"/>
              </a:rPr>
              <a:t> LS, Noyes NR.</a:t>
            </a:r>
            <a:r>
              <a:rPr lang="en-US" sz="1200" b="0" i="0" dirty="0">
                <a:effectLst/>
                <a:latin typeface="Montserrat" pitchFamily="2" charset="77"/>
              </a:rPr>
              <a:t> 2024. Exploring associations between the teat apex metagenome and </a:t>
            </a:r>
            <a:r>
              <a:rPr lang="en-US" sz="1200" b="0" i="1" dirty="0">
                <a:effectLst/>
                <a:latin typeface="Montserrat" pitchFamily="2" charset="77"/>
              </a:rPr>
              <a:t>Staphylococcus aureus</a:t>
            </a:r>
            <a:r>
              <a:rPr lang="en-US" sz="1200" b="0" i="0" dirty="0">
                <a:effectLst/>
                <a:latin typeface="Montserrat" pitchFamily="2" charset="77"/>
              </a:rPr>
              <a:t> intramammary infections in primiparous cows under organic directives. Appl Environ </a:t>
            </a:r>
            <a:r>
              <a:rPr lang="en-US" sz="1200" b="0" i="0" dirty="0" err="1">
                <a:effectLst/>
                <a:latin typeface="Montserrat" pitchFamily="2" charset="77"/>
              </a:rPr>
              <a:t>Microbiol</a:t>
            </a:r>
            <a:r>
              <a:rPr lang="en-US" sz="1200" b="0" i="0" dirty="0">
                <a:effectLst/>
                <a:latin typeface="Montserrat" pitchFamily="2" charset="77"/>
              </a:rPr>
              <a:t> 90:e02234-23.</a:t>
            </a:r>
            <a:r>
              <a:rPr lang="en-US" sz="1200" b="0" i="0" u="sng" dirty="0">
                <a:effectLst/>
                <a:latin typeface="Montserrat" pitchFamily="2" charset="77"/>
                <a:hlinkClick r:id="rId4">
                  <a:extLst>
                    <a:ext uri="{A12FA001-AC4F-418D-AE19-62706E023703}">
                      <ahyp:hlinkClr xmlns:ahyp="http://schemas.microsoft.com/office/drawing/2018/hyperlinkcolor" val="tx"/>
                    </a:ext>
                  </a:extLst>
                </a:hlinkClick>
              </a:rPr>
              <a:t>https://doi.org/10.1128/aem.02234-23</a:t>
            </a:r>
            <a:endParaRPr lang="en-US" sz="1200" b="0" i="0" dirty="0">
              <a:effectLst/>
              <a:latin typeface="Montserrat" pitchFamily="2" charset="77"/>
            </a:endParaRPr>
          </a:p>
        </p:txBody>
      </p:sp>
    </p:spTree>
    <p:extLst>
      <p:ext uri="{BB962C8B-B14F-4D97-AF65-F5344CB8AC3E}">
        <p14:creationId xmlns:p14="http://schemas.microsoft.com/office/powerpoint/2010/main" val="25447884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6D4F1-517B-55EE-19C0-119E7E5A4FA9}"/>
              </a:ext>
            </a:extLst>
          </p:cNvPr>
          <p:cNvSpPr>
            <a:spLocks noGrp="1"/>
          </p:cNvSpPr>
          <p:nvPr>
            <p:ph type="title"/>
          </p:nvPr>
        </p:nvSpPr>
        <p:spPr/>
        <p:txBody>
          <a:bodyPr/>
          <a:lstStyle/>
          <a:p>
            <a:r>
              <a:rPr lang="en-US" dirty="0"/>
              <a:t>Why do we need to do quality assessment? </a:t>
            </a:r>
          </a:p>
        </p:txBody>
      </p:sp>
    </p:spTree>
    <p:extLst>
      <p:ext uri="{BB962C8B-B14F-4D97-AF65-F5344CB8AC3E}">
        <p14:creationId xmlns:p14="http://schemas.microsoft.com/office/powerpoint/2010/main" val="4589239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1701F-4A11-47F5-0B44-50FF670AC918}"/>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75CC392F-BA33-E288-AB5A-F42AF6F66505}"/>
              </a:ext>
            </a:extLst>
          </p:cNvPr>
          <p:cNvSpPr>
            <a:spLocks noGrp="1"/>
          </p:cNvSpPr>
          <p:nvPr>
            <p:ph type="subTitle" idx="1"/>
          </p:nvPr>
        </p:nvSpPr>
        <p:spPr/>
        <p:txBody>
          <a:bodyPr/>
          <a:lstStyle/>
          <a:p>
            <a:endParaRPr lang="en-US"/>
          </a:p>
        </p:txBody>
      </p:sp>
      <p:pic>
        <p:nvPicPr>
          <p:cNvPr id="5" name="slide.url=https://www.polleverywhere.com/free_text_polls/j1siDziZB3IhBV8sm2Yw8">
            <a:extLst>
              <a:ext uri="{FF2B5EF4-FFF2-40B4-BE49-F238E27FC236}">
                <a16:creationId xmlns:a16="http://schemas.microsoft.com/office/drawing/2014/main" id="{548E12CD-4246-4D42-5644-DE43DAE60FD4}"/>
              </a:ext>
            </a:extLst>
          </p:cNvPr>
          <p:cNvPicPr>
            <a:picLocks/>
          </p:cNvPicPr>
          <p:nvPr/>
        </p:nvPicPr>
        <p:blipFill>
          <a:blip r:embed="rId3"/>
          <a:stretch>
            <a:fillRect/>
          </a:stretch>
        </p:blipFill>
        <p:spPr>
          <a:xfrm>
            <a:off x="63500" y="63500"/>
            <a:ext cx="12065000" cy="6731000"/>
          </a:xfrm>
          <a:prstGeom prst="rect">
            <a:avLst/>
          </a:prstGeom>
        </p:spPr>
      </p:pic>
    </p:spTree>
    <p:extLst>
      <p:ext uri="{BB962C8B-B14F-4D97-AF65-F5344CB8AC3E}">
        <p14:creationId xmlns:p14="http://schemas.microsoft.com/office/powerpoint/2010/main" val="29942493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AC4AAE4-924C-CD4B-99E7-AA00D3F8A463}"/>
              </a:ext>
            </a:extLst>
          </p:cNvPr>
          <p:cNvSpPr/>
          <p:nvPr/>
        </p:nvSpPr>
        <p:spPr>
          <a:xfrm>
            <a:off x="4970721" y="978195"/>
            <a:ext cx="2344479" cy="404038"/>
          </a:xfrm>
          <a:prstGeom prst="rect">
            <a:avLst/>
          </a:prstGeom>
          <a:noFill/>
          <a:ln w="857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Left Arrow 3">
            <a:extLst>
              <a:ext uri="{FF2B5EF4-FFF2-40B4-BE49-F238E27FC236}">
                <a16:creationId xmlns:a16="http://schemas.microsoft.com/office/drawing/2014/main" id="{C464961E-706E-E64E-B148-3AAB6975EB1F}"/>
              </a:ext>
            </a:extLst>
          </p:cNvPr>
          <p:cNvSpPr/>
          <p:nvPr/>
        </p:nvSpPr>
        <p:spPr>
          <a:xfrm>
            <a:off x="7362152" y="978195"/>
            <a:ext cx="689553" cy="404038"/>
          </a:xfrm>
          <a:prstGeom prst="left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A diagram of a pipeline&#10;&#10;Description automatically generated">
            <a:extLst>
              <a:ext uri="{FF2B5EF4-FFF2-40B4-BE49-F238E27FC236}">
                <a16:creationId xmlns:a16="http://schemas.microsoft.com/office/drawing/2014/main" id="{7AB703E3-4FD4-2944-7EAD-0393B328275E}"/>
              </a:ext>
            </a:extLst>
          </p:cNvPr>
          <p:cNvPicPr>
            <a:picLocks noChangeAspect="1"/>
          </p:cNvPicPr>
          <p:nvPr/>
        </p:nvPicPr>
        <p:blipFill>
          <a:blip r:embed="rId3"/>
          <a:stretch>
            <a:fillRect/>
          </a:stretch>
        </p:blipFill>
        <p:spPr>
          <a:xfrm>
            <a:off x="3124200" y="0"/>
            <a:ext cx="5943600" cy="6858000"/>
          </a:xfrm>
          <a:prstGeom prst="rect">
            <a:avLst/>
          </a:prstGeom>
        </p:spPr>
      </p:pic>
    </p:spTree>
    <p:extLst>
      <p:ext uri="{BB962C8B-B14F-4D97-AF65-F5344CB8AC3E}">
        <p14:creationId xmlns:p14="http://schemas.microsoft.com/office/powerpoint/2010/main" val="30810220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6D4F1-517B-55EE-19C0-119E7E5A4FA9}"/>
              </a:ext>
            </a:extLst>
          </p:cNvPr>
          <p:cNvSpPr>
            <a:spLocks noGrp="1"/>
          </p:cNvSpPr>
          <p:nvPr>
            <p:ph type="title"/>
          </p:nvPr>
        </p:nvSpPr>
        <p:spPr/>
        <p:txBody>
          <a:bodyPr/>
          <a:lstStyle/>
          <a:p>
            <a:r>
              <a:rPr lang="en-US" dirty="0"/>
              <a:t>Why do we need to do quality assessment? </a:t>
            </a:r>
          </a:p>
        </p:txBody>
      </p:sp>
      <p:sp>
        <p:nvSpPr>
          <p:cNvPr id="3" name="Content Placeholder 2">
            <a:extLst>
              <a:ext uri="{FF2B5EF4-FFF2-40B4-BE49-F238E27FC236}">
                <a16:creationId xmlns:a16="http://schemas.microsoft.com/office/drawing/2014/main" id="{30750D01-FA1E-BA1E-B883-AAB1CB932ED9}"/>
              </a:ext>
            </a:extLst>
          </p:cNvPr>
          <p:cNvSpPr>
            <a:spLocks noGrp="1"/>
          </p:cNvSpPr>
          <p:nvPr>
            <p:ph idx="1"/>
          </p:nvPr>
        </p:nvSpPr>
        <p:spPr/>
        <p:txBody>
          <a:bodyPr>
            <a:normAutofit/>
          </a:bodyPr>
          <a:lstStyle/>
          <a:p>
            <a:pPr marL="514350" indent="-514350">
              <a:spcAft>
                <a:spcPts val="1200"/>
              </a:spcAft>
              <a:buFont typeface="+mj-lt"/>
              <a:buAutoNum type="arabicPeriod"/>
            </a:pPr>
            <a:r>
              <a:rPr lang="en-US" sz="3600" dirty="0"/>
              <a:t>Because sequence data can have errors – both expected and unexpected</a:t>
            </a:r>
          </a:p>
        </p:txBody>
      </p:sp>
    </p:spTree>
    <p:extLst>
      <p:ext uri="{BB962C8B-B14F-4D97-AF65-F5344CB8AC3E}">
        <p14:creationId xmlns:p14="http://schemas.microsoft.com/office/powerpoint/2010/main" val="24523682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DB379-545A-4444-E1E1-D9C4226C5050}"/>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DA966B73-A9F8-D414-F357-E72E3181631E}"/>
              </a:ext>
            </a:extLst>
          </p:cNvPr>
          <p:cNvSpPr>
            <a:spLocks noGrp="1"/>
          </p:cNvSpPr>
          <p:nvPr>
            <p:ph type="subTitle" idx="1"/>
          </p:nvPr>
        </p:nvSpPr>
        <p:spPr/>
        <p:txBody>
          <a:bodyPr/>
          <a:lstStyle/>
          <a:p>
            <a:endParaRPr lang="en-US"/>
          </a:p>
        </p:txBody>
      </p:sp>
      <p:pic>
        <p:nvPicPr>
          <p:cNvPr id="5" name="slide.url=https://www.polleverywhere.com/free_text_polls/KZjPvYm5R6Xpccb4pvfrG">
            <a:extLst>
              <a:ext uri="{FF2B5EF4-FFF2-40B4-BE49-F238E27FC236}">
                <a16:creationId xmlns:a16="http://schemas.microsoft.com/office/drawing/2014/main" id="{558F3FBF-D590-9124-6A0A-4072E7B93D32}"/>
              </a:ext>
            </a:extLst>
          </p:cNvPr>
          <p:cNvPicPr>
            <a:picLocks/>
          </p:cNvPicPr>
          <p:nvPr/>
        </p:nvPicPr>
        <p:blipFill>
          <a:blip r:embed="rId3"/>
          <a:stretch>
            <a:fillRect/>
          </a:stretch>
        </p:blipFill>
        <p:spPr>
          <a:xfrm>
            <a:off x="63500" y="63500"/>
            <a:ext cx="12065000" cy="6731000"/>
          </a:xfrm>
          <a:prstGeom prst="rect">
            <a:avLst/>
          </a:prstGeom>
        </p:spPr>
      </p:pic>
    </p:spTree>
    <p:extLst>
      <p:ext uri="{BB962C8B-B14F-4D97-AF65-F5344CB8AC3E}">
        <p14:creationId xmlns:p14="http://schemas.microsoft.com/office/powerpoint/2010/main" val="4814379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4">
            <a:extLst>
              <a:ext uri="{FF2B5EF4-FFF2-40B4-BE49-F238E27FC236}">
                <a16:creationId xmlns:a16="http://schemas.microsoft.com/office/drawing/2014/main" id="{28381B47-E3AA-6245-9B30-AFEBA780130D}"/>
              </a:ext>
            </a:extLst>
          </p:cNvPr>
          <p:cNvSpPr txBox="1"/>
          <p:nvPr/>
        </p:nvSpPr>
        <p:spPr>
          <a:xfrm>
            <a:off x="205905" y="1502688"/>
            <a:ext cx="11778712" cy="5355312"/>
          </a:xfrm>
          <a:prstGeom prst="rect">
            <a:avLst/>
          </a:prstGeom>
        </p:spPr>
        <p:txBody>
          <a:bodyPr vert="horz" wrap="square" lIns="0" tIns="0" rIns="0" bIns="0" rtlCol="0">
            <a:spAutoFit/>
          </a:bodyPr>
          <a:lstStyle/>
          <a:p>
            <a:pPr marL="469900" indent="-457200">
              <a:buFont typeface="Arial" panose="020B0604020202020204" pitchFamily="34" charset="0"/>
              <a:buChar char="•"/>
            </a:pPr>
            <a:r>
              <a:rPr sz="2800" spc="145" dirty="0">
                <a:latin typeface="Calibri" panose="020F0502020204030204" pitchFamily="34" charset="0"/>
                <a:cs typeface="Calibri" panose="020F0502020204030204" pitchFamily="34" charset="0"/>
              </a:rPr>
              <a:t>E</a:t>
            </a:r>
            <a:r>
              <a:rPr sz="2800" spc="315" dirty="0">
                <a:latin typeface="Calibri" panose="020F0502020204030204" pitchFamily="34" charset="0"/>
                <a:cs typeface="Calibri" panose="020F0502020204030204" pitchFamily="34" charset="0"/>
              </a:rPr>
              <a:t>a</a:t>
            </a:r>
            <a:r>
              <a:rPr sz="2800" spc="160" dirty="0">
                <a:latin typeface="Calibri" panose="020F0502020204030204" pitchFamily="34" charset="0"/>
                <a:cs typeface="Calibri" panose="020F0502020204030204" pitchFamily="34" charset="0"/>
              </a:rPr>
              <a:t>c</a:t>
            </a:r>
            <a:r>
              <a:rPr sz="2800" spc="155" dirty="0">
                <a:latin typeface="Calibri" panose="020F0502020204030204" pitchFamily="34" charset="0"/>
                <a:cs typeface="Calibri" panose="020F0502020204030204" pitchFamily="34" charset="0"/>
              </a:rPr>
              <a:t>h</a:t>
            </a:r>
            <a:r>
              <a:rPr sz="2800" spc="75" dirty="0">
                <a:latin typeface="Calibri" panose="020F0502020204030204" pitchFamily="34" charset="0"/>
                <a:cs typeface="Calibri" panose="020F0502020204030204" pitchFamily="34" charset="0"/>
              </a:rPr>
              <a:t> </a:t>
            </a:r>
            <a:r>
              <a:rPr sz="2800" spc="305" dirty="0">
                <a:latin typeface="Calibri" panose="020F0502020204030204" pitchFamily="34" charset="0"/>
                <a:cs typeface="Calibri" panose="020F0502020204030204" pitchFamily="34" charset="0"/>
              </a:rPr>
              <a:t>s</a:t>
            </a:r>
            <a:r>
              <a:rPr sz="2800" spc="315" dirty="0">
                <a:latin typeface="Calibri" panose="020F0502020204030204" pitchFamily="34" charset="0"/>
                <a:cs typeface="Calibri" panose="020F0502020204030204" pitchFamily="34" charset="0"/>
              </a:rPr>
              <a:t>e</a:t>
            </a:r>
            <a:r>
              <a:rPr sz="2800" spc="155" dirty="0">
                <a:latin typeface="Calibri" panose="020F0502020204030204" pitchFamily="34" charset="0"/>
                <a:cs typeface="Calibri" panose="020F0502020204030204" pitchFamily="34" charset="0"/>
              </a:rPr>
              <a:t>q</a:t>
            </a:r>
            <a:r>
              <a:rPr sz="2800" spc="145" dirty="0">
                <a:latin typeface="Calibri" panose="020F0502020204030204" pitchFamily="34" charset="0"/>
                <a:cs typeface="Calibri" panose="020F0502020204030204" pitchFamily="34" charset="0"/>
              </a:rPr>
              <a:t>u</a:t>
            </a:r>
            <a:r>
              <a:rPr sz="2800" spc="325" dirty="0">
                <a:latin typeface="Calibri" panose="020F0502020204030204" pitchFamily="34" charset="0"/>
                <a:cs typeface="Calibri" panose="020F0502020204030204" pitchFamily="34" charset="0"/>
              </a:rPr>
              <a:t>e</a:t>
            </a:r>
            <a:r>
              <a:rPr sz="2800" spc="155" dirty="0">
                <a:latin typeface="Calibri" panose="020F0502020204030204" pitchFamily="34" charset="0"/>
                <a:cs typeface="Calibri" panose="020F0502020204030204" pitchFamily="34" charset="0"/>
              </a:rPr>
              <a:t>n</a:t>
            </a:r>
            <a:r>
              <a:rPr sz="2800" spc="150" dirty="0">
                <a:latin typeface="Calibri" panose="020F0502020204030204" pitchFamily="34" charset="0"/>
                <a:cs typeface="Calibri" panose="020F0502020204030204" pitchFamily="34" charset="0"/>
              </a:rPr>
              <a:t>c</a:t>
            </a:r>
            <a:r>
              <a:rPr sz="2800" dirty="0">
                <a:latin typeface="Calibri" panose="020F0502020204030204" pitchFamily="34" charset="0"/>
                <a:cs typeface="Calibri" panose="020F0502020204030204" pitchFamily="34" charset="0"/>
              </a:rPr>
              <a:t>i</a:t>
            </a:r>
            <a:r>
              <a:rPr sz="2800" spc="10" dirty="0">
                <a:latin typeface="Calibri" panose="020F0502020204030204" pitchFamily="34" charset="0"/>
                <a:cs typeface="Calibri" panose="020F0502020204030204" pitchFamily="34" charset="0"/>
              </a:rPr>
              <a:t>n</a:t>
            </a:r>
            <a:r>
              <a:rPr sz="2800" spc="155" dirty="0">
                <a:latin typeface="Calibri" panose="020F0502020204030204" pitchFamily="34" charset="0"/>
                <a:cs typeface="Calibri" panose="020F0502020204030204" pitchFamily="34" charset="0"/>
              </a:rPr>
              <a:t>g</a:t>
            </a:r>
            <a:r>
              <a:rPr sz="2800" spc="75" dirty="0">
                <a:latin typeface="Calibri" panose="020F0502020204030204" pitchFamily="34" charset="0"/>
                <a:cs typeface="Calibri" panose="020F0502020204030204" pitchFamily="34" charset="0"/>
              </a:rPr>
              <a:t> </a:t>
            </a:r>
            <a:r>
              <a:rPr sz="2800" spc="170" dirty="0">
                <a:latin typeface="Calibri" panose="020F0502020204030204" pitchFamily="34" charset="0"/>
                <a:cs typeface="Calibri" panose="020F0502020204030204" pitchFamily="34" charset="0"/>
              </a:rPr>
              <a:t>m</a:t>
            </a:r>
            <a:r>
              <a:rPr sz="2800" spc="315" dirty="0">
                <a:latin typeface="Calibri" panose="020F0502020204030204" pitchFamily="34" charset="0"/>
                <a:cs typeface="Calibri" panose="020F0502020204030204" pitchFamily="34" charset="0"/>
              </a:rPr>
              <a:t>e</a:t>
            </a:r>
            <a:r>
              <a:rPr sz="2800" spc="-5" dirty="0">
                <a:latin typeface="Calibri" panose="020F0502020204030204" pitchFamily="34" charset="0"/>
                <a:cs typeface="Calibri" panose="020F0502020204030204" pitchFamily="34" charset="0"/>
              </a:rPr>
              <a:t>t</a:t>
            </a:r>
            <a:r>
              <a:rPr sz="2800" spc="155" dirty="0">
                <a:latin typeface="Calibri" panose="020F0502020204030204" pitchFamily="34" charset="0"/>
                <a:cs typeface="Calibri" panose="020F0502020204030204" pitchFamily="34" charset="0"/>
              </a:rPr>
              <a:t>hod</a:t>
            </a:r>
            <a:r>
              <a:rPr sz="2800" spc="85" dirty="0">
                <a:latin typeface="Calibri" panose="020F0502020204030204" pitchFamily="34" charset="0"/>
                <a:cs typeface="Calibri" panose="020F0502020204030204" pitchFamily="34" charset="0"/>
              </a:rPr>
              <a:t> </a:t>
            </a:r>
            <a:r>
              <a:rPr sz="2800" spc="155" dirty="0">
                <a:latin typeface="Calibri" panose="020F0502020204030204" pitchFamily="34" charset="0"/>
                <a:cs typeface="Calibri" panose="020F0502020204030204" pitchFamily="34" charset="0"/>
              </a:rPr>
              <a:t>h</a:t>
            </a:r>
            <a:r>
              <a:rPr sz="2800" spc="315" dirty="0">
                <a:latin typeface="Calibri" panose="020F0502020204030204" pitchFamily="34" charset="0"/>
                <a:cs typeface="Calibri" panose="020F0502020204030204" pitchFamily="34" charset="0"/>
              </a:rPr>
              <a:t>a</a:t>
            </a:r>
            <a:r>
              <a:rPr sz="2800" spc="305" dirty="0">
                <a:latin typeface="Calibri" panose="020F0502020204030204" pitchFamily="34" charset="0"/>
                <a:cs typeface="Calibri" panose="020F0502020204030204" pitchFamily="34" charset="0"/>
              </a:rPr>
              <a:t>s</a:t>
            </a:r>
            <a:r>
              <a:rPr sz="2800" spc="70" dirty="0">
                <a:latin typeface="Calibri" panose="020F0502020204030204" pitchFamily="34" charset="0"/>
                <a:cs typeface="Calibri" panose="020F0502020204030204" pitchFamily="34" charset="0"/>
              </a:rPr>
              <a:t> </a:t>
            </a:r>
            <a:r>
              <a:rPr sz="2800" spc="305" dirty="0">
                <a:latin typeface="Calibri" panose="020F0502020204030204" pitchFamily="34" charset="0"/>
                <a:cs typeface="Calibri" panose="020F0502020204030204" pitchFamily="34" charset="0"/>
              </a:rPr>
              <a:t>s</a:t>
            </a:r>
            <a:r>
              <a:rPr sz="2800" dirty="0">
                <a:latin typeface="Calibri" panose="020F0502020204030204" pitchFamily="34" charset="0"/>
                <a:cs typeface="Calibri" panose="020F0502020204030204" pitchFamily="34" charset="0"/>
              </a:rPr>
              <a:t>y</a:t>
            </a:r>
            <a:r>
              <a:rPr sz="2800" spc="305" dirty="0">
                <a:latin typeface="Calibri" panose="020F0502020204030204" pitchFamily="34" charset="0"/>
                <a:cs typeface="Calibri" panose="020F0502020204030204" pitchFamily="34" charset="0"/>
              </a:rPr>
              <a:t>s</a:t>
            </a:r>
            <a:r>
              <a:rPr sz="2800" spc="-5" dirty="0">
                <a:latin typeface="Calibri" panose="020F0502020204030204" pitchFamily="34" charset="0"/>
                <a:cs typeface="Calibri" panose="020F0502020204030204" pitchFamily="34" charset="0"/>
              </a:rPr>
              <a:t>t</a:t>
            </a:r>
            <a:r>
              <a:rPr sz="2800" spc="315" dirty="0">
                <a:latin typeface="Calibri" panose="020F0502020204030204" pitchFamily="34" charset="0"/>
                <a:cs typeface="Calibri" panose="020F0502020204030204" pitchFamily="34" charset="0"/>
              </a:rPr>
              <a:t>e</a:t>
            </a:r>
            <a:r>
              <a:rPr sz="2800" spc="240" dirty="0">
                <a:latin typeface="Calibri" panose="020F0502020204030204" pitchFamily="34" charset="0"/>
                <a:cs typeface="Calibri" panose="020F0502020204030204" pitchFamily="34" charset="0"/>
              </a:rPr>
              <a:t>ma</a:t>
            </a:r>
            <a:r>
              <a:rPr sz="2800" spc="5" dirty="0">
                <a:latin typeface="Calibri" panose="020F0502020204030204" pitchFamily="34" charset="0"/>
                <a:cs typeface="Calibri" panose="020F0502020204030204" pitchFamily="34" charset="0"/>
              </a:rPr>
              <a:t>t</a:t>
            </a:r>
            <a:r>
              <a:rPr sz="2800" dirty="0">
                <a:latin typeface="Calibri" panose="020F0502020204030204" pitchFamily="34" charset="0"/>
                <a:cs typeface="Calibri" panose="020F0502020204030204" pitchFamily="34" charset="0"/>
              </a:rPr>
              <a:t>i</a:t>
            </a:r>
            <a:r>
              <a:rPr sz="2800" spc="10" dirty="0">
                <a:latin typeface="Calibri" panose="020F0502020204030204" pitchFamily="34" charset="0"/>
                <a:cs typeface="Calibri" panose="020F0502020204030204" pitchFamily="34" charset="0"/>
              </a:rPr>
              <a:t>c</a:t>
            </a:r>
            <a:r>
              <a:rPr sz="2800" spc="80" dirty="0">
                <a:latin typeface="Calibri" panose="020F0502020204030204" pitchFamily="34" charset="0"/>
                <a:cs typeface="Calibri" panose="020F0502020204030204" pitchFamily="34" charset="0"/>
              </a:rPr>
              <a:t> </a:t>
            </a:r>
            <a:r>
              <a:rPr sz="2800" spc="315" dirty="0">
                <a:latin typeface="Calibri" panose="020F0502020204030204" pitchFamily="34" charset="0"/>
                <a:cs typeface="Calibri" panose="020F0502020204030204" pitchFamily="34" charset="0"/>
              </a:rPr>
              <a:t>e</a:t>
            </a:r>
            <a:r>
              <a:rPr sz="2800" spc="5" dirty="0">
                <a:latin typeface="Calibri" panose="020F0502020204030204" pitchFamily="34" charset="0"/>
                <a:cs typeface="Calibri" panose="020F0502020204030204" pitchFamily="34" charset="0"/>
              </a:rPr>
              <a:t>rr</a:t>
            </a:r>
            <a:r>
              <a:rPr sz="2800" spc="145" dirty="0">
                <a:latin typeface="Calibri" panose="020F0502020204030204" pitchFamily="34" charset="0"/>
                <a:cs typeface="Calibri" panose="020F0502020204030204" pitchFamily="34" charset="0"/>
              </a:rPr>
              <a:t>o</a:t>
            </a:r>
            <a:r>
              <a:rPr sz="2800" spc="15" dirty="0">
                <a:latin typeface="Calibri" panose="020F0502020204030204" pitchFamily="34" charset="0"/>
                <a:cs typeface="Calibri" panose="020F0502020204030204" pitchFamily="34" charset="0"/>
              </a:rPr>
              <a:t>r</a:t>
            </a:r>
            <a:r>
              <a:rPr sz="2800" spc="295" dirty="0">
                <a:latin typeface="Calibri" panose="020F0502020204030204" pitchFamily="34" charset="0"/>
                <a:cs typeface="Calibri" panose="020F0502020204030204" pitchFamily="34" charset="0"/>
              </a:rPr>
              <a:t>s</a:t>
            </a:r>
            <a:r>
              <a:rPr sz="2800" spc="5" dirty="0">
                <a:latin typeface="Calibri" panose="020F0502020204030204" pitchFamily="34" charset="0"/>
                <a:cs typeface="Calibri" panose="020F0502020204030204" pitchFamily="34" charset="0"/>
              </a:rPr>
              <a:t>:</a:t>
            </a:r>
            <a:endParaRPr lang="en-US" sz="2800" spc="5" dirty="0">
              <a:latin typeface="Calibri" panose="020F0502020204030204" pitchFamily="34" charset="0"/>
              <a:cs typeface="Calibri" panose="020F0502020204030204" pitchFamily="34" charset="0"/>
            </a:endParaRPr>
          </a:p>
          <a:p>
            <a:pPr marL="927100" lvl="1" indent="-457200">
              <a:buFont typeface="System Font Regular"/>
              <a:buChar char="-"/>
            </a:pPr>
            <a:r>
              <a:rPr lang="en-US" sz="2800" spc="-155" dirty="0">
                <a:latin typeface="Calibri" panose="020F0502020204030204" pitchFamily="34" charset="0"/>
                <a:cs typeface="Calibri" panose="020F0502020204030204" pitchFamily="34" charset="0"/>
              </a:rPr>
              <a:t>I</a:t>
            </a:r>
            <a:r>
              <a:rPr lang="en-US" sz="2800" spc="-120" dirty="0">
                <a:latin typeface="Calibri" panose="020F0502020204030204" pitchFamily="34" charset="0"/>
                <a:cs typeface="Calibri" panose="020F0502020204030204" pitchFamily="34" charset="0"/>
              </a:rPr>
              <a:t>l</a:t>
            </a:r>
            <a:r>
              <a:rPr lang="en-US" sz="2800" spc="-135" dirty="0">
                <a:latin typeface="Calibri" panose="020F0502020204030204" pitchFamily="34" charset="0"/>
                <a:cs typeface="Calibri" panose="020F0502020204030204" pitchFamily="34" charset="0"/>
              </a:rPr>
              <a:t>l</a:t>
            </a:r>
            <a:r>
              <a:rPr lang="en-US" sz="2800" spc="85" dirty="0">
                <a:latin typeface="Calibri" panose="020F0502020204030204" pitchFamily="34" charset="0"/>
                <a:cs typeface="Calibri" panose="020F0502020204030204" pitchFamily="34" charset="0"/>
              </a:rPr>
              <a:t>u</a:t>
            </a:r>
            <a:r>
              <a:rPr lang="en-US" sz="2800" spc="135" dirty="0">
                <a:latin typeface="Calibri" panose="020F0502020204030204" pitchFamily="34" charset="0"/>
                <a:cs typeface="Calibri" panose="020F0502020204030204" pitchFamily="34" charset="0"/>
              </a:rPr>
              <a:t>m</a:t>
            </a:r>
            <a:r>
              <a:rPr lang="en-US" sz="2800" spc="-135" dirty="0">
                <a:latin typeface="Calibri" panose="020F0502020204030204" pitchFamily="34" charset="0"/>
                <a:cs typeface="Calibri" panose="020F0502020204030204" pitchFamily="34" charset="0"/>
              </a:rPr>
              <a:t>i</a:t>
            </a:r>
            <a:r>
              <a:rPr lang="en-US" sz="2800" spc="135" dirty="0">
                <a:latin typeface="Calibri" panose="020F0502020204030204" pitchFamily="34" charset="0"/>
                <a:cs typeface="Calibri" panose="020F0502020204030204" pitchFamily="34" charset="0"/>
              </a:rPr>
              <a:t>na</a:t>
            </a:r>
            <a:r>
              <a:rPr lang="en-US" sz="2800" spc="85" dirty="0">
                <a:latin typeface="Calibri" panose="020F0502020204030204" pitchFamily="34" charset="0"/>
                <a:cs typeface="Calibri" panose="020F0502020204030204" pitchFamily="34" charset="0"/>
              </a:rPr>
              <a:t>:</a:t>
            </a:r>
            <a:r>
              <a:rPr lang="en-US" sz="2800" spc="45" dirty="0">
                <a:latin typeface="Calibri" panose="020F0502020204030204" pitchFamily="34" charset="0"/>
                <a:cs typeface="Calibri" panose="020F0502020204030204" pitchFamily="34" charset="0"/>
              </a:rPr>
              <a:t> </a:t>
            </a:r>
            <a:r>
              <a:rPr lang="en-US" sz="2800" spc="-5" dirty="0">
                <a:latin typeface="Calibri" panose="020F0502020204030204" pitchFamily="34" charset="0"/>
                <a:cs typeface="Calibri" panose="020F0502020204030204" pitchFamily="34" charset="0"/>
              </a:rPr>
              <a:t>r</a:t>
            </a:r>
            <a:r>
              <a:rPr lang="en-US" sz="2800" spc="200" dirty="0">
                <a:latin typeface="Calibri" panose="020F0502020204030204" pitchFamily="34" charset="0"/>
                <a:cs typeface="Calibri" panose="020F0502020204030204" pitchFamily="34" charset="0"/>
              </a:rPr>
              <a:t>ea</a:t>
            </a:r>
            <a:r>
              <a:rPr lang="en-US" sz="2800" spc="235" dirty="0">
                <a:latin typeface="Calibri" panose="020F0502020204030204" pitchFamily="34" charset="0"/>
                <a:cs typeface="Calibri" panose="020F0502020204030204" pitchFamily="34" charset="0"/>
              </a:rPr>
              <a:t>d</a:t>
            </a:r>
            <a:r>
              <a:rPr lang="en-US" sz="2800" spc="55" dirty="0">
                <a:latin typeface="Calibri" panose="020F0502020204030204" pitchFamily="34" charset="0"/>
                <a:cs typeface="Calibri" panose="020F0502020204030204" pitchFamily="34" charset="0"/>
              </a:rPr>
              <a:t> </a:t>
            </a:r>
            <a:r>
              <a:rPr lang="en-US" sz="2800" spc="95" dirty="0">
                <a:latin typeface="Calibri" panose="020F0502020204030204" pitchFamily="34" charset="0"/>
                <a:cs typeface="Calibri" panose="020F0502020204030204" pitchFamily="34" charset="0"/>
              </a:rPr>
              <a:t>qua</a:t>
            </a:r>
            <a:r>
              <a:rPr lang="en-US" sz="2800" spc="60" dirty="0">
                <a:latin typeface="Calibri" panose="020F0502020204030204" pitchFamily="34" charset="0"/>
                <a:cs typeface="Calibri" panose="020F0502020204030204" pitchFamily="34" charset="0"/>
              </a:rPr>
              <a:t>l</a:t>
            </a:r>
            <a:r>
              <a:rPr lang="en-US" sz="2800" spc="-145" dirty="0">
                <a:latin typeface="Calibri" panose="020F0502020204030204" pitchFamily="34" charset="0"/>
                <a:cs typeface="Calibri" panose="020F0502020204030204" pitchFamily="34" charset="0"/>
              </a:rPr>
              <a:t>i</a:t>
            </a:r>
            <a:r>
              <a:rPr lang="en-US" sz="2800" spc="-15" dirty="0">
                <a:latin typeface="Calibri" panose="020F0502020204030204" pitchFamily="34" charset="0"/>
                <a:cs typeface="Calibri" panose="020F0502020204030204" pitchFamily="34" charset="0"/>
              </a:rPr>
              <a:t>ty</a:t>
            </a:r>
            <a:r>
              <a:rPr lang="en-US" sz="2800" spc="65" dirty="0">
                <a:latin typeface="Calibri" panose="020F0502020204030204" pitchFamily="34" charset="0"/>
                <a:cs typeface="Calibri" panose="020F0502020204030204" pitchFamily="34" charset="0"/>
              </a:rPr>
              <a:t> </a:t>
            </a:r>
            <a:r>
              <a:rPr lang="en-US" sz="2800" spc="-150" dirty="0">
                <a:latin typeface="Calibri" panose="020F0502020204030204" pitchFamily="34" charset="0"/>
                <a:cs typeface="Calibri" panose="020F0502020204030204" pitchFamily="34" charset="0"/>
              </a:rPr>
              <a:t>declines</a:t>
            </a:r>
            <a:r>
              <a:rPr lang="en-US" sz="2800" spc="55" dirty="0">
                <a:latin typeface="Calibri" panose="020F0502020204030204" pitchFamily="34" charset="0"/>
                <a:cs typeface="Calibri" panose="020F0502020204030204" pitchFamily="34" charset="0"/>
              </a:rPr>
              <a:t> </a:t>
            </a:r>
            <a:r>
              <a:rPr lang="en-US" sz="2800" spc="-25" dirty="0">
                <a:latin typeface="Calibri" panose="020F0502020204030204" pitchFamily="34" charset="0"/>
                <a:cs typeface="Calibri" panose="020F0502020204030204" pitchFamily="34" charset="0"/>
              </a:rPr>
              <a:t>t</a:t>
            </a:r>
            <a:r>
              <a:rPr lang="en-US" sz="2800" spc="40" dirty="0">
                <a:latin typeface="Calibri" panose="020F0502020204030204" pitchFamily="34" charset="0"/>
                <a:cs typeface="Calibri" panose="020F0502020204030204" pitchFamily="34" charset="0"/>
              </a:rPr>
              <a:t>o</a:t>
            </a:r>
            <a:r>
              <a:rPr lang="en-US" sz="2800" spc="75" dirty="0">
                <a:latin typeface="Calibri" panose="020F0502020204030204" pitchFamily="34" charset="0"/>
                <a:cs typeface="Calibri" panose="020F0502020204030204" pitchFamily="34" charset="0"/>
              </a:rPr>
              <a:t>w</a:t>
            </a:r>
            <a:r>
              <a:rPr lang="en-US" sz="2800" spc="250" dirty="0">
                <a:latin typeface="Calibri" panose="020F0502020204030204" pitchFamily="34" charset="0"/>
                <a:cs typeface="Calibri" panose="020F0502020204030204" pitchFamily="34" charset="0"/>
              </a:rPr>
              <a:t>a</a:t>
            </a:r>
            <a:r>
              <a:rPr lang="en-US" sz="2800" spc="-5" dirty="0">
                <a:latin typeface="Calibri" panose="020F0502020204030204" pitchFamily="34" charset="0"/>
                <a:cs typeface="Calibri" panose="020F0502020204030204" pitchFamily="34" charset="0"/>
              </a:rPr>
              <a:t>r</a:t>
            </a:r>
            <a:r>
              <a:rPr lang="en-US" sz="2800" spc="125" dirty="0">
                <a:latin typeface="Calibri" panose="020F0502020204030204" pitchFamily="34" charset="0"/>
                <a:cs typeface="Calibri" panose="020F0502020204030204" pitchFamily="34" charset="0"/>
              </a:rPr>
              <a:t>d</a:t>
            </a:r>
            <a:r>
              <a:rPr lang="en-US" sz="2800" spc="60" dirty="0">
                <a:latin typeface="Calibri" panose="020F0502020204030204" pitchFamily="34" charset="0"/>
                <a:cs typeface="Calibri" panose="020F0502020204030204" pitchFamily="34" charset="0"/>
              </a:rPr>
              <a:t> </a:t>
            </a:r>
            <a:r>
              <a:rPr lang="en-US" sz="2800" spc="160" dirty="0">
                <a:latin typeface="Calibri" panose="020F0502020204030204" pitchFamily="34" charset="0"/>
                <a:cs typeface="Calibri" panose="020F0502020204030204" pitchFamily="34" charset="0"/>
              </a:rPr>
              <a:t>end</a:t>
            </a:r>
            <a:r>
              <a:rPr lang="en-US" sz="2800" spc="80" dirty="0">
                <a:latin typeface="Calibri" panose="020F0502020204030204" pitchFamily="34" charset="0"/>
                <a:cs typeface="Calibri" panose="020F0502020204030204" pitchFamily="34" charset="0"/>
              </a:rPr>
              <a:t> </a:t>
            </a:r>
            <a:r>
              <a:rPr lang="en-US" sz="2800" spc="-5" dirty="0">
                <a:latin typeface="Calibri" panose="020F0502020204030204" pitchFamily="34" charset="0"/>
                <a:cs typeface="Calibri" panose="020F0502020204030204" pitchFamily="34" charset="0"/>
              </a:rPr>
              <a:t>o</a:t>
            </a:r>
            <a:r>
              <a:rPr lang="en-US" sz="2800" dirty="0">
                <a:latin typeface="Calibri" panose="020F0502020204030204" pitchFamily="34" charset="0"/>
                <a:cs typeface="Calibri" panose="020F0502020204030204" pitchFamily="34" charset="0"/>
              </a:rPr>
              <a:t>f</a:t>
            </a:r>
            <a:r>
              <a:rPr lang="en-US" sz="2800" spc="60" dirty="0">
                <a:latin typeface="Calibri" panose="020F0502020204030204" pitchFamily="34" charset="0"/>
                <a:cs typeface="Calibri" panose="020F0502020204030204" pitchFamily="34" charset="0"/>
              </a:rPr>
              <a:t> </a:t>
            </a:r>
            <a:r>
              <a:rPr lang="en-US" sz="2800" spc="-5" dirty="0">
                <a:latin typeface="Calibri" panose="020F0502020204030204" pitchFamily="34" charset="0"/>
                <a:cs typeface="Calibri" panose="020F0502020204030204" pitchFamily="34" charset="0"/>
              </a:rPr>
              <a:t>r</a:t>
            </a:r>
            <a:r>
              <a:rPr lang="en-US" sz="2800" spc="210" dirty="0">
                <a:latin typeface="Calibri" panose="020F0502020204030204" pitchFamily="34" charset="0"/>
                <a:cs typeface="Calibri" panose="020F0502020204030204" pitchFamily="34" charset="0"/>
              </a:rPr>
              <a:t>ead </a:t>
            </a:r>
            <a:r>
              <a:rPr lang="en-US" sz="2800" spc="-5" dirty="0">
                <a:latin typeface="Calibri" panose="020F0502020204030204" pitchFamily="34" charset="0"/>
                <a:cs typeface="Calibri" panose="020F0502020204030204" pitchFamily="34" charset="0"/>
              </a:rPr>
              <a:t>(</a:t>
            </a:r>
            <a:r>
              <a:rPr lang="en-US" sz="2800" spc="200" dirty="0">
                <a:latin typeface="Calibri" panose="020F0502020204030204" pitchFamily="34" charset="0"/>
                <a:cs typeface="Calibri" panose="020F0502020204030204" pitchFamily="34" charset="0"/>
              </a:rPr>
              <a:t>bas</a:t>
            </a:r>
            <a:r>
              <a:rPr lang="en-US" sz="2800" spc="260" dirty="0">
                <a:latin typeface="Calibri" panose="020F0502020204030204" pitchFamily="34" charset="0"/>
                <a:cs typeface="Calibri" panose="020F0502020204030204" pitchFamily="34" charset="0"/>
              </a:rPr>
              <a:t>e</a:t>
            </a:r>
            <a:r>
              <a:rPr lang="en-US" sz="2800" spc="60" dirty="0">
                <a:latin typeface="Calibri" panose="020F0502020204030204" pitchFamily="34" charset="0"/>
                <a:cs typeface="Calibri" panose="020F0502020204030204" pitchFamily="34" charset="0"/>
              </a:rPr>
              <a:t> </a:t>
            </a:r>
            <a:r>
              <a:rPr lang="en-US" sz="2800" spc="254" dirty="0">
                <a:latin typeface="Calibri" panose="020F0502020204030204" pitchFamily="34" charset="0"/>
                <a:cs typeface="Calibri" panose="020F0502020204030204" pitchFamily="34" charset="0"/>
              </a:rPr>
              <a:t>s</a:t>
            </a:r>
            <a:r>
              <a:rPr lang="en-US" sz="2800" spc="114" dirty="0">
                <a:latin typeface="Calibri" panose="020F0502020204030204" pitchFamily="34" charset="0"/>
                <a:cs typeface="Calibri" panose="020F0502020204030204" pitchFamily="34" charset="0"/>
              </a:rPr>
              <a:t>u</a:t>
            </a:r>
            <a:r>
              <a:rPr lang="en-US" sz="2800" spc="204" dirty="0">
                <a:latin typeface="Calibri" panose="020F0502020204030204" pitchFamily="34" charset="0"/>
                <a:cs typeface="Calibri" panose="020F0502020204030204" pitchFamily="34" charset="0"/>
              </a:rPr>
              <a:t>b</a:t>
            </a:r>
            <a:r>
              <a:rPr lang="en-US" sz="2800" spc="160" dirty="0">
                <a:latin typeface="Calibri" panose="020F0502020204030204" pitchFamily="34" charset="0"/>
                <a:cs typeface="Calibri" panose="020F0502020204030204" pitchFamily="34" charset="0"/>
              </a:rPr>
              <a:t>s</a:t>
            </a:r>
            <a:r>
              <a:rPr lang="en-US" sz="2800" spc="-25" dirty="0">
                <a:latin typeface="Calibri" panose="020F0502020204030204" pitchFamily="34" charset="0"/>
                <a:cs typeface="Calibri" panose="020F0502020204030204" pitchFamily="34" charset="0"/>
              </a:rPr>
              <a:t>t</a:t>
            </a:r>
            <a:r>
              <a:rPr lang="en-US" sz="2800" spc="-135" dirty="0">
                <a:latin typeface="Calibri" panose="020F0502020204030204" pitchFamily="34" charset="0"/>
                <a:cs typeface="Calibri" panose="020F0502020204030204" pitchFamily="34" charset="0"/>
              </a:rPr>
              <a:t>i</a:t>
            </a:r>
            <a:r>
              <a:rPr lang="en-US" sz="2800" spc="-15" dirty="0">
                <a:latin typeface="Calibri" panose="020F0502020204030204" pitchFamily="34" charset="0"/>
                <a:cs typeface="Calibri" panose="020F0502020204030204" pitchFamily="34" charset="0"/>
              </a:rPr>
              <a:t>tuti</a:t>
            </a:r>
            <a:r>
              <a:rPr lang="en-US" sz="2800" spc="180" dirty="0">
                <a:latin typeface="Calibri" panose="020F0502020204030204" pitchFamily="34" charset="0"/>
                <a:cs typeface="Calibri" panose="020F0502020204030204" pitchFamily="34" charset="0"/>
              </a:rPr>
              <a:t>on</a:t>
            </a:r>
            <a:r>
              <a:rPr lang="en-US" sz="2800" spc="145" dirty="0">
                <a:latin typeface="Calibri" panose="020F0502020204030204" pitchFamily="34" charset="0"/>
                <a:cs typeface="Calibri" panose="020F0502020204030204" pitchFamily="34" charset="0"/>
              </a:rPr>
              <a:t>s</a:t>
            </a:r>
            <a:r>
              <a:rPr lang="en-US" sz="2800" dirty="0">
                <a:latin typeface="Calibri" panose="020F0502020204030204" pitchFamily="34" charset="0"/>
                <a:cs typeface="Calibri" panose="020F0502020204030204" pitchFamily="34" charset="0"/>
              </a:rPr>
              <a:t>)</a:t>
            </a:r>
            <a:r>
              <a:rPr lang="en-US" sz="2800" spc="60" dirty="0">
                <a:latin typeface="Calibri" panose="020F0502020204030204" pitchFamily="34" charset="0"/>
                <a:cs typeface="Calibri" panose="020F0502020204030204" pitchFamily="34" charset="0"/>
              </a:rPr>
              <a:t> </a:t>
            </a:r>
            <a:endParaRPr lang="en-US" sz="2800" spc="210" dirty="0">
              <a:latin typeface="Calibri" panose="020F0502020204030204" pitchFamily="34" charset="0"/>
              <a:cs typeface="Calibri" panose="020F0502020204030204" pitchFamily="34" charset="0"/>
            </a:endParaRPr>
          </a:p>
          <a:p>
            <a:pPr marL="927100" lvl="1" indent="-457200">
              <a:buFont typeface="System Font Regular"/>
              <a:buChar char="-"/>
            </a:pPr>
            <a:r>
              <a:rPr lang="en-US" sz="2800" spc="250" dirty="0">
                <a:latin typeface="Calibri" panose="020F0502020204030204" pitchFamily="34" charset="0"/>
                <a:cs typeface="Calibri" panose="020F0502020204030204" pitchFamily="34" charset="0"/>
              </a:rPr>
              <a:t>Pa</a:t>
            </a:r>
            <a:r>
              <a:rPr lang="en-US" sz="2800" spc="125" dirty="0">
                <a:latin typeface="Calibri" panose="020F0502020204030204" pitchFamily="34" charset="0"/>
                <a:cs typeface="Calibri" panose="020F0502020204030204" pitchFamily="34" charset="0"/>
              </a:rPr>
              <a:t>c</a:t>
            </a:r>
            <a:r>
              <a:rPr lang="en-US" sz="2800" spc="-20" dirty="0">
                <a:latin typeface="Calibri" panose="020F0502020204030204" pitchFamily="34" charset="0"/>
                <a:cs typeface="Calibri" panose="020F0502020204030204" pitchFamily="34" charset="0"/>
              </a:rPr>
              <a:t>B</a:t>
            </a:r>
            <a:r>
              <a:rPr lang="en-US" sz="2800" spc="-135" dirty="0">
                <a:latin typeface="Calibri" panose="020F0502020204030204" pitchFamily="34" charset="0"/>
                <a:cs typeface="Calibri" panose="020F0502020204030204" pitchFamily="34" charset="0"/>
              </a:rPr>
              <a:t>i</a:t>
            </a:r>
            <a:r>
              <a:rPr lang="en-US" sz="2800" spc="75" dirty="0">
                <a:latin typeface="Calibri" panose="020F0502020204030204" pitchFamily="34" charset="0"/>
                <a:cs typeface="Calibri" panose="020F0502020204030204" pitchFamily="34" charset="0"/>
              </a:rPr>
              <a:t>o</a:t>
            </a:r>
            <a:r>
              <a:rPr lang="en-US" sz="2800" spc="45" dirty="0">
                <a:latin typeface="Calibri" panose="020F0502020204030204" pitchFamily="34" charset="0"/>
                <a:cs typeface="Calibri" panose="020F0502020204030204" pitchFamily="34" charset="0"/>
              </a:rPr>
              <a:t>:</a:t>
            </a:r>
            <a:r>
              <a:rPr lang="en-US" sz="2800" spc="50" dirty="0">
                <a:latin typeface="Calibri" panose="020F0502020204030204" pitchFamily="34" charset="0"/>
                <a:cs typeface="Calibri" panose="020F0502020204030204" pitchFamily="34" charset="0"/>
              </a:rPr>
              <a:t> </a:t>
            </a:r>
            <a:r>
              <a:rPr lang="en-US" sz="2800" spc="85" dirty="0">
                <a:latin typeface="Calibri" panose="020F0502020204030204" pitchFamily="34" charset="0"/>
                <a:cs typeface="Calibri" panose="020F0502020204030204" pitchFamily="34" charset="0"/>
              </a:rPr>
              <a:t>inde</a:t>
            </a:r>
            <a:r>
              <a:rPr lang="en-US" sz="2800" spc="-135" dirty="0">
                <a:latin typeface="Calibri" panose="020F0502020204030204" pitchFamily="34" charset="0"/>
                <a:cs typeface="Calibri" panose="020F0502020204030204" pitchFamily="34" charset="0"/>
              </a:rPr>
              <a:t>l</a:t>
            </a:r>
            <a:r>
              <a:rPr lang="en-US" sz="2800" spc="254" dirty="0">
                <a:latin typeface="Calibri" panose="020F0502020204030204" pitchFamily="34" charset="0"/>
                <a:cs typeface="Calibri" panose="020F0502020204030204" pitchFamily="34" charset="0"/>
              </a:rPr>
              <a:t>s</a:t>
            </a:r>
            <a:r>
              <a:rPr lang="en-US" sz="2800" spc="65" dirty="0">
                <a:latin typeface="Calibri" panose="020F0502020204030204" pitchFamily="34" charset="0"/>
                <a:cs typeface="Calibri" panose="020F0502020204030204" pitchFamily="34" charset="0"/>
              </a:rPr>
              <a:t> </a:t>
            </a:r>
            <a:r>
              <a:rPr lang="en-US" sz="2800" spc="-5" dirty="0">
                <a:latin typeface="Calibri" panose="020F0502020204030204" pitchFamily="34" charset="0"/>
                <a:cs typeface="Calibri" panose="020F0502020204030204" pitchFamily="34" charset="0"/>
              </a:rPr>
              <a:t>(</a:t>
            </a:r>
            <a:r>
              <a:rPr lang="en-US" sz="2800" spc="-145" dirty="0">
                <a:latin typeface="Calibri" panose="020F0502020204030204" pitchFamily="34" charset="0"/>
                <a:cs typeface="Calibri" panose="020F0502020204030204" pitchFamily="34" charset="0"/>
              </a:rPr>
              <a:t>i</a:t>
            </a:r>
            <a:r>
              <a:rPr lang="en-US" sz="2800" spc="204" dirty="0">
                <a:latin typeface="Calibri" panose="020F0502020204030204" pitchFamily="34" charset="0"/>
                <a:cs typeface="Calibri" panose="020F0502020204030204" pitchFamily="34" charset="0"/>
              </a:rPr>
              <a:t>n</a:t>
            </a:r>
            <a:r>
              <a:rPr lang="en-US" sz="2800" spc="160" dirty="0">
                <a:latin typeface="Calibri" panose="020F0502020204030204" pitchFamily="34" charset="0"/>
                <a:cs typeface="Calibri" panose="020F0502020204030204" pitchFamily="34" charset="0"/>
              </a:rPr>
              <a:t>s</a:t>
            </a:r>
            <a:r>
              <a:rPr lang="en-US" sz="2800" spc="120" dirty="0">
                <a:latin typeface="Calibri" panose="020F0502020204030204" pitchFamily="34" charset="0"/>
                <a:cs typeface="Calibri" panose="020F0502020204030204" pitchFamily="34" charset="0"/>
              </a:rPr>
              <a:t>er</a:t>
            </a:r>
            <a:r>
              <a:rPr lang="en-US" sz="2800" spc="-80" dirty="0">
                <a:latin typeface="Calibri" panose="020F0502020204030204" pitchFamily="34" charset="0"/>
                <a:cs typeface="Calibri" panose="020F0502020204030204" pitchFamily="34" charset="0"/>
              </a:rPr>
              <a:t>ti</a:t>
            </a:r>
            <a:r>
              <a:rPr lang="en-US" sz="2800" spc="85" dirty="0">
                <a:latin typeface="Calibri" panose="020F0502020204030204" pitchFamily="34" charset="0"/>
                <a:cs typeface="Calibri" panose="020F0502020204030204" pitchFamily="34" charset="0"/>
              </a:rPr>
              <a:t>on/</a:t>
            </a:r>
            <a:r>
              <a:rPr lang="en-US" sz="2800" spc="95" dirty="0">
                <a:latin typeface="Calibri" panose="020F0502020204030204" pitchFamily="34" charset="0"/>
                <a:cs typeface="Calibri" panose="020F0502020204030204" pitchFamily="34" charset="0"/>
              </a:rPr>
              <a:t>d</a:t>
            </a:r>
            <a:r>
              <a:rPr lang="en-US" sz="2800" spc="65" dirty="0">
                <a:latin typeface="Calibri" panose="020F0502020204030204" pitchFamily="34" charset="0"/>
                <a:cs typeface="Calibri" panose="020F0502020204030204" pitchFamily="34" charset="0"/>
              </a:rPr>
              <a:t>e</a:t>
            </a:r>
            <a:r>
              <a:rPr lang="en-US" sz="2800" spc="50" dirty="0">
                <a:latin typeface="Calibri" panose="020F0502020204030204" pitchFamily="34" charset="0"/>
                <a:cs typeface="Calibri" panose="020F0502020204030204" pitchFamily="34" charset="0"/>
              </a:rPr>
              <a:t>l</a:t>
            </a:r>
            <a:r>
              <a:rPr lang="en-US" sz="2800" spc="30" dirty="0">
                <a:latin typeface="Calibri" panose="020F0502020204030204" pitchFamily="34" charset="0"/>
                <a:cs typeface="Calibri" panose="020F0502020204030204" pitchFamily="34" charset="0"/>
              </a:rPr>
              <a:t>eti</a:t>
            </a:r>
            <a:r>
              <a:rPr lang="en-US" sz="2800" spc="75" dirty="0">
                <a:latin typeface="Calibri" panose="020F0502020204030204" pitchFamily="34" charset="0"/>
                <a:cs typeface="Calibri" panose="020F0502020204030204" pitchFamily="34" charset="0"/>
              </a:rPr>
              <a:t>on)</a:t>
            </a:r>
          </a:p>
          <a:p>
            <a:pPr marL="927100" lvl="1" indent="-457200">
              <a:buFont typeface="System Font Regular"/>
              <a:buChar char="-"/>
            </a:pPr>
            <a:r>
              <a:rPr lang="en-US" sz="2800" spc="75" dirty="0">
                <a:latin typeface="Calibri" panose="020F0502020204030204" pitchFamily="34" charset="0"/>
                <a:cs typeface="Calibri" panose="020F0502020204030204" pitchFamily="34" charset="0"/>
              </a:rPr>
              <a:t>Nanopore: it’s complicated</a:t>
            </a:r>
          </a:p>
          <a:p>
            <a:pPr marL="469900" lvl="1"/>
            <a:endParaRPr lang="en-US" sz="2800" spc="75" dirty="0">
              <a:latin typeface="Calibri" panose="020F0502020204030204" pitchFamily="34" charset="0"/>
              <a:cs typeface="Calibri" panose="020F0502020204030204" pitchFamily="34" charset="0"/>
            </a:endParaRPr>
          </a:p>
          <a:p>
            <a:pPr marL="469900" indent="-457200">
              <a:buFont typeface="Arial" panose="020B0604020202020204" pitchFamily="34" charset="0"/>
              <a:buChar char="•"/>
            </a:pPr>
            <a:r>
              <a:rPr lang="en-US" sz="2800" spc="-25" dirty="0">
                <a:latin typeface="Calibri" panose="020F0502020204030204" pitchFamily="34" charset="0"/>
                <a:cs typeface="Calibri" panose="020F0502020204030204" pitchFamily="34" charset="0"/>
              </a:rPr>
              <a:t>N</a:t>
            </a:r>
            <a:r>
              <a:rPr lang="en-US" sz="2800" spc="285" dirty="0">
                <a:latin typeface="Calibri" panose="020F0502020204030204" pitchFamily="34" charset="0"/>
                <a:cs typeface="Calibri" panose="020F0502020204030204" pitchFamily="34" charset="0"/>
              </a:rPr>
              <a:t>e</a:t>
            </a:r>
            <a:r>
              <a:rPr lang="en-US" sz="2800" spc="315" dirty="0">
                <a:latin typeface="Calibri" panose="020F0502020204030204" pitchFamily="34" charset="0"/>
                <a:cs typeface="Calibri" panose="020F0502020204030204" pitchFamily="34" charset="0"/>
              </a:rPr>
              <a:t>e</a:t>
            </a:r>
            <a:r>
              <a:rPr lang="en-US" sz="2800" spc="135" dirty="0">
                <a:latin typeface="Calibri" panose="020F0502020204030204" pitchFamily="34" charset="0"/>
                <a:cs typeface="Calibri" panose="020F0502020204030204" pitchFamily="34" charset="0"/>
              </a:rPr>
              <a:t>d</a:t>
            </a:r>
            <a:r>
              <a:rPr lang="en-US" sz="2800" spc="75" dirty="0">
                <a:latin typeface="Calibri" panose="020F0502020204030204" pitchFamily="34" charset="0"/>
                <a:cs typeface="Calibri" panose="020F0502020204030204" pitchFamily="34" charset="0"/>
              </a:rPr>
              <a:t> </a:t>
            </a:r>
            <a:r>
              <a:rPr lang="en-US" sz="2800" spc="-20" dirty="0">
                <a:latin typeface="Calibri" panose="020F0502020204030204" pitchFamily="34" charset="0"/>
                <a:cs typeface="Calibri" panose="020F0502020204030204" pitchFamily="34" charset="0"/>
              </a:rPr>
              <a:t>t</a:t>
            </a:r>
            <a:r>
              <a:rPr lang="en-US" sz="2800" spc="135" dirty="0">
                <a:latin typeface="Calibri" panose="020F0502020204030204" pitchFamily="34" charset="0"/>
                <a:cs typeface="Calibri" panose="020F0502020204030204" pitchFamily="34" charset="0"/>
              </a:rPr>
              <a:t>o</a:t>
            </a:r>
            <a:r>
              <a:rPr lang="en-US" sz="2800" spc="65" dirty="0">
                <a:latin typeface="Calibri" panose="020F0502020204030204" pitchFamily="34" charset="0"/>
                <a:cs typeface="Calibri" panose="020F0502020204030204" pitchFamily="34" charset="0"/>
              </a:rPr>
              <a:t> </a:t>
            </a:r>
            <a:r>
              <a:rPr lang="en-US" sz="2800" spc="290" dirty="0">
                <a:latin typeface="Calibri" panose="020F0502020204030204" pitchFamily="34" charset="0"/>
                <a:cs typeface="Calibri" panose="020F0502020204030204" pitchFamily="34" charset="0"/>
              </a:rPr>
              <a:t>s</a:t>
            </a:r>
            <a:r>
              <a:rPr lang="en-US" sz="2800" spc="285" dirty="0">
                <a:latin typeface="Calibri" panose="020F0502020204030204" pitchFamily="34" charset="0"/>
                <a:cs typeface="Calibri" panose="020F0502020204030204" pitchFamily="34" charset="0"/>
              </a:rPr>
              <a:t>e</a:t>
            </a:r>
            <a:r>
              <a:rPr lang="en-US" sz="2800" spc="45" dirty="0">
                <a:latin typeface="Calibri" panose="020F0502020204030204" pitchFamily="34" charset="0"/>
                <a:cs typeface="Calibri" panose="020F0502020204030204" pitchFamily="34" charset="0"/>
              </a:rPr>
              <a:t>l</a:t>
            </a:r>
            <a:r>
              <a:rPr lang="en-US" sz="2800" spc="80" dirty="0">
                <a:latin typeface="Calibri" panose="020F0502020204030204" pitchFamily="34" charset="0"/>
                <a:cs typeface="Calibri" panose="020F0502020204030204" pitchFamily="34" charset="0"/>
              </a:rPr>
              <a:t>e</a:t>
            </a:r>
            <a:r>
              <a:rPr lang="en-US" sz="2800" spc="130" dirty="0">
                <a:latin typeface="Calibri" panose="020F0502020204030204" pitchFamily="34" charset="0"/>
                <a:cs typeface="Calibri" panose="020F0502020204030204" pitchFamily="34" charset="0"/>
              </a:rPr>
              <a:t>c</a:t>
            </a:r>
            <a:r>
              <a:rPr lang="en-US" sz="2800" spc="5" dirty="0">
                <a:latin typeface="Calibri" panose="020F0502020204030204" pitchFamily="34" charset="0"/>
                <a:cs typeface="Calibri" panose="020F0502020204030204" pitchFamily="34" charset="0"/>
              </a:rPr>
              <a:t>t</a:t>
            </a:r>
            <a:r>
              <a:rPr lang="en-US" sz="2800" spc="75" dirty="0">
                <a:latin typeface="Calibri" panose="020F0502020204030204" pitchFamily="34" charset="0"/>
                <a:cs typeface="Calibri" panose="020F0502020204030204" pitchFamily="34" charset="0"/>
              </a:rPr>
              <a:t> </a:t>
            </a:r>
            <a:r>
              <a:rPr lang="en-US" sz="2800" spc="-10" dirty="0">
                <a:latin typeface="Calibri" panose="020F0502020204030204" pitchFamily="34" charset="0"/>
                <a:cs typeface="Calibri" panose="020F0502020204030204" pitchFamily="34" charset="0"/>
              </a:rPr>
              <a:t>t</a:t>
            </a:r>
            <a:r>
              <a:rPr lang="en-US" sz="2800" spc="135" dirty="0">
                <a:latin typeface="Calibri" panose="020F0502020204030204" pitchFamily="34" charset="0"/>
                <a:cs typeface="Calibri" panose="020F0502020204030204" pitchFamily="34" charset="0"/>
              </a:rPr>
              <a:t>h</a:t>
            </a:r>
            <a:r>
              <a:rPr lang="en-US" sz="2800" spc="285" dirty="0">
                <a:latin typeface="Calibri" panose="020F0502020204030204" pitchFamily="34" charset="0"/>
                <a:cs typeface="Calibri" panose="020F0502020204030204" pitchFamily="34" charset="0"/>
              </a:rPr>
              <a:t>e</a:t>
            </a:r>
            <a:r>
              <a:rPr lang="en-US" sz="2800" spc="65" dirty="0">
                <a:latin typeface="Calibri" panose="020F0502020204030204" pitchFamily="34" charset="0"/>
                <a:cs typeface="Calibri" panose="020F0502020204030204" pitchFamily="34" charset="0"/>
              </a:rPr>
              <a:t> </a:t>
            </a:r>
            <a:r>
              <a:rPr lang="en-US" sz="2800" spc="150" dirty="0">
                <a:latin typeface="Calibri" panose="020F0502020204030204" pitchFamily="34" charset="0"/>
                <a:cs typeface="Calibri" panose="020F0502020204030204" pitchFamily="34" charset="0"/>
              </a:rPr>
              <a:t>appropriate</a:t>
            </a:r>
            <a:r>
              <a:rPr lang="en-US" sz="2800" spc="55" dirty="0">
                <a:latin typeface="Calibri" panose="020F0502020204030204" pitchFamily="34" charset="0"/>
                <a:cs typeface="Calibri" panose="020F0502020204030204" pitchFamily="34" charset="0"/>
              </a:rPr>
              <a:t> </a:t>
            </a:r>
            <a:r>
              <a:rPr lang="en-US" sz="2800" spc="130" dirty="0">
                <a:latin typeface="Calibri" panose="020F0502020204030204" pitchFamily="34" charset="0"/>
                <a:cs typeface="Calibri" panose="020F0502020204030204" pitchFamily="34" charset="0"/>
              </a:rPr>
              <a:t>m</a:t>
            </a:r>
            <a:r>
              <a:rPr lang="en-US" sz="2800" spc="285" dirty="0">
                <a:latin typeface="Calibri" panose="020F0502020204030204" pitchFamily="34" charset="0"/>
                <a:cs typeface="Calibri" panose="020F0502020204030204" pitchFamily="34" charset="0"/>
              </a:rPr>
              <a:t>e</a:t>
            </a:r>
            <a:r>
              <a:rPr lang="en-US" sz="2800" spc="-5" dirty="0">
                <a:latin typeface="Calibri" panose="020F0502020204030204" pitchFamily="34" charset="0"/>
                <a:cs typeface="Calibri" panose="020F0502020204030204" pitchFamily="34" charset="0"/>
              </a:rPr>
              <a:t>t</a:t>
            </a:r>
            <a:r>
              <a:rPr lang="en-US" sz="2800" spc="135" dirty="0">
                <a:latin typeface="Calibri" panose="020F0502020204030204" pitchFamily="34" charset="0"/>
                <a:cs typeface="Calibri" panose="020F0502020204030204" pitchFamily="34" charset="0"/>
              </a:rPr>
              <a:t>hod</a:t>
            </a:r>
            <a:r>
              <a:rPr lang="en-US" sz="2800" spc="75" dirty="0">
                <a:latin typeface="Calibri" panose="020F0502020204030204" pitchFamily="34" charset="0"/>
                <a:cs typeface="Calibri" panose="020F0502020204030204" pitchFamily="34" charset="0"/>
              </a:rPr>
              <a:t> </a:t>
            </a:r>
            <a:r>
              <a:rPr lang="en-US" sz="2800" spc="-165" dirty="0">
                <a:latin typeface="Calibri" panose="020F0502020204030204" pitchFamily="34" charset="0"/>
                <a:cs typeface="Calibri" panose="020F0502020204030204" pitchFamily="34" charset="0"/>
              </a:rPr>
              <a:t>f</a:t>
            </a:r>
            <a:r>
              <a:rPr lang="en-US" sz="2800" spc="135" dirty="0">
                <a:latin typeface="Calibri" panose="020F0502020204030204" pitchFamily="34" charset="0"/>
                <a:cs typeface="Calibri" panose="020F0502020204030204" pitchFamily="34" charset="0"/>
              </a:rPr>
              <a:t>o</a:t>
            </a:r>
            <a:r>
              <a:rPr lang="en-US" sz="2800" spc="-10" dirty="0">
                <a:latin typeface="Calibri" panose="020F0502020204030204" pitchFamily="34" charset="0"/>
                <a:cs typeface="Calibri" panose="020F0502020204030204" pitchFamily="34" charset="0"/>
              </a:rPr>
              <a:t>r</a:t>
            </a:r>
            <a:r>
              <a:rPr lang="en-US" sz="2800" spc="75" dirty="0">
                <a:latin typeface="Calibri" panose="020F0502020204030204" pitchFamily="34" charset="0"/>
                <a:cs typeface="Calibri" panose="020F0502020204030204" pitchFamily="34" charset="0"/>
              </a:rPr>
              <a:t> detection (and possible </a:t>
            </a:r>
            <a:r>
              <a:rPr lang="en-US" sz="2800" spc="130" dirty="0">
                <a:latin typeface="Calibri" panose="020F0502020204030204" pitchFamily="34" charset="0"/>
                <a:cs typeface="Calibri" panose="020F0502020204030204" pitchFamily="34" charset="0"/>
              </a:rPr>
              <a:t>c</a:t>
            </a:r>
            <a:r>
              <a:rPr lang="en-US" sz="2800" spc="135" dirty="0">
                <a:latin typeface="Calibri" panose="020F0502020204030204" pitchFamily="34" charset="0"/>
                <a:cs typeface="Calibri" panose="020F0502020204030204" pitchFamily="34" charset="0"/>
              </a:rPr>
              <a:t>o</a:t>
            </a:r>
            <a:r>
              <a:rPr lang="en-US" sz="2800" spc="5" dirty="0">
                <a:latin typeface="Calibri" panose="020F0502020204030204" pitchFamily="34" charset="0"/>
                <a:cs typeface="Calibri" panose="020F0502020204030204" pitchFamily="34" charset="0"/>
              </a:rPr>
              <a:t>r</a:t>
            </a:r>
            <a:r>
              <a:rPr lang="en-US" sz="2800" spc="-10" dirty="0">
                <a:latin typeface="Calibri" panose="020F0502020204030204" pitchFamily="34" charset="0"/>
                <a:cs typeface="Calibri" panose="020F0502020204030204" pitchFamily="34" charset="0"/>
              </a:rPr>
              <a:t>r</a:t>
            </a:r>
            <a:r>
              <a:rPr lang="en-US" sz="2800" spc="285" dirty="0">
                <a:latin typeface="Calibri" panose="020F0502020204030204" pitchFamily="34" charset="0"/>
                <a:cs typeface="Calibri" panose="020F0502020204030204" pitchFamily="34" charset="0"/>
              </a:rPr>
              <a:t>e</a:t>
            </a:r>
            <a:r>
              <a:rPr lang="en-US" sz="2800" spc="130" dirty="0">
                <a:latin typeface="Calibri" panose="020F0502020204030204" pitchFamily="34" charset="0"/>
                <a:cs typeface="Calibri" panose="020F0502020204030204" pitchFamily="34" charset="0"/>
              </a:rPr>
              <a:t>c</a:t>
            </a:r>
            <a:r>
              <a:rPr lang="en-US" sz="2800" spc="-10" dirty="0">
                <a:latin typeface="Calibri" panose="020F0502020204030204" pitchFamily="34" charset="0"/>
                <a:cs typeface="Calibri" panose="020F0502020204030204" pitchFamily="34" charset="0"/>
              </a:rPr>
              <a:t>t</a:t>
            </a:r>
            <a:r>
              <a:rPr lang="en-US" sz="2800" spc="-15" dirty="0">
                <a:latin typeface="Calibri" panose="020F0502020204030204" pitchFamily="34" charset="0"/>
                <a:cs typeface="Calibri" panose="020F0502020204030204" pitchFamily="34" charset="0"/>
              </a:rPr>
              <a:t>io</a:t>
            </a:r>
            <a:r>
              <a:rPr lang="en-US" sz="2800" spc="135" dirty="0">
                <a:latin typeface="Calibri" panose="020F0502020204030204" pitchFamily="34" charset="0"/>
                <a:cs typeface="Calibri" panose="020F0502020204030204" pitchFamily="34" charset="0"/>
              </a:rPr>
              <a:t>n)</a:t>
            </a:r>
            <a:r>
              <a:rPr lang="en-US" sz="2800" spc="65" dirty="0">
                <a:latin typeface="Calibri" panose="020F0502020204030204" pitchFamily="34" charset="0"/>
                <a:cs typeface="Calibri" panose="020F0502020204030204" pitchFamily="34" charset="0"/>
              </a:rPr>
              <a:t> </a:t>
            </a:r>
            <a:r>
              <a:rPr lang="en-US" sz="2800" spc="135" dirty="0">
                <a:latin typeface="Calibri" panose="020F0502020204030204" pitchFamily="34" charset="0"/>
                <a:cs typeface="Calibri" panose="020F0502020204030204" pitchFamily="34" charset="0"/>
              </a:rPr>
              <a:t>o</a:t>
            </a:r>
            <a:r>
              <a:rPr lang="en-US" sz="2800" spc="-155" dirty="0">
                <a:latin typeface="Calibri" panose="020F0502020204030204" pitchFamily="34" charset="0"/>
                <a:cs typeface="Calibri" panose="020F0502020204030204" pitchFamily="34" charset="0"/>
              </a:rPr>
              <a:t>f</a:t>
            </a:r>
            <a:r>
              <a:rPr lang="en-US" sz="2800" spc="65" dirty="0">
                <a:latin typeface="Calibri" panose="020F0502020204030204" pitchFamily="34" charset="0"/>
                <a:cs typeface="Calibri" panose="020F0502020204030204" pitchFamily="34" charset="0"/>
              </a:rPr>
              <a:t> </a:t>
            </a:r>
            <a:r>
              <a:rPr lang="en-US" sz="2800" spc="-20" dirty="0">
                <a:latin typeface="Calibri" panose="020F0502020204030204" pitchFamily="34" charset="0"/>
                <a:cs typeface="Calibri" panose="020F0502020204030204" pitchFamily="34" charset="0"/>
              </a:rPr>
              <a:t>t</a:t>
            </a:r>
            <a:r>
              <a:rPr lang="en-US" sz="2800" spc="135" dirty="0">
                <a:latin typeface="Calibri" panose="020F0502020204030204" pitchFamily="34" charset="0"/>
                <a:cs typeface="Calibri" panose="020F0502020204030204" pitchFamily="34" charset="0"/>
              </a:rPr>
              <a:t>h</a:t>
            </a:r>
            <a:r>
              <a:rPr lang="en-US" sz="2800" spc="285" dirty="0">
                <a:latin typeface="Calibri" panose="020F0502020204030204" pitchFamily="34" charset="0"/>
                <a:cs typeface="Calibri" panose="020F0502020204030204" pitchFamily="34" charset="0"/>
              </a:rPr>
              <a:t>e</a:t>
            </a:r>
            <a:r>
              <a:rPr lang="en-US" sz="2800" spc="290" dirty="0">
                <a:latin typeface="Calibri" panose="020F0502020204030204" pitchFamily="34" charset="0"/>
                <a:cs typeface="Calibri" panose="020F0502020204030204" pitchFamily="34" charset="0"/>
              </a:rPr>
              <a:t>s</a:t>
            </a:r>
            <a:r>
              <a:rPr lang="en-US" sz="2800" spc="285" dirty="0">
                <a:latin typeface="Calibri" panose="020F0502020204030204" pitchFamily="34" charset="0"/>
                <a:cs typeface="Calibri" panose="020F0502020204030204" pitchFamily="34" charset="0"/>
              </a:rPr>
              <a:t>e</a:t>
            </a:r>
            <a:r>
              <a:rPr lang="en-US" sz="2800" spc="160" dirty="0">
                <a:latin typeface="Calibri" panose="020F0502020204030204" pitchFamily="34" charset="0"/>
                <a:cs typeface="Calibri" panose="020F0502020204030204" pitchFamily="34" charset="0"/>
              </a:rPr>
              <a:t> </a:t>
            </a:r>
            <a:r>
              <a:rPr lang="en-US" sz="2800" spc="315" dirty="0">
                <a:latin typeface="Calibri" panose="020F0502020204030204" pitchFamily="34" charset="0"/>
                <a:cs typeface="Calibri" panose="020F0502020204030204" pitchFamily="34" charset="0"/>
              </a:rPr>
              <a:t>e</a:t>
            </a:r>
            <a:r>
              <a:rPr lang="en-US" sz="2800" spc="5" dirty="0">
                <a:latin typeface="Calibri" panose="020F0502020204030204" pitchFamily="34" charset="0"/>
                <a:cs typeface="Calibri" panose="020F0502020204030204" pitchFamily="34" charset="0"/>
              </a:rPr>
              <a:t>rr</a:t>
            </a:r>
            <a:r>
              <a:rPr lang="en-US" sz="2800" spc="145" dirty="0">
                <a:latin typeface="Calibri" panose="020F0502020204030204" pitchFamily="34" charset="0"/>
                <a:cs typeface="Calibri" panose="020F0502020204030204" pitchFamily="34" charset="0"/>
              </a:rPr>
              <a:t>o</a:t>
            </a:r>
            <a:r>
              <a:rPr lang="en-US" sz="2800" spc="15" dirty="0">
                <a:latin typeface="Calibri" panose="020F0502020204030204" pitchFamily="34" charset="0"/>
                <a:cs typeface="Calibri" panose="020F0502020204030204" pitchFamily="34" charset="0"/>
              </a:rPr>
              <a:t>r</a:t>
            </a:r>
            <a:r>
              <a:rPr lang="en-US" sz="2800" spc="305" dirty="0">
                <a:latin typeface="Calibri" panose="020F0502020204030204" pitchFamily="34" charset="0"/>
                <a:cs typeface="Calibri" panose="020F0502020204030204" pitchFamily="34" charset="0"/>
              </a:rPr>
              <a:t>s</a:t>
            </a:r>
          </a:p>
          <a:p>
            <a:pPr marL="12700"/>
            <a:endParaRPr lang="en-US" sz="2800" spc="305" dirty="0">
              <a:latin typeface="Calibri" panose="020F0502020204030204" pitchFamily="34" charset="0"/>
              <a:cs typeface="Calibri" panose="020F0502020204030204" pitchFamily="34" charset="0"/>
            </a:endParaRPr>
          </a:p>
          <a:p>
            <a:pPr marL="469900" indent="-457200">
              <a:buFont typeface="Arial" panose="020B0604020202020204" pitchFamily="34" charset="0"/>
              <a:buChar char="•"/>
            </a:pPr>
            <a:r>
              <a:rPr lang="en-US" sz="2800" spc="-150" dirty="0">
                <a:latin typeface="Calibri" panose="020F0502020204030204" pitchFamily="34" charset="0"/>
                <a:cs typeface="Calibri" panose="020F0502020204030204" pitchFamily="34" charset="0"/>
              </a:rPr>
              <a:t>A</a:t>
            </a:r>
            <a:r>
              <a:rPr lang="en-US" sz="2800" spc="-114" dirty="0">
                <a:latin typeface="Calibri" panose="020F0502020204030204" pitchFamily="34" charset="0"/>
                <a:cs typeface="Calibri" panose="020F0502020204030204" pitchFamily="34" charset="0"/>
              </a:rPr>
              <a:t>M</a:t>
            </a:r>
            <a:r>
              <a:rPr lang="en-US" sz="2800" spc="150" dirty="0">
                <a:latin typeface="Calibri" panose="020F0502020204030204" pitchFamily="34" charset="0"/>
                <a:cs typeface="Calibri" panose="020F0502020204030204" pitchFamily="34" charset="0"/>
              </a:rPr>
              <a:t>R</a:t>
            </a:r>
            <a:r>
              <a:rPr lang="en-US" sz="2800" spc="60" dirty="0">
                <a:latin typeface="Calibri" panose="020F0502020204030204" pitchFamily="34" charset="0"/>
                <a:cs typeface="Calibri" panose="020F0502020204030204" pitchFamily="34" charset="0"/>
              </a:rPr>
              <a:t>+</a:t>
            </a:r>
            <a:r>
              <a:rPr lang="en-US" sz="2800" spc="70" dirty="0">
                <a:latin typeface="Calibri" panose="020F0502020204030204" pitchFamily="34" charset="0"/>
                <a:cs typeface="Calibri" panose="020F0502020204030204" pitchFamily="34" charset="0"/>
              </a:rPr>
              <a:t>+</a:t>
            </a:r>
            <a:r>
              <a:rPr lang="en-US" sz="2800" spc="85" dirty="0">
                <a:latin typeface="Calibri" panose="020F0502020204030204" pitchFamily="34" charset="0"/>
                <a:cs typeface="Calibri" panose="020F0502020204030204" pitchFamily="34" charset="0"/>
              </a:rPr>
              <a:t> </a:t>
            </a:r>
            <a:r>
              <a:rPr lang="en-US" sz="2800" spc="315" dirty="0">
                <a:latin typeface="Calibri" panose="020F0502020204030204" pitchFamily="34" charset="0"/>
                <a:cs typeface="Calibri" panose="020F0502020204030204" pitchFamily="34" charset="0"/>
              </a:rPr>
              <a:t>a</a:t>
            </a:r>
            <a:r>
              <a:rPr lang="en-US" sz="2800" spc="295" dirty="0">
                <a:latin typeface="Calibri" panose="020F0502020204030204" pitchFamily="34" charset="0"/>
                <a:cs typeface="Calibri" panose="020F0502020204030204" pitchFamily="34" charset="0"/>
              </a:rPr>
              <a:t>s</a:t>
            </a:r>
            <a:r>
              <a:rPr lang="en-US" sz="2800" spc="305" dirty="0">
                <a:latin typeface="Calibri" panose="020F0502020204030204" pitchFamily="34" charset="0"/>
                <a:cs typeface="Calibri" panose="020F0502020204030204" pitchFamily="34" charset="0"/>
              </a:rPr>
              <a:t>s</a:t>
            </a:r>
            <a:r>
              <a:rPr lang="en-US" sz="2800" spc="155" dirty="0">
                <a:latin typeface="Calibri" panose="020F0502020204030204" pitchFamily="34" charset="0"/>
                <a:cs typeface="Calibri" panose="020F0502020204030204" pitchFamily="34" charset="0"/>
              </a:rPr>
              <a:t>u</a:t>
            </a:r>
            <a:r>
              <a:rPr lang="en-US" sz="2800" spc="240" dirty="0">
                <a:latin typeface="Calibri" panose="020F0502020204030204" pitchFamily="34" charset="0"/>
                <a:cs typeface="Calibri" panose="020F0502020204030204" pitchFamily="34" charset="0"/>
              </a:rPr>
              <a:t>me</a:t>
            </a:r>
            <a:r>
              <a:rPr lang="en-US" sz="2800" spc="305" dirty="0">
                <a:latin typeface="Calibri" panose="020F0502020204030204" pitchFamily="34" charset="0"/>
                <a:cs typeface="Calibri" panose="020F0502020204030204" pitchFamily="34" charset="0"/>
              </a:rPr>
              <a:t>s</a:t>
            </a:r>
            <a:r>
              <a:rPr lang="en-US" sz="2800" spc="80" dirty="0">
                <a:latin typeface="Calibri" panose="020F0502020204030204" pitchFamily="34" charset="0"/>
                <a:cs typeface="Calibri" panose="020F0502020204030204" pitchFamily="34" charset="0"/>
              </a:rPr>
              <a:t> </a:t>
            </a:r>
            <a:r>
              <a:rPr lang="en-US" sz="2800" spc="-155" dirty="0">
                <a:latin typeface="Calibri" panose="020F0502020204030204" pitchFamily="34" charset="0"/>
                <a:cs typeface="Calibri" panose="020F0502020204030204" pitchFamily="34" charset="0"/>
              </a:rPr>
              <a:t>I</a:t>
            </a:r>
            <a:r>
              <a:rPr lang="en-US" sz="2800" spc="-35" dirty="0">
                <a:latin typeface="Calibri" panose="020F0502020204030204" pitchFamily="34" charset="0"/>
                <a:cs typeface="Calibri" panose="020F0502020204030204" pitchFamily="34" charset="0"/>
              </a:rPr>
              <a:t>ll</a:t>
            </a:r>
            <a:r>
              <a:rPr lang="en-US" sz="2800" spc="-55" dirty="0">
                <a:latin typeface="Calibri" panose="020F0502020204030204" pitchFamily="34" charset="0"/>
                <a:cs typeface="Calibri" panose="020F0502020204030204" pitchFamily="34" charset="0"/>
              </a:rPr>
              <a:t>u</a:t>
            </a:r>
            <a:r>
              <a:rPr lang="en-US" sz="2800" spc="170" dirty="0">
                <a:latin typeface="Calibri" panose="020F0502020204030204" pitchFamily="34" charset="0"/>
                <a:cs typeface="Calibri" panose="020F0502020204030204" pitchFamily="34" charset="0"/>
              </a:rPr>
              <a:t>m</a:t>
            </a:r>
            <a:r>
              <a:rPr lang="en-US" sz="2800" dirty="0">
                <a:latin typeface="Calibri" panose="020F0502020204030204" pitchFamily="34" charset="0"/>
                <a:cs typeface="Calibri" panose="020F0502020204030204" pitchFamily="34" charset="0"/>
              </a:rPr>
              <a:t>i</a:t>
            </a:r>
            <a:r>
              <a:rPr lang="en-US" sz="2800" spc="10" dirty="0">
                <a:latin typeface="Calibri" panose="020F0502020204030204" pitchFamily="34" charset="0"/>
                <a:cs typeface="Calibri" panose="020F0502020204030204" pitchFamily="34" charset="0"/>
              </a:rPr>
              <a:t>n</a:t>
            </a:r>
            <a:r>
              <a:rPr lang="en-US" sz="2800" spc="315" dirty="0">
                <a:latin typeface="Calibri" panose="020F0502020204030204" pitchFamily="34" charset="0"/>
                <a:cs typeface="Calibri" panose="020F0502020204030204" pitchFamily="34" charset="0"/>
              </a:rPr>
              <a:t>a</a:t>
            </a:r>
            <a:r>
              <a:rPr lang="en-US" sz="2800" spc="75" dirty="0">
                <a:latin typeface="Calibri" panose="020F0502020204030204" pitchFamily="34" charset="0"/>
                <a:cs typeface="Calibri" panose="020F0502020204030204" pitchFamily="34" charset="0"/>
              </a:rPr>
              <a:t> </a:t>
            </a:r>
            <a:r>
              <a:rPr lang="en-US" sz="2800" spc="305" dirty="0">
                <a:latin typeface="Calibri" panose="020F0502020204030204" pitchFamily="34" charset="0"/>
                <a:cs typeface="Calibri" panose="020F0502020204030204" pitchFamily="34" charset="0"/>
              </a:rPr>
              <a:t>s</a:t>
            </a:r>
            <a:r>
              <a:rPr lang="en-US" sz="2800" spc="315" dirty="0">
                <a:latin typeface="Calibri" panose="020F0502020204030204" pitchFamily="34" charset="0"/>
                <a:cs typeface="Calibri" panose="020F0502020204030204" pitchFamily="34" charset="0"/>
              </a:rPr>
              <a:t>e</a:t>
            </a:r>
            <a:r>
              <a:rPr lang="en-US" sz="2800" spc="145" dirty="0">
                <a:latin typeface="Calibri" panose="020F0502020204030204" pitchFamily="34" charset="0"/>
                <a:cs typeface="Calibri" panose="020F0502020204030204" pitchFamily="34" charset="0"/>
              </a:rPr>
              <a:t>q</a:t>
            </a:r>
            <a:r>
              <a:rPr lang="en-US" sz="2800" spc="165" dirty="0">
                <a:latin typeface="Calibri" panose="020F0502020204030204" pitchFamily="34" charset="0"/>
                <a:cs typeface="Calibri" panose="020F0502020204030204" pitchFamily="34" charset="0"/>
              </a:rPr>
              <a:t>u</a:t>
            </a:r>
            <a:r>
              <a:rPr lang="en-US" sz="2800" spc="315" dirty="0">
                <a:latin typeface="Calibri" panose="020F0502020204030204" pitchFamily="34" charset="0"/>
                <a:cs typeface="Calibri" panose="020F0502020204030204" pitchFamily="34" charset="0"/>
              </a:rPr>
              <a:t>e</a:t>
            </a:r>
            <a:r>
              <a:rPr lang="en-US" sz="2800" spc="155" dirty="0">
                <a:latin typeface="Calibri" panose="020F0502020204030204" pitchFamily="34" charset="0"/>
                <a:cs typeface="Calibri" panose="020F0502020204030204" pitchFamily="34" charset="0"/>
              </a:rPr>
              <a:t>n</a:t>
            </a:r>
            <a:r>
              <a:rPr lang="en-US" sz="2800" spc="150" dirty="0">
                <a:latin typeface="Calibri" panose="020F0502020204030204" pitchFamily="34" charset="0"/>
                <a:cs typeface="Calibri" panose="020F0502020204030204" pitchFamily="34" charset="0"/>
              </a:rPr>
              <a:t>c</a:t>
            </a:r>
            <a:r>
              <a:rPr lang="en-US" sz="2800" dirty="0">
                <a:latin typeface="Calibri" panose="020F0502020204030204" pitchFamily="34" charset="0"/>
                <a:cs typeface="Calibri" panose="020F0502020204030204" pitchFamily="34" charset="0"/>
              </a:rPr>
              <a:t>i</a:t>
            </a:r>
            <a:r>
              <a:rPr lang="en-US" sz="2800" spc="10" dirty="0">
                <a:latin typeface="Calibri" panose="020F0502020204030204" pitchFamily="34" charset="0"/>
                <a:cs typeface="Calibri" panose="020F0502020204030204" pitchFamily="34" charset="0"/>
              </a:rPr>
              <a:t>n</a:t>
            </a:r>
            <a:r>
              <a:rPr lang="en-US" sz="2800" spc="155" dirty="0">
                <a:latin typeface="Calibri" panose="020F0502020204030204" pitchFamily="34" charset="0"/>
                <a:cs typeface="Calibri" panose="020F0502020204030204" pitchFamily="34" charset="0"/>
              </a:rPr>
              <a:t>g</a:t>
            </a:r>
          </a:p>
          <a:p>
            <a:pPr marL="469900" indent="-457200">
              <a:buFont typeface="Arial" panose="020B0604020202020204" pitchFamily="34" charset="0"/>
              <a:buChar char="•"/>
            </a:pPr>
            <a:endParaRPr lang="en-US" sz="2800" spc="155" dirty="0">
              <a:latin typeface="Calibri" panose="020F0502020204030204" pitchFamily="34" charset="0"/>
              <a:cs typeface="Calibri" panose="020F0502020204030204" pitchFamily="34" charset="0"/>
            </a:endParaRPr>
          </a:p>
          <a:p>
            <a:pPr marL="469900" indent="-457200">
              <a:buFont typeface="Arial" panose="020B0604020202020204" pitchFamily="34" charset="0"/>
              <a:buChar char="•"/>
            </a:pPr>
            <a:r>
              <a:rPr lang="en-US" sz="2800" spc="155" dirty="0">
                <a:latin typeface="Calibri" panose="020F0502020204030204" pitchFamily="34" charset="0"/>
                <a:cs typeface="Calibri" panose="020F0502020204030204" pitchFamily="34" charset="0"/>
              </a:rPr>
              <a:t>Some bioinformatic tools do not actually require error-corrected data, but it’s considered best practice to do so anyway</a:t>
            </a:r>
          </a:p>
          <a:p>
            <a:pPr marL="469900" indent="-457200">
              <a:buFont typeface="Arial" panose="020B0604020202020204" pitchFamily="34" charset="0"/>
              <a:buChar char="•"/>
            </a:pPr>
            <a:endParaRPr lang="en-US" sz="1200" spc="155"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06232438-A2D1-574D-982F-43E202C6465B}"/>
              </a:ext>
            </a:extLst>
          </p:cNvPr>
          <p:cNvSpPr txBox="1"/>
          <p:nvPr/>
        </p:nvSpPr>
        <p:spPr>
          <a:xfrm>
            <a:off x="-1477" y="353451"/>
            <a:ext cx="12193477" cy="769441"/>
          </a:xfrm>
          <a:prstGeom prst="rect">
            <a:avLst/>
          </a:prstGeom>
          <a:noFill/>
        </p:spPr>
        <p:txBody>
          <a:bodyPr wrap="square" rtlCol="0">
            <a:spAutoFit/>
          </a:bodyPr>
          <a:lstStyle/>
          <a:p>
            <a:pPr algn="ctr"/>
            <a:r>
              <a:rPr lang="en-US" sz="4400" dirty="0"/>
              <a:t>Sequencing Bias by Platform</a:t>
            </a:r>
          </a:p>
        </p:txBody>
      </p:sp>
    </p:spTree>
    <p:extLst>
      <p:ext uri="{BB962C8B-B14F-4D97-AF65-F5344CB8AC3E}">
        <p14:creationId xmlns:p14="http://schemas.microsoft.com/office/powerpoint/2010/main" val="21884753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6D4F1-517B-55EE-19C0-119E7E5A4FA9}"/>
              </a:ext>
            </a:extLst>
          </p:cNvPr>
          <p:cNvSpPr>
            <a:spLocks noGrp="1"/>
          </p:cNvSpPr>
          <p:nvPr>
            <p:ph type="title"/>
          </p:nvPr>
        </p:nvSpPr>
        <p:spPr/>
        <p:txBody>
          <a:bodyPr/>
          <a:lstStyle/>
          <a:p>
            <a:r>
              <a:rPr lang="en-US" dirty="0"/>
              <a:t>Why do we need to do quality assessment? </a:t>
            </a:r>
          </a:p>
        </p:txBody>
      </p:sp>
      <p:sp>
        <p:nvSpPr>
          <p:cNvPr id="3" name="Content Placeholder 2">
            <a:extLst>
              <a:ext uri="{FF2B5EF4-FFF2-40B4-BE49-F238E27FC236}">
                <a16:creationId xmlns:a16="http://schemas.microsoft.com/office/drawing/2014/main" id="{30750D01-FA1E-BA1E-B883-AAB1CB932ED9}"/>
              </a:ext>
            </a:extLst>
          </p:cNvPr>
          <p:cNvSpPr>
            <a:spLocks noGrp="1"/>
          </p:cNvSpPr>
          <p:nvPr>
            <p:ph idx="1"/>
          </p:nvPr>
        </p:nvSpPr>
        <p:spPr/>
        <p:txBody>
          <a:bodyPr>
            <a:normAutofit/>
          </a:bodyPr>
          <a:lstStyle/>
          <a:p>
            <a:pPr marL="514350" indent="-514350">
              <a:spcAft>
                <a:spcPts val="1200"/>
              </a:spcAft>
              <a:buFont typeface="+mj-lt"/>
              <a:buAutoNum type="arabicPeriod"/>
            </a:pPr>
            <a:r>
              <a:rPr lang="en-US" sz="3600" dirty="0"/>
              <a:t>Because sequence data can have errors – both expected and unexpected</a:t>
            </a:r>
          </a:p>
          <a:p>
            <a:pPr marL="514350" indent="-514350">
              <a:spcAft>
                <a:spcPts val="1200"/>
              </a:spcAft>
              <a:buFont typeface="+mj-lt"/>
              <a:buAutoNum type="arabicPeriod"/>
            </a:pPr>
            <a:r>
              <a:rPr lang="en-US" sz="3600" dirty="0"/>
              <a:t>Because sequence data usually contain both technical and biological sequence</a:t>
            </a:r>
          </a:p>
        </p:txBody>
      </p:sp>
    </p:spTree>
    <p:extLst>
      <p:ext uri="{BB962C8B-B14F-4D97-AF65-F5344CB8AC3E}">
        <p14:creationId xmlns:p14="http://schemas.microsoft.com/office/powerpoint/2010/main" val="7667547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D85A2-6467-A95B-31A5-5819D2315ED4}"/>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E5A53F73-F512-83C0-8132-3C4399C04F0A}"/>
              </a:ext>
            </a:extLst>
          </p:cNvPr>
          <p:cNvSpPr>
            <a:spLocks noGrp="1"/>
          </p:cNvSpPr>
          <p:nvPr>
            <p:ph type="subTitle" idx="1"/>
          </p:nvPr>
        </p:nvSpPr>
        <p:spPr/>
        <p:txBody>
          <a:bodyPr/>
          <a:lstStyle/>
          <a:p>
            <a:endParaRPr lang="en-US"/>
          </a:p>
        </p:txBody>
      </p:sp>
      <p:pic>
        <p:nvPicPr>
          <p:cNvPr id="5" name="slide.url=https://www.polleverywhere.com/free_text_polls/pDbgce4cetuI2DHDx8aEA">
            <a:extLst>
              <a:ext uri="{FF2B5EF4-FFF2-40B4-BE49-F238E27FC236}">
                <a16:creationId xmlns:a16="http://schemas.microsoft.com/office/drawing/2014/main" id="{FF166AC7-9CBE-1A81-2E30-8B6DC4703923}"/>
              </a:ext>
            </a:extLst>
          </p:cNvPr>
          <p:cNvPicPr>
            <a:picLocks/>
          </p:cNvPicPr>
          <p:nvPr/>
        </p:nvPicPr>
        <p:blipFill>
          <a:blip r:embed="rId3"/>
          <a:stretch>
            <a:fillRect/>
          </a:stretch>
        </p:blipFill>
        <p:spPr>
          <a:xfrm>
            <a:off x="63500" y="63500"/>
            <a:ext cx="12065000" cy="6731000"/>
          </a:xfrm>
          <a:prstGeom prst="rect">
            <a:avLst/>
          </a:prstGeom>
        </p:spPr>
      </p:pic>
    </p:spTree>
    <p:extLst>
      <p:ext uri="{BB962C8B-B14F-4D97-AF65-F5344CB8AC3E}">
        <p14:creationId xmlns:p14="http://schemas.microsoft.com/office/powerpoint/2010/main" val="5970179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5B972-2B9B-11B5-D6A5-B60C786EFFDC}"/>
              </a:ext>
            </a:extLst>
          </p:cNvPr>
          <p:cNvSpPr>
            <a:spLocks noGrp="1"/>
          </p:cNvSpPr>
          <p:nvPr>
            <p:ph type="title"/>
          </p:nvPr>
        </p:nvSpPr>
        <p:spPr/>
        <p:txBody>
          <a:bodyPr/>
          <a:lstStyle/>
          <a:p>
            <a:r>
              <a:rPr lang="en-US" dirty="0"/>
              <a:t>Example of adapter read-through</a:t>
            </a:r>
          </a:p>
        </p:txBody>
      </p:sp>
      <p:pic>
        <p:nvPicPr>
          <p:cNvPr id="5" name="Picture 4" descr="A screen shot of a graph&#10;&#10;Description automatically generated">
            <a:extLst>
              <a:ext uri="{FF2B5EF4-FFF2-40B4-BE49-F238E27FC236}">
                <a16:creationId xmlns:a16="http://schemas.microsoft.com/office/drawing/2014/main" id="{16287FAA-C909-095F-509B-20B2EC7A5D09}"/>
              </a:ext>
            </a:extLst>
          </p:cNvPr>
          <p:cNvPicPr>
            <a:picLocks noChangeAspect="1"/>
          </p:cNvPicPr>
          <p:nvPr/>
        </p:nvPicPr>
        <p:blipFill>
          <a:blip r:embed="rId2"/>
          <a:stretch>
            <a:fillRect/>
          </a:stretch>
        </p:blipFill>
        <p:spPr>
          <a:xfrm>
            <a:off x="296717" y="1814674"/>
            <a:ext cx="11598565" cy="4802187"/>
          </a:xfrm>
          <a:prstGeom prst="rect">
            <a:avLst/>
          </a:prstGeom>
        </p:spPr>
      </p:pic>
    </p:spTree>
    <p:extLst>
      <p:ext uri="{BB962C8B-B14F-4D97-AF65-F5344CB8AC3E}">
        <p14:creationId xmlns:p14="http://schemas.microsoft.com/office/powerpoint/2010/main" val="183467522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4056</TotalTime>
  <Words>2485</Words>
  <Application>Microsoft Macintosh PowerPoint</Application>
  <PresentationFormat>Widescreen</PresentationFormat>
  <Paragraphs>205</Paragraphs>
  <Slides>31</Slides>
  <Notes>25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Calibri</vt:lpstr>
      <vt:lpstr>Calibri Light</vt:lpstr>
      <vt:lpstr>Montserrat</vt:lpstr>
      <vt:lpstr>System Font Regular</vt:lpstr>
      <vt:lpstr>Office Theme</vt:lpstr>
      <vt:lpstr>Quality assessment of shotgun metagenomic data</vt:lpstr>
      <vt:lpstr>PowerPoint Presentation</vt:lpstr>
      <vt:lpstr>Why do we need to do quality assessment? </vt:lpstr>
      <vt:lpstr>Why do we need to do quality assessment? </vt:lpstr>
      <vt:lpstr>PowerPoint Presentation</vt:lpstr>
      <vt:lpstr>PowerPoint Presentation</vt:lpstr>
      <vt:lpstr>Why do we need to do quality assessment? </vt:lpstr>
      <vt:lpstr>PowerPoint Presentation</vt:lpstr>
      <vt:lpstr>Example of adapter read-through</vt:lpstr>
      <vt:lpstr>Sequence Quality Control Steps</vt:lpstr>
      <vt:lpstr>PowerPoint Presentation</vt:lpstr>
      <vt:lpstr>PowerPoint Presentation</vt:lpstr>
      <vt:lpstr>QC Metric #1: The Phred Score</vt:lpstr>
      <vt:lpstr>PowerPoint Presentation</vt:lpstr>
      <vt:lpstr>PowerPoint Presentation</vt:lpstr>
      <vt:lpstr>Let’s look at a multiQC report together</vt:lpstr>
      <vt:lpstr>PowerPoint Presentation</vt:lpstr>
      <vt:lpstr>PowerPoint Presentation</vt:lpstr>
      <vt:lpstr>PowerPoint Presentation</vt:lpstr>
      <vt:lpstr>PowerPoint Presentation</vt:lpstr>
      <vt:lpstr>PowerPoint Presentation</vt:lpstr>
      <vt:lpstr>These steps are also relevant to 16S data</vt:lpstr>
      <vt:lpstr>From a recent meta-analysis of salmonid microbiome literature (unpublished):</vt:lpstr>
      <vt:lpstr>This can be very study-dependent:</vt:lpstr>
      <vt:lpstr>PowerPoint Presentation</vt:lpstr>
      <vt:lpstr>PowerPoint Presentation</vt:lpstr>
      <vt:lpstr>PowerPoint Presentation</vt:lpstr>
      <vt:lpstr>This can uncover some interesting findings!</vt:lpstr>
      <vt:lpstr>This can uncover some interesting findings!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Elizabeth A. Miller</dc:creator>
  <cp:lastModifiedBy>Noelle Noyes</cp:lastModifiedBy>
  <cp:revision>83</cp:revision>
  <cp:lastPrinted>2019-04-04T00:35:01Z</cp:lastPrinted>
  <dcterms:created xsi:type="dcterms:W3CDTF">2019-04-04T00:00:04Z</dcterms:created>
  <dcterms:modified xsi:type="dcterms:W3CDTF">2024-06-16T18:02:05Z</dcterms:modified>
</cp:coreProperties>
</file>