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27"/>
  </p:notesMasterIdLst>
  <p:sldIdLst>
    <p:sldId id="256" r:id="rId2"/>
    <p:sldId id="271" r:id="rId3"/>
    <p:sldId id="272" r:id="rId4"/>
    <p:sldId id="295" r:id="rId5"/>
    <p:sldId id="305" r:id="rId6"/>
    <p:sldId id="306" r:id="rId7"/>
    <p:sldId id="293" r:id="rId8"/>
    <p:sldId id="280" r:id="rId9"/>
    <p:sldId id="296" r:id="rId10"/>
    <p:sldId id="298" r:id="rId11"/>
    <p:sldId id="307" r:id="rId12"/>
    <p:sldId id="304" r:id="rId13"/>
    <p:sldId id="303" r:id="rId14"/>
    <p:sldId id="294" r:id="rId15"/>
    <p:sldId id="291" r:id="rId16"/>
    <p:sldId id="308" r:id="rId17"/>
    <p:sldId id="283" r:id="rId18"/>
    <p:sldId id="284" r:id="rId19"/>
    <p:sldId id="285" r:id="rId20"/>
    <p:sldId id="286" r:id="rId21"/>
    <p:sldId id="310" r:id="rId22"/>
    <p:sldId id="287" r:id="rId23"/>
    <p:sldId id="288" r:id="rId24"/>
    <p:sldId id="289" r:id="rId25"/>
    <p:sldId id="30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4D0"/>
    <a:srgbClr val="F5FFFC"/>
    <a:srgbClr val="DEF6FF"/>
    <a:srgbClr val="2681DA"/>
    <a:srgbClr val="7CB4C3"/>
    <a:srgbClr val="86CFE4"/>
    <a:srgbClr val="B0DFEB"/>
    <a:srgbClr val="D8EFF6"/>
    <a:srgbClr val="86CFE3"/>
    <a:srgbClr val="6993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79"/>
    <p:restoredTop sz="96327"/>
  </p:normalViewPr>
  <p:slideViewPr>
    <p:cSldViewPr snapToGrid="0" snapToObjects="1">
      <p:cViewPr varScale="1">
        <p:scale>
          <a:sx n="120" d="100"/>
          <a:sy n="120" d="100"/>
        </p:scale>
        <p:origin x="18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DE3DB1-E0B3-EC46-96F3-87D2B6A1991E}" type="datetimeFigureOut">
              <a:rPr lang="en-US" smtClean="0"/>
              <a:t>6/16/24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BC4561-E19D-D645-80EE-5092976EA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45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For this next section, we are going to focus on one of the most important components of the AMR++ pipeline, which are the databases that it utilizes. 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The databases are so important because they are what we use to identify DNA of interest within our sequence data.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Basically we do an “all-vs-all” comparison of the sequence reads (that made it through the QC steps) to the entries in our reference database, and if we find a sequence match that meets our quality check then we report that we have identified some specific sequence within our sample.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C4561-E19D-D645-80EE-5092976EAD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950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For resistance genes, you have a similar structure with 4 classification levels.</a:t>
            </a:r>
          </a:p>
          <a:p>
            <a:r>
              <a:rPr lang="en-US" dirty="0"/>
              <a:t>- People will talk about class of resistance- such as beta-lactam resistance, tetracycline resistance.</a:t>
            </a:r>
          </a:p>
          <a:p>
            <a:r>
              <a:rPr lang="en-US" dirty="0"/>
              <a:t>- Then people will talk about a resistance mechanism.</a:t>
            </a:r>
          </a:p>
          <a:p>
            <a:r>
              <a:rPr lang="en-US" dirty="0"/>
              <a:t>- The resistance group – so here the </a:t>
            </a:r>
            <a:r>
              <a:rPr lang="en-US" dirty="0" err="1"/>
              <a:t>blaTEM</a:t>
            </a:r>
            <a:r>
              <a:rPr lang="en-US" dirty="0"/>
              <a:t> group</a:t>
            </a:r>
          </a:p>
          <a:p>
            <a:r>
              <a:rPr lang="en-US" dirty="0"/>
              <a:t>- And then you have the lowest level, the individual accession numbers in the database – in this case, the gene blaTEM-144, Accession number DQ256080.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BC4561-E19D-D645-80EE-5092976EAD2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0240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In other databases, the graphs can be much more complicated as they have more than 4 levels and one gene can be classified in multiple groups at each level. </a:t>
            </a:r>
          </a:p>
          <a:p>
            <a:pPr marL="171450" indent="-171450">
              <a:buFontTx/>
              <a:buChar char="-"/>
            </a:pPr>
            <a:r>
              <a:rPr lang="en-US" dirty="0"/>
              <a:t>Here’s an example from CARD for the </a:t>
            </a:r>
            <a:r>
              <a:rPr lang="en-US" dirty="0" err="1"/>
              <a:t>rpoB</a:t>
            </a:r>
            <a:r>
              <a:rPr lang="en-US" dirty="0"/>
              <a:t> gene that confers resistance to rifampin.</a:t>
            </a:r>
          </a:p>
          <a:p>
            <a:pPr marL="171450" indent="-171450">
              <a:buFontTx/>
              <a:buChar char="-"/>
            </a:pPr>
            <a:r>
              <a:rPr lang="en-US" dirty="0"/>
              <a:t>You can see that there are multiple pathways through the graph, which creates cycles within the graph.</a:t>
            </a:r>
          </a:p>
          <a:p>
            <a:pPr marL="171450" indent="-171450">
              <a:buFontTx/>
              <a:buChar char="-"/>
            </a:pPr>
            <a:r>
              <a:rPr lang="en-US" dirty="0"/>
              <a:t>For example, at *this* level here, </a:t>
            </a:r>
            <a:r>
              <a:rPr lang="en-US" dirty="0" err="1"/>
              <a:t>rpoB</a:t>
            </a:r>
            <a:r>
              <a:rPr lang="en-US" dirty="0"/>
              <a:t> is classified as an “antibiotic resistant gene variant or mutant”, a “antibiotic target replacement protein”, AND a “determinant of rifamycin resistance”.</a:t>
            </a:r>
          </a:p>
          <a:p>
            <a:pPr marL="171450" indent="-171450">
              <a:buFontTx/>
              <a:buChar char="-"/>
            </a:pPr>
            <a:r>
              <a:rPr lang="en-US" dirty="0"/>
              <a:t>And this type of ontology fine for whole genome sequencing where you have organism and you know that one gene comes from that organism.</a:t>
            </a:r>
          </a:p>
          <a:p>
            <a:pPr marL="171450" indent="-171450">
              <a:buFontTx/>
              <a:buChar char="-"/>
            </a:pPr>
            <a:r>
              <a:rPr lang="en-US" dirty="0"/>
              <a:t>But when you’re doing metagenomic sequencing and you need to count the number of genes across potentially thousands of species, you really need a more simply structured ontology.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And to some extent, all 4 of the databases AMR++ pulls from are somewhat cyclical in nature. 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C4561-E19D-D645-80EE-5092976EAD2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9568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So here is the same </a:t>
            </a:r>
            <a:r>
              <a:rPr lang="en-US" dirty="0" err="1"/>
              <a:t>rpoB</a:t>
            </a:r>
            <a:r>
              <a:rPr lang="en-US" dirty="0"/>
              <a:t> gene as it’s classified in the </a:t>
            </a:r>
            <a:r>
              <a:rPr lang="en-US" dirty="0" err="1"/>
              <a:t>MEGARes</a:t>
            </a:r>
            <a:r>
              <a:rPr lang="en-US" dirty="0"/>
              <a:t> database.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There are the 4 levels we talked about before, and you can see that it is only classified once at each level.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This is why </a:t>
            </a:r>
            <a:r>
              <a:rPr lang="en-US" dirty="0" err="1"/>
              <a:t>MEGARes</a:t>
            </a:r>
            <a:r>
              <a:rPr lang="en-US" dirty="0"/>
              <a:t> is considered </a:t>
            </a:r>
            <a:r>
              <a:rPr lang="en-US" u="none" dirty="0" err="1"/>
              <a:t>acyclical</a:t>
            </a:r>
            <a:r>
              <a:rPr lang="en-US" u="none" dirty="0"/>
              <a:t> – t</a:t>
            </a:r>
            <a:r>
              <a:rPr lang="en-US" dirty="0"/>
              <a:t>here are no cycles within the graph. There is only one pathway through the graph.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And one of the nice things about the </a:t>
            </a:r>
            <a:r>
              <a:rPr lang="en-US" dirty="0" err="1"/>
              <a:t>MEGARes</a:t>
            </a:r>
            <a:r>
              <a:rPr lang="en-US" dirty="0"/>
              <a:t> database is that it’s easily searchable – you can go to the </a:t>
            </a:r>
            <a:r>
              <a:rPr lang="en-US" dirty="0" err="1"/>
              <a:t>MEGARes</a:t>
            </a:r>
            <a:r>
              <a:rPr lang="en-US" dirty="0"/>
              <a:t> website and browse through by class, mechanism, or group.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C4561-E19D-D645-80EE-5092976EAD2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224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So what this ends up meaning is that within </a:t>
            </a:r>
            <a:r>
              <a:rPr lang="en-US" dirty="0" err="1"/>
              <a:t>MEGARes</a:t>
            </a:r>
            <a:r>
              <a:rPr lang="en-US" dirty="0"/>
              <a:t> there are only 707 nodes, with an average of 235 nodes per level.</a:t>
            </a:r>
          </a:p>
          <a:p>
            <a:pPr marL="171450" indent="-171450">
              <a:buFontTx/>
              <a:buChar char="-"/>
            </a:pPr>
            <a:r>
              <a:rPr lang="en-US" dirty="0"/>
              <a:t>Compare that to the CARD database where there 8 total classification levels and over 3,000 nodes.</a:t>
            </a:r>
          </a:p>
          <a:p>
            <a:pPr marL="171450" indent="-171450">
              <a:buFontTx/>
              <a:buChar char="-"/>
            </a:pPr>
            <a:r>
              <a:rPr lang="en-US" dirty="0"/>
              <a:t>In </a:t>
            </a:r>
            <a:r>
              <a:rPr lang="en-US" dirty="0" err="1"/>
              <a:t>MEGARes</a:t>
            </a:r>
            <a:r>
              <a:rPr lang="en-US" dirty="0"/>
              <a:t>, there are zero cycles in the graph, </a:t>
            </a:r>
            <a:r>
              <a:rPr lang="en-US" b="1" u="sng" dirty="0"/>
              <a:t>so everything has ONE, AND ONLY ONE, pathway through the graph</a:t>
            </a:r>
          </a:p>
          <a:p>
            <a:pPr marL="171450" indent="-171450">
              <a:buFontTx/>
              <a:buChar char="-"/>
            </a:pPr>
            <a:r>
              <a:rPr lang="en-US" dirty="0"/>
              <a:t>And the levels are full, meaning every gene has an classification at each level.</a:t>
            </a:r>
          </a:p>
          <a:p>
            <a:pPr marL="171450" indent="-171450">
              <a:buFontTx/>
              <a:buChar char="-"/>
            </a:pPr>
            <a:r>
              <a:rPr lang="en-US" dirty="0"/>
              <a:t>Again, I want to stress that this doesn’t mean that the CARD is not useful, it just means that these two databases are customized for different functions, with </a:t>
            </a:r>
            <a:r>
              <a:rPr lang="en-US" dirty="0" err="1"/>
              <a:t>MEGARes</a:t>
            </a:r>
            <a:r>
              <a:rPr lang="en-US" dirty="0"/>
              <a:t> more suitable for metagenomic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BC4561-E19D-D645-80EE-5092976EAD2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4964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</a:t>
            </a:r>
            <a:r>
              <a:rPr lang="en-US" baseline="0" dirty="0"/>
              <a:t> just remember – </a:t>
            </a:r>
            <a:r>
              <a:rPr lang="en-US" baseline="0" dirty="0" err="1"/>
              <a:t>MEGARes</a:t>
            </a:r>
            <a:r>
              <a:rPr lang="en-US" baseline="0" dirty="0"/>
              <a:t> isn’t so much unique in terms of its collection of sequence accessions – instead, it’s unique because of its annotation structure, which makes it </a:t>
            </a:r>
            <a:r>
              <a:rPr lang="en-US" u="sng" baseline="0" dirty="0"/>
              <a:t>well-suited to metagenomic analyses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C4561-E19D-D645-80EE-5092976EAD2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801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So how do we actually correct for Illumina systemic bias? </a:t>
            </a:r>
          </a:p>
          <a:p>
            <a:r>
              <a:rPr lang="en-US" dirty="0"/>
              <a:t>- We do this with read trimming, which is done as the first step in the AMR++ pipeline.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B31E6-8A24-C14F-8973-53A18572974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914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Kraken is really more of a program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tries to match your sequence data to all of the genomes in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RefSeq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 well-curated NCBI databases that has whole genome sequences.</a:t>
            </a:r>
          </a:p>
          <a:p>
            <a:pPr marL="171450" indent="-171450">
              <a:buFontTx/>
              <a:buChar char="-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 really it’s the NCBI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RefSeq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database manipulated in a way to make it usable for microbiome analysis of shotgun metagenomic data</a:t>
            </a:r>
          </a:p>
          <a:p>
            <a:pPr marL="171450" indent="-171450">
              <a:buFontTx/>
              <a:buChar char="-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Noelle will talk more about how it does that in a little while…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C4561-E19D-D645-80EE-5092976EAD2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31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/>
              <a:t>RefSeq</a:t>
            </a:r>
            <a:r>
              <a:rPr lang="en-US" dirty="0"/>
              <a:t> claims to be comprehensive, integrated, non-redundant, and well-annotated. Indeed, it is NCBI’s most intensively-curated DB. </a:t>
            </a:r>
          </a:p>
          <a:p>
            <a:pPr marL="171450" indent="-171450">
              <a:buFontTx/>
              <a:buChar char="-"/>
            </a:pPr>
            <a:r>
              <a:rPr lang="en-US" dirty="0"/>
              <a:t>However, “comprehensive” is a relative term- it’s based on just what has actually be sequenced.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It’s really not uncommon to get maybe 10% of reads in a sample classified to some known bacterial genome- which means that 90% of the reads didn’t match to anything in </a:t>
            </a:r>
            <a:r>
              <a:rPr lang="en-US" dirty="0" err="1"/>
              <a:t>RefSeq</a:t>
            </a:r>
            <a:r>
              <a:rPr lang="en-US" dirty="0"/>
              <a:t>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Human samples might be a bit high percent classification just based on what’s been sequenced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So how good your classification is going to be to some extent really </a:t>
            </a:r>
            <a:r>
              <a:rPr lang="en-US" b="1" u="sng" dirty="0"/>
              <a:t>depends on the type of sample</a:t>
            </a:r>
            <a:r>
              <a:rPr lang="en-US" dirty="0"/>
              <a:t> you’re using.</a:t>
            </a:r>
          </a:p>
          <a:p>
            <a:r>
              <a:rPr lang="en-US" dirty="0"/>
              <a:t>- “Integrated”…I’m not really sure what that means. Potentially that it’s pulling from multiple sources?</a:t>
            </a:r>
          </a:p>
          <a:p>
            <a:pPr marL="171450" indent="-171450">
              <a:buFontTx/>
              <a:buChar char="-"/>
            </a:pPr>
            <a:r>
              <a:rPr lang="en-US" dirty="0"/>
              <a:t>“Non-redundant”- this means there’s only one representative sequence for a gene in that strain in the database.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But strains have a lot of gene redundancy between them and so this really just </a:t>
            </a:r>
            <a:r>
              <a:rPr lang="en-US" b="1" u="sng" dirty="0"/>
              <a:t>means non-redundant at the strain level</a:t>
            </a:r>
            <a:r>
              <a:rPr lang="en-US" dirty="0"/>
              <a:t>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And “well-annotated”: there’s actually a lot of problems with the annotations.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For example, sometimes you’ll see a plasmid sequenced with a strain then gets labeled as that strain even though that plasmid could potentially occur in many different strains or species.</a:t>
            </a:r>
          </a:p>
          <a:p>
            <a:r>
              <a:rPr lang="is-IS" b="1" baseline="0" dirty="0"/>
              <a:t>And so there are limitations with RefSeq, as with any database out there- all databases have to deal with issue like this. But right now this really is the best out there.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C4561-E19D-D645-80EE-5092976EAD2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5704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This is a graph I pulled from </a:t>
            </a:r>
            <a:r>
              <a:rPr lang="en-US" dirty="0" err="1"/>
              <a:t>RefSeq</a:t>
            </a:r>
            <a:r>
              <a:rPr lang="en-US" dirty="0"/>
              <a:t> showing growth over time.</a:t>
            </a:r>
          </a:p>
          <a:p>
            <a:pPr marL="171450" indent="-171450">
              <a:buFontTx/>
              <a:buChar char="-"/>
            </a:pPr>
            <a:r>
              <a:rPr lang="en-US" dirty="0"/>
              <a:t> In </a:t>
            </a:r>
            <a:r>
              <a:rPr lang="en-US" b="1" u="sng" dirty="0"/>
              <a:t>red is the total number of accession numbers </a:t>
            </a:r>
            <a:r>
              <a:rPr lang="en-US" dirty="0"/>
              <a:t>they have, which as of March is over 100 million.</a:t>
            </a:r>
          </a:p>
          <a:p>
            <a:pPr marL="171450" indent="-171450">
              <a:buFontTx/>
              <a:buChar char="-"/>
            </a:pPr>
            <a:r>
              <a:rPr lang="en-US" dirty="0"/>
              <a:t>And in </a:t>
            </a:r>
            <a:r>
              <a:rPr lang="en-US" b="1" u="sng" dirty="0"/>
              <a:t>blue is the total number of unique species</a:t>
            </a:r>
            <a:r>
              <a:rPr lang="en-US" dirty="0"/>
              <a:t>, which as of March, </a:t>
            </a:r>
            <a:r>
              <a:rPr lang="en-US" dirty="0" err="1"/>
              <a:t>RefSeq</a:t>
            </a:r>
            <a:r>
              <a:rPr lang="en-US" baseline="0" dirty="0"/>
              <a:t> contains complete, annotated genomes for 88,816 species.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They also have the counts of nucleotide, protein, and RNA sequences.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C4561-E19D-D645-80EE-5092976EAD2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1093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Looking at Bacteria only…</a:t>
            </a:r>
          </a:p>
          <a:p>
            <a:r>
              <a:rPr lang="en-US" dirty="0"/>
              <a:t>We still have about about 100 million total accessions- so the vast majority of genomes in </a:t>
            </a:r>
            <a:r>
              <a:rPr lang="en-US" dirty="0" err="1"/>
              <a:t>RefSeq</a:t>
            </a:r>
            <a:r>
              <a:rPr lang="en-US" dirty="0"/>
              <a:t> are prokaryotes.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C4561-E19D-D645-80EE-5092976EAD2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07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 lot of sequence data is being generated these days.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This is a screenshot from the National Center for Biotechnology Information (NCBI for short) short read archive (SRA)</a:t>
            </a:r>
          </a:p>
          <a:p>
            <a:pPr marL="171450" indent="-171450">
              <a:buFontTx/>
              <a:buChar char="-"/>
            </a:pPr>
            <a:r>
              <a:rPr lang="en-US" dirty="0"/>
              <a:t>If you generate shotgun data you will often submit it to the SRA database to make it public either before or after you publish the work. </a:t>
            </a:r>
          </a:p>
          <a:p>
            <a:pPr marL="171450" indent="-171450">
              <a:buFontTx/>
              <a:buChar char="-"/>
            </a:pPr>
            <a:r>
              <a:rPr lang="en-US" dirty="0"/>
              <a:t>We have years on the x-axis up until 2019 and on the y-axis we have the size of the SRA in </a:t>
            </a:r>
            <a:r>
              <a:rPr lang="en-US" dirty="0" err="1"/>
              <a:t>Terabases</a:t>
            </a:r>
            <a:r>
              <a:rPr lang="en-US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dirty="0"/>
              <a:t>You can see that the SRA has been growing pretty quickly – </a:t>
            </a:r>
            <a:r>
              <a:rPr lang="en-US" b="1" u="sng" dirty="0"/>
              <a:t>over 26 quadrillion bases as shown by the blue line</a:t>
            </a:r>
            <a:r>
              <a:rPr lang="en-US" dirty="0"/>
              <a:t>, 9 quadrillion of that is open access (orange line).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C4561-E19D-D645-80EE-5092976EAD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575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Kraken pulls all of the prokaryotic genomes along with viral genomes from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RefSeq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does some algorithmic maneuvering to create the “Kraken-DB”.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After Kraken does its magic and classifies your DNA sequences, it then uses NCBI taxonomy to name everything that it has identified in your sample.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C4561-E19D-D645-80EE-5092976EAD2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4776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So the NCBI taxonomy is publicly available, and as you can imagine, the NCBI taxonomy database also has issues.</a:t>
            </a:r>
            <a:r>
              <a:rPr lang="en-US" baseline="0" dirty="0"/>
              <a:t>  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Yet again, it is probably the best we have currently. </a:t>
            </a:r>
          </a:p>
          <a:p>
            <a:pPr marL="171450" indent="-171450">
              <a:buFontTx/>
              <a:buChar char="-"/>
            </a:pPr>
            <a:r>
              <a:rPr lang="is-IS" baseline="0" dirty="0"/>
              <a:t>In the end, taxonomies (both microbiome and resistome) are attempting to bin DNA sequences into containers with “hard boundaries”.</a:t>
            </a:r>
          </a:p>
          <a:p>
            <a:pPr marL="171450" indent="-171450">
              <a:buFontTx/>
              <a:buChar char="-"/>
            </a:pPr>
            <a:r>
              <a:rPr lang="is-IS" baseline="0" dirty="0"/>
              <a:t>When in reality, evolution is a gradual process with fits and starts, and without hard boundaries.</a:t>
            </a:r>
          </a:p>
          <a:p>
            <a:pPr marL="171450" indent="-171450">
              <a:buFontTx/>
              <a:buChar char="-"/>
            </a:pPr>
            <a:r>
              <a:rPr lang="is-IS" baseline="0" dirty="0"/>
              <a:t>So use the taxonomy for what it’s useful for, and be sure to </a:t>
            </a:r>
            <a:r>
              <a:rPr lang="is-IS" b="1" u="sng" baseline="0" dirty="0"/>
              <a:t>think about its limitations </a:t>
            </a:r>
            <a:r>
              <a:rPr lang="is-IS" baseline="0" dirty="0"/>
              <a:t>and how those may impact your analysis.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C4561-E19D-D645-80EE-5092976EAD2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333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</a:t>
            </a:r>
            <a:r>
              <a:rPr lang="en-US" baseline="0" dirty="0"/>
              <a:t> should you ever need Taxonomy help</a:t>
            </a:r>
            <a:r>
              <a:rPr lang="is-IS" baseline="0" dirty="0"/>
              <a:t>….yes, there’s a manual for that.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C4561-E19D-D645-80EE-5092976EAD2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858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So how do we actually correct for Illumina systemic bias? </a:t>
            </a:r>
          </a:p>
          <a:p>
            <a:r>
              <a:rPr lang="en-US" dirty="0"/>
              <a:t>- We do this with read trimming, which is done as the first step in the AMR++ pipeline.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B31E6-8A24-C14F-8973-53A18572974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907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And so this begs the question, who is curating all of these data?</a:t>
            </a:r>
          </a:p>
          <a:p>
            <a:pPr marL="171450" indent="-171450">
              <a:buFontTx/>
              <a:buChar char="-"/>
            </a:pPr>
            <a:r>
              <a:rPr lang="en-US" dirty="0"/>
              <a:t>For the SRA database, it’s each individual submitter.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When you submit samples to the SRA you upload your sequences and you can include as much or as little information, what we call “metadata”, as you want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the type of sample, where it was collected, the conditions it was collected under-any information that relates to how the sequence data was generated.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But you don’t really have to upload any of the information when you submit and there are plenty of sequences in there with almost no metadata associated with them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 there’s also no real quality control- you can upload raw sequence data that has low quality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so there a huge amount of </a:t>
            </a:r>
            <a:r>
              <a:rPr lang="en-US" u="sng" dirty="0"/>
              <a:t>variability in how usable the data is </a:t>
            </a:r>
            <a:r>
              <a:rPr lang="en-US" dirty="0"/>
              <a:t>and it’s frequently not clear what’s good and what’s not. 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NCBI has other databases that are more curated.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For instance, </a:t>
            </a:r>
            <a:r>
              <a:rPr lang="en-US" dirty="0" err="1"/>
              <a:t>RefSeq</a:t>
            </a:r>
            <a:r>
              <a:rPr lang="en-US" dirty="0"/>
              <a:t> has whole genome sequences from individual isolates of individual species.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These sequences are run through a custom NCBI pipeline to assemble them and there are control checks along the way to make sure sequences are accurate.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We’ll talk more about this database in a little bit.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C4561-E19D-D645-80EE-5092976EAD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063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As I already mentioned, the reference database is the really the core of the AMR++ pipeline because this is how we identify what is in our sample- both the genes and microbes.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So what database you use can really change your results.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So when you’re start considering what reference databases to use for your analyses it important to understand your database in terms of both benefits and the limitations.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Think about: </a:t>
            </a:r>
          </a:p>
          <a:p>
            <a:pPr marL="1085850" lvl="2" indent="-171450">
              <a:buFontTx/>
              <a:buChar char="-"/>
            </a:pPr>
            <a:r>
              <a:rPr lang="en-US" baseline="0" dirty="0"/>
              <a:t>How was the database developed? </a:t>
            </a:r>
          </a:p>
          <a:p>
            <a:pPr marL="1085850" lvl="2" indent="-171450">
              <a:buFontTx/>
              <a:buChar char="-"/>
            </a:pPr>
            <a:r>
              <a:rPr lang="en-US" baseline="0" dirty="0"/>
              <a:t>How “good” are its sources? </a:t>
            </a:r>
          </a:p>
          <a:p>
            <a:pPr marL="1085850" lvl="2" indent="-171450">
              <a:buFontTx/>
              <a:buChar char="-"/>
            </a:pPr>
            <a:r>
              <a:rPr lang="en-US" baseline="0" dirty="0"/>
              <a:t>How closely has it been checked for inaccuracies or inconsistencies?  </a:t>
            </a:r>
          </a:p>
          <a:p>
            <a:pPr marL="1085850" lvl="2" indent="-171450">
              <a:buFontTx/>
              <a:buChar char="-"/>
            </a:pPr>
            <a:r>
              <a:rPr lang="en-US" baseline="0" dirty="0"/>
              <a:t>How comprehensive is it?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C4561-E19D-D645-80EE-5092976EAD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So how do we actually correct for Illumina systemic bias? </a:t>
            </a:r>
          </a:p>
          <a:p>
            <a:r>
              <a:rPr lang="en-US" dirty="0"/>
              <a:t>- We do this with read trimming, which is done as the first step in the AMR++ pipeline.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B31E6-8A24-C14F-8973-53A1857297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347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And so let’s start with </a:t>
            </a:r>
            <a:r>
              <a:rPr lang="en-US" dirty="0" err="1"/>
              <a:t>MEGARes</a:t>
            </a:r>
            <a:r>
              <a:rPr lang="en-US" dirty="0"/>
              <a:t>. 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MEGARes</a:t>
            </a:r>
            <a:r>
              <a:rPr lang="en-US" dirty="0"/>
              <a:t> pulls from different existing databases of resistance genes.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So it’s actually a conglomeration of these 4 databases: CARD, ARG-ANNOT, </a:t>
            </a:r>
            <a:r>
              <a:rPr lang="en-US" dirty="0" err="1"/>
              <a:t>ResFinder</a:t>
            </a:r>
            <a:r>
              <a:rPr lang="en-US" dirty="0"/>
              <a:t>, and the Lahey Clinical Beta-lactamase Database.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These 4 databases are: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well-curated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contain just antimicrobial resistance genes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are publicly available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updated fairly frequently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gene sequences in these 4 databases are all just FASTA files that can be downloaded- so just the name of the sequence and then the sequence of that gene.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BC4561-E19D-D645-80EE-5092976EAD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41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So that’s really the big difference between these databases and </a:t>
            </a:r>
            <a:r>
              <a:rPr lang="en-US" dirty="0" err="1"/>
              <a:t>MEGARes</a:t>
            </a:r>
            <a:r>
              <a:rPr lang="en-US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MEGARes</a:t>
            </a:r>
            <a:r>
              <a:rPr lang="en-US" dirty="0"/>
              <a:t> is more than just a sequence name and the sequence.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There is a annotation structure, or ontology, around the sequences in the database that will assist us in running the statistical analyses later on. </a:t>
            </a:r>
          </a:p>
          <a:p>
            <a:pPr marL="171450" indent="-171450">
              <a:buFontTx/>
              <a:buChar char="-"/>
            </a:pPr>
            <a:r>
              <a:rPr lang="en-US" dirty="0"/>
              <a:t>So the real difference is in the ontology. </a:t>
            </a:r>
          </a:p>
          <a:p>
            <a:pPr marL="171450" indent="-171450">
              <a:buFontTx/>
              <a:buChar char="-"/>
            </a:pPr>
            <a:r>
              <a:rPr lang="en-US" dirty="0"/>
              <a:t>Additionally, the </a:t>
            </a:r>
            <a:r>
              <a:rPr lang="en-US" dirty="0" err="1"/>
              <a:t>MEGARes</a:t>
            </a:r>
            <a:r>
              <a:rPr lang="en-US" dirty="0"/>
              <a:t> team does a lot of manual curation.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C4561-E19D-D645-80EE-5092976EAD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416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What do we mean by annotation structure? </a:t>
            </a:r>
          </a:p>
          <a:p>
            <a:pPr marL="171450" indent="-171450">
              <a:buFontTx/>
              <a:buChar char="-"/>
            </a:pPr>
            <a:r>
              <a:rPr lang="en-US" dirty="0"/>
              <a:t>Both microbiome and resistome </a:t>
            </a:r>
            <a:r>
              <a:rPr lang="en-US"/>
              <a:t>data have </a:t>
            </a:r>
            <a:r>
              <a:rPr lang="en-US" b="1" i="0" u="sng"/>
              <a:t>different </a:t>
            </a:r>
            <a:r>
              <a:rPr lang="en-US" b="1" i="0" u="sng" dirty="0"/>
              <a:t>levels of classification</a:t>
            </a:r>
            <a:r>
              <a:rPr lang="en-US" dirty="0"/>
              <a:t>. </a:t>
            </a:r>
          </a:p>
          <a:p>
            <a:pPr marL="171450" indent="-171450">
              <a:buFontTx/>
              <a:buChar char="-"/>
            </a:pPr>
            <a:r>
              <a:rPr lang="en-US" dirty="0"/>
              <a:t>For microbiome data, you’ve got our standard taxonomy hierarchy: phylum, class, order, family, genus, and species – I put up the taxonomic levels of </a:t>
            </a:r>
            <a:r>
              <a:rPr lang="en-US" i="1" dirty="0"/>
              <a:t>E. coli </a:t>
            </a:r>
            <a:r>
              <a:rPr lang="en-US" dirty="0"/>
              <a:t>just as an example.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C4561-E19D-D645-80EE-5092976EAD2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3860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For resistance genes, you have a similar structure with 4 classification levels.</a:t>
            </a:r>
          </a:p>
          <a:p>
            <a:r>
              <a:rPr lang="en-US" dirty="0"/>
              <a:t>- People will talk about class of resistance- such as beta-lactam resistance, tetracycline resistance.</a:t>
            </a:r>
          </a:p>
          <a:p>
            <a:r>
              <a:rPr lang="en-US" dirty="0"/>
              <a:t>- Then people will talk about a resistance mechanism.</a:t>
            </a:r>
          </a:p>
          <a:p>
            <a:r>
              <a:rPr lang="en-US" dirty="0"/>
              <a:t>- The resistance group – so here the </a:t>
            </a:r>
            <a:r>
              <a:rPr lang="en-US" dirty="0" err="1"/>
              <a:t>blaTEM</a:t>
            </a:r>
            <a:r>
              <a:rPr lang="en-US" dirty="0"/>
              <a:t> group</a:t>
            </a:r>
          </a:p>
          <a:p>
            <a:r>
              <a:rPr lang="en-US" dirty="0"/>
              <a:t>- And then you have the lowest level, the individual accession numbers in the database – in this case, the gene blaTEM-144, Accession number DQ256080.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BC4561-E19D-D645-80EE-5092976EAD2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797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4C961-299A-4543-A662-1D1374541D72}" type="datetimeFigureOut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F40B9-689A-4946-8EFA-6C6803680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620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4C961-299A-4543-A662-1D1374541D72}" type="datetimeFigureOut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F40B9-689A-4946-8EFA-6C6803680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63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4C961-299A-4543-A662-1D1374541D72}" type="datetimeFigureOut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F40B9-689A-4946-8EFA-6C6803680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399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4C961-299A-4543-A662-1D1374541D72}" type="datetimeFigureOut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F40B9-689A-4946-8EFA-6C6803680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027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4C961-299A-4543-A662-1D1374541D72}" type="datetimeFigureOut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F40B9-689A-4946-8EFA-6C6803680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8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4C961-299A-4543-A662-1D1374541D72}" type="datetimeFigureOut">
              <a:rPr lang="en-US" smtClean="0"/>
              <a:t>6/16/24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F40B9-689A-4946-8EFA-6C6803680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47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4C961-299A-4543-A662-1D1374541D72}" type="datetimeFigureOut">
              <a:rPr lang="en-US" smtClean="0"/>
              <a:t>6/16/24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F40B9-689A-4946-8EFA-6C6803680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11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4C961-299A-4543-A662-1D1374541D72}" type="datetimeFigureOut">
              <a:rPr lang="en-US" smtClean="0"/>
              <a:t>6/16/24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F40B9-689A-4946-8EFA-6C6803680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40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4C961-299A-4543-A662-1D1374541D72}" type="datetimeFigureOut">
              <a:rPr lang="en-US" smtClean="0"/>
              <a:t>6/16/24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F40B9-689A-4946-8EFA-6C6803680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471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4C961-299A-4543-A662-1D1374541D72}" type="datetimeFigureOut">
              <a:rPr lang="en-US" smtClean="0"/>
              <a:t>6/16/24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F40B9-689A-4946-8EFA-6C6803680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652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4C961-299A-4543-A662-1D1374541D72}" type="datetimeFigureOut">
              <a:rPr lang="en-US" smtClean="0"/>
              <a:t>6/16/24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F40B9-689A-4946-8EFA-6C6803680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0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4C961-299A-4543-A662-1D1374541D72}" type="datetimeFigureOut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F40B9-689A-4946-8EFA-6C6803680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461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51013"/>
            <a:ext cx="12191999" cy="2387600"/>
          </a:xfrm>
        </p:spPr>
        <p:txBody>
          <a:bodyPr>
            <a:normAutofit/>
          </a:bodyPr>
          <a:lstStyle/>
          <a:p>
            <a:r>
              <a:rPr lang="en-US" dirty="0"/>
              <a:t>Antimicrobial resistance and microbiome database resources </a:t>
            </a:r>
          </a:p>
        </p:txBody>
      </p:sp>
    </p:spTree>
    <p:extLst>
      <p:ext uri="{BB962C8B-B14F-4D97-AF65-F5344CB8AC3E}">
        <p14:creationId xmlns:p14="http://schemas.microsoft.com/office/powerpoint/2010/main" val="791970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14BAE7E-FD90-BE4E-9F33-5B41F4E9F405}"/>
              </a:ext>
            </a:extLst>
          </p:cNvPr>
          <p:cNvSpPr txBox="1"/>
          <p:nvPr/>
        </p:nvSpPr>
        <p:spPr>
          <a:xfrm>
            <a:off x="8892806" y="5198738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bla</a:t>
            </a:r>
            <a:r>
              <a:rPr lang="en-US" sz="2400" baseline="-25000" dirty="0"/>
              <a:t>TEM-144</a:t>
            </a:r>
            <a:r>
              <a:rPr lang="en-US" sz="2400" dirty="0"/>
              <a:t> (DQ256080)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F7672C-CC41-C948-8559-E813769AEEFC}"/>
              </a:ext>
            </a:extLst>
          </p:cNvPr>
          <p:cNvSpPr txBox="1"/>
          <p:nvPr/>
        </p:nvSpPr>
        <p:spPr>
          <a:xfrm>
            <a:off x="7816480" y="4514389"/>
            <a:ext cx="3383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A22FA6-49DE-0C4A-9E82-290AFAB2F857}"/>
              </a:ext>
            </a:extLst>
          </p:cNvPr>
          <p:cNvSpPr txBox="1"/>
          <p:nvPr/>
        </p:nvSpPr>
        <p:spPr>
          <a:xfrm>
            <a:off x="6776352" y="3853495"/>
            <a:ext cx="3383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Class A beta-lactamases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CD76C2-0B2D-554F-916F-C670B9DB3C62}"/>
              </a:ext>
            </a:extLst>
          </p:cNvPr>
          <p:cNvSpPr txBox="1"/>
          <p:nvPr/>
        </p:nvSpPr>
        <p:spPr>
          <a:xfrm>
            <a:off x="5738772" y="3159759"/>
            <a:ext cx="3525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Beta-lactam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2951CF7-2C62-3A4D-9D9C-C0FAB86D4D9B}"/>
              </a:ext>
            </a:extLst>
          </p:cNvPr>
          <p:cNvSpPr txBox="1">
            <a:spLocks/>
          </p:cNvSpPr>
          <p:nvPr/>
        </p:nvSpPr>
        <p:spPr>
          <a:xfrm>
            <a:off x="851978" y="2462"/>
            <a:ext cx="102922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Structured Ontology of Resistome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1454EA-B9FD-5347-9C5D-9270ECB1969F}"/>
              </a:ext>
            </a:extLst>
          </p:cNvPr>
          <p:cNvSpPr txBox="1"/>
          <p:nvPr/>
        </p:nvSpPr>
        <p:spPr>
          <a:xfrm>
            <a:off x="2202038" y="3129153"/>
            <a:ext cx="3383280" cy="523220"/>
          </a:xfrm>
          <a:prstGeom prst="rect">
            <a:avLst/>
          </a:prstGeom>
          <a:solidFill>
            <a:srgbClr val="D8EFF6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CLASS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A3A915-5239-7A47-93A8-F78CBC9A96E2}"/>
              </a:ext>
            </a:extLst>
          </p:cNvPr>
          <p:cNvSpPr txBox="1"/>
          <p:nvPr/>
        </p:nvSpPr>
        <p:spPr>
          <a:xfrm>
            <a:off x="3250842" y="3813501"/>
            <a:ext cx="3383280" cy="523220"/>
          </a:xfrm>
          <a:prstGeom prst="rect">
            <a:avLst/>
          </a:prstGeom>
          <a:solidFill>
            <a:srgbClr val="B0DFEB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MECHANISM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74EEBA-9250-0346-869E-A81A5DC01CBD}"/>
              </a:ext>
            </a:extLst>
          </p:cNvPr>
          <p:cNvSpPr txBox="1"/>
          <p:nvPr/>
        </p:nvSpPr>
        <p:spPr>
          <a:xfrm>
            <a:off x="4299646" y="4497849"/>
            <a:ext cx="3383280" cy="523220"/>
          </a:xfrm>
          <a:prstGeom prst="rect">
            <a:avLst/>
          </a:prstGeom>
          <a:solidFill>
            <a:srgbClr val="86CFE4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GROUP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FEB4C3-C486-0241-AE90-908FD4356EFF}"/>
              </a:ext>
            </a:extLst>
          </p:cNvPr>
          <p:cNvSpPr txBox="1"/>
          <p:nvPr/>
        </p:nvSpPr>
        <p:spPr>
          <a:xfrm>
            <a:off x="5348450" y="5182197"/>
            <a:ext cx="3383280" cy="523220"/>
          </a:xfrm>
          <a:prstGeom prst="rect">
            <a:avLst/>
          </a:prstGeom>
          <a:solidFill>
            <a:srgbClr val="7CB4C3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ACCESSION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7E09C7-E2BB-950C-CC7C-170F5F703B74}"/>
              </a:ext>
            </a:extLst>
          </p:cNvPr>
          <p:cNvSpPr txBox="1"/>
          <p:nvPr/>
        </p:nvSpPr>
        <p:spPr>
          <a:xfrm>
            <a:off x="4657795" y="2461345"/>
            <a:ext cx="3525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Drug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5B08A8-54B8-AD39-908F-BA7529C96DC9}"/>
              </a:ext>
            </a:extLst>
          </p:cNvPr>
          <p:cNvSpPr txBox="1"/>
          <p:nvPr/>
        </p:nvSpPr>
        <p:spPr>
          <a:xfrm>
            <a:off x="1121061" y="2430739"/>
            <a:ext cx="3383280" cy="523220"/>
          </a:xfrm>
          <a:prstGeom prst="rect">
            <a:avLst/>
          </a:prstGeom>
          <a:solidFill>
            <a:srgbClr val="F5FFFC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TYPE</a:t>
            </a:r>
          </a:p>
        </p:txBody>
      </p:sp>
    </p:spTree>
    <p:extLst>
      <p:ext uri="{BB962C8B-B14F-4D97-AF65-F5344CB8AC3E}">
        <p14:creationId xmlns:p14="http://schemas.microsoft.com/office/powerpoint/2010/main" val="466828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14BAE7E-FD90-BE4E-9F33-5B41F4E9F405}"/>
              </a:ext>
            </a:extLst>
          </p:cNvPr>
          <p:cNvSpPr txBox="1"/>
          <p:nvPr/>
        </p:nvSpPr>
        <p:spPr>
          <a:xfrm>
            <a:off x="8892806" y="5198738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bla</a:t>
            </a:r>
            <a:r>
              <a:rPr lang="en-US" sz="2400" baseline="-25000" dirty="0"/>
              <a:t>TEM-144</a:t>
            </a:r>
            <a:r>
              <a:rPr lang="en-US" sz="2400" dirty="0"/>
              <a:t> (DQ256080)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F7672C-CC41-C948-8559-E813769AEEFC}"/>
              </a:ext>
            </a:extLst>
          </p:cNvPr>
          <p:cNvSpPr txBox="1"/>
          <p:nvPr/>
        </p:nvSpPr>
        <p:spPr>
          <a:xfrm>
            <a:off x="7816480" y="4514389"/>
            <a:ext cx="3383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A22FA6-49DE-0C4A-9E82-290AFAB2F857}"/>
              </a:ext>
            </a:extLst>
          </p:cNvPr>
          <p:cNvSpPr txBox="1"/>
          <p:nvPr/>
        </p:nvSpPr>
        <p:spPr>
          <a:xfrm>
            <a:off x="6776352" y="3853495"/>
            <a:ext cx="3383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Class A beta-lactamases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CD76C2-0B2D-554F-916F-C670B9DB3C62}"/>
              </a:ext>
            </a:extLst>
          </p:cNvPr>
          <p:cNvSpPr txBox="1"/>
          <p:nvPr/>
        </p:nvSpPr>
        <p:spPr>
          <a:xfrm>
            <a:off x="5738772" y="3159759"/>
            <a:ext cx="3525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Beta-lactam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2951CF7-2C62-3A4D-9D9C-C0FAB86D4D9B}"/>
              </a:ext>
            </a:extLst>
          </p:cNvPr>
          <p:cNvSpPr txBox="1">
            <a:spLocks/>
          </p:cNvSpPr>
          <p:nvPr/>
        </p:nvSpPr>
        <p:spPr>
          <a:xfrm>
            <a:off x="851978" y="2462"/>
            <a:ext cx="102922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Structured Ontology of Resistome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1454EA-B9FD-5347-9C5D-9270ECB1969F}"/>
              </a:ext>
            </a:extLst>
          </p:cNvPr>
          <p:cNvSpPr txBox="1"/>
          <p:nvPr/>
        </p:nvSpPr>
        <p:spPr>
          <a:xfrm>
            <a:off x="2202038" y="3129153"/>
            <a:ext cx="3383280" cy="523220"/>
          </a:xfrm>
          <a:prstGeom prst="rect">
            <a:avLst/>
          </a:prstGeom>
          <a:solidFill>
            <a:srgbClr val="D8EFF6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CLASS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A3A915-5239-7A47-93A8-F78CBC9A96E2}"/>
              </a:ext>
            </a:extLst>
          </p:cNvPr>
          <p:cNvSpPr txBox="1"/>
          <p:nvPr/>
        </p:nvSpPr>
        <p:spPr>
          <a:xfrm>
            <a:off x="3250842" y="3813501"/>
            <a:ext cx="3383280" cy="523220"/>
          </a:xfrm>
          <a:prstGeom prst="rect">
            <a:avLst/>
          </a:prstGeom>
          <a:solidFill>
            <a:srgbClr val="B0DFEB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MECHANISM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74EEBA-9250-0346-869E-A81A5DC01CBD}"/>
              </a:ext>
            </a:extLst>
          </p:cNvPr>
          <p:cNvSpPr txBox="1"/>
          <p:nvPr/>
        </p:nvSpPr>
        <p:spPr>
          <a:xfrm>
            <a:off x="4299646" y="4497849"/>
            <a:ext cx="3383280" cy="523220"/>
          </a:xfrm>
          <a:prstGeom prst="rect">
            <a:avLst/>
          </a:prstGeom>
          <a:solidFill>
            <a:srgbClr val="86CFE4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GROUP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FEB4C3-C486-0241-AE90-908FD4356EFF}"/>
              </a:ext>
            </a:extLst>
          </p:cNvPr>
          <p:cNvSpPr txBox="1"/>
          <p:nvPr/>
        </p:nvSpPr>
        <p:spPr>
          <a:xfrm>
            <a:off x="5348450" y="5182197"/>
            <a:ext cx="3383280" cy="523220"/>
          </a:xfrm>
          <a:prstGeom prst="rect">
            <a:avLst/>
          </a:prstGeom>
          <a:solidFill>
            <a:srgbClr val="7CB4C3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ACCESSION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7E09C7-E2BB-950C-CC7C-170F5F703B74}"/>
              </a:ext>
            </a:extLst>
          </p:cNvPr>
          <p:cNvSpPr txBox="1"/>
          <p:nvPr/>
        </p:nvSpPr>
        <p:spPr>
          <a:xfrm>
            <a:off x="4657795" y="2461345"/>
            <a:ext cx="3525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Drug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5B08A8-54B8-AD39-908F-BA7529C96DC9}"/>
              </a:ext>
            </a:extLst>
          </p:cNvPr>
          <p:cNvSpPr txBox="1"/>
          <p:nvPr/>
        </p:nvSpPr>
        <p:spPr>
          <a:xfrm>
            <a:off x="1121061" y="2430739"/>
            <a:ext cx="3383280" cy="523220"/>
          </a:xfrm>
          <a:prstGeom prst="rect">
            <a:avLst/>
          </a:prstGeom>
          <a:solidFill>
            <a:srgbClr val="F5FFFC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TYPE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8D0528D-5F86-EC2E-DAD5-253D7EF96CC5}"/>
              </a:ext>
            </a:extLst>
          </p:cNvPr>
          <p:cNvSpPr/>
          <p:nvPr/>
        </p:nvSpPr>
        <p:spPr>
          <a:xfrm>
            <a:off x="285186" y="3233977"/>
            <a:ext cx="365760" cy="365760"/>
          </a:xfrm>
          <a:prstGeom prst="ellipse">
            <a:avLst/>
          </a:prstGeom>
          <a:solidFill>
            <a:srgbClr val="D8EFF6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8114512-F40F-8C80-A5D0-F31AA80D2544}"/>
              </a:ext>
            </a:extLst>
          </p:cNvPr>
          <p:cNvSpPr/>
          <p:nvPr/>
        </p:nvSpPr>
        <p:spPr>
          <a:xfrm>
            <a:off x="285187" y="3935870"/>
            <a:ext cx="365760" cy="365760"/>
          </a:xfrm>
          <a:prstGeom prst="ellipse">
            <a:avLst/>
          </a:prstGeom>
          <a:solidFill>
            <a:srgbClr val="B0DFEB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DD32E0-1EF9-E466-B338-C2188419DA88}"/>
              </a:ext>
            </a:extLst>
          </p:cNvPr>
          <p:cNvSpPr/>
          <p:nvPr/>
        </p:nvSpPr>
        <p:spPr>
          <a:xfrm>
            <a:off x="285186" y="4637763"/>
            <a:ext cx="365760" cy="365760"/>
          </a:xfrm>
          <a:prstGeom prst="ellipse">
            <a:avLst/>
          </a:prstGeom>
          <a:solidFill>
            <a:srgbClr val="86CFE3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09DF785-CB35-E4F3-0B09-84B085D8A856}"/>
              </a:ext>
            </a:extLst>
          </p:cNvPr>
          <p:cNvSpPr/>
          <p:nvPr/>
        </p:nvSpPr>
        <p:spPr>
          <a:xfrm>
            <a:off x="285186" y="5339657"/>
            <a:ext cx="365760" cy="365760"/>
          </a:xfrm>
          <a:prstGeom prst="ellipse">
            <a:avLst/>
          </a:prstGeom>
          <a:solidFill>
            <a:srgbClr val="7CB4C3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69EA6DC-44A0-7BFB-A3C1-AF5188F65E98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468066" y="3599737"/>
            <a:ext cx="1" cy="33613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FA4C806-C628-F294-9F71-6FCB7D609B08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 flipH="1">
            <a:off x="468066" y="4301630"/>
            <a:ext cx="1" cy="33613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1C6E3AD-3700-BAB3-A11F-02DDAEE62D80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V="1">
            <a:off x="468066" y="5003523"/>
            <a:ext cx="0" cy="33613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6FDC83EE-35D7-1107-63F1-1D1623240D01}"/>
              </a:ext>
            </a:extLst>
          </p:cNvPr>
          <p:cNvSpPr/>
          <p:nvPr/>
        </p:nvSpPr>
        <p:spPr>
          <a:xfrm>
            <a:off x="275004" y="2517271"/>
            <a:ext cx="365760" cy="365760"/>
          </a:xfrm>
          <a:prstGeom prst="ellipse">
            <a:avLst/>
          </a:prstGeom>
          <a:solidFill>
            <a:srgbClr val="D8EFF6"/>
          </a:solidFill>
          <a:ln w="63500">
            <a:solidFill>
              <a:srgbClr val="F5FF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09F5955-FA44-674A-6B66-AB822EA42AE8}"/>
              </a:ext>
            </a:extLst>
          </p:cNvPr>
          <p:cNvCxnSpPr>
            <a:cxnSpLocks/>
            <a:stCxn id="20" idx="4"/>
          </p:cNvCxnSpPr>
          <p:nvPr/>
        </p:nvCxnSpPr>
        <p:spPr>
          <a:xfrm>
            <a:off x="457884" y="2883031"/>
            <a:ext cx="1" cy="33613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173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itle 1">
            <a:extLst>
              <a:ext uri="{FF2B5EF4-FFF2-40B4-BE49-F238E27FC236}">
                <a16:creationId xmlns:a16="http://schemas.microsoft.com/office/drawing/2014/main" id="{99DE82FB-B580-8E4D-AA8E-83FE0E5D9499}"/>
              </a:ext>
            </a:extLst>
          </p:cNvPr>
          <p:cNvSpPr txBox="1">
            <a:spLocks/>
          </p:cNvSpPr>
          <p:nvPr/>
        </p:nvSpPr>
        <p:spPr>
          <a:xfrm>
            <a:off x="851978" y="2462"/>
            <a:ext cx="102922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MEGARes</a:t>
            </a:r>
            <a:r>
              <a:rPr lang="en-US" dirty="0"/>
              <a:t> structured ontology is </a:t>
            </a:r>
            <a:r>
              <a:rPr lang="en-US" dirty="0" err="1"/>
              <a:t>acyclical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9F3533A-2543-AC48-98D3-5F801362BD28}"/>
              </a:ext>
            </a:extLst>
          </p:cNvPr>
          <p:cNvSpPr txBox="1"/>
          <p:nvPr/>
        </p:nvSpPr>
        <p:spPr>
          <a:xfrm>
            <a:off x="8759941" y="4829838"/>
            <a:ext cx="2232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rifamycin-resistant beta-subunit of RNA polymerase (</a:t>
            </a:r>
            <a:r>
              <a:rPr lang="en-US" dirty="0" err="1"/>
              <a:t>rpoB</a:t>
            </a:r>
            <a:r>
              <a:rPr lang="en-US" dirty="0"/>
              <a:t>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03F5FEA-1BBF-A74C-B4C0-D40EABEECA54}"/>
              </a:ext>
            </a:extLst>
          </p:cNvPr>
          <p:cNvSpPr txBox="1"/>
          <p:nvPr/>
        </p:nvSpPr>
        <p:spPr>
          <a:xfrm>
            <a:off x="5108194" y="4205135"/>
            <a:ext cx="1614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antibiotic resistant </a:t>
            </a:r>
            <a:r>
              <a:rPr lang="en-US" dirty="0" err="1"/>
              <a:t>rpoB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F03FB81-00B5-474C-AE66-1B6BDCAB3F9D}"/>
              </a:ext>
            </a:extLst>
          </p:cNvPr>
          <p:cNvSpPr txBox="1"/>
          <p:nvPr/>
        </p:nvSpPr>
        <p:spPr>
          <a:xfrm>
            <a:off x="4868325" y="2895625"/>
            <a:ext cx="20087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antibiotic resistant gene variant or mutant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43EFDB0-CDD7-CA42-8057-93CCFF87DF07}"/>
              </a:ext>
            </a:extLst>
          </p:cNvPr>
          <p:cNvSpPr txBox="1"/>
          <p:nvPr/>
        </p:nvSpPr>
        <p:spPr>
          <a:xfrm>
            <a:off x="9940016" y="2468842"/>
            <a:ext cx="14824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determinant of rifamycin resistance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E147DFD-9F56-A748-858F-40C3978F0744}"/>
              </a:ext>
            </a:extLst>
          </p:cNvPr>
          <p:cNvSpPr txBox="1"/>
          <p:nvPr/>
        </p:nvSpPr>
        <p:spPr>
          <a:xfrm>
            <a:off x="7152535" y="3218790"/>
            <a:ext cx="1571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antibiotic target replacement protein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BAF9797-C3CE-1D4F-9FCF-4EE4B9077051}"/>
              </a:ext>
            </a:extLst>
          </p:cNvPr>
          <p:cNvSpPr txBox="1"/>
          <p:nvPr/>
        </p:nvSpPr>
        <p:spPr>
          <a:xfrm>
            <a:off x="6217241" y="1857499"/>
            <a:ext cx="2474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determinant of antibiotic resistance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86AEB7D-B7D6-9549-9427-C7A075D8F101}"/>
              </a:ext>
            </a:extLst>
          </p:cNvPr>
          <p:cNvSpPr/>
          <p:nvPr/>
        </p:nvSpPr>
        <p:spPr>
          <a:xfrm>
            <a:off x="8402731" y="5909862"/>
            <a:ext cx="365760" cy="365760"/>
          </a:xfrm>
          <a:prstGeom prst="ellipse">
            <a:avLst/>
          </a:prstGeom>
          <a:solidFill>
            <a:schemeClr val="tx1">
              <a:lumMod val="5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AC87C26-27C5-9141-BAE4-E78D600297EC}"/>
              </a:ext>
            </a:extLst>
          </p:cNvPr>
          <p:cNvSpPr txBox="1"/>
          <p:nvPr/>
        </p:nvSpPr>
        <p:spPr>
          <a:xfrm>
            <a:off x="6305996" y="5667191"/>
            <a:ext cx="2232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E. coli </a:t>
            </a:r>
            <a:r>
              <a:rPr lang="en-US" dirty="0" err="1"/>
              <a:t>rpoB</a:t>
            </a:r>
            <a:r>
              <a:rPr lang="en-US" dirty="0"/>
              <a:t> mutant (NC_002695)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BCEF74F-9D58-3C44-A423-B3EE69ACC66D}"/>
              </a:ext>
            </a:extLst>
          </p:cNvPr>
          <p:cNvSpPr/>
          <p:nvPr/>
        </p:nvSpPr>
        <p:spPr>
          <a:xfrm>
            <a:off x="8402731" y="4835703"/>
            <a:ext cx="365760" cy="365760"/>
          </a:xfrm>
          <a:prstGeom prst="ellipse">
            <a:avLst/>
          </a:prstGeom>
          <a:solidFill>
            <a:schemeClr val="tx1">
              <a:lumMod val="5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2A77183-C375-C248-9BA0-06F99259E9FB}"/>
              </a:ext>
            </a:extLst>
          </p:cNvPr>
          <p:cNvSpPr/>
          <p:nvPr/>
        </p:nvSpPr>
        <p:spPr>
          <a:xfrm rot="18289908">
            <a:off x="6529357" y="4076213"/>
            <a:ext cx="365760" cy="365760"/>
          </a:xfrm>
          <a:prstGeom prst="ellipse">
            <a:avLst/>
          </a:prstGeom>
          <a:solidFill>
            <a:schemeClr val="tx1">
              <a:lumMod val="5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71BA3E1-C3EE-3246-8597-E128F62D5131}"/>
              </a:ext>
            </a:extLst>
          </p:cNvPr>
          <p:cNvSpPr/>
          <p:nvPr/>
        </p:nvSpPr>
        <p:spPr>
          <a:xfrm>
            <a:off x="6500951" y="3446005"/>
            <a:ext cx="365760" cy="365760"/>
          </a:xfrm>
          <a:prstGeom prst="ellipse">
            <a:avLst/>
          </a:prstGeom>
          <a:solidFill>
            <a:schemeClr val="tx1">
              <a:lumMod val="5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DDFA7F1-E351-D140-B2A7-6A848C3BE1E2}"/>
              </a:ext>
            </a:extLst>
          </p:cNvPr>
          <p:cNvSpPr/>
          <p:nvPr/>
        </p:nvSpPr>
        <p:spPr>
          <a:xfrm>
            <a:off x="10374896" y="3446005"/>
            <a:ext cx="365760" cy="365760"/>
          </a:xfrm>
          <a:prstGeom prst="ellipse">
            <a:avLst/>
          </a:prstGeom>
          <a:solidFill>
            <a:schemeClr val="tx1">
              <a:lumMod val="5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90F56A1-ABFE-1347-8EAC-270B737323BA}"/>
              </a:ext>
            </a:extLst>
          </p:cNvPr>
          <p:cNvSpPr/>
          <p:nvPr/>
        </p:nvSpPr>
        <p:spPr>
          <a:xfrm>
            <a:off x="8402731" y="3453195"/>
            <a:ext cx="365760" cy="365760"/>
          </a:xfrm>
          <a:prstGeom prst="ellipse">
            <a:avLst/>
          </a:prstGeom>
          <a:solidFill>
            <a:schemeClr val="tx1">
              <a:lumMod val="5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DB63CDA-92D7-6A4A-AB9A-8158EFCBA515}"/>
              </a:ext>
            </a:extLst>
          </p:cNvPr>
          <p:cNvSpPr/>
          <p:nvPr/>
        </p:nvSpPr>
        <p:spPr>
          <a:xfrm>
            <a:off x="8402731" y="2402092"/>
            <a:ext cx="365760" cy="365760"/>
          </a:xfrm>
          <a:prstGeom prst="ellipse">
            <a:avLst/>
          </a:prstGeom>
          <a:solidFill>
            <a:schemeClr val="tx1">
              <a:lumMod val="5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E0C3BB4-0B49-2649-A29D-3189F68828BE}"/>
              </a:ext>
            </a:extLst>
          </p:cNvPr>
          <p:cNvCxnSpPr>
            <a:stCxn id="50" idx="0"/>
            <a:endCxn id="52" idx="4"/>
          </p:cNvCxnSpPr>
          <p:nvPr/>
        </p:nvCxnSpPr>
        <p:spPr>
          <a:xfrm flipV="1">
            <a:off x="8585611" y="5201463"/>
            <a:ext cx="0" cy="70839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F56B9E9-28F5-684A-A92C-C77996570936}"/>
              </a:ext>
            </a:extLst>
          </p:cNvPr>
          <p:cNvCxnSpPr>
            <a:cxnSpLocks/>
            <a:stCxn id="52" idx="2"/>
            <a:endCxn id="53" idx="4"/>
          </p:cNvCxnSpPr>
          <p:nvPr/>
        </p:nvCxnSpPr>
        <p:spPr>
          <a:xfrm flipH="1" flipV="1">
            <a:off x="6862351" y="4363548"/>
            <a:ext cx="1540380" cy="65503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7E8FE73-BFCB-5048-9468-708063673DEC}"/>
              </a:ext>
            </a:extLst>
          </p:cNvPr>
          <p:cNvCxnSpPr>
            <a:cxnSpLocks/>
            <a:stCxn id="53" idx="7"/>
            <a:endCxn id="54" idx="4"/>
          </p:cNvCxnSpPr>
          <p:nvPr/>
        </p:nvCxnSpPr>
        <p:spPr>
          <a:xfrm flipV="1">
            <a:off x="6679952" y="3811765"/>
            <a:ext cx="3879" cy="26732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618E0E1-12FC-3449-8250-2F2113619DED}"/>
              </a:ext>
            </a:extLst>
          </p:cNvPr>
          <p:cNvCxnSpPr>
            <a:cxnSpLocks/>
            <a:stCxn id="54" idx="7"/>
            <a:endCxn id="57" idx="2"/>
          </p:cNvCxnSpPr>
          <p:nvPr/>
        </p:nvCxnSpPr>
        <p:spPr>
          <a:xfrm flipV="1">
            <a:off x="6813147" y="2584972"/>
            <a:ext cx="1589584" cy="91459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CEF98E4-FA82-004C-86A6-68AAC3170F5E}"/>
              </a:ext>
            </a:extLst>
          </p:cNvPr>
          <p:cNvCxnSpPr>
            <a:cxnSpLocks/>
            <a:stCxn id="52" idx="0"/>
            <a:endCxn id="56" idx="4"/>
          </p:cNvCxnSpPr>
          <p:nvPr/>
        </p:nvCxnSpPr>
        <p:spPr>
          <a:xfrm flipV="1">
            <a:off x="8585611" y="3818955"/>
            <a:ext cx="0" cy="101674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7B9FC88-93B8-0C4D-B745-EF151E28EFAD}"/>
              </a:ext>
            </a:extLst>
          </p:cNvPr>
          <p:cNvCxnSpPr>
            <a:cxnSpLocks/>
            <a:stCxn id="56" idx="0"/>
            <a:endCxn id="57" idx="4"/>
          </p:cNvCxnSpPr>
          <p:nvPr/>
        </p:nvCxnSpPr>
        <p:spPr>
          <a:xfrm flipV="1">
            <a:off x="8585611" y="2767852"/>
            <a:ext cx="0" cy="68534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2145C4F-C8F4-474A-86FF-2DCF88A03090}"/>
              </a:ext>
            </a:extLst>
          </p:cNvPr>
          <p:cNvCxnSpPr>
            <a:cxnSpLocks/>
            <a:stCxn id="52" idx="6"/>
            <a:endCxn id="55" idx="3"/>
          </p:cNvCxnSpPr>
          <p:nvPr/>
        </p:nvCxnSpPr>
        <p:spPr>
          <a:xfrm flipV="1">
            <a:off x="8768491" y="3758201"/>
            <a:ext cx="1659969" cy="126038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2A0A6A5-04CB-794C-BF69-FFD1EBFD8D11}"/>
              </a:ext>
            </a:extLst>
          </p:cNvPr>
          <p:cNvCxnSpPr>
            <a:cxnSpLocks/>
            <a:stCxn id="57" idx="6"/>
            <a:endCxn id="55" idx="1"/>
          </p:cNvCxnSpPr>
          <p:nvPr/>
        </p:nvCxnSpPr>
        <p:spPr>
          <a:xfrm>
            <a:off x="8768491" y="2584972"/>
            <a:ext cx="1659969" cy="91459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F8B5808-E201-CC4B-817A-5E357CDEB4C0}"/>
              </a:ext>
            </a:extLst>
          </p:cNvPr>
          <p:cNvSpPr txBox="1"/>
          <p:nvPr/>
        </p:nvSpPr>
        <p:spPr>
          <a:xfrm>
            <a:off x="4906022" y="6540400"/>
            <a:ext cx="7152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Comprehensive Antimicrobial Resistance Database, McArthur et al., 2013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28F58DCB-C96C-754F-B942-61586ACB0C26}"/>
              </a:ext>
            </a:extLst>
          </p:cNvPr>
          <p:cNvSpPr txBox="1">
            <a:spLocks/>
          </p:cNvSpPr>
          <p:nvPr/>
        </p:nvSpPr>
        <p:spPr>
          <a:xfrm>
            <a:off x="5328548" y="1134437"/>
            <a:ext cx="6514126" cy="5362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CARD</a:t>
            </a:r>
          </a:p>
        </p:txBody>
      </p:sp>
    </p:spTree>
    <p:extLst>
      <p:ext uri="{BB962C8B-B14F-4D97-AF65-F5344CB8AC3E}">
        <p14:creationId xmlns:p14="http://schemas.microsoft.com/office/powerpoint/2010/main" val="4248090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6E552628-DE57-3A48-BD15-E7FA09CFE141}"/>
              </a:ext>
            </a:extLst>
          </p:cNvPr>
          <p:cNvSpPr/>
          <p:nvPr/>
        </p:nvSpPr>
        <p:spPr>
          <a:xfrm>
            <a:off x="2428616" y="2206544"/>
            <a:ext cx="365760" cy="365760"/>
          </a:xfrm>
          <a:prstGeom prst="ellipse">
            <a:avLst/>
          </a:prstGeom>
          <a:solidFill>
            <a:srgbClr val="D8EFF6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E84B2A4-CF62-6641-808C-F2CED41611F3}"/>
              </a:ext>
            </a:extLst>
          </p:cNvPr>
          <p:cNvSpPr/>
          <p:nvPr/>
        </p:nvSpPr>
        <p:spPr>
          <a:xfrm>
            <a:off x="2428616" y="3350844"/>
            <a:ext cx="365760" cy="365760"/>
          </a:xfrm>
          <a:prstGeom prst="ellipse">
            <a:avLst/>
          </a:prstGeom>
          <a:solidFill>
            <a:srgbClr val="B0DFEB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CD36D24-48C9-0249-A888-1A2ACA4EB1C7}"/>
              </a:ext>
            </a:extLst>
          </p:cNvPr>
          <p:cNvSpPr/>
          <p:nvPr/>
        </p:nvSpPr>
        <p:spPr>
          <a:xfrm>
            <a:off x="2428616" y="4495144"/>
            <a:ext cx="365760" cy="365760"/>
          </a:xfrm>
          <a:prstGeom prst="ellipse">
            <a:avLst/>
          </a:prstGeom>
          <a:solidFill>
            <a:srgbClr val="86CFE3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CEC7452-65E2-D848-A396-FA1E5F6BDF98}"/>
              </a:ext>
            </a:extLst>
          </p:cNvPr>
          <p:cNvSpPr/>
          <p:nvPr/>
        </p:nvSpPr>
        <p:spPr>
          <a:xfrm>
            <a:off x="2428616" y="5639445"/>
            <a:ext cx="365760" cy="365760"/>
          </a:xfrm>
          <a:prstGeom prst="ellipse">
            <a:avLst/>
          </a:prstGeom>
          <a:solidFill>
            <a:srgbClr val="7CB4C3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E3C07B-5284-3243-9B74-A95E4D351A14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2611496" y="2572304"/>
            <a:ext cx="0" cy="77854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9C7AE8-B527-3147-8DF0-2E35C95DB79E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2611496" y="3716604"/>
            <a:ext cx="0" cy="77854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1DB5DCA-D23C-2F42-B624-F15C74960E5D}"/>
              </a:ext>
            </a:extLst>
          </p:cNvPr>
          <p:cNvCxnSpPr>
            <a:cxnSpLocks/>
            <a:stCxn id="12" idx="0"/>
            <a:endCxn id="9" idx="4"/>
          </p:cNvCxnSpPr>
          <p:nvPr/>
        </p:nvCxnSpPr>
        <p:spPr>
          <a:xfrm flipV="1">
            <a:off x="2611496" y="4860904"/>
            <a:ext cx="0" cy="77854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itle 1">
            <a:extLst>
              <a:ext uri="{FF2B5EF4-FFF2-40B4-BE49-F238E27FC236}">
                <a16:creationId xmlns:a16="http://schemas.microsoft.com/office/drawing/2014/main" id="{99DE82FB-B580-8E4D-AA8E-83FE0E5D9499}"/>
              </a:ext>
            </a:extLst>
          </p:cNvPr>
          <p:cNvSpPr txBox="1">
            <a:spLocks/>
          </p:cNvSpPr>
          <p:nvPr/>
        </p:nvSpPr>
        <p:spPr>
          <a:xfrm>
            <a:off x="851978" y="2462"/>
            <a:ext cx="102922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MEGARes</a:t>
            </a:r>
            <a:r>
              <a:rPr lang="en-US" dirty="0"/>
              <a:t> structured ontology is </a:t>
            </a:r>
            <a:r>
              <a:rPr lang="en-US" dirty="0" err="1"/>
              <a:t>acyclical</a:t>
            </a:r>
            <a:endParaRPr lang="en-US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42953BC-791A-8646-95EC-9180D58379D0}"/>
              </a:ext>
            </a:extLst>
          </p:cNvPr>
          <p:cNvSpPr txBox="1"/>
          <p:nvPr/>
        </p:nvSpPr>
        <p:spPr>
          <a:xfrm>
            <a:off x="226546" y="5416418"/>
            <a:ext cx="2232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E. coli </a:t>
            </a:r>
            <a:r>
              <a:rPr lang="en-US" sz="2000" dirty="0" err="1"/>
              <a:t>rpoB</a:t>
            </a:r>
            <a:r>
              <a:rPr lang="en-US" sz="2000" dirty="0"/>
              <a:t> mutant (NC_002695)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AAB4604-C2BD-094C-8EE7-F24332411F5D}"/>
              </a:ext>
            </a:extLst>
          </p:cNvPr>
          <p:cNvSpPr txBox="1"/>
          <p:nvPr/>
        </p:nvSpPr>
        <p:spPr>
          <a:xfrm>
            <a:off x="787812" y="4506634"/>
            <a:ext cx="1109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RPOB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61B17E3F-90CF-1F44-B040-C5FD5C987243}"/>
              </a:ext>
            </a:extLst>
          </p:cNvPr>
          <p:cNvSpPr/>
          <p:nvPr/>
        </p:nvSpPr>
        <p:spPr>
          <a:xfrm>
            <a:off x="252133" y="2937395"/>
            <a:ext cx="218119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Rifampin-resistant beta-subunit of RNA polymerase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RpoB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A04DCBC-C26B-7B42-B23C-A47CCAE83813}"/>
              </a:ext>
            </a:extLst>
          </p:cNvPr>
          <p:cNvSpPr txBox="1"/>
          <p:nvPr/>
        </p:nvSpPr>
        <p:spPr>
          <a:xfrm>
            <a:off x="787812" y="2195232"/>
            <a:ext cx="1109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Rifampin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F8B5808-E201-CC4B-817A-5E357CDEB4C0}"/>
              </a:ext>
            </a:extLst>
          </p:cNvPr>
          <p:cNvSpPr txBox="1"/>
          <p:nvPr/>
        </p:nvSpPr>
        <p:spPr>
          <a:xfrm>
            <a:off x="4906022" y="6540400"/>
            <a:ext cx="7152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Comprehensive Antimicrobial Resistance Database, McArthur et al., 2013</a:t>
            </a:r>
          </a:p>
        </p:txBody>
      </p:sp>
      <p:sp>
        <p:nvSpPr>
          <p:cNvPr id="75" name="Title 1">
            <a:extLst>
              <a:ext uri="{FF2B5EF4-FFF2-40B4-BE49-F238E27FC236}">
                <a16:creationId xmlns:a16="http://schemas.microsoft.com/office/drawing/2014/main" id="{C7F80C06-E7AF-6C40-9DB7-3F89FBAF8C3A}"/>
              </a:ext>
            </a:extLst>
          </p:cNvPr>
          <p:cNvSpPr txBox="1">
            <a:spLocks/>
          </p:cNvSpPr>
          <p:nvPr/>
        </p:nvSpPr>
        <p:spPr>
          <a:xfrm>
            <a:off x="897413" y="1134437"/>
            <a:ext cx="3535779" cy="5202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MEGARes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Title 1">
            <a:extLst>
              <a:ext uri="{FF2B5EF4-FFF2-40B4-BE49-F238E27FC236}">
                <a16:creationId xmlns:a16="http://schemas.microsoft.com/office/drawing/2014/main" id="{46A2EC0D-3127-2143-ACDE-F8FEAAC1598A}"/>
              </a:ext>
            </a:extLst>
          </p:cNvPr>
          <p:cNvSpPr txBox="1">
            <a:spLocks/>
          </p:cNvSpPr>
          <p:nvPr/>
        </p:nvSpPr>
        <p:spPr>
          <a:xfrm>
            <a:off x="5328548" y="1134437"/>
            <a:ext cx="6514126" cy="5362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CARD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CB90C50-D931-C545-A065-225DC8E5B34B}"/>
              </a:ext>
            </a:extLst>
          </p:cNvPr>
          <p:cNvSpPr txBox="1"/>
          <p:nvPr/>
        </p:nvSpPr>
        <p:spPr>
          <a:xfrm>
            <a:off x="8759941" y="4829838"/>
            <a:ext cx="2232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rifamycin-resistant beta-subunit of RNA polymerase (</a:t>
            </a:r>
            <a:r>
              <a:rPr lang="en-US" dirty="0" err="1"/>
              <a:t>rpoB</a:t>
            </a:r>
            <a:r>
              <a:rPr lang="en-US" dirty="0"/>
              <a:t>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CC07D4D-BA1A-E244-9A2E-E96998954015}"/>
              </a:ext>
            </a:extLst>
          </p:cNvPr>
          <p:cNvSpPr txBox="1"/>
          <p:nvPr/>
        </p:nvSpPr>
        <p:spPr>
          <a:xfrm>
            <a:off x="5108194" y="4205135"/>
            <a:ext cx="1614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antibiotic resistant </a:t>
            </a:r>
            <a:r>
              <a:rPr lang="en-US" dirty="0" err="1"/>
              <a:t>rpoB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6EA15B6-E2E2-8349-B82C-D1CE050BBD04}"/>
              </a:ext>
            </a:extLst>
          </p:cNvPr>
          <p:cNvSpPr txBox="1"/>
          <p:nvPr/>
        </p:nvSpPr>
        <p:spPr>
          <a:xfrm>
            <a:off x="4868325" y="2895625"/>
            <a:ext cx="20087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antibiotic resistant gene variant or mutant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76ABE37-9E14-DB42-8236-D34C143D53A0}"/>
              </a:ext>
            </a:extLst>
          </p:cNvPr>
          <p:cNvSpPr txBox="1"/>
          <p:nvPr/>
        </p:nvSpPr>
        <p:spPr>
          <a:xfrm>
            <a:off x="9940016" y="2468842"/>
            <a:ext cx="14824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determinant of rifamycin resistance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13FEDB6-173F-1144-A049-86ABF6B72DC2}"/>
              </a:ext>
            </a:extLst>
          </p:cNvPr>
          <p:cNvSpPr txBox="1"/>
          <p:nvPr/>
        </p:nvSpPr>
        <p:spPr>
          <a:xfrm>
            <a:off x="7152535" y="3218790"/>
            <a:ext cx="1571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antibiotic target replacement protein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516BEED-6655-D24F-A2E8-66B6966DE7F1}"/>
              </a:ext>
            </a:extLst>
          </p:cNvPr>
          <p:cNvSpPr txBox="1"/>
          <p:nvPr/>
        </p:nvSpPr>
        <p:spPr>
          <a:xfrm>
            <a:off x="6217241" y="1857499"/>
            <a:ext cx="2474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determinant of antibiotic resistance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DFC3DFAF-5466-994B-8738-CDAADE78132A}"/>
              </a:ext>
            </a:extLst>
          </p:cNvPr>
          <p:cNvSpPr/>
          <p:nvPr/>
        </p:nvSpPr>
        <p:spPr>
          <a:xfrm>
            <a:off x="8402731" y="5909862"/>
            <a:ext cx="365760" cy="365760"/>
          </a:xfrm>
          <a:prstGeom prst="ellipse">
            <a:avLst/>
          </a:prstGeom>
          <a:solidFill>
            <a:schemeClr val="tx1">
              <a:lumMod val="5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9C8F95C-511D-F64D-8341-D5F10E558FF2}"/>
              </a:ext>
            </a:extLst>
          </p:cNvPr>
          <p:cNvSpPr txBox="1"/>
          <p:nvPr/>
        </p:nvSpPr>
        <p:spPr>
          <a:xfrm>
            <a:off x="6305996" y="5667191"/>
            <a:ext cx="2232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E. coli </a:t>
            </a:r>
            <a:r>
              <a:rPr lang="en-US" dirty="0" err="1"/>
              <a:t>rpoB</a:t>
            </a:r>
            <a:r>
              <a:rPr lang="en-US" dirty="0"/>
              <a:t> mutant (NC_002695)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2BB9681-BBBB-2541-82E6-6772C70E6E2F}"/>
              </a:ext>
            </a:extLst>
          </p:cNvPr>
          <p:cNvSpPr/>
          <p:nvPr/>
        </p:nvSpPr>
        <p:spPr>
          <a:xfrm>
            <a:off x="8402731" y="4835703"/>
            <a:ext cx="365760" cy="365760"/>
          </a:xfrm>
          <a:prstGeom prst="ellipse">
            <a:avLst/>
          </a:prstGeom>
          <a:solidFill>
            <a:schemeClr val="tx1">
              <a:lumMod val="5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FC7D1752-93DC-D645-B8EC-476756CB845C}"/>
              </a:ext>
            </a:extLst>
          </p:cNvPr>
          <p:cNvSpPr/>
          <p:nvPr/>
        </p:nvSpPr>
        <p:spPr>
          <a:xfrm rot="18289908">
            <a:off x="6529357" y="4076213"/>
            <a:ext cx="365760" cy="365760"/>
          </a:xfrm>
          <a:prstGeom prst="ellipse">
            <a:avLst/>
          </a:prstGeom>
          <a:solidFill>
            <a:schemeClr val="tx1">
              <a:lumMod val="5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FCD76A01-0C5B-5842-A637-B020B6557750}"/>
              </a:ext>
            </a:extLst>
          </p:cNvPr>
          <p:cNvSpPr/>
          <p:nvPr/>
        </p:nvSpPr>
        <p:spPr>
          <a:xfrm>
            <a:off x="6500951" y="3446005"/>
            <a:ext cx="365760" cy="365760"/>
          </a:xfrm>
          <a:prstGeom prst="ellipse">
            <a:avLst/>
          </a:prstGeom>
          <a:solidFill>
            <a:schemeClr val="tx1">
              <a:lumMod val="5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5EED4FF7-CA8C-EF4C-9AA2-79BE781EA7E6}"/>
              </a:ext>
            </a:extLst>
          </p:cNvPr>
          <p:cNvSpPr/>
          <p:nvPr/>
        </p:nvSpPr>
        <p:spPr>
          <a:xfrm>
            <a:off x="10374896" y="3446005"/>
            <a:ext cx="365760" cy="365760"/>
          </a:xfrm>
          <a:prstGeom prst="ellipse">
            <a:avLst/>
          </a:prstGeom>
          <a:solidFill>
            <a:schemeClr val="tx1">
              <a:lumMod val="5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72795A0C-279E-C64E-B241-3D064FC686C4}"/>
              </a:ext>
            </a:extLst>
          </p:cNvPr>
          <p:cNvSpPr/>
          <p:nvPr/>
        </p:nvSpPr>
        <p:spPr>
          <a:xfrm>
            <a:off x="8402731" y="3453195"/>
            <a:ext cx="365760" cy="365760"/>
          </a:xfrm>
          <a:prstGeom prst="ellipse">
            <a:avLst/>
          </a:prstGeom>
          <a:solidFill>
            <a:schemeClr val="tx1">
              <a:lumMod val="5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497E4E4B-B340-0643-ACD4-8BD20B5EA404}"/>
              </a:ext>
            </a:extLst>
          </p:cNvPr>
          <p:cNvSpPr/>
          <p:nvPr/>
        </p:nvSpPr>
        <p:spPr>
          <a:xfrm>
            <a:off x="8402731" y="2402092"/>
            <a:ext cx="365760" cy="365760"/>
          </a:xfrm>
          <a:prstGeom prst="ellipse">
            <a:avLst/>
          </a:prstGeom>
          <a:solidFill>
            <a:schemeClr val="tx1">
              <a:lumMod val="5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9ECC7F6-C17F-0847-9989-0303C5AA19EE}"/>
              </a:ext>
            </a:extLst>
          </p:cNvPr>
          <p:cNvCxnSpPr>
            <a:stCxn id="64" idx="0"/>
            <a:endCxn id="69" idx="4"/>
          </p:cNvCxnSpPr>
          <p:nvPr/>
        </p:nvCxnSpPr>
        <p:spPr>
          <a:xfrm flipV="1">
            <a:off x="8585611" y="5201463"/>
            <a:ext cx="0" cy="70839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56AE8CA-CF9C-474D-92A6-D9DA533EB1C3}"/>
              </a:ext>
            </a:extLst>
          </p:cNvPr>
          <p:cNvCxnSpPr>
            <a:cxnSpLocks/>
            <a:stCxn id="69" idx="2"/>
            <a:endCxn id="70" idx="4"/>
          </p:cNvCxnSpPr>
          <p:nvPr/>
        </p:nvCxnSpPr>
        <p:spPr>
          <a:xfrm flipH="1" flipV="1">
            <a:off x="6862351" y="4363548"/>
            <a:ext cx="1540380" cy="65503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F0AF9D6-81EB-5E44-B120-5064E5AE9445}"/>
              </a:ext>
            </a:extLst>
          </p:cNvPr>
          <p:cNvCxnSpPr>
            <a:cxnSpLocks/>
            <a:stCxn id="70" idx="7"/>
            <a:endCxn id="72" idx="4"/>
          </p:cNvCxnSpPr>
          <p:nvPr/>
        </p:nvCxnSpPr>
        <p:spPr>
          <a:xfrm flipV="1">
            <a:off x="6679952" y="3811765"/>
            <a:ext cx="3879" cy="26732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A9673486-F6CE-AC44-8B04-2E9B6735186A}"/>
              </a:ext>
            </a:extLst>
          </p:cNvPr>
          <p:cNvCxnSpPr>
            <a:cxnSpLocks/>
            <a:stCxn id="72" idx="7"/>
            <a:endCxn id="77" idx="2"/>
          </p:cNvCxnSpPr>
          <p:nvPr/>
        </p:nvCxnSpPr>
        <p:spPr>
          <a:xfrm flipV="1">
            <a:off x="6813147" y="2584972"/>
            <a:ext cx="1589584" cy="91459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0D337F4-14C7-5C4E-8172-AD0E02D1E2A0}"/>
              </a:ext>
            </a:extLst>
          </p:cNvPr>
          <p:cNvCxnSpPr>
            <a:cxnSpLocks/>
            <a:stCxn id="69" idx="0"/>
            <a:endCxn id="74" idx="4"/>
          </p:cNvCxnSpPr>
          <p:nvPr/>
        </p:nvCxnSpPr>
        <p:spPr>
          <a:xfrm flipV="1">
            <a:off x="8585611" y="3818955"/>
            <a:ext cx="0" cy="101674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414CFABB-8440-224F-9C2A-00296657158F}"/>
              </a:ext>
            </a:extLst>
          </p:cNvPr>
          <p:cNvCxnSpPr>
            <a:cxnSpLocks/>
            <a:stCxn id="74" idx="0"/>
            <a:endCxn id="77" idx="4"/>
          </p:cNvCxnSpPr>
          <p:nvPr/>
        </p:nvCxnSpPr>
        <p:spPr>
          <a:xfrm flipV="1">
            <a:off x="8585611" y="2767852"/>
            <a:ext cx="0" cy="68534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B45B57F-8989-D347-AA06-C8FCB355ECE5}"/>
              </a:ext>
            </a:extLst>
          </p:cNvPr>
          <p:cNvCxnSpPr>
            <a:cxnSpLocks/>
            <a:stCxn id="69" idx="6"/>
            <a:endCxn id="73" idx="3"/>
          </p:cNvCxnSpPr>
          <p:nvPr/>
        </p:nvCxnSpPr>
        <p:spPr>
          <a:xfrm flipV="1">
            <a:off x="8768491" y="3758201"/>
            <a:ext cx="1659969" cy="126038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5FE328B-9861-7D4B-8581-74F48B3DC36F}"/>
              </a:ext>
            </a:extLst>
          </p:cNvPr>
          <p:cNvCxnSpPr>
            <a:cxnSpLocks/>
            <a:stCxn id="77" idx="6"/>
            <a:endCxn id="73" idx="1"/>
          </p:cNvCxnSpPr>
          <p:nvPr/>
        </p:nvCxnSpPr>
        <p:spPr>
          <a:xfrm>
            <a:off x="8768491" y="2584972"/>
            <a:ext cx="1659969" cy="91459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04A3B8DF-F5E5-0141-B87B-5AB19290D1B9}"/>
              </a:ext>
            </a:extLst>
          </p:cNvPr>
          <p:cNvSpPr txBox="1"/>
          <p:nvPr/>
        </p:nvSpPr>
        <p:spPr>
          <a:xfrm>
            <a:off x="3085810" y="4476253"/>
            <a:ext cx="1275193" cy="400110"/>
          </a:xfrm>
          <a:prstGeom prst="rect">
            <a:avLst/>
          </a:prstGeom>
          <a:solidFill>
            <a:srgbClr val="86CFE4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GROUP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E2F627A-8AE8-A247-A37A-F7F0AED50235}"/>
              </a:ext>
            </a:extLst>
          </p:cNvPr>
          <p:cNvSpPr txBox="1"/>
          <p:nvPr/>
        </p:nvSpPr>
        <p:spPr>
          <a:xfrm>
            <a:off x="3085810" y="3344306"/>
            <a:ext cx="1642732" cy="400110"/>
          </a:xfrm>
          <a:prstGeom prst="rect">
            <a:avLst/>
          </a:prstGeom>
          <a:solidFill>
            <a:srgbClr val="B0DFEB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MECHANISM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820F874-29B1-9746-83DD-5BDC6A1F37EB}"/>
              </a:ext>
            </a:extLst>
          </p:cNvPr>
          <p:cNvSpPr txBox="1"/>
          <p:nvPr/>
        </p:nvSpPr>
        <p:spPr>
          <a:xfrm>
            <a:off x="3085810" y="2195154"/>
            <a:ext cx="1109837" cy="400110"/>
          </a:xfrm>
          <a:prstGeom prst="rect">
            <a:avLst/>
          </a:prstGeom>
          <a:solidFill>
            <a:srgbClr val="D8EFF6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CLASS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A4492E2-1593-3542-82C0-1FA05024FF55}"/>
              </a:ext>
            </a:extLst>
          </p:cNvPr>
          <p:cNvSpPr txBox="1"/>
          <p:nvPr/>
        </p:nvSpPr>
        <p:spPr>
          <a:xfrm>
            <a:off x="3085810" y="5618962"/>
            <a:ext cx="1474847" cy="400110"/>
          </a:xfrm>
          <a:prstGeom prst="rect">
            <a:avLst/>
          </a:prstGeom>
          <a:solidFill>
            <a:srgbClr val="7CB4C3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ACCESSION</a:t>
            </a:r>
          </a:p>
        </p:txBody>
      </p:sp>
    </p:spTree>
    <p:extLst>
      <p:ext uri="{BB962C8B-B14F-4D97-AF65-F5344CB8AC3E}">
        <p14:creationId xmlns:p14="http://schemas.microsoft.com/office/powerpoint/2010/main" val="4209091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312" y="234497"/>
            <a:ext cx="11474928" cy="1325563"/>
          </a:xfrm>
        </p:spPr>
        <p:txBody>
          <a:bodyPr>
            <a:normAutofit/>
          </a:bodyPr>
          <a:lstStyle/>
          <a:p>
            <a:r>
              <a:rPr lang="en-US" dirty="0"/>
              <a:t>Comparison of annotation structure in </a:t>
            </a:r>
            <a:r>
              <a:rPr lang="en-US" dirty="0" err="1"/>
              <a:t>MEGARes</a:t>
            </a:r>
            <a:r>
              <a:rPr lang="en-US" dirty="0"/>
              <a:t> and CARD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060" y="1764796"/>
            <a:ext cx="9623879" cy="451913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9961415" y="196462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6488668"/>
            <a:ext cx="7152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Comprehensive Antimicrobial Resistance Database, McArthur et al., 2013</a:t>
            </a:r>
          </a:p>
        </p:txBody>
      </p:sp>
    </p:spTree>
    <p:extLst>
      <p:ext uri="{BB962C8B-B14F-4D97-AF65-F5344CB8AC3E}">
        <p14:creationId xmlns:p14="http://schemas.microsoft.com/office/powerpoint/2010/main" val="1104896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So how is </a:t>
            </a:r>
            <a:r>
              <a:rPr lang="en-US" i="1" dirty="0" err="1"/>
              <a:t>MEGARes</a:t>
            </a:r>
            <a:r>
              <a:rPr lang="en-US" i="1" dirty="0"/>
              <a:t> different then?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2193608"/>
            <a:ext cx="1030605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4800" dirty="0"/>
              <a:t>The real difference lies in the structured annotation!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4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4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4400" i="1" dirty="0">
                <a:latin typeface="+mj-lt"/>
              </a:rPr>
              <a:t>(Plus, there’s a lot of manual curation)</a:t>
            </a:r>
          </a:p>
        </p:txBody>
      </p:sp>
    </p:spTree>
    <p:extLst>
      <p:ext uri="{BB962C8B-B14F-4D97-AF65-F5344CB8AC3E}">
        <p14:creationId xmlns:p14="http://schemas.microsoft.com/office/powerpoint/2010/main" val="1401261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AC4AAE4-924C-CD4B-99E7-AA00D3F8A463}"/>
              </a:ext>
            </a:extLst>
          </p:cNvPr>
          <p:cNvSpPr/>
          <p:nvPr/>
        </p:nvSpPr>
        <p:spPr>
          <a:xfrm>
            <a:off x="4970721" y="978195"/>
            <a:ext cx="2344479" cy="404038"/>
          </a:xfrm>
          <a:prstGeom prst="rect">
            <a:avLst/>
          </a:prstGeom>
          <a:noFill/>
          <a:ln w="857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Left Arrow 3">
            <a:extLst>
              <a:ext uri="{FF2B5EF4-FFF2-40B4-BE49-F238E27FC236}">
                <a16:creationId xmlns:a16="http://schemas.microsoft.com/office/drawing/2014/main" id="{C464961E-706E-E64E-B148-3AAB6975EB1F}"/>
              </a:ext>
            </a:extLst>
          </p:cNvPr>
          <p:cNvSpPr/>
          <p:nvPr/>
        </p:nvSpPr>
        <p:spPr>
          <a:xfrm>
            <a:off x="7362152" y="978195"/>
            <a:ext cx="689553" cy="404038"/>
          </a:xfrm>
          <a:prstGeom prst="lef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diagram of a pipeline&#10;&#10;Description automatically generated">
            <a:extLst>
              <a:ext uri="{FF2B5EF4-FFF2-40B4-BE49-F238E27FC236}">
                <a16:creationId xmlns:a16="http://schemas.microsoft.com/office/drawing/2014/main" id="{7AB703E3-4FD4-2944-7EAD-0393B3282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0"/>
            <a:ext cx="5943600" cy="6858000"/>
          </a:xfrm>
          <a:prstGeom prst="rect">
            <a:avLst/>
          </a:prstGeom>
        </p:spPr>
      </p:pic>
      <p:sp>
        <p:nvSpPr>
          <p:cNvPr id="5" name="5-Point Star 4">
            <a:extLst>
              <a:ext uri="{FF2B5EF4-FFF2-40B4-BE49-F238E27FC236}">
                <a16:creationId xmlns:a16="http://schemas.microsoft.com/office/drawing/2014/main" id="{10CBAEAB-7556-94E5-B2E8-D5877CE26587}"/>
              </a:ext>
            </a:extLst>
          </p:cNvPr>
          <p:cNvSpPr/>
          <p:nvPr/>
        </p:nvSpPr>
        <p:spPr>
          <a:xfrm>
            <a:off x="8612372" y="2052083"/>
            <a:ext cx="542260" cy="47846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>
            <a:extLst>
              <a:ext uri="{FF2B5EF4-FFF2-40B4-BE49-F238E27FC236}">
                <a16:creationId xmlns:a16="http://schemas.microsoft.com/office/drawing/2014/main" id="{6580FC59-25E5-EA3A-04ED-89FA01B943C0}"/>
              </a:ext>
            </a:extLst>
          </p:cNvPr>
          <p:cNvSpPr/>
          <p:nvPr/>
        </p:nvSpPr>
        <p:spPr>
          <a:xfrm>
            <a:off x="3331535" y="3014330"/>
            <a:ext cx="542260" cy="478465"/>
          </a:xfrm>
          <a:prstGeom prst="star5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572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What is Kraken?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837147"/>
            <a:ext cx="1030605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4000" dirty="0">
                <a:latin typeface="+mj-lt"/>
              </a:rPr>
              <a:t>Kraken is actually a program that tries to match your sequence data to all of the genomes in </a:t>
            </a:r>
            <a:r>
              <a:rPr lang="en-US" sz="4000" dirty="0" err="1">
                <a:latin typeface="+mj-lt"/>
              </a:rPr>
              <a:t>RefSeq</a:t>
            </a:r>
            <a:r>
              <a:rPr lang="en-US" sz="4000" dirty="0">
                <a:latin typeface="+mj-lt"/>
              </a:rPr>
              <a:t> </a:t>
            </a:r>
            <a:r>
              <a:rPr lang="en-US" sz="4000" i="1" dirty="0">
                <a:latin typeface="+mj-lt"/>
              </a:rPr>
              <a:t>(more on this later)</a:t>
            </a:r>
            <a:r>
              <a:rPr lang="is-IS" sz="4000" dirty="0">
                <a:latin typeface="+mj-lt"/>
              </a:rPr>
              <a:t>…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is-IS" sz="4000" dirty="0">
              <a:latin typeface="+mj-lt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is-IS" sz="4000" b="1" u="sng" dirty="0">
                <a:latin typeface="+mj-lt"/>
              </a:rPr>
              <a:t>So really, it’s the NCBI RefSeq database</a:t>
            </a:r>
            <a:r>
              <a:rPr lang="is-IS" sz="4000" u="sng" dirty="0">
                <a:latin typeface="+mj-lt"/>
              </a:rPr>
              <a:t>, </a:t>
            </a:r>
            <a:r>
              <a:rPr lang="is-IS" sz="4000" dirty="0">
                <a:latin typeface="+mj-lt"/>
              </a:rPr>
              <a:t>“manipulated” in a special way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92121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67" y="257982"/>
            <a:ext cx="11792666" cy="1524645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2634712" y="2234337"/>
            <a:ext cx="9097505" cy="4355025"/>
          </a:xfrm>
          <a:prstGeom prst="wedgeRoundRectCallout">
            <a:avLst>
              <a:gd name="adj1" fmla="val -1054"/>
              <a:gd name="adj2" fmla="val -73407"/>
              <a:gd name="adj3" fmla="val 16667"/>
            </a:avLst>
          </a:prstGeom>
          <a:solidFill>
            <a:srgbClr val="2681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4800" dirty="0"/>
              <a:t>“Comprehensive” – it’s relative</a:t>
            </a:r>
          </a:p>
          <a:p>
            <a:pPr>
              <a:lnSpc>
                <a:spcPct val="150000"/>
              </a:lnSpc>
            </a:pPr>
            <a:r>
              <a:rPr lang="en-US" sz="4800" dirty="0"/>
              <a:t>“Integrated” -- ??</a:t>
            </a:r>
          </a:p>
          <a:p>
            <a:pPr>
              <a:lnSpc>
                <a:spcPct val="150000"/>
              </a:lnSpc>
            </a:pPr>
            <a:r>
              <a:rPr lang="en-US" sz="4800" dirty="0"/>
              <a:t>“Non-redundant” -- ??</a:t>
            </a:r>
          </a:p>
          <a:p>
            <a:pPr>
              <a:lnSpc>
                <a:spcPct val="150000"/>
              </a:lnSpc>
            </a:pPr>
            <a:r>
              <a:rPr lang="en-US" sz="4800" dirty="0"/>
              <a:t>“Well-annotated” -- not really</a:t>
            </a:r>
          </a:p>
        </p:txBody>
      </p:sp>
    </p:spTree>
    <p:extLst>
      <p:ext uri="{BB962C8B-B14F-4D97-AF65-F5344CB8AC3E}">
        <p14:creationId xmlns:p14="http://schemas.microsoft.com/office/powerpoint/2010/main" val="15136465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C0A5A79-471C-9F46-83AC-CF15ED77D97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RefSeq</a:t>
            </a:r>
            <a:r>
              <a:rPr lang="en-US" dirty="0"/>
              <a:t> Growth Statistics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FBE679-4314-A944-8700-15F17B471979}"/>
              </a:ext>
            </a:extLst>
          </p:cNvPr>
          <p:cNvSpPr/>
          <p:nvPr/>
        </p:nvSpPr>
        <p:spPr>
          <a:xfrm>
            <a:off x="7532263" y="6488668"/>
            <a:ext cx="46597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www.ncbi.nlm.nih.gov</a:t>
            </a:r>
            <a:r>
              <a:rPr lang="en-US" dirty="0"/>
              <a:t>/</a:t>
            </a:r>
            <a:r>
              <a:rPr lang="en-US" dirty="0" err="1"/>
              <a:t>refseq</a:t>
            </a:r>
            <a:r>
              <a:rPr lang="en-US" dirty="0"/>
              <a:t>/statistics/</a:t>
            </a:r>
          </a:p>
        </p:txBody>
      </p:sp>
    </p:spTree>
    <p:extLst>
      <p:ext uri="{BB962C8B-B14F-4D97-AF65-F5344CB8AC3E}">
        <p14:creationId xmlns:p14="http://schemas.microsoft.com/office/powerpoint/2010/main" val="2054442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2" y="18758"/>
            <a:ext cx="11908538" cy="937203"/>
          </a:xfrm>
        </p:spPr>
        <p:txBody>
          <a:bodyPr/>
          <a:lstStyle/>
          <a:p>
            <a:r>
              <a:rPr lang="en-US" dirty="0"/>
              <a:t>There’s a LOT of sequence data out there: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FE6246-C7BF-9E42-8F0C-C5BBCF2B3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0532" y="939028"/>
            <a:ext cx="7501468" cy="56261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03920FD-E2DA-4748-87A9-0A128D8B8939}"/>
              </a:ext>
            </a:extLst>
          </p:cNvPr>
          <p:cNvSpPr/>
          <p:nvPr/>
        </p:nvSpPr>
        <p:spPr>
          <a:xfrm>
            <a:off x="0" y="6600051"/>
            <a:ext cx="33946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www.ncbi.nlm.nih.gov</a:t>
            </a:r>
            <a:r>
              <a:rPr lang="en-US" sz="1200" dirty="0"/>
              <a:t>/</a:t>
            </a:r>
            <a:r>
              <a:rPr lang="en-US" sz="1200" dirty="0" err="1"/>
              <a:t>sra</a:t>
            </a:r>
            <a:r>
              <a:rPr lang="en-US" sz="1200" dirty="0"/>
              <a:t>/docs/</a:t>
            </a:r>
            <a:r>
              <a:rPr lang="en-US" sz="1200" dirty="0" err="1"/>
              <a:t>sragrowth</a:t>
            </a:r>
            <a:r>
              <a:rPr lang="en-US" sz="12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26626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07A0499-FC5D-114E-8398-E02A541C57B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RefSeq</a:t>
            </a:r>
            <a:r>
              <a:rPr lang="en-US" dirty="0"/>
              <a:t> Bacteria Growth Statistics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FD16FA-7CAB-2041-8278-A92D2C39D0C4}"/>
              </a:ext>
            </a:extLst>
          </p:cNvPr>
          <p:cNvSpPr/>
          <p:nvPr/>
        </p:nvSpPr>
        <p:spPr>
          <a:xfrm>
            <a:off x="7532263" y="6488668"/>
            <a:ext cx="46597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www.ncbi.nlm.nih.gov</a:t>
            </a:r>
            <a:r>
              <a:rPr lang="en-US" dirty="0"/>
              <a:t>/</a:t>
            </a:r>
            <a:r>
              <a:rPr lang="en-US" dirty="0" err="1"/>
              <a:t>refseq</a:t>
            </a:r>
            <a:r>
              <a:rPr lang="en-US" dirty="0"/>
              <a:t>/statistics/</a:t>
            </a:r>
          </a:p>
        </p:txBody>
      </p:sp>
      <p:pic>
        <p:nvPicPr>
          <p:cNvPr id="6" name="Picture 5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8C5C31C6-E7BD-9A97-B83B-DDD0E1BB6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100" y="1044853"/>
            <a:ext cx="8467799" cy="545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448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E3D2C031-5F74-6C4D-D3CC-97A0B7D1C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1578790"/>
            <a:ext cx="8763000" cy="51872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6CA0F8C-4F1D-CE97-1BC5-DEF85F62F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18" y="145082"/>
            <a:ext cx="11878339" cy="1325563"/>
          </a:xfrm>
        </p:spPr>
        <p:txBody>
          <a:bodyPr/>
          <a:lstStyle/>
          <a:p>
            <a:r>
              <a:rPr lang="en-US" dirty="0"/>
              <a:t>Database size does matter, and there’s good research on this: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A76EEA5-5AEE-4727-99BA-8ABED2EB4409}"/>
              </a:ext>
            </a:extLst>
          </p:cNvPr>
          <p:cNvSpPr/>
          <p:nvPr/>
        </p:nvSpPr>
        <p:spPr>
          <a:xfrm>
            <a:off x="2328530" y="4827181"/>
            <a:ext cx="6613451" cy="467833"/>
          </a:xfrm>
          <a:prstGeom prst="roundRect">
            <a:avLst/>
          </a:prstGeom>
          <a:solidFill>
            <a:schemeClr val="accent4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8978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772" y="365125"/>
            <a:ext cx="10971028" cy="1325563"/>
          </a:xfrm>
        </p:spPr>
        <p:txBody>
          <a:bodyPr/>
          <a:lstStyle/>
          <a:p>
            <a:r>
              <a:rPr lang="en-US" i="1" dirty="0"/>
              <a:t>How does the “kraken-DB” relate to all of this?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824924"/>
            <a:ext cx="1030605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dirty="0">
                <a:latin typeface="+mj-lt"/>
              </a:rPr>
              <a:t>Kraken pulls all of the prokaryotic and viral genomes from </a:t>
            </a:r>
            <a:r>
              <a:rPr lang="en-US" sz="3600" dirty="0" err="1">
                <a:latin typeface="+mj-lt"/>
              </a:rPr>
              <a:t>RefSeq</a:t>
            </a:r>
            <a:r>
              <a:rPr lang="en-US" sz="3600" dirty="0">
                <a:latin typeface="+mj-lt"/>
              </a:rPr>
              <a:t> and does some algorithmic maneuvering to create the “Kraken-DB” </a:t>
            </a:r>
            <a:r>
              <a:rPr lang="en-US" sz="2800" i="1" dirty="0">
                <a:latin typeface="+mj-lt"/>
              </a:rPr>
              <a:t>(we will discuss the details later)</a:t>
            </a:r>
            <a:endParaRPr lang="en-US" sz="3600" i="1" dirty="0">
              <a:latin typeface="+mj-lt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3600" dirty="0">
              <a:latin typeface="+mj-lt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dirty="0">
                <a:latin typeface="+mj-lt"/>
              </a:rPr>
              <a:t>Then, it uses the NCBI taxonomy to name everything.</a:t>
            </a:r>
          </a:p>
        </p:txBody>
      </p:sp>
    </p:spTree>
    <p:extLst>
      <p:ext uri="{BB962C8B-B14F-4D97-AF65-F5344CB8AC3E}">
        <p14:creationId xmlns:p14="http://schemas.microsoft.com/office/powerpoint/2010/main" val="2038306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38" y="1236527"/>
            <a:ext cx="11345924" cy="1368156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The NCBI Taxonomy Database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780103-70A5-3D46-93A0-65E4612B7B7C}"/>
              </a:ext>
            </a:extLst>
          </p:cNvPr>
          <p:cNvSpPr txBox="1"/>
          <p:nvPr/>
        </p:nvSpPr>
        <p:spPr>
          <a:xfrm>
            <a:off x="685800" y="3081338"/>
            <a:ext cx="103060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dirty="0">
                <a:latin typeface="+mj-lt"/>
              </a:rPr>
              <a:t>Also has its limitations.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800" dirty="0">
              <a:latin typeface="+mj-lt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dirty="0">
                <a:latin typeface="+mj-lt"/>
              </a:rPr>
              <a:t>In the end, keep in mind that taxonomies are attempting to bin DNA sequences into containers with “hard boundaries”.</a:t>
            </a:r>
          </a:p>
        </p:txBody>
      </p:sp>
    </p:spTree>
    <p:extLst>
      <p:ext uri="{BB962C8B-B14F-4D97-AF65-F5344CB8AC3E}">
        <p14:creationId xmlns:p14="http://schemas.microsoft.com/office/powerpoint/2010/main" val="6571940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C40171F-1EAE-A74C-B302-A1AC270EE94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The NCBI Taxonomy Database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EAB7805-C196-5FA6-C4EA-FC439E1E4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94" y="1879979"/>
            <a:ext cx="11332611" cy="412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5203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AC4AAE4-924C-CD4B-99E7-AA00D3F8A463}"/>
              </a:ext>
            </a:extLst>
          </p:cNvPr>
          <p:cNvSpPr/>
          <p:nvPr/>
        </p:nvSpPr>
        <p:spPr>
          <a:xfrm>
            <a:off x="4970721" y="978195"/>
            <a:ext cx="2344479" cy="404038"/>
          </a:xfrm>
          <a:prstGeom prst="rect">
            <a:avLst/>
          </a:prstGeom>
          <a:noFill/>
          <a:ln w="857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Left Arrow 3">
            <a:extLst>
              <a:ext uri="{FF2B5EF4-FFF2-40B4-BE49-F238E27FC236}">
                <a16:creationId xmlns:a16="http://schemas.microsoft.com/office/drawing/2014/main" id="{C464961E-706E-E64E-B148-3AAB6975EB1F}"/>
              </a:ext>
            </a:extLst>
          </p:cNvPr>
          <p:cNvSpPr/>
          <p:nvPr/>
        </p:nvSpPr>
        <p:spPr>
          <a:xfrm>
            <a:off x="7362152" y="978195"/>
            <a:ext cx="689553" cy="404038"/>
          </a:xfrm>
          <a:prstGeom prst="lef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diagram of a pipeline&#10;&#10;Description automatically generated">
            <a:extLst>
              <a:ext uri="{FF2B5EF4-FFF2-40B4-BE49-F238E27FC236}">
                <a16:creationId xmlns:a16="http://schemas.microsoft.com/office/drawing/2014/main" id="{7AB703E3-4FD4-2944-7EAD-0393B3282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0"/>
            <a:ext cx="5943600" cy="6858000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</p:pic>
      <p:sp>
        <p:nvSpPr>
          <p:cNvPr id="5" name="5-Point Star 4">
            <a:extLst>
              <a:ext uri="{FF2B5EF4-FFF2-40B4-BE49-F238E27FC236}">
                <a16:creationId xmlns:a16="http://schemas.microsoft.com/office/drawing/2014/main" id="{10CBAEAB-7556-94E5-B2E8-D5877CE26587}"/>
              </a:ext>
            </a:extLst>
          </p:cNvPr>
          <p:cNvSpPr/>
          <p:nvPr/>
        </p:nvSpPr>
        <p:spPr>
          <a:xfrm>
            <a:off x="8612372" y="2052083"/>
            <a:ext cx="542260" cy="478465"/>
          </a:xfrm>
          <a:prstGeom prst="star5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>
            <a:extLst>
              <a:ext uri="{FF2B5EF4-FFF2-40B4-BE49-F238E27FC236}">
                <a16:creationId xmlns:a16="http://schemas.microsoft.com/office/drawing/2014/main" id="{6580FC59-25E5-EA3A-04ED-89FA01B943C0}"/>
              </a:ext>
            </a:extLst>
          </p:cNvPr>
          <p:cNvSpPr/>
          <p:nvPr/>
        </p:nvSpPr>
        <p:spPr>
          <a:xfrm>
            <a:off x="3331535" y="3014330"/>
            <a:ext cx="542260" cy="478465"/>
          </a:xfrm>
          <a:prstGeom prst="star5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86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(or what) is curating all of it?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C0DEEF-F36D-7343-BF29-180B54AAB9DA}"/>
              </a:ext>
            </a:extLst>
          </p:cNvPr>
          <p:cNvSpPr txBox="1"/>
          <p:nvPr/>
        </p:nvSpPr>
        <p:spPr>
          <a:xfrm>
            <a:off x="1621367" y="1887885"/>
            <a:ext cx="943186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NCBI SRA: individual submitters</a:t>
            </a:r>
          </a:p>
          <a:p>
            <a:pPr marL="914400" lvl="1" indent="-457200">
              <a:buFont typeface="System Font Regular"/>
              <a:buChar char="-"/>
            </a:pPr>
            <a:r>
              <a:rPr lang="en-US" sz="2800" dirty="0"/>
              <a:t>Metadata is optional</a:t>
            </a:r>
          </a:p>
          <a:p>
            <a:pPr marL="914400" lvl="1" indent="-457200">
              <a:buFont typeface="System Font Regular"/>
              <a:buChar char="-"/>
            </a:pPr>
            <a:r>
              <a:rPr lang="en-US" sz="2800" dirty="0"/>
              <a:t>Lacks quality control ➝ variability in usability of data</a:t>
            </a:r>
          </a:p>
          <a:p>
            <a:pPr lvl="1"/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NCBI </a:t>
            </a:r>
            <a:r>
              <a:rPr lang="en-US" sz="2800" dirty="0" err="1"/>
              <a:t>RefSeq</a:t>
            </a:r>
            <a:r>
              <a:rPr lang="en-US" sz="2800" dirty="0"/>
              <a:t>: curation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Selected assembled genomes from individual species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Custom annotation pipeline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Quality control checks </a:t>
            </a:r>
          </a:p>
        </p:txBody>
      </p:sp>
    </p:spTree>
    <p:extLst>
      <p:ext uri="{BB962C8B-B14F-4D97-AF65-F5344CB8AC3E}">
        <p14:creationId xmlns:p14="http://schemas.microsoft.com/office/powerpoint/2010/main" val="1842083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important to understand your database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05F843-D403-2C4C-946C-4EFA94BE042B}"/>
              </a:ext>
            </a:extLst>
          </p:cNvPr>
          <p:cNvSpPr/>
          <p:nvPr/>
        </p:nvSpPr>
        <p:spPr>
          <a:xfrm>
            <a:off x="2185458" y="1835150"/>
            <a:ext cx="735859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en-US" sz="3200" dirty="0"/>
              <a:t>How was the database developed?</a:t>
            </a:r>
          </a:p>
          <a:p>
            <a:pPr marL="457200" indent="-457200">
              <a:buFont typeface="Wingdings" pitchFamily="2" charset="2"/>
              <a:buChar char="ü"/>
            </a:pPr>
            <a:endParaRPr lang="en-US" sz="3200" dirty="0"/>
          </a:p>
          <a:p>
            <a:pPr marL="457200" indent="-457200">
              <a:buFont typeface="Wingdings" pitchFamily="2" charset="2"/>
              <a:buChar char="ü"/>
            </a:pPr>
            <a:r>
              <a:rPr lang="en-US" sz="3200" dirty="0"/>
              <a:t>How “good” are its sources?</a:t>
            </a:r>
          </a:p>
          <a:p>
            <a:pPr marL="457200" indent="-457200">
              <a:buFont typeface="Wingdings" pitchFamily="2" charset="2"/>
              <a:buChar char="ü"/>
            </a:pPr>
            <a:endParaRPr lang="en-US" sz="3200" dirty="0"/>
          </a:p>
          <a:p>
            <a:pPr marL="457200" indent="-457200">
              <a:buFont typeface="Wingdings" pitchFamily="2" charset="2"/>
              <a:buChar char="ü"/>
            </a:pPr>
            <a:r>
              <a:rPr lang="en-US" sz="3200" dirty="0"/>
              <a:t>How closely has it been checked for inaccuracies or inconsistencies?  </a:t>
            </a:r>
          </a:p>
          <a:p>
            <a:pPr marL="457200" indent="-457200">
              <a:buFont typeface="Wingdings" pitchFamily="2" charset="2"/>
              <a:buChar char="ü"/>
            </a:pPr>
            <a:endParaRPr lang="en-US" sz="3200" dirty="0"/>
          </a:p>
          <a:p>
            <a:pPr marL="457200" indent="-457200">
              <a:buFont typeface="Wingdings" pitchFamily="2" charset="2"/>
              <a:buChar char="ü"/>
            </a:pPr>
            <a:r>
              <a:rPr lang="en-US" sz="3200" dirty="0"/>
              <a:t>How comprehensive is it?</a:t>
            </a:r>
          </a:p>
        </p:txBody>
      </p:sp>
    </p:spTree>
    <p:extLst>
      <p:ext uri="{BB962C8B-B14F-4D97-AF65-F5344CB8AC3E}">
        <p14:creationId xmlns:p14="http://schemas.microsoft.com/office/powerpoint/2010/main" val="247796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AD56A-832F-6F22-35A3-7714943BC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AMR++ uses two main databases</a:t>
            </a:r>
          </a:p>
        </p:txBody>
      </p:sp>
    </p:spTree>
    <p:extLst>
      <p:ext uri="{BB962C8B-B14F-4D97-AF65-F5344CB8AC3E}">
        <p14:creationId xmlns:p14="http://schemas.microsoft.com/office/powerpoint/2010/main" val="3724851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AC4AAE4-924C-CD4B-99E7-AA00D3F8A463}"/>
              </a:ext>
            </a:extLst>
          </p:cNvPr>
          <p:cNvSpPr/>
          <p:nvPr/>
        </p:nvSpPr>
        <p:spPr>
          <a:xfrm>
            <a:off x="4970721" y="978195"/>
            <a:ext cx="2344479" cy="404038"/>
          </a:xfrm>
          <a:prstGeom prst="rect">
            <a:avLst/>
          </a:prstGeom>
          <a:noFill/>
          <a:ln w="857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Left Arrow 3">
            <a:extLst>
              <a:ext uri="{FF2B5EF4-FFF2-40B4-BE49-F238E27FC236}">
                <a16:creationId xmlns:a16="http://schemas.microsoft.com/office/drawing/2014/main" id="{C464961E-706E-E64E-B148-3AAB6975EB1F}"/>
              </a:ext>
            </a:extLst>
          </p:cNvPr>
          <p:cNvSpPr/>
          <p:nvPr/>
        </p:nvSpPr>
        <p:spPr>
          <a:xfrm>
            <a:off x="7362152" y="978195"/>
            <a:ext cx="689553" cy="404038"/>
          </a:xfrm>
          <a:prstGeom prst="lef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diagram of a pipeline&#10;&#10;Description automatically generated">
            <a:extLst>
              <a:ext uri="{FF2B5EF4-FFF2-40B4-BE49-F238E27FC236}">
                <a16:creationId xmlns:a16="http://schemas.microsoft.com/office/drawing/2014/main" id="{7AB703E3-4FD4-2944-7EAD-0393B3282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0"/>
            <a:ext cx="5943600" cy="6858000"/>
          </a:xfrm>
          <a:prstGeom prst="rect">
            <a:avLst/>
          </a:prstGeom>
        </p:spPr>
      </p:pic>
      <p:sp>
        <p:nvSpPr>
          <p:cNvPr id="5" name="5-Point Star 4">
            <a:extLst>
              <a:ext uri="{FF2B5EF4-FFF2-40B4-BE49-F238E27FC236}">
                <a16:creationId xmlns:a16="http://schemas.microsoft.com/office/drawing/2014/main" id="{10CBAEAB-7556-94E5-B2E8-D5877CE26587}"/>
              </a:ext>
            </a:extLst>
          </p:cNvPr>
          <p:cNvSpPr/>
          <p:nvPr/>
        </p:nvSpPr>
        <p:spPr>
          <a:xfrm>
            <a:off x="8612372" y="2052083"/>
            <a:ext cx="542260" cy="47846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>
            <a:extLst>
              <a:ext uri="{FF2B5EF4-FFF2-40B4-BE49-F238E27FC236}">
                <a16:creationId xmlns:a16="http://schemas.microsoft.com/office/drawing/2014/main" id="{6580FC59-25E5-EA3A-04ED-89FA01B943C0}"/>
              </a:ext>
            </a:extLst>
          </p:cNvPr>
          <p:cNvSpPr/>
          <p:nvPr/>
        </p:nvSpPr>
        <p:spPr>
          <a:xfrm>
            <a:off x="3331535" y="3014330"/>
            <a:ext cx="542260" cy="47846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022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75" y="0"/>
            <a:ext cx="10515600" cy="1325563"/>
          </a:xfrm>
        </p:spPr>
        <p:txBody>
          <a:bodyPr/>
          <a:lstStyle/>
          <a:p>
            <a:r>
              <a:rPr lang="en-US" dirty="0"/>
              <a:t>Let’s start with the AMR database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3E7AC6-FBCB-0743-9612-556442915A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b="-1316"/>
          <a:stretch/>
        </p:blipFill>
        <p:spPr>
          <a:xfrm>
            <a:off x="483514" y="1325563"/>
            <a:ext cx="7329752" cy="496732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7C6AD0F-3BF6-5848-B679-BED0BD6D17B1}"/>
              </a:ext>
            </a:extLst>
          </p:cNvPr>
          <p:cNvSpPr txBox="1">
            <a:spLocks/>
          </p:cNvSpPr>
          <p:nvPr/>
        </p:nvSpPr>
        <p:spPr>
          <a:xfrm>
            <a:off x="8220942" y="1568432"/>
            <a:ext cx="3971058" cy="49673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MEGARes</a:t>
            </a:r>
            <a:r>
              <a:rPr lang="en-US" sz="3600" dirty="0"/>
              <a:t> pulls accessions from several sources</a:t>
            </a:r>
            <a:r>
              <a:rPr lang="is-IS" sz="3600" dirty="0"/>
              <a:t>…</a:t>
            </a:r>
          </a:p>
          <a:p>
            <a:endParaRPr lang="is-IS" sz="3600" dirty="0"/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CARD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ARG-ANNOT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 err="1"/>
              <a:t>ResFinder</a:t>
            </a:r>
            <a:endParaRPr lang="en-US" sz="3600" dirty="0"/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Lahey Clinical       β-lactamase Database (NCBI)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72436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So how is </a:t>
            </a:r>
            <a:r>
              <a:rPr lang="en-US" i="1" dirty="0" err="1"/>
              <a:t>MEGARes</a:t>
            </a:r>
            <a:r>
              <a:rPr lang="en-US" i="1" dirty="0"/>
              <a:t> different then?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FF8064-A346-A742-B050-850A1279209C}"/>
              </a:ext>
            </a:extLst>
          </p:cNvPr>
          <p:cNvSpPr txBox="1"/>
          <p:nvPr/>
        </p:nvSpPr>
        <p:spPr>
          <a:xfrm>
            <a:off x="838200" y="2193608"/>
            <a:ext cx="1030605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4800" dirty="0"/>
              <a:t>The real difference lies in the annotation structure!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4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4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4400" i="1" dirty="0">
                <a:latin typeface="+mj-lt"/>
              </a:rPr>
              <a:t>(Plus, there’s a lot of manual curation)</a:t>
            </a:r>
          </a:p>
        </p:txBody>
      </p:sp>
    </p:spTree>
    <p:extLst>
      <p:ext uri="{BB962C8B-B14F-4D97-AF65-F5344CB8AC3E}">
        <p14:creationId xmlns:p14="http://schemas.microsoft.com/office/powerpoint/2010/main" val="1617055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0E70834-213F-3B41-A91B-300533092BB1}"/>
              </a:ext>
            </a:extLst>
          </p:cNvPr>
          <p:cNvSpPr txBox="1"/>
          <p:nvPr/>
        </p:nvSpPr>
        <p:spPr>
          <a:xfrm>
            <a:off x="851978" y="1908304"/>
            <a:ext cx="338328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PHYLUM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DD7D1C-5B4C-3B40-BF5D-C6A91D2B9CDE}"/>
              </a:ext>
            </a:extLst>
          </p:cNvPr>
          <p:cNvSpPr txBox="1"/>
          <p:nvPr/>
        </p:nvSpPr>
        <p:spPr>
          <a:xfrm>
            <a:off x="1900782" y="2592652"/>
            <a:ext cx="3383280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CLASS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5A28B4-CDC7-EB49-85BD-226F6DF48B1E}"/>
              </a:ext>
            </a:extLst>
          </p:cNvPr>
          <p:cNvSpPr txBox="1"/>
          <p:nvPr/>
        </p:nvSpPr>
        <p:spPr>
          <a:xfrm>
            <a:off x="2949586" y="3277000"/>
            <a:ext cx="3383280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ORDER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BED881-7E8C-6A4C-BAAE-2AD76C190882}"/>
              </a:ext>
            </a:extLst>
          </p:cNvPr>
          <p:cNvSpPr txBox="1"/>
          <p:nvPr/>
        </p:nvSpPr>
        <p:spPr>
          <a:xfrm>
            <a:off x="3998390" y="3961348"/>
            <a:ext cx="3383280" cy="523220"/>
          </a:xfrm>
          <a:prstGeom prst="rect">
            <a:avLst/>
          </a:prstGeom>
          <a:solidFill>
            <a:schemeClr val="accent6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FAMILY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3E87C7-DB42-2C47-BCE8-3B2338D887ED}"/>
              </a:ext>
            </a:extLst>
          </p:cNvPr>
          <p:cNvSpPr txBox="1"/>
          <p:nvPr/>
        </p:nvSpPr>
        <p:spPr>
          <a:xfrm>
            <a:off x="5047194" y="4645696"/>
            <a:ext cx="3383280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GENUS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3DF5FC-3A86-2A4B-9C99-478E0D78B6E5}"/>
              </a:ext>
            </a:extLst>
          </p:cNvPr>
          <p:cNvSpPr txBox="1"/>
          <p:nvPr/>
        </p:nvSpPr>
        <p:spPr>
          <a:xfrm>
            <a:off x="6096000" y="5330045"/>
            <a:ext cx="3383280" cy="52322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SPECIES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D886A0-E8B7-E04B-90B9-8B6DDF29FDF5}"/>
              </a:ext>
            </a:extLst>
          </p:cNvPr>
          <p:cNvSpPr txBox="1"/>
          <p:nvPr/>
        </p:nvSpPr>
        <p:spPr>
          <a:xfrm>
            <a:off x="9677400" y="5360822"/>
            <a:ext cx="2381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Escherichia coli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C35EBF-237C-8A4A-BE5C-387921C36F82}"/>
              </a:ext>
            </a:extLst>
          </p:cNvPr>
          <p:cNvSpPr txBox="1"/>
          <p:nvPr/>
        </p:nvSpPr>
        <p:spPr>
          <a:xfrm>
            <a:off x="8629650" y="4662237"/>
            <a:ext cx="2381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Escherichia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BB6BED-40FC-1C42-B772-A45A0A88054C}"/>
              </a:ext>
            </a:extLst>
          </p:cNvPr>
          <p:cNvSpPr txBox="1"/>
          <p:nvPr/>
        </p:nvSpPr>
        <p:spPr>
          <a:xfrm>
            <a:off x="7553324" y="3977888"/>
            <a:ext cx="3383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Enterobacteriaceae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AE5C1E-0AE5-0A40-A885-B9CA22F4B831}"/>
              </a:ext>
            </a:extLst>
          </p:cNvPr>
          <p:cNvSpPr txBox="1"/>
          <p:nvPr/>
        </p:nvSpPr>
        <p:spPr>
          <a:xfrm>
            <a:off x="6475096" y="3316994"/>
            <a:ext cx="3383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Enterobacteriales</a:t>
            </a:r>
            <a:endParaRPr lang="en-US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470114-32E5-7B48-9949-F20D6E75BA4D}"/>
              </a:ext>
            </a:extLst>
          </p:cNvPr>
          <p:cNvSpPr txBox="1"/>
          <p:nvPr/>
        </p:nvSpPr>
        <p:spPr>
          <a:xfrm>
            <a:off x="5437516" y="2623258"/>
            <a:ext cx="3525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Gammaproteobacteria</a:t>
            </a:r>
            <a:endParaRPr lang="en-US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C15C77-AB5B-7C4D-96CD-8C5E17863772}"/>
              </a:ext>
            </a:extLst>
          </p:cNvPr>
          <p:cNvSpPr txBox="1"/>
          <p:nvPr/>
        </p:nvSpPr>
        <p:spPr>
          <a:xfrm>
            <a:off x="4393135" y="1938579"/>
            <a:ext cx="3525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Proteobacteria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E81F212B-D251-1F47-888B-992EB4A23912}"/>
              </a:ext>
            </a:extLst>
          </p:cNvPr>
          <p:cNvSpPr txBox="1">
            <a:spLocks/>
          </p:cNvSpPr>
          <p:nvPr/>
        </p:nvSpPr>
        <p:spPr>
          <a:xfrm>
            <a:off x="851978" y="2462"/>
            <a:ext cx="102922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Structured Ontology of Microbiome Data</a:t>
            </a:r>
          </a:p>
        </p:txBody>
      </p:sp>
    </p:spTree>
    <p:extLst>
      <p:ext uri="{BB962C8B-B14F-4D97-AF65-F5344CB8AC3E}">
        <p14:creationId xmlns:p14="http://schemas.microsoft.com/office/powerpoint/2010/main" val="906855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3772</TotalTime>
  <Words>2683</Words>
  <Application>Microsoft Macintosh PowerPoint</Application>
  <PresentationFormat>Widescreen</PresentationFormat>
  <Paragraphs>258</Paragraphs>
  <Slides>25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System Font Regular</vt:lpstr>
      <vt:lpstr>Wingdings</vt:lpstr>
      <vt:lpstr>Office Theme</vt:lpstr>
      <vt:lpstr>Antimicrobial resistance and microbiome database resources </vt:lpstr>
      <vt:lpstr>There’s a LOT of sequence data out there:</vt:lpstr>
      <vt:lpstr>Who (or what) is curating all of it?</vt:lpstr>
      <vt:lpstr>It’s important to understand your database</vt:lpstr>
      <vt:lpstr>AMR++ uses two main databases</vt:lpstr>
      <vt:lpstr>PowerPoint Presentation</vt:lpstr>
      <vt:lpstr>Let’s start with the AMR database</vt:lpstr>
      <vt:lpstr>So how is MEGARes different then?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Comparison of annotation structure in MEGARes and CARD</vt:lpstr>
      <vt:lpstr>So how is MEGARes different then?</vt:lpstr>
      <vt:lpstr>PowerPoint Presentation</vt:lpstr>
      <vt:lpstr>What is Kraken?</vt:lpstr>
      <vt:lpstr>PowerPoint Presentation</vt:lpstr>
      <vt:lpstr>PowerPoint Presentation</vt:lpstr>
      <vt:lpstr>PowerPoint Presentation</vt:lpstr>
      <vt:lpstr>Database size does matter, and there’s good research on this:</vt:lpstr>
      <vt:lpstr>How does the “kraken-DB” relate to all of this?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Dealing with ”background” DNA…</dc:title>
  <dc:creator>Microsoft Office User</dc:creator>
  <cp:lastModifiedBy>Noelle Noyes</cp:lastModifiedBy>
  <cp:revision>361</cp:revision>
  <cp:lastPrinted>2019-04-04T20:35:45Z</cp:lastPrinted>
  <dcterms:created xsi:type="dcterms:W3CDTF">2017-11-14T22:13:55Z</dcterms:created>
  <dcterms:modified xsi:type="dcterms:W3CDTF">2024-06-16T17:19:20Z</dcterms:modified>
</cp:coreProperties>
</file>