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67" r:id="rId4"/>
    <p:sldId id="268" r:id="rId5"/>
    <p:sldId id="270" r:id="rId6"/>
    <p:sldId id="271" r:id="rId7"/>
    <p:sldId id="273" r:id="rId8"/>
    <p:sldId id="277" r:id="rId9"/>
    <p:sldId id="278" r:id="rId10"/>
    <p:sldId id="279" r:id="rId11"/>
    <p:sldId id="301" r:id="rId12"/>
    <p:sldId id="283" r:id="rId13"/>
    <p:sldId id="284" r:id="rId14"/>
    <p:sldId id="285" r:id="rId15"/>
    <p:sldId id="257" r:id="rId16"/>
    <p:sldId id="258" r:id="rId17"/>
    <p:sldId id="259" r:id="rId18"/>
    <p:sldId id="260" r:id="rId19"/>
    <p:sldId id="286" r:id="rId20"/>
    <p:sldId id="296" r:id="rId21"/>
    <p:sldId id="287" r:id="rId22"/>
    <p:sldId id="288" r:id="rId23"/>
    <p:sldId id="289" r:id="rId24"/>
    <p:sldId id="290" r:id="rId25"/>
    <p:sldId id="292" r:id="rId26"/>
    <p:sldId id="291" r:id="rId27"/>
    <p:sldId id="304" r:id="rId28"/>
    <p:sldId id="293" r:id="rId29"/>
    <p:sldId id="294" r:id="rId30"/>
    <p:sldId id="295" r:id="rId31"/>
    <p:sldId id="261" r:id="rId32"/>
    <p:sldId id="305" r:id="rId33"/>
    <p:sldId id="297" r:id="rId34"/>
    <p:sldId id="306" r:id="rId35"/>
    <p:sldId id="298" r:id="rId36"/>
    <p:sldId id="300" r:id="rId37"/>
    <p:sldId id="310" r:id="rId38"/>
    <p:sldId id="299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47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DC0C-7ACC-234E-8258-9788CBD10CAC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3B62B-DA8C-0140-87F8-31BC6EB8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some potential limitations or challenges with an alignment, genome-based approach?</a:t>
            </a:r>
          </a:p>
          <a:p>
            <a:r>
              <a:rPr lang="en-US"/>
              <a:t>https://www.polleverywhere.com/free_text_polls/62MTTMeK9S61jHv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8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4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1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6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47A54-92EB-3C45-85A7-8B07431094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63A2-31B0-5243-B77C-8B75B639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239C-592E-3941-B273-901C13AB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ED34-D40E-BD4A-86CC-CBF2EF2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82C0-21FE-4341-8D53-80E8D867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62C4-5997-3A4B-866E-2777E6A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D4B6-31A3-EF4B-A561-4184865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D090-1A1D-274B-A2D4-F16707CE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635A-5B3C-A74B-9957-31C4B80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E22B-E658-3C45-A4FA-D949C68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F138-E2CC-2743-AE3B-2401AFF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6BAE7-789C-1F40-A4F1-159105A2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903AE-FB96-A842-ADD5-BA67339D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E471-63EE-B746-A009-BFB157D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7397-6A15-5346-BE5D-20C0E9E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B88B-D024-824F-9894-B6B92AE1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5B8-9A6C-7249-B21C-1C7C074C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292D-75E9-514A-A728-F39BBDD8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DF4B-0DF3-7D40-9898-F3E8AE79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2AAB-6A11-1F46-95E9-82ADFF5D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7FDD-C393-2440-924E-E8CE376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755-FA36-B548-B307-B69B165B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047E-ED92-8940-8F65-86328612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D753-8E19-6740-8109-95AC78A8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75E9-E0E3-9549-8DA7-D1CEB986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9FFE-076C-F14D-8094-FA1E56F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D034-0687-5F47-875E-1B2292A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FE99-32E0-AC4E-8AEA-4B72A9881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A646-B9A3-9B4E-B00A-32EB1D23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B4C9-D477-6549-A514-8B47437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0766-BA6B-B04A-A743-1F50B1E6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59FD-B472-314A-9DE7-61FB90F6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D275-D89C-0F48-A0F6-9B5F7DE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70B-ECEE-EA47-8E1C-F35E51B6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620D-8962-1549-B765-FBCAA8B8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F397C-8E90-AD4B-B3F7-A109B89A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AEB1-A00A-C544-A976-6D1EF337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C447A-8BD7-D54A-8BCA-44E965F0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B40BE-7ED4-EE43-9635-CF84AB9E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6ADA-6D5C-AB46-85DC-070AE2E8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8D51-9AE0-2D48-B1E2-8C2FF29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49F46-2914-7B4F-9ABD-9795418E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8802-1BF2-F642-BCAA-3CEA5FA9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29E5-8328-E642-AD7B-663CF205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A0E5E-A7F5-F84F-8F8D-1F037D3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781E-0CDD-5941-A5C5-725DBD1A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4BF8-FA8F-1842-BAB3-05176586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744E-8391-9446-984D-98791DF5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DE2A-5B55-6743-B0BB-E35970CC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540CC-C754-2649-8B1F-036D1A2B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BE2C-6EF7-8546-B620-3117D89C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4A50-ED24-9843-B6FB-5DB8418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8961-320A-9B4D-B4A2-578B83A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5C45-0DCE-DC41-9A4A-EFE5B2AD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3870-5632-394E-B01D-BDE1BFFEE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2682-AFBC-6E40-9AB6-3783F1D4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6B6A-5732-A646-8D66-56FCD3DA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91B8-F6E1-6C40-BFF7-3BEB741D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BBB2-EF9B-504A-B08C-35C8727B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42FD1-5F68-4447-83CD-DEF0FB9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1DFB-F6CF-E34E-B762-AAE1007B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4D66-D5BE-0D4F-82C4-D0563392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7A5B-EBBA-944E-AA45-657952DA1A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C927-198C-9948-825F-8DBA9A6A3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5FBE-EDE4-7440-A23D-EB508834D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CD5A-63EF-6D48-BC3A-D90E62121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4F0-61C7-BC43-9F4F-A9C06A473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algorithms for microbiome classification of metagenomic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FDA16-88A0-8343-90F9-51255274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Genome-based = you are trying to use all of the sequence data to identify taxa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7"/>
            <a:ext cx="10684041" cy="3404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</a:rPr>
              <a:t>Historically, an alignment- or assembly- and blast-based approach was used</a:t>
            </a:r>
          </a:p>
        </p:txBody>
      </p:sp>
    </p:spTree>
    <p:extLst>
      <p:ext uri="{BB962C8B-B14F-4D97-AF65-F5344CB8AC3E}">
        <p14:creationId xmlns:p14="http://schemas.microsoft.com/office/powerpoint/2010/main" val="49437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0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Genome-based = you are trying to use all of the sequence data to identify taxa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6"/>
            <a:ext cx="10684041" cy="3885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</a:rPr>
              <a:t>Major problems that people are trying to solve: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4000" dirty="0">
              <a:latin typeface="+mj-lt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dirty="0">
                <a:latin typeface="+mj-lt"/>
              </a:rPr>
              <a:t>Computational burden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dirty="0">
                <a:latin typeface="+mj-lt"/>
              </a:rPr>
              <a:t>Sequence homology (who is it </a:t>
            </a:r>
            <a:r>
              <a:rPr lang="en-US" sz="4000" i="1" dirty="0">
                <a:latin typeface="+mj-lt"/>
              </a:rPr>
              <a:t>really</a:t>
            </a:r>
            <a:r>
              <a:rPr lang="en-US" sz="4000" dirty="0">
                <a:latin typeface="+mj-lt"/>
              </a:rPr>
              <a:t>?)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4000" dirty="0">
              <a:latin typeface="+mj-l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latin typeface="+mj-lt"/>
              </a:rPr>
              <a:t>Solutions are referred to as “compositional-based”</a:t>
            </a:r>
          </a:p>
        </p:txBody>
      </p:sp>
    </p:spTree>
    <p:extLst>
      <p:ext uri="{BB962C8B-B14F-4D97-AF65-F5344CB8AC3E}">
        <p14:creationId xmlns:p14="http://schemas.microsoft.com/office/powerpoint/2010/main" val="42332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the metagenome composition be used to bin and classify sequence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7"/>
            <a:ext cx="10684041" cy="3404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latin typeface="+mj-lt"/>
              </a:rPr>
              <a:t>GC-content, nucleotide frequencies, codon patterns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600" dirty="0">
              <a:latin typeface="+mj-lt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i="1" dirty="0">
                <a:latin typeface="+mj-lt"/>
              </a:rPr>
              <a:t>k</a:t>
            </a:r>
            <a:r>
              <a:rPr lang="en-US" sz="3600" dirty="0">
                <a:latin typeface="+mj-lt"/>
              </a:rPr>
              <a:t>-</a:t>
            </a:r>
            <a:r>
              <a:rPr lang="en-US" sz="3600" dirty="0" err="1">
                <a:latin typeface="+mj-lt"/>
              </a:rPr>
              <a:t>mer</a:t>
            </a:r>
            <a:r>
              <a:rPr lang="en-US" sz="3600" dirty="0">
                <a:latin typeface="+mj-lt"/>
              </a:rPr>
              <a:t> based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3600" dirty="0">
                <a:latin typeface="+mj-lt"/>
              </a:rPr>
              <a:t>exact-match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3600" dirty="0">
                <a:latin typeface="+mj-lt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7420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213" cy="1347134"/>
          </a:xfrm>
        </p:spPr>
        <p:txBody>
          <a:bodyPr>
            <a:normAutofit fontScale="90000"/>
          </a:bodyPr>
          <a:lstStyle/>
          <a:p>
            <a:r>
              <a:rPr lang="en-US" dirty="0"/>
              <a:t>Today, we will focus on kraken, an exact-match k-</a:t>
            </a:r>
            <a:r>
              <a:rPr lang="en-US" dirty="0" err="1"/>
              <a:t>mer</a:t>
            </a:r>
            <a:r>
              <a:rPr lang="en-US" dirty="0"/>
              <a:t> method </a:t>
            </a:r>
            <a:r>
              <a:rPr lang="en-US" sz="3100" dirty="0"/>
              <a:t>(which has performed well in several methods papers)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406-765E-9E46-97E8-66EC1F34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k-</a:t>
            </a:r>
            <a:r>
              <a:rPr lang="en-US" dirty="0" err="1"/>
              <a:t>mer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803CB-8938-B949-AE64-5997AC60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DNA sequence of length k</a:t>
            </a:r>
          </a:p>
          <a:p>
            <a:r>
              <a:rPr lang="en-US" dirty="0"/>
              <a:t>k is an integer of minimum length 1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2-mers: AG, GC, GG, CC, AA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3-mers: ACT, GCT, CCC, TTT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4-mers: ACGT, AAAA, TTTT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are often smaller “words” within a longer strand of DNA, can be overlapping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DNA read: ACGTGTGTTTCCCAATCG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Some 4-mers within this read: ACGT, CGTG, TGTG, TTTC</a:t>
            </a:r>
          </a:p>
        </p:txBody>
      </p:sp>
    </p:spTree>
    <p:extLst>
      <p:ext uri="{BB962C8B-B14F-4D97-AF65-F5344CB8AC3E}">
        <p14:creationId xmlns:p14="http://schemas.microsoft.com/office/powerpoint/2010/main" val="201065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3346-FDD2-7D42-84F8-37A26D6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Sequence has a k-</a:t>
            </a:r>
            <a:r>
              <a:rPr lang="en-US" dirty="0" err="1"/>
              <a:t>mer</a:t>
            </a:r>
            <a:r>
              <a:rPr lang="en-US" dirty="0"/>
              <a:t>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7D78-8719-8A46-B2FD-56F0F2AC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sequence, there exists a profile of 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Sequence: ACGTGTG</a:t>
            </a:r>
          </a:p>
          <a:p>
            <a:pPr lvl="1">
              <a:spcBef>
                <a:spcPts val="0"/>
              </a:spcBef>
              <a:buSzPct val="100000"/>
              <a:buFont typeface="System Font Regular"/>
              <a:buChar char="-"/>
            </a:pPr>
            <a:r>
              <a:rPr lang="en-US" dirty="0"/>
              <a:t>3-mer profile: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ACG: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CGT: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GTG: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TGT: 1</a:t>
            </a:r>
          </a:p>
          <a:p>
            <a:pPr lvl="1">
              <a:spcBef>
                <a:spcPts val="0"/>
              </a:spcBef>
              <a:buSzPct val="100000"/>
              <a:buFont typeface="System Font Regular"/>
              <a:buChar char="-"/>
            </a:pPr>
            <a:r>
              <a:rPr lang="en-US" dirty="0"/>
              <a:t>2-mer profile: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AC: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CG: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GT: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TG: 2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7BD3-DEB8-A84F-A577-BD7E9841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Profiles Contain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CBA0-8DE3-8F43-81AA-043848CD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834590"/>
            <a:ext cx="11322423" cy="4351338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 can help to identify a sequence</a:t>
            </a:r>
          </a:p>
          <a:p>
            <a:r>
              <a:rPr lang="en-US" dirty="0"/>
              <a:t>Match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 of unknown sequences to known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For example,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 of metagenomic sequence data to the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 of </a:t>
            </a:r>
            <a:r>
              <a:rPr lang="en-US" dirty="0" err="1"/>
              <a:t>RefSeq</a:t>
            </a:r>
            <a:r>
              <a:rPr lang="en-US" dirty="0"/>
              <a:t> genomes!</a:t>
            </a:r>
          </a:p>
          <a:p>
            <a:r>
              <a:rPr lang="en-US" dirty="0"/>
              <a:t>This is a classification problem: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We have an unknown observed sequence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We have known genomes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We can use matching of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 to label the unknown sequence</a:t>
            </a:r>
          </a:p>
        </p:txBody>
      </p:sp>
    </p:spTree>
    <p:extLst>
      <p:ext uri="{BB962C8B-B14F-4D97-AF65-F5344CB8AC3E}">
        <p14:creationId xmlns:p14="http://schemas.microsoft.com/office/powerpoint/2010/main" val="286655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065A-A325-BF4C-A68C-A150406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have to create a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 of the known genome sequences!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C396-0DF0-524D-BBF8-05491404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602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is kraken’s “database”; it is a database of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profiles created from NCBI </a:t>
            </a:r>
            <a:r>
              <a:rPr lang="en-US" dirty="0" err="1"/>
              <a:t>RefSeq</a:t>
            </a:r>
            <a:r>
              <a:rPr lang="en-US" dirty="0"/>
              <a:t> genomes, which are also linked to NCBI’s taxonomy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</a:pPr>
            <a:r>
              <a:rPr lang="en-US" dirty="0"/>
              <a:t>kraken-build command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database is large, and it requires a lot of computational resources to build it; however, once it is built, it can “sit” on your computer to be used over and over again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</a:pPr>
            <a:r>
              <a:rPr lang="en-US" dirty="0"/>
              <a:t>can also be updated periodically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heart of kraken is its database.  How is it created (high level)?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7"/>
            <a:ext cx="10684041" cy="383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latin typeface="+mj-lt"/>
              </a:rPr>
              <a:t>Chop up all of the genomes in </a:t>
            </a:r>
            <a:r>
              <a:rPr lang="en-US" sz="3600" dirty="0" err="1">
                <a:latin typeface="+mj-lt"/>
              </a:rPr>
              <a:t>RefSeq</a:t>
            </a:r>
            <a:endParaRPr lang="en-US" sz="3600" dirty="0">
              <a:latin typeface="+mj-lt"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latin typeface="+mj-lt"/>
              </a:rPr>
              <a:t>Compare all of the pieces to one another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3200" dirty="0">
                <a:latin typeface="+mj-lt"/>
              </a:rPr>
              <a:t>Pieces </a:t>
            </a:r>
            <a:r>
              <a:rPr lang="en-US" sz="3200" b="1" i="1" dirty="0">
                <a:latin typeface="+mj-lt"/>
              </a:rPr>
              <a:t>without</a:t>
            </a:r>
            <a:r>
              <a:rPr lang="en-US" sz="3200" dirty="0">
                <a:latin typeface="+mj-lt"/>
              </a:rPr>
              <a:t> a match represent the </a:t>
            </a:r>
            <a:r>
              <a:rPr lang="en-US" sz="3200" dirty="0" err="1">
                <a:latin typeface="+mj-lt"/>
              </a:rPr>
              <a:t>RefSeq</a:t>
            </a:r>
            <a:r>
              <a:rPr lang="en-US" sz="3200" dirty="0">
                <a:latin typeface="+mj-lt"/>
              </a:rPr>
              <a:t> genome ”as-is” (strain, species, genus, </a:t>
            </a:r>
            <a:r>
              <a:rPr lang="en-US" sz="3200" dirty="0" err="1">
                <a:latin typeface="+mj-lt"/>
              </a:rPr>
              <a:t>etc</a:t>
            </a:r>
            <a:r>
              <a:rPr lang="is-IS" sz="3200" dirty="0">
                <a:latin typeface="+mj-lt"/>
              </a:rPr>
              <a:t>….)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is-IS" sz="3200" dirty="0">
                <a:latin typeface="+mj-lt"/>
              </a:rPr>
              <a:t>Pieces </a:t>
            </a:r>
            <a:r>
              <a:rPr lang="is-IS" sz="3200" b="1" i="1" dirty="0">
                <a:latin typeface="+mj-lt"/>
              </a:rPr>
              <a:t>with </a:t>
            </a:r>
            <a:r>
              <a:rPr lang="is-IS" sz="3200" dirty="0">
                <a:latin typeface="+mj-lt"/>
              </a:rPr>
              <a:t>match(es) get moved up the taxonomy until they are unique within a “level”</a:t>
            </a:r>
            <a:r>
              <a:rPr lang="en-US" sz="3200" dirty="0">
                <a:latin typeface="+mj-lt"/>
              </a:rPr>
              <a:t> (the “lowest common ancestor” or LCA approach)</a:t>
            </a:r>
            <a:endParaRPr lang="is-I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10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6772940" y="1881963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6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4E9-6477-454A-A2AE-3FB39DB0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BD2FD-F4A2-2642-A96A-CC62899B0086}"/>
              </a:ext>
            </a:extLst>
          </p:cNvPr>
          <p:cNvSpPr txBox="1"/>
          <p:nvPr/>
        </p:nvSpPr>
        <p:spPr>
          <a:xfrm>
            <a:off x="838200" y="2406817"/>
            <a:ext cx="10684041" cy="383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is-IS" sz="3200" dirty="0">
                <a:latin typeface="+mj-lt"/>
              </a:rPr>
              <a:t>After chopping up all RefSeq genomes into 4-mers, we have identified that the 4-mers ACCT and GGTA are contained within these genomes, and we want to uniquely associate them with taxa in the NCBI taxonomy.  </a:t>
            </a:r>
          </a:p>
        </p:txBody>
      </p:sp>
    </p:spTree>
    <p:extLst>
      <p:ext uri="{BB962C8B-B14F-4D97-AF65-F5344CB8AC3E}">
        <p14:creationId xmlns:p14="http://schemas.microsoft.com/office/powerpoint/2010/main" val="209995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7243" y="5342013"/>
            <a:ext cx="1929063" cy="70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4" name="Oval 3"/>
          <p:cNvSpPr/>
          <p:nvPr/>
        </p:nvSpPr>
        <p:spPr>
          <a:xfrm>
            <a:off x="3011896" y="5342012"/>
            <a:ext cx="1929063" cy="7098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5" name="Oval 4"/>
          <p:cNvSpPr/>
          <p:nvPr/>
        </p:nvSpPr>
        <p:spPr>
          <a:xfrm>
            <a:off x="5546549" y="5342012"/>
            <a:ext cx="1929063" cy="709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6" name="Oval 5"/>
          <p:cNvSpPr/>
          <p:nvPr/>
        </p:nvSpPr>
        <p:spPr>
          <a:xfrm>
            <a:off x="8081202" y="5342012"/>
            <a:ext cx="1929063" cy="7098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7212" y="545656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Species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7212" y="4588783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7212" y="3721006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212" y="2853229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2" y="198545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7212" y="1117675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Phylum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7212" y="249898"/>
            <a:ext cx="1824788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Kingdom</a:t>
            </a:r>
            <a:endParaRPr lang="en-US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078" y="6051875"/>
            <a:ext cx="2105532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>
                <a:latin typeface="+mj-lt"/>
              </a:rPr>
              <a:t>Escherichia coli</a:t>
            </a:r>
            <a:endParaRPr lang="en-US" sz="2000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7997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bongori</a:t>
            </a:r>
            <a:endParaRPr lang="en-US" sz="20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1372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enterica</a:t>
            </a:r>
            <a:r>
              <a:rPr lang="en-US" sz="2000" i="1" dirty="0">
                <a:latin typeface="+mj-lt"/>
              </a:rPr>
              <a:t> ssp. </a:t>
            </a:r>
            <a:r>
              <a:rPr lang="en-US" sz="2000" i="1" dirty="0" err="1">
                <a:latin typeface="+mj-lt"/>
              </a:rPr>
              <a:t>enterica</a:t>
            </a:r>
            <a:endParaRPr lang="en-US" sz="20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523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enterica</a:t>
            </a:r>
            <a:r>
              <a:rPr lang="en-US" sz="2000" i="1" dirty="0">
                <a:latin typeface="+mj-lt"/>
              </a:rPr>
              <a:t> ssp. </a:t>
            </a:r>
            <a:r>
              <a:rPr lang="en-US" sz="2000" i="1" dirty="0" err="1">
                <a:latin typeface="+mj-lt"/>
              </a:rPr>
              <a:t>arizonae</a:t>
            </a:r>
            <a:endParaRPr lang="en-US" sz="20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89ECA-2322-892E-C143-DE3AF194504B}"/>
              </a:ext>
            </a:extLst>
          </p:cNvPr>
          <p:cNvSpPr txBox="1"/>
          <p:nvPr/>
        </p:nvSpPr>
        <p:spPr>
          <a:xfrm>
            <a:off x="9180104" y="4926513"/>
            <a:ext cx="76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✓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FBD427-24E2-1BF2-3622-DD12328D4E5C}"/>
              </a:ext>
            </a:extLst>
          </p:cNvPr>
          <p:cNvSpPr/>
          <p:nvPr/>
        </p:nvSpPr>
        <p:spPr>
          <a:xfrm rot="16200000">
            <a:off x="3742574" y="1487897"/>
            <a:ext cx="480762" cy="6998368"/>
          </a:xfrm>
          <a:prstGeom prst="rightBrace">
            <a:avLst>
              <a:gd name="adj1" fmla="val 401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A97DA-E016-38E7-0057-F1BB116ACA0A}"/>
              </a:ext>
            </a:extLst>
          </p:cNvPr>
          <p:cNvSpPr txBox="1"/>
          <p:nvPr/>
        </p:nvSpPr>
        <p:spPr>
          <a:xfrm>
            <a:off x="1886749" y="4161923"/>
            <a:ext cx="4179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Which species is it?</a:t>
            </a:r>
          </a:p>
        </p:txBody>
      </p:sp>
    </p:spTree>
    <p:extLst>
      <p:ext uri="{BB962C8B-B14F-4D97-AF65-F5344CB8AC3E}">
        <p14:creationId xmlns:p14="http://schemas.microsoft.com/office/powerpoint/2010/main" val="405319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7243" y="5342013"/>
            <a:ext cx="1929063" cy="70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4" name="Oval 3"/>
          <p:cNvSpPr/>
          <p:nvPr/>
        </p:nvSpPr>
        <p:spPr>
          <a:xfrm>
            <a:off x="3011896" y="5342012"/>
            <a:ext cx="1929063" cy="7098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5" name="Oval 4"/>
          <p:cNvSpPr/>
          <p:nvPr/>
        </p:nvSpPr>
        <p:spPr>
          <a:xfrm>
            <a:off x="5546549" y="5342012"/>
            <a:ext cx="1929063" cy="709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7212" y="545656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Species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7212" y="4588783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7212" y="3721006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212" y="2853229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2" y="198545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7212" y="1117675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Phylum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7212" y="249898"/>
            <a:ext cx="1824788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Kingdom</a:t>
            </a:r>
            <a:endParaRPr lang="en-US" sz="3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7997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bongori</a:t>
            </a:r>
            <a:endParaRPr lang="en-US" sz="20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1372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enterica</a:t>
            </a:r>
            <a:r>
              <a:rPr lang="en-US" sz="2000" i="1" dirty="0">
                <a:latin typeface="+mj-lt"/>
              </a:rPr>
              <a:t> ssp. </a:t>
            </a:r>
            <a:r>
              <a:rPr lang="en-US" sz="2000" i="1" dirty="0" err="1">
                <a:latin typeface="+mj-lt"/>
              </a:rPr>
              <a:t>enterica</a:t>
            </a:r>
            <a:endParaRPr lang="en-US" sz="20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523" y="6051875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 </a:t>
            </a:r>
            <a:r>
              <a:rPr lang="en-US" sz="2000" i="1" dirty="0" err="1">
                <a:latin typeface="+mj-lt"/>
              </a:rPr>
              <a:t>enterica</a:t>
            </a:r>
            <a:r>
              <a:rPr lang="en-US" sz="2000" i="1" dirty="0">
                <a:latin typeface="+mj-lt"/>
              </a:rPr>
              <a:t> ssp. </a:t>
            </a:r>
            <a:r>
              <a:rPr lang="en-US" sz="2000" i="1" dirty="0" err="1">
                <a:latin typeface="+mj-lt"/>
              </a:rPr>
              <a:t>arizonae</a:t>
            </a:r>
            <a:endParaRPr lang="en-US" sz="2000" i="1" dirty="0">
              <a:latin typeface="+mj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86638D8-6742-6391-A1D7-6DA2EBBF2E13}"/>
              </a:ext>
            </a:extLst>
          </p:cNvPr>
          <p:cNvSpPr/>
          <p:nvPr/>
        </p:nvSpPr>
        <p:spPr>
          <a:xfrm rot="16200000">
            <a:off x="3742574" y="1487897"/>
            <a:ext cx="480762" cy="6998368"/>
          </a:xfrm>
          <a:prstGeom prst="rightBrace">
            <a:avLst>
              <a:gd name="adj1" fmla="val 401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522FB-51C5-55CA-A524-07FA4593D05E}"/>
              </a:ext>
            </a:extLst>
          </p:cNvPr>
          <p:cNvSpPr txBox="1"/>
          <p:nvPr/>
        </p:nvSpPr>
        <p:spPr>
          <a:xfrm>
            <a:off x="1735421" y="4255663"/>
            <a:ext cx="448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could we resolve this?</a:t>
            </a:r>
          </a:p>
        </p:txBody>
      </p:sp>
    </p:spTree>
    <p:extLst>
      <p:ext uri="{BB962C8B-B14F-4D97-AF65-F5344CB8AC3E}">
        <p14:creationId xmlns:p14="http://schemas.microsoft.com/office/powerpoint/2010/main" val="424721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7243" y="4571989"/>
            <a:ext cx="1929063" cy="70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4" name="Oval 3"/>
          <p:cNvSpPr/>
          <p:nvPr/>
        </p:nvSpPr>
        <p:spPr>
          <a:xfrm>
            <a:off x="3011896" y="4571988"/>
            <a:ext cx="1929063" cy="7098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5" name="Oval 4"/>
          <p:cNvSpPr/>
          <p:nvPr/>
        </p:nvSpPr>
        <p:spPr>
          <a:xfrm>
            <a:off x="5546549" y="4571988"/>
            <a:ext cx="1929063" cy="709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7212" y="545656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Species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7212" y="4588783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7212" y="3721006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212" y="2853229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2" y="198545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7212" y="1117675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Phylum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7212" y="249898"/>
            <a:ext cx="1824788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Kingdom</a:t>
            </a:r>
            <a:endParaRPr lang="en-US" sz="3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7997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1372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523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</p:spTree>
    <p:extLst>
      <p:ext uri="{BB962C8B-B14F-4D97-AF65-F5344CB8AC3E}">
        <p14:creationId xmlns:p14="http://schemas.microsoft.com/office/powerpoint/2010/main" val="60841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7243" y="4571989"/>
            <a:ext cx="1929063" cy="70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4" name="Oval 3"/>
          <p:cNvSpPr/>
          <p:nvPr/>
        </p:nvSpPr>
        <p:spPr>
          <a:xfrm>
            <a:off x="3011896" y="4571988"/>
            <a:ext cx="1929063" cy="7098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5" name="Oval 4"/>
          <p:cNvSpPr/>
          <p:nvPr/>
        </p:nvSpPr>
        <p:spPr>
          <a:xfrm>
            <a:off x="5546549" y="4571988"/>
            <a:ext cx="1929063" cy="709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7212" y="545656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Species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7212" y="4588783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7212" y="3721006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212" y="2853229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2" y="198545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7212" y="1117675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Phylum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7212" y="249898"/>
            <a:ext cx="1824788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Kingdom</a:t>
            </a:r>
            <a:endParaRPr lang="en-US" sz="3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7997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1372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523" y="5281844"/>
            <a:ext cx="2446419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Salmonella</a:t>
            </a:r>
          </a:p>
        </p:txBody>
      </p:sp>
      <p:sp>
        <p:nvSpPr>
          <p:cNvPr id="18" name="Oval 17"/>
          <p:cNvSpPr/>
          <p:nvPr/>
        </p:nvSpPr>
        <p:spPr>
          <a:xfrm>
            <a:off x="8081202" y="4571981"/>
            <a:ext cx="1929063" cy="7098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3078" y="5281844"/>
            <a:ext cx="2105532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Yersinia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858B6-5D59-2628-8EE0-2A0F25732E67}"/>
              </a:ext>
            </a:extLst>
          </p:cNvPr>
          <p:cNvSpPr txBox="1"/>
          <p:nvPr/>
        </p:nvSpPr>
        <p:spPr>
          <a:xfrm>
            <a:off x="5337997" y="3829609"/>
            <a:ext cx="448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Uh-oh…..</a:t>
            </a:r>
          </a:p>
        </p:txBody>
      </p:sp>
    </p:spTree>
    <p:extLst>
      <p:ext uri="{BB962C8B-B14F-4D97-AF65-F5344CB8AC3E}">
        <p14:creationId xmlns:p14="http://schemas.microsoft.com/office/powerpoint/2010/main" val="307177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8958" y="3721014"/>
            <a:ext cx="1929063" cy="70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4" name="Oval 3"/>
          <p:cNvSpPr/>
          <p:nvPr/>
        </p:nvSpPr>
        <p:spPr>
          <a:xfrm>
            <a:off x="2903611" y="3721013"/>
            <a:ext cx="1929063" cy="7098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5" name="Oval 4"/>
          <p:cNvSpPr/>
          <p:nvPr/>
        </p:nvSpPr>
        <p:spPr>
          <a:xfrm>
            <a:off x="5438264" y="3721013"/>
            <a:ext cx="1929063" cy="7098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7212" y="545656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Species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7212" y="4588783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7212" y="3721006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212" y="2853229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7212" y="1985452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7212" y="1117675"/>
            <a:ext cx="1568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>
                <a:latin typeface="+mj-lt"/>
              </a:rPr>
              <a:t>Phylum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7212" y="249898"/>
            <a:ext cx="1824788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>
                <a:latin typeface="+mj-lt"/>
              </a:rPr>
              <a:t>Kingdom</a:t>
            </a:r>
            <a:endParaRPr lang="en-US" sz="3200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72917" y="3721006"/>
            <a:ext cx="1929063" cy="7098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0556" y="4434117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5903" y="445090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1250" y="4434117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597" y="4430869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35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7792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 err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97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ACCT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you end up with?  The database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792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NCBI taxonomic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997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i="1" u="sng" dirty="0">
                <a:latin typeface="+mj-lt"/>
              </a:rPr>
              <a:t>K-</a:t>
            </a:r>
            <a:r>
              <a:rPr lang="en-US" sz="2000" b="1" u="sng" dirty="0" err="1">
                <a:latin typeface="+mj-lt"/>
              </a:rPr>
              <a:t>mer</a:t>
            </a:r>
            <a:r>
              <a:rPr lang="en-US" sz="2000" b="1" u="sng" dirty="0">
                <a:latin typeface="+mj-lt"/>
              </a:rPr>
              <a:t> sequence</a:t>
            </a:r>
            <a:endParaRPr lang="en-US" sz="2000" b="1" i="1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685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1339265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685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kraken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808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Escherichia coli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013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GGTA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701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3927561</a:t>
            </a:r>
          </a:p>
        </p:txBody>
      </p:sp>
    </p:spTree>
    <p:extLst>
      <p:ext uri="{BB962C8B-B14F-4D97-AF65-F5344CB8AC3E}">
        <p14:creationId xmlns:p14="http://schemas.microsoft.com/office/powerpoint/2010/main" val="395849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7792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 err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997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ACCT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use this database to classify the reads in our metagenomic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7792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NCBI taxonomic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997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i="1" u="sng" dirty="0">
                <a:latin typeface="+mj-lt"/>
              </a:rPr>
              <a:t>K-</a:t>
            </a:r>
            <a:r>
              <a:rPr lang="en-US" sz="2000" b="1" u="sng" dirty="0" err="1">
                <a:latin typeface="+mj-lt"/>
              </a:rPr>
              <a:t>mer</a:t>
            </a:r>
            <a:r>
              <a:rPr lang="en-US" sz="2000" b="1" u="sng" dirty="0">
                <a:latin typeface="+mj-lt"/>
              </a:rPr>
              <a:t> sequence</a:t>
            </a:r>
            <a:endParaRPr lang="en-US" sz="2000" b="1" i="1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685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1339265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685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kraken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808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Escherichia coli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013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GGTA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701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3927561</a:t>
            </a:r>
          </a:p>
        </p:txBody>
      </p:sp>
    </p:spTree>
    <p:extLst>
      <p:ext uri="{BB962C8B-B14F-4D97-AF65-F5344CB8AC3E}">
        <p14:creationId xmlns:p14="http://schemas.microsoft.com/office/powerpoint/2010/main" val="216584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then run your sequence data through kraken, it looks for exact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matches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792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 err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851" y="2477742"/>
            <a:ext cx="802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ACCT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7792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NCBI taxonomic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997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i="1" u="sng" dirty="0">
                <a:latin typeface="+mj-lt"/>
              </a:rPr>
              <a:t>K-</a:t>
            </a:r>
            <a:r>
              <a:rPr lang="en-US" sz="2000" b="1" u="sng" dirty="0" err="1">
                <a:latin typeface="+mj-lt"/>
              </a:rPr>
              <a:t>mer</a:t>
            </a:r>
            <a:r>
              <a:rPr lang="en-US" sz="2000" b="1" u="sng" dirty="0">
                <a:latin typeface="+mj-lt"/>
              </a:rPr>
              <a:t> sequence</a:t>
            </a:r>
            <a:endParaRPr lang="en-US" sz="2000" b="1" i="1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685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1339265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685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kraken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808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Escherichia coli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013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GGTA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701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3927561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2181" y="3439266"/>
            <a:ext cx="3056019" cy="3202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R="0" lvl="0" indent="-742950" defTabSz="914400" eaLnBrk="1" fontAlgn="auto" latinLnBrk="0" hangingPunct="1">
              <a:lnSpc>
                <a:spcPct val="100000"/>
              </a:lnSpc>
              <a:buClrTx/>
              <a:buSzTx/>
              <a:buFont typeface="+mj-lt"/>
              <a:buNone/>
              <a:tabLst/>
              <a:defRPr/>
            </a:pPr>
            <a:r>
              <a:rPr lang="en-US" sz="4400" b="1" u="sng" dirty="0">
                <a:latin typeface="+mj-lt"/>
              </a:rPr>
              <a:t>Your </a:t>
            </a:r>
            <a:r>
              <a:rPr lang="en-US" sz="4400" b="1" u="sng" dirty="0" err="1">
                <a:latin typeface="+mj-lt"/>
              </a:rPr>
              <a:t>Fastq</a:t>
            </a:r>
            <a:r>
              <a:rPr lang="en-US" sz="4400" b="1" u="sng" dirty="0">
                <a:latin typeface="+mj-lt"/>
              </a:rPr>
              <a:t>:</a:t>
            </a:r>
          </a:p>
          <a:p>
            <a:pPr lvl="0" indent="-742950">
              <a:defRPr/>
            </a:pPr>
            <a:r>
              <a:rPr lang="en-US" sz="2000" dirty="0"/>
              <a:t>HiSeq2000:123456</a:t>
            </a:r>
          </a:p>
          <a:p>
            <a:pPr lvl="0" indent="-742950">
              <a:defRPr/>
            </a:pPr>
            <a:r>
              <a:rPr lang="en-US" sz="2000" dirty="0">
                <a:solidFill>
                  <a:srgbClr val="FF0000"/>
                </a:solidFill>
              </a:rPr>
              <a:t>ACCT</a:t>
            </a:r>
          </a:p>
          <a:p>
            <a:pPr lvl="0" indent="-742950">
              <a:defRPr/>
            </a:pPr>
            <a:r>
              <a:rPr lang="en-US" sz="2000" dirty="0"/>
              <a:t>+</a:t>
            </a:r>
          </a:p>
          <a:p>
            <a:pPr lvl="0" indent="-742950">
              <a:defRPr/>
            </a:pPr>
            <a:r>
              <a:rPr lang="en-US" sz="2000" dirty="0"/>
              <a:t>#!%&amp;</a:t>
            </a:r>
          </a:p>
          <a:p>
            <a:pPr lvl="0" indent="-742950">
              <a:defRPr/>
            </a:pPr>
            <a:r>
              <a:rPr lang="en-US" sz="2000" dirty="0"/>
              <a:t>HiSeq2000:123457</a:t>
            </a:r>
          </a:p>
          <a:p>
            <a:pPr lvl="0" indent="-742950">
              <a:defRPr/>
            </a:pPr>
            <a:r>
              <a:rPr lang="en-US" sz="2000" dirty="0">
                <a:solidFill>
                  <a:srgbClr val="FF0000"/>
                </a:solidFill>
              </a:rPr>
              <a:t>GGTA</a:t>
            </a:r>
          </a:p>
          <a:p>
            <a:pPr lvl="0" indent="-742950">
              <a:defRPr/>
            </a:pPr>
            <a:r>
              <a:rPr lang="en-US" sz="2000" dirty="0"/>
              <a:t>+</a:t>
            </a:r>
          </a:p>
          <a:p>
            <a:pPr lvl="0" indent="-742950">
              <a:defRPr/>
            </a:pPr>
            <a:r>
              <a:rPr lang="en-US" sz="2000" dirty="0"/>
              <a:t>HHII</a:t>
            </a:r>
          </a:p>
          <a:p>
            <a:pPr lvl="0" indent="-742950">
              <a:defRPr/>
            </a:pPr>
            <a:endParaRPr lang="en-US" sz="2000" dirty="0"/>
          </a:p>
          <a:p>
            <a:pPr lvl="0" indent="-742950">
              <a:defRPr/>
            </a:pPr>
            <a:endParaRPr lang="en-US" sz="4400" dirty="0"/>
          </a:p>
        </p:txBody>
      </p:sp>
      <p:cxnSp>
        <p:nvCxnSpPr>
          <p:cNvPr id="15" name="Curved Connector 14"/>
          <p:cNvCxnSpPr>
            <a:endCxn id="4" idx="1"/>
          </p:cNvCxnSpPr>
          <p:nvPr/>
        </p:nvCxnSpPr>
        <p:spPr>
          <a:xfrm rot="10800000">
            <a:off x="1092851" y="2718124"/>
            <a:ext cx="4445720" cy="1937325"/>
          </a:xfrm>
          <a:prstGeom prst="curvedConnector3">
            <a:avLst>
              <a:gd name="adj1" fmla="val 10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0" idx="2"/>
          </p:cNvCxnSpPr>
          <p:nvPr/>
        </p:nvCxnSpPr>
        <p:spPr>
          <a:xfrm rot="10800000">
            <a:off x="1493905" y="3387633"/>
            <a:ext cx="4044666" cy="24839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then run your sequence data through kraken, it looks for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</a:t>
            </a:r>
            <a:r>
              <a:rPr lang="en-US" dirty="0"/>
              <a:t> matches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792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 err="1">
                <a:latin typeface="+mj-lt"/>
              </a:rPr>
              <a:t>Enterobacteriaceae</a:t>
            </a:r>
            <a:endParaRPr lang="en-US" sz="2000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851" y="2477742"/>
            <a:ext cx="802106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ACCT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7792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NCBI taxonomic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997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i="1" u="sng" dirty="0">
                <a:latin typeface="+mj-lt"/>
              </a:rPr>
              <a:t>K-</a:t>
            </a:r>
            <a:r>
              <a:rPr lang="en-US" sz="2000" b="1" u="sng" dirty="0" err="1">
                <a:latin typeface="+mj-lt"/>
              </a:rPr>
              <a:t>mer</a:t>
            </a:r>
            <a:r>
              <a:rPr lang="en-US" sz="2000" b="1" u="sng" dirty="0">
                <a:latin typeface="+mj-lt"/>
              </a:rPr>
              <a:t> sequence</a:t>
            </a:r>
            <a:endParaRPr lang="en-US" sz="2000" b="1" i="1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685" y="2477742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1339265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685" y="199698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b="1" u="sng" dirty="0">
                <a:latin typeface="+mj-lt"/>
              </a:rPr>
              <a:t>kraken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808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i="1" dirty="0">
                <a:latin typeface="+mj-lt"/>
              </a:rPr>
              <a:t>Escherichia coli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013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GGTA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701" y="2906870"/>
            <a:ext cx="2193783" cy="480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-74295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3927561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2181" y="3439266"/>
            <a:ext cx="3056019" cy="3202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R="0" lvl="0" indent="-742950" defTabSz="914400" eaLnBrk="1" fontAlgn="auto" latinLnBrk="0" hangingPunct="1">
              <a:lnSpc>
                <a:spcPct val="100000"/>
              </a:lnSpc>
              <a:buClrTx/>
              <a:buSzTx/>
              <a:buFont typeface="+mj-lt"/>
              <a:buNone/>
              <a:tabLst/>
              <a:defRPr/>
            </a:pPr>
            <a:r>
              <a:rPr lang="en-US" sz="4400" b="1" u="sng" dirty="0">
                <a:latin typeface="+mj-lt"/>
              </a:rPr>
              <a:t>Your </a:t>
            </a:r>
            <a:r>
              <a:rPr lang="en-US" sz="4400" b="1" u="sng" dirty="0" err="1">
                <a:latin typeface="+mj-lt"/>
              </a:rPr>
              <a:t>Fastq</a:t>
            </a:r>
            <a:r>
              <a:rPr lang="en-US" sz="4400" b="1" u="sng" dirty="0">
                <a:latin typeface="+mj-lt"/>
              </a:rPr>
              <a:t>:</a:t>
            </a:r>
          </a:p>
          <a:p>
            <a:pPr lvl="0" indent="-742950">
              <a:defRPr/>
            </a:pPr>
            <a:r>
              <a:rPr lang="en-US" sz="2000" dirty="0"/>
              <a:t>HiSeq2000:123456</a:t>
            </a:r>
          </a:p>
          <a:p>
            <a:pPr lvl="0" indent="-742950">
              <a:defRPr/>
            </a:pPr>
            <a:r>
              <a:rPr lang="en-US" sz="2000" dirty="0"/>
              <a:t>ACCT</a:t>
            </a:r>
          </a:p>
          <a:p>
            <a:pPr lvl="0" indent="-742950">
              <a:defRPr/>
            </a:pPr>
            <a:r>
              <a:rPr lang="en-US" sz="2000" dirty="0"/>
              <a:t>+</a:t>
            </a:r>
          </a:p>
          <a:p>
            <a:pPr lvl="0" indent="-742950">
              <a:defRPr/>
            </a:pPr>
            <a:r>
              <a:rPr lang="en-US" sz="2000" dirty="0"/>
              <a:t>#!%&amp;</a:t>
            </a:r>
          </a:p>
          <a:p>
            <a:pPr lvl="0" indent="-742950">
              <a:defRPr/>
            </a:pPr>
            <a:r>
              <a:rPr lang="en-US" sz="2000" dirty="0"/>
              <a:t>HiSeq2000:123457</a:t>
            </a:r>
          </a:p>
          <a:p>
            <a:pPr lvl="0" indent="-742950">
              <a:defRPr/>
            </a:pPr>
            <a:r>
              <a:rPr lang="en-US" sz="2000" dirty="0"/>
              <a:t>GGTA</a:t>
            </a:r>
          </a:p>
          <a:p>
            <a:pPr lvl="0" indent="-742950">
              <a:defRPr/>
            </a:pPr>
            <a:r>
              <a:rPr lang="en-US" sz="2000" dirty="0"/>
              <a:t>+</a:t>
            </a:r>
          </a:p>
          <a:p>
            <a:pPr lvl="0" indent="-742950">
              <a:defRPr/>
            </a:pPr>
            <a:r>
              <a:rPr lang="en-US" sz="2000" dirty="0"/>
              <a:t>HHII</a:t>
            </a:r>
          </a:p>
          <a:p>
            <a:pPr lvl="0" indent="-742950">
              <a:defRPr/>
            </a:pPr>
            <a:endParaRPr lang="en-US" sz="2000" dirty="0"/>
          </a:p>
          <a:p>
            <a:pPr lvl="0" indent="-742950">
              <a:defRPr/>
            </a:pPr>
            <a:endParaRPr lang="en-US" sz="4400" dirty="0"/>
          </a:p>
        </p:txBody>
      </p:sp>
      <p:cxnSp>
        <p:nvCxnSpPr>
          <p:cNvPr id="15" name="Curved Connector 14"/>
          <p:cNvCxnSpPr>
            <a:endCxn id="4" idx="1"/>
          </p:cNvCxnSpPr>
          <p:nvPr/>
        </p:nvCxnSpPr>
        <p:spPr>
          <a:xfrm rot="10800000">
            <a:off x="1092851" y="2718124"/>
            <a:ext cx="4445720" cy="1937325"/>
          </a:xfrm>
          <a:prstGeom prst="curvedConnector3">
            <a:avLst>
              <a:gd name="adj1" fmla="val 10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0" idx="2"/>
          </p:cNvCxnSpPr>
          <p:nvPr/>
        </p:nvCxnSpPr>
        <p:spPr>
          <a:xfrm rot="10800000">
            <a:off x="1493905" y="3387633"/>
            <a:ext cx="4044666" cy="24839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8097253" y="46554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097253" y="57824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075767" y="4659319"/>
            <a:ext cx="2193783" cy="4807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 count for </a:t>
            </a:r>
            <a:r>
              <a:rPr lang="en-US" sz="2000" i="1" dirty="0" err="1">
                <a:latin typeface="+mj-lt"/>
              </a:rPr>
              <a:t>Enterobacteriaceae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75767" y="5805284"/>
            <a:ext cx="2193783" cy="4807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R="0" lvl="0" indent="-7429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000" dirty="0">
                <a:latin typeface="+mj-lt"/>
              </a:rPr>
              <a:t>1 count for </a:t>
            </a:r>
            <a:r>
              <a:rPr lang="en-US" sz="2000" i="1" dirty="0">
                <a:latin typeface="+mj-lt"/>
              </a:rPr>
              <a:t>Escherichia coli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assume that we want to create a simple microbiome profile for </a:t>
            </a:r>
            <a:r>
              <a:rPr lang="en-US"/>
              <a:t>1 sample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95575"/>
            <a:ext cx="10684041" cy="276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96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83A-7424-C94C-9C89-9F5B09E6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sometimes it is messy….</a:t>
            </a:r>
          </a:p>
        </p:txBody>
      </p:sp>
    </p:spTree>
    <p:extLst>
      <p:ext uri="{BB962C8B-B14F-4D97-AF65-F5344CB8AC3E}">
        <p14:creationId xmlns:p14="http://schemas.microsoft.com/office/powerpoint/2010/main" val="1534152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10EA-204A-4A4D-8AD7-656C4D87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But sometimes, it is messy…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DA33-8C3B-414E-BBEE-191C2009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4351338"/>
          </a:xfrm>
        </p:spPr>
        <p:txBody>
          <a:bodyPr/>
          <a:lstStyle/>
          <a:p>
            <a:r>
              <a:rPr lang="en-US" dirty="0"/>
              <a:t>Kraken’s default k-</a:t>
            </a:r>
            <a:r>
              <a:rPr lang="en-US" dirty="0" err="1"/>
              <a:t>mer</a:t>
            </a:r>
            <a:r>
              <a:rPr lang="en-US" dirty="0"/>
              <a:t> size for the exact-matching process is 31</a:t>
            </a:r>
          </a:p>
          <a:p>
            <a:r>
              <a:rPr lang="en-US" dirty="0"/>
              <a:t>Kraken takes every 31-mer from every read and attempts to match it (exactly!) to the kraken database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Some 31-mers don’t match (exactly) to anything = unclassified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A single read is usually 150-300bp, and therefore it contains many 31-mers.  Sometimes, those 31-mers match to </a:t>
            </a:r>
            <a:r>
              <a:rPr lang="en-US" i="1" dirty="0"/>
              <a:t>different </a:t>
            </a:r>
            <a:r>
              <a:rPr lang="en-US" dirty="0"/>
              <a:t>things.  In that case…there is a confidence scoring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0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DD20D-4E61-1A46-A938-2D47F1B2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8" b="66020"/>
          <a:stretch/>
        </p:blipFill>
        <p:spPr>
          <a:xfrm>
            <a:off x="936811" y="1074446"/>
            <a:ext cx="9152966" cy="1504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387BCB-9A8B-6E4D-948D-EB7E5D82C5AA}"/>
              </a:ext>
            </a:extLst>
          </p:cNvPr>
          <p:cNvSpPr txBox="1">
            <a:spLocks/>
          </p:cNvSpPr>
          <p:nvPr/>
        </p:nvSpPr>
        <p:spPr>
          <a:xfrm>
            <a:off x="255494" y="6421319"/>
            <a:ext cx="10515600" cy="331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Source: Figure 1 of kraken paper (https://</a:t>
            </a:r>
            <a:r>
              <a:rPr lang="en-US" sz="2000" dirty="0" err="1"/>
              <a:t>doi.org</a:t>
            </a:r>
            <a:r>
              <a:rPr lang="en-US" sz="2000" dirty="0"/>
              <a:t>/10.1186/gb-2014-15-3-r46)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E3CA7A-3AA7-394E-A38B-AB54207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3" y="2474"/>
            <a:ext cx="10758403" cy="1071971"/>
          </a:xfrm>
        </p:spPr>
        <p:txBody>
          <a:bodyPr/>
          <a:lstStyle/>
          <a:p>
            <a:r>
              <a:rPr lang="en-US" dirty="0"/>
              <a:t>Root-to-Leaf classification process:</a:t>
            </a:r>
          </a:p>
        </p:txBody>
      </p:sp>
    </p:spTree>
    <p:extLst>
      <p:ext uri="{BB962C8B-B14F-4D97-AF65-F5344CB8AC3E}">
        <p14:creationId xmlns:p14="http://schemas.microsoft.com/office/powerpoint/2010/main" val="33062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DD20D-4E61-1A46-A938-2D47F1B2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8" b="4832"/>
          <a:stretch/>
        </p:blipFill>
        <p:spPr>
          <a:xfrm>
            <a:off x="936811" y="1074445"/>
            <a:ext cx="9152966" cy="5227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387BCB-9A8B-6E4D-948D-EB7E5D82C5AA}"/>
              </a:ext>
            </a:extLst>
          </p:cNvPr>
          <p:cNvSpPr txBox="1">
            <a:spLocks/>
          </p:cNvSpPr>
          <p:nvPr/>
        </p:nvSpPr>
        <p:spPr>
          <a:xfrm>
            <a:off x="255494" y="6421319"/>
            <a:ext cx="10515600" cy="331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Source: Figure 1 of kraken paper (https://</a:t>
            </a:r>
            <a:r>
              <a:rPr lang="en-US" sz="2000" dirty="0" err="1"/>
              <a:t>doi.org</a:t>
            </a:r>
            <a:r>
              <a:rPr lang="en-US" sz="2000" dirty="0"/>
              <a:t>/10.1186/gb-2014-15-3-r46)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E3CA7A-3AA7-394E-A38B-AB54207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3" y="2474"/>
            <a:ext cx="10758403" cy="1071971"/>
          </a:xfrm>
        </p:spPr>
        <p:txBody>
          <a:bodyPr/>
          <a:lstStyle/>
          <a:p>
            <a:r>
              <a:rPr lang="en-US" dirty="0"/>
              <a:t>Root-to-Leaf classification process: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713D80-4A09-2B2D-B620-47BA7961A6A7}"/>
              </a:ext>
            </a:extLst>
          </p:cNvPr>
          <p:cNvSpPr/>
          <p:nvPr/>
        </p:nvSpPr>
        <p:spPr>
          <a:xfrm>
            <a:off x="6452171" y="2833482"/>
            <a:ext cx="3637605" cy="3468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E91D7-ECFB-BFBA-95D6-B08995B54766}"/>
              </a:ext>
            </a:extLst>
          </p:cNvPr>
          <p:cNvSpPr/>
          <p:nvPr/>
        </p:nvSpPr>
        <p:spPr>
          <a:xfrm>
            <a:off x="4688163" y="3688316"/>
            <a:ext cx="3637605" cy="27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DD20D-4E61-1A46-A938-2D47F1B2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8" b="4832"/>
          <a:stretch/>
        </p:blipFill>
        <p:spPr>
          <a:xfrm>
            <a:off x="936811" y="1074445"/>
            <a:ext cx="9152966" cy="5227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387BCB-9A8B-6E4D-948D-EB7E5D82C5AA}"/>
              </a:ext>
            </a:extLst>
          </p:cNvPr>
          <p:cNvSpPr txBox="1">
            <a:spLocks/>
          </p:cNvSpPr>
          <p:nvPr/>
        </p:nvSpPr>
        <p:spPr>
          <a:xfrm>
            <a:off x="255494" y="6421319"/>
            <a:ext cx="10515600" cy="331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Source: Figure 1 of kraken paper (https://</a:t>
            </a:r>
            <a:r>
              <a:rPr lang="en-US" sz="2000" dirty="0" err="1"/>
              <a:t>doi.org</a:t>
            </a:r>
            <a:r>
              <a:rPr lang="en-US" sz="2000" dirty="0"/>
              <a:t>/10.1186/gb-2014-15-3-r46)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E3CA7A-3AA7-394E-A38B-AB54207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3" y="2474"/>
            <a:ext cx="10758403" cy="1071971"/>
          </a:xfrm>
        </p:spPr>
        <p:txBody>
          <a:bodyPr/>
          <a:lstStyle/>
          <a:p>
            <a:r>
              <a:rPr lang="en-US" dirty="0"/>
              <a:t>Root-to-Leaf classification process:</a:t>
            </a:r>
          </a:p>
        </p:txBody>
      </p:sp>
    </p:spTree>
    <p:extLst>
      <p:ext uri="{BB962C8B-B14F-4D97-AF65-F5344CB8AC3E}">
        <p14:creationId xmlns:p14="http://schemas.microsoft.com/office/powerpoint/2010/main" val="322703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5157-97F7-8E4F-B977-59662F14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RTL weighting is a very important parameter within kraken!!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017B-1172-CB4B-99B1-ECDF2BC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846"/>
            <a:ext cx="10515600" cy="3476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It is controlled via the “-c” option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64945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AFB8-4198-9142-8A1C-D37A158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 (some)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319C-4F40-324E-975C-3F1C49D7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64" y="1834589"/>
            <a:ext cx="110310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Good:</a:t>
            </a:r>
          </a:p>
          <a:p>
            <a:pPr>
              <a:buFont typeface="System Font Regular"/>
              <a:buChar char="-"/>
            </a:pPr>
            <a:r>
              <a:rPr lang="en-US" dirty="0"/>
              <a:t>Rapid</a:t>
            </a:r>
          </a:p>
          <a:p>
            <a:pPr>
              <a:buFont typeface="System Font Regular"/>
              <a:buChar char="-"/>
            </a:pPr>
            <a:r>
              <a:rPr lang="en-US" dirty="0"/>
              <a:t>High specificity (**caveat: for those organisms in the </a:t>
            </a:r>
            <a:r>
              <a:rPr lang="en-US" dirty="0" err="1"/>
              <a:t>RefSeq</a:t>
            </a:r>
            <a:r>
              <a:rPr lang="en-US" dirty="0"/>
              <a:t> database)</a:t>
            </a:r>
          </a:p>
          <a:p>
            <a:pPr>
              <a:buFont typeface="System Font Regular"/>
              <a:buChar char="-"/>
            </a:pPr>
            <a:r>
              <a:rPr lang="en-US" dirty="0"/>
              <a:t>Pulls from a relatively well-curated database (**caveat: plasmids)</a:t>
            </a:r>
          </a:p>
          <a:p>
            <a:pPr>
              <a:buFont typeface="System Font Regular"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Bad:</a:t>
            </a:r>
          </a:p>
          <a:p>
            <a:pPr>
              <a:buFont typeface="System Font Regular"/>
              <a:buChar char="-"/>
            </a:pPr>
            <a:r>
              <a:rPr lang="en-US" dirty="0"/>
              <a:t>High rate of “unclassified”</a:t>
            </a:r>
          </a:p>
          <a:p>
            <a:pPr>
              <a:buFont typeface="System Font Regular"/>
              <a:buChar char="-"/>
            </a:pPr>
            <a:r>
              <a:rPr lang="en-US" dirty="0"/>
              <a:t>Varying “degrees” of taxonomic resolution (and probably non-random)</a:t>
            </a:r>
          </a:p>
          <a:p>
            <a:pPr>
              <a:buFont typeface="System Font Regular"/>
              <a:buChar char="-"/>
            </a:pPr>
            <a:r>
              <a:rPr lang="en-US" dirty="0"/>
              <a:t>Pulls from a relatively small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5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8252419" y="351113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6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4ECA-7B38-6F4B-94CB-2B8B2355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E1D-9683-084B-A3EA-042FF671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5157-97F7-8E4F-B977-59662F14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(from user manual):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017B-1172-CB4B-99B1-ECDF2BC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1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 "</a:t>
            </a:r>
            <a:r>
              <a:rPr lang="en-US" sz="2400" b="1" dirty="0"/>
              <a:t>562:13 561:4 A:31 0:1 562:3</a:t>
            </a:r>
            <a:r>
              <a:rPr lang="en-US" sz="2400" dirty="0"/>
              <a:t>" would indicate that:</a:t>
            </a:r>
          </a:p>
          <a:p>
            <a:pPr lvl="1"/>
            <a:r>
              <a:rPr lang="en-US" sz="2000" dirty="0"/>
              <a:t>the first 13 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mapped to taxonomy ID #562</a:t>
            </a:r>
          </a:p>
          <a:p>
            <a:pPr lvl="1"/>
            <a:r>
              <a:rPr lang="en-US" sz="2000" dirty="0"/>
              <a:t>the next 4 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mapped to taxonomy ID #561</a:t>
            </a:r>
          </a:p>
          <a:p>
            <a:pPr lvl="1"/>
            <a:r>
              <a:rPr lang="en-US" sz="2000" dirty="0"/>
              <a:t>the next 31 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contained an ambiguous nucleotide</a:t>
            </a:r>
          </a:p>
          <a:p>
            <a:pPr lvl="1"/>
            <a:r>
              <a:rPr lang="en-US" sz="2000" dirty="0"/>
              <a:t>the next 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was not in the database</a:t>
            </a:r>
          </a:p>
          <a:p>
            <a:pPr lvl="1"/>
            <a:r>
              <a:rPr lang="en-US" sz="2000" dirty="0"/>
              <a:t>the last 3 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mapped to taxonomy ID #562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 this case, ID #561 is the parent node of #562. Here, a label of #562 for this sequence would have a score of </a:t>
            </a:r>
            <a:r>
              <a:rPr lang="en-US" sz="2400" i="1" dirty="0"/>
              <a:t>C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 = (13+3)/(13+4+1+3) = 16/21. A label of #561 would have a score of </a:t>
            </a:r>
            <a:r>
              <a:rPr lang="en-US" sz="2400" i="1" dirty="0"/>
              <a:t>C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 = (13+4+3)/(13+4+1+3) = 20/21. If a user specified a confidence threshold over 16/21, the classifier would adjust the original label from #562 to #561; if the threshold was greater than 20/21, the sequence would become unclassified.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3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assume that we want to create a simple microbiome profile for </a:t>
            </a:r>
            <a:r>
              <a:rPr lang="en-US"/>
              <a:t>1 sample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95575"/>
            <a:ext cx="10684041" cy="276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</a:rPr>
              <a:t>Basically, we want </a:t>
            </a:r>
            <a:r>
              <a:rPr lang="en-US" sz="4000">
                <a:latin typeface="+mj-lt"/>
              </a:rPr>
              <a:t>to know:</a:t>
            </a:r>
            <a:endParaRPr lang="en-US" sz="4000" dirty="0">
              <a:latin typeface="+mj-lt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4000" dirty="0">
              <a:latin typeface="+mj-lt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b="1" i="1" dirty="0">
                <a:latin typeface="+mj-lt"/>
              </a:rPr>
              <a:t>WHO </a:t>
            </a:r>
            <a:r>
              <a:rPr lang="en-US" sz="4000" dirty="0">
                <a:latin typeface="+mj-lt"/>
              </a:rPr>
              <a:t>is there?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</a:rPr>
              <a:t>What is their </a:t>
            </a:r>
            <a:r>
              <a:rPr lang="en-US" sz="4000" b="1" i="1" dirty="0">
                <a:latin typeface="+mj-lt"/>
              </a:rPr>
              <a:t>RELATIVE ABUNDANCE</a:t>
            </a:r>
            <a:r>
              <a:rPr lang="en-US" sz="40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633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</a:t>
            </a:r>
            <a:r>
              <a:rPr lang="en-US" b="1" i="1" dirty="0"/>
              <a:t>WHO </a:t>
            </a:r>
            <a:r>
              <a:rPr lang="en-US" dirty="0"/>
              <a:t>is there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4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approaches for determining who is there: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7"/>
            <a:ext cx="10684041" cy="2766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+mj-lt"/>
              </a:rPr>
              <a:t>Marker-based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Genome-based</a:t>
            </a:r>
          </a:p>
        </p:txBody>
      </p:sp>
    </p:spTree>
    <p:extLst>
      <p:ext uri="{BB962C8B-B14F-4D97-AF65-F5344CB8AC3E}">
        <p14:creationId xmlns:p14="http://schemas.microsoft.com/office/powerpoint/2010/main" val="41337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Marker-based methods = “16S on steroids”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16750"/>
            <a:ext cx="10684041" cy="25154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</a:rPr>
              <a:t>Examples: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4000" dirty="0">
              <a:latin typeface="+mj-lt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  <a:hlinkClick r:id="" action="ppaction://noaction"/>
              </a:rPr>
              <a:t>MetaPhlAn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4000" dirty="0">
              <a:latin typeface="+mj-lt"/>
              <a:hlinkClick r:id="" action="ppaction://noaction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>
                <a:latin typeface="+mj-lt"/>
                <a:hlinkClick r:id="" action="ppaction://noaction"/>
              </a:rPr>
              <a:t>PhyloSift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77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approaches for determining who is there: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406817"/>
            <a:ext cx="10684041" cy="3404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Marker-based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Genome-based</a:t>
            </a:r>
          </a:p>
        </p:txBody>
      </p:sp>
    </p:spTree>
    <p:extLst>
      <p:ext uri="{BB962C8B-B14F-4D97-AF65-F5344CB8AC3E}">
        <p14:creationId xmlns:p14="http://schemas.microsoft.com/office/powerpoint/2010/main" val="151122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Genome-based = you are trying to use all of the sequence data to identify taxa</a:t>
            </a:r>
          </a:p>
        </p:txBody>
      </p:sp>
    </p:spTree>
    <p:extLst>
      <p:ext uri="{BB962C8B-B14F-4D97-AF65-F5344CB8AC3E}">
        <p14:creationId xmlns:p14="http://schemas.microsoft.com/office/powerpoint/2010/main" val="102591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1416</Words>
  <Application>Microsoft Macintosh PowerPoint</Application>
  <PresentationFormat>Widescreen</PresentationFormat>
  <Paragraphs>277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System Font Regular</vt:lpstr>
      <vt:lpstr>Office Theme</vt:lpstr>
      <vt:lpstr>k-mer algorithms for microbiome classification of metagenomic data</vt:lpstr>
      <vt:lpstr>PowerPoint Presentation</vt:lpstr>
      <vt:lpstr>Let’s assume that we want to create a simple microbiome profile for 1 sample</vt:lpstr>
      <vt:lpstr>Let’s assume that we want to create a simple microbiome profile for 1 sample</vt:lpstr>
      <vt:lpstr>Let’s start with WHO is there…</vt:lpstr>
      <vt:lpstr>2 approaches for determining who is there:</vt:lpstr>
      <vt:lpstr>Marker-based methods = “16S on steroids”</vt:lpstr>
      <vt:lpstr>2 approaches for determining who is there:</vt:lpstr>
      <vt:lpstr>Genome-based = you are trying to use all of the sequence data to identify taxa</vt:lpstr>
      <vt:lpstr>Genome-based = you are trying to use all of the sequence data to identify taxa</vt:lpstr>
      <vt:lpstr>PowerPoint Presentation</vt:lpstr>
      <vt:lpstr>Genome-based = you are trying to use all of the sequence data to identify taxa</vt:lpstr>
      <vt:lpstr>How could the metagenome composition be used to bin and classify sequence data?</vt:lpstr>
      <vt:lpstr>Today, we will focus on kraken, an exact-match k-mer method (which has performed well in several methods papers)</vt:lpstr>
      <vt:lpstr>What is a k-mer?</vt:lpstr>
      <vt:lpstr>Each Sequence has a k-mer Profile</vt:lpstr>
      <vt:lpstr>K-mer Profiles Contain Information</vt:lpstr>
      <vt:lpstr>First, we have to create a k-mer profile of the known genome sequences!</vt:lpstr>
      <vt:lpstr>At the heart of kraken is its database.  How is it created (high level)?</vt:lpstr>
      <vt:lpstr>Let’s do an example….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you then run your sequence data through kraken, it looks for exact k-mer matches</vt:lpstr>
      <vt:lpstr>When you then run your sequence data through kraken, it looks for k-mer matches</vt:lpstr>
      <vt:lpstr>But sometimes it is messy….</vt:lpstr>
      <vt:lpstr>But sometimes, it is messy…</vt:lpstr>
      <vt:lpstr>Root-to-Leaf classification process:</vt:lpstr>
      <vt:lpstr>Root-to-Leaf classification process:</vt:lpstr>
      <vt:lpstr>Root-to-Leaf classification process:</vt:lpstr>
      <vt:lpstr>This RTL weighting is a very important parameter within kraken!!</vt:lpstr>
      <vt:lpstr>Benefits and Limitations (some)</vt:lpstr>
      <vt:lpstr>PowerPoint Presentation</vt:lpstr>
      <vt:lpstr>Questions???</vt:lpstr>
      <vt:lpstr>More details (from user manual):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k-mer algorithms for microbiome classification of metagenomic data</dc:title>
  <dc:creator>Microsoft Office User</dc:creator>
  <cp:lastModifiedBy>Noelle Noyes</cp:lastModifiedBy>
  <cp:revision>29</cp:revision>
  <dcterms:created xsi:type="dcterms:W3CDTF">2019-04-24T16:59:55Z</dcterms:created>
  <dcterms:modified xsi:type="dcterms:W3CDTF">2024-06-16T14:55:19Z</dcterms:modified>
</cp:coreProperties>
</file>