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9" r:id="rId3"/>
    <p:sldId id="267" r:id="rId4"/>
    <p:sldId id="268" r:id="rId5"/>
    <p:sldId id="305" r:id="rId6"/>
    <p:sldId id="304" r:id="rId7"/>
    <p:sldId id="271" r:id="rId8"/>
    <p:sldId id="311" r:id="rId9"/>
    <p:sldId id="273" r:id="rId10"/>
    <p:sldId id="277" r:id="rId11"/>
    <p:sldId id="310" r:id="rId12"/>
    <p:sldId id="306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47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DC0C-7ACC-234E-8258-9788CBD10CAC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3B62B-DA8C-0140-87F8-31BC6EB8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63A2-31B0-5243-B77C-8B75B639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239C-592E-3941-B273-901C13AB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ED34-D40E-BD4A-86CC-CBF2EF2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82C0-21FE-4341-8D53-80E8D867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62C4-5997-3A4B-866E-2777E6A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D4B6-31A3-EF4B-A561-4184865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D090-1A1D-274B-A2D4-F16707CE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635A-5B3C-A74B-9957-31C4B80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E22B-E658-3C45-A4FA-D949C68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F138-E2CC-2743-AE3B-2401AFF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6BAE7-789C-1F40-A4F1-159105A2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903AE-FB96-A842-ADD5-BA67339D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E471-63EE-B746-A009-BFB157D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7397-6A15-5346-BE5D-20C0E9E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B88B-D024-824F-9894-B6B92AE1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5B8-9A6C-7249-B21C-1C7C074C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292D-75E9-514A-A728-F39BBDD8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DF4B-0DF3-7D40-9898-F3E8AE79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2AAB-6A11-1F46-95E9-82ADFF5D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7FDD-C393-2440-924E-E8CE376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755-FA36-B548-B307-B69B165B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047E-ED92-8940-8F65-86328612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D753-8E19-6740-8109-95AC78A8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75E9-E0E3-9549-8DA7-D1CEB986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9FFE-076C-F14D-8094-FA1E56F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D034-0687-5F47-875E-1B2292A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FE99-32E0-AC4E-8AEA-4B72A9881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A646-B9A3-9B4E-B00A-32EB1D23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B4C9-D477-6549-A514-8B47437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0766-BA6B-B04A-A743-1F50B1E6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59FD-B472-314A-9DE7-61FB90F6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D275-D89C-0F48-A0F6-9B5F7DE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70B-ECEE-EA47-8E1C-F35E51B6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620D-8962-1549-B765-FBCAA8B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F397C-8E90-AD4B-B3F7-A109B89A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AEB1-A00A-C544-A976-6D1EF337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C447A-8BD7-D54A-8BCA-44E965F0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B40BE-7ED4-EE43-9635-CF84AB9E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6ADA-6D5C-AB46-85DC-070AE2E8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8D51-9AE0-2D48-B1E2-8C2FF29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49F46-2914-7B4F-9ABD-9795418E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8802-1BF2-F642-BCAA-3CEA5FA9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29E5-8328-E642-AD7B-663CF205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A0E5E-A7F5-F84F-8F8D-1F037D3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781E-0CDD-5941-A5C5-725DBD1A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4BF8-FA8F-1842-BAB3-05176586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44E-8391-9446-984D-98791DF5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DE2A-5B55-6743-B0BB-E35970CC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540CC-C754-2649-8B1F-036D1A2B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BE2C-6EF7-8546-B620-3117D89C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4A50-ED24-9843-B6FB-5DB8418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8961-320A-9B4D-B4A2-578B83A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5C45-0DCE-DC41-9A4A-EFE5B2AD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3870-5632-394E-B01D-BDE1BFFEE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2682-AFBC-6E40-9AB6-3783F1D4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6B6A-5732-A646-8D66-56FCD3DA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91B8-F6E1-6C40-BFF7-3BEB741D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BBB2-EF9B-504A-B08C-35C8727B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42FD1-5F68-4447-83CD-DEF0FB9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1DFB-F6CF-E34E-B762-AAE1007B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4D66-D5BE-0D4F-82C4-D0563392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C927-198C-9948-825F-8DBA9A6A3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5FBE-EDE4-7440-A23D-EB508834D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4F0-61C7-BC43-9F4F-A9C06A473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Pipeline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FDA16-88A0-8343-90F9-51255274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" y="69290"/>
            <a:ext cx="10515600" cy="1325563"/>
          </a:xfrm>
        </p:spPr>
        <p:txBody>
          <a:bodyPr/>
          <a:lstStyle/>
          <a:p>
            <a:r>
              <a:rPr lang="en-US" dirty="0"/>
              <a:t>Current options: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235" y="1502429"/>
            <a:ext cx="11537577" cy="48894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Ignore the whole issue </a:t>
            </a:r>
            <a:r>
              <a:rPr lang="en-US" sz="2400" i="1" dirty="0">
                <a:latin typeface="+mj-lt"/>
              </a:rPr>
              <a:t>(not recommended, but often done)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3600" i="1" dirty="0">
              <a:latin typeface="+mj-lt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Drop these “SNP genes” from your analysis completely, and state clearly that you aren’t considering these genes </a:t>
            </a:r>
            <a:r>
              <a:rPr lang="en-US" sz="2400" i="1" dirty="0">
                <a:latin typeface="+mj-lt"/>
              </a:rPr>
              <a:t>(</a:t>
            </a:r>
            <a:r>
              <a:rPr lang="en-US" sz="2400" i="1" dirty="0" err="1">
                <a:latin typeface="+mj-lt"/>
              </a:rPr>
              <a:t>MEGaRES</a:t>
            </a:r>
            <a:r>
              <a:rPr lang="en-US" sz="2400" i="1" dirty="0">
                <a:latin typeface="+mj-lt"/>
              </a:rPr>
              <a:t> allows you to do this more easily than other databases…”</a:t>
            </a:r>
            <a:r>
              <a:rPr lang="en-US" sz="2400" i="1" dirty="0" err="1">
                <a:latin typeface="+mj-lt"/>
              </a:rPr>
              <a:t>RequiresSNPConfirmation</a:t>
            </a:r>
            <a:r>
              <a:rPr lang="en-US" sz="2400" i="1" dirty="0">
                <a:latin typeface="+mj-lt"/>
              </a:rPr>
              <a:t>” flag)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i="1" dirty="0">
              <a:latin typeface="+mj-lt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Attempt to validate the genes </a:t>
            </a:r>
            <a:r>
              <a:rPr lang="en-US" sz="2400" i="1" dirty="0">
                <a:latin typeface="+mj-lt"/>
              </a:rPr>
              <a:t>(CARD RGI and/or AMR++ v3)</a:t>
            </a:r>
          </a:p>
        </p:txBody>
      </p:sp>
    </p:spTree>
    <p:extLst>
      <p:ext uri="{BB962C8B-B14F-4D97-AF65-F5344CB8AC3E}">
        <p14:creationId xmlns:p14="http://schemas.microsoft.com/office/powerpoint/2010/main" val="151122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B880-3449-9FEA-BDC2-1C7DE364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AMR++ v3</a:t>
            </a:r>
          </a:p>
        </p:txBody>
      </p:sp>
      <p:pic>
        <p:nvPicPr>
          <p:cNvPr id="1026" name="Picture 2" descr="An overview of AMR++ with resistance-conferring variants confirmation. After running the variant confirmation pipeline for each alignment to an N-type, S-type, H-type, I-type or F-type ARG, the remaining part of the AMR++ pipeline is run on the confirmed read alignments, and the read alignments that do not need confirmation. Pipeline A and pipeline B are shown in the Supplement.">
            <a:extLst>
              <a:ext uri="{FF2B5EF4-FFF2-40B4-BE49-F238E27FC236}">
                <a16:creationId xmlns:a16="http://schemas.microsoft.com/office/drawing/2014/main" id="{D337A3BE-E6BF-65D5-1CDC-A44A93FF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7" y="365125"/>
            <a:ext cx="8394843" cy="61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1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717-174B-BF47-801F-74D2B4DB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5"/>
            <a:ext cx="10515600" cy="986477"/>
          </a:xfrm>
        </p:spPr>
        <p:txBody>
          <a:bodyPr/>
          <a:lstStyle/>
          <a:p>
            <a:r>
              <a:rPr lang="en-US" dirty="0"/>
              <a:t>One option is to use CARD’s RGI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8991C-9BF2-724D-B05B-16F2730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082"/>
            <a:ext cx="12192000" cy="2920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57897-861E-F243-98A0-A59DFE45F980}"/>
              </a:ext>
            </a:extLst>
          </p:cNvPr>
          <p:cNvSpPr txBox="1"/>
          <p:nvPr/>
        </p:nvSpPr>
        <p:spPr>
          <a:xfrm>
            <a:off x="273423" y="4091238"/>
            <a:ext cx="11645153" cy="276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latin typeface="+mj-lt"/>
              </a:rPr>
              <a:t>To Note: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System Font Regular"/>
              <a:buChar char="-"/>
              <a:tabLst/>
              <a:defRPr/>
            </a:pPr>
            <a:r>
              <a:rPr lang="en-US" sz="2800" dirty="0">
                <a:latin typeface="+mj-lt"/>
              </a:rPr>
              <a:t>Requires multiple software tools: Prodigal, DIAMOND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System Font Regular"/>
              <a:buChar char="-"/>
              <a:tabLst/>
              <a:defRPr/>
            </a:pPr>
            <a:r>
              <a:rPr lang="en-US" sz="2800" dirty="0">
                <a:latin typeface="+mj-lt"/>
              </a:rPr>
              <a:t>Requires either command line OR Docker/Galaxy/</a:t>
            </a:r>
            <a:r>
              <a:rPr lang="en-US" sz="2800" dirty="0" err="1">
                <a:latin typeface="+mj-lt"/>
              </a:rPr>
              <a:t>Conda</a:t>
            </a:r>
            <a:r>
              <a:rPr lang="en-US" sz="2800" dirty="0">
                <a:latin typeface="+mj-lt"/>
              </a:rPr>
              <a:t> (&gt;20Mb)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System Font Regular"/>
              <a:buChar char="-"/>
              <a:tabLst/>
              <a:defRPr/>
            </a:pPr>
            <a:r>
              <a:rPr lang="en-US" sz="2800" dirty="0">
                <a:latin typeface="+mj-lt"/>
              </a:rPr>
              <a:t>Not all “SNP genes” are currently supported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System Font Regular"/>
              <a:buChar char="-"/>
              <a:tabLst/>
              <a:defRPr/>
            </a:pPr>
            <a:r>
              <a:rPr lang="en-US" sz="2800" dirty="0">
                <a:latin typeface="+mj-lt"/>
              </a:rPr>
              <a:t>Must think very hard about interpretation and robustness of results</a:t>
            </a:r>
          </a:p>
        </p:txBody>
      </p:sp>
    </p:spTree>
    <p:extLst>
      <p:ext uri="{BB962C8B-B14F-4D97-AF65-F5344CB8AC3E}">
        <p14:creationId xmlns:p14="http://schemas.microsoft.com/office/powerpoint/2010/main" val="4805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4ECA-7B38-6F4B-94CB-2B8B2355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E1D-9683-084B-A3EA-042FF671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7435798" y="4943662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Rarefaction in the AMR++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847" y="1790140"/>
            <a:ext cx="11645153" cy="276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>
                <a:latin typeface="+mj-lt"/>
              </a:rPr>
              <a:t>Motivation: We needed a method to help us understand: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sz="3200" dirty="0">
                <a:latin typeface="+mj-lt"/>
              </a:rPr>
              <a:t>How much sequence data should we request? (before sequencing)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sz="3200" dirty="0">
                <a:latin typeface="+mj-lt"/>
              </a:rPr>
              <a:t>How much of a sample’s AMR diversity are we detecting? (after sequencing)</a:t>
            </a:r>
          </a:p>
        </p:txBody>
      </p:sp>
    </p:spTree>
    <p:extLst>
      <p:ext uri="{BB962C8B-B14F-4D97-AF65-F5344CB8AC3E}">
        <p14:creationId xmlns:p14="http://schemas.microsoft.com/office/powerpoint/2010/main" val="26269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71" y="123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AMR++: </a:t>
            </a:r>
            <a:r>
              <a:rPr lang="en-US" sz="5400" dirty="0" err="1"/>
              <a:t>RarefactionAnalyzer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13320" y="1297080"/>
            <a:ext cx="11473881" cy="54085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48590"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+mj-lt"/>
              </a:rPr>
              <a:t>Approach: Randomly subsample range of sequence data (X% to Y%), at Z intervals, with A repetitions: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latin typeface="+mj-lt"/>
              </a:rPr>
              <a:t>Example: subsample sequence data from 5% to 100% of the total reads, in 5% increments, and take the average of 10 subsamples at each increment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+mj-lt"/>
              </a:rPr>
              <a:t>Run each subsampled dataset through pipeline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+mj-lt"/>
              </a:rPr>
              <a:t>For each increment, calculate number of unique:</a:t>
            </a:r>
          </a:p>
          <a:p>
            <a:pPr marL="2343150" lvl="4" indent="-514350">
              <a:defRPr/>
            </a:pPr>
            <a:r>
              <a:rPr lang="en-US" sz="1600" dirty="0">
                <a:latin typeface="+mj-lt"/>
              </a:rPr>
              <a:t>–	Genes</a:t>
            </a:r>
          </a:p>
          <a:p>
            <a:pPr marL="2343150" lvl="4" indent="-514350">
              <a:defRPr/>
            </a:pPr>
            <a:r>
              <a:rPr lang="en-US" sz="1600" dirty="0">
                <a:latin typeface="+mj-lt"/>
              </a:rPr>
              <a:t>–	Groups</a:t>
            </a:r>
          </a:p>
          <a:p>
            <a:pPr marL="2343150" lvl="4" indent="-514350">
              <a:defRPr/>
            </a:pPr>
            <a:r>
              <a:rPr lang="en-US" sz="1600" dirty="0">
                <a:latin typeface="+mj-lt"/>
              </a:rPr>
              <a:t>–	Mechanisms</a:t>
            </a:r>
          </a:p>
          <a:p>
            <a:pPr marL="2343150" lvl="4" indent="-514350">
              <a:defRPr/>
            </a:pPr>
            <a:r>
              <a:rPr lang="en-US" sz="1600" dirty="0">
                <a:latin typeface="+mj-lt"/>
              </a:rPr>
              <a:t>–	Classes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 dirty="0">
                <a:latin typeface="+mj-lt"/>
              </a:rPr>
              <a:t>Output the results in a file for each level (user can create plot)</a:t>
            </a:r>
          </a:p>
        </p:txBody>
      </p:sp>
    </p:spTree>
    <p:extLst>
      <p:ext uri="{BB962C8B-B14F-4D97-AF65-F5344CB8AC3E}">
        <p14:creationId xmlns:p14="http://schemas.microsoft.com/office/powerpoint/2010/main" val="137633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362B-1579-8849-B639-CFA87D59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118950"/>
            <a:ext cx="10515600" cy="1325563"/>
          </a:xfrm>
        </p:spPr>
        <p:txBody>
          <a:bodyPr/>
          <a:lstStyle/>
          <a:p>
            <a:r>
              <a:rPr lang="en-US" dirty="0"/>
              <a:t>An example from AMR++ pipeline…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D37B1-1572-7644-8253-EB65FB0F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4" y="1444513"/>
            <a:ext cx="10657112" cy="5264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43ACF-980C-7744-8005-413B76A24E75}"/>
              </a:ext>
            </a:extLst>
          </p:cNvPr>
          <p:cNvSpPr txBox="1"/>
          <p:nvPr/>
        </p:nvSpPr>
        <p:spPr>
          <a:xfrm>
            <a:off x="2250139" y="1444513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Enriched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B8BEC-9888-1F45-BAC3-14291F4C9C8A}"/>
              </a:ext>
            </a:extLst>
          </p:cNvPr>
          <p:cNvSpPr txBox="1"/>
          <p:nvPr/>
        </p:nvSpPr>
        <p:spPr>
          <a:xfrm>
            <a:off x="7401239" y="1444513"/>
            <a:ext cx="3438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Nonenriched Samples</a:t>
            </a:r>
          </a:p>
        </p:txBody>
      </p:sp>
    </p:spTree>
    <p:extLst>
      <p:ext uri="{BB962C8B-B14F-4D97-AF65-F5344CB8AC3E}">
        <p14:creationId xmlns:p14="http://schemas.microsoft.com/office/powerpoint/2010/main" val="21106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57C52B4C-A41D-784E-AC8F-3359BEC25769}"/>
              </a:ext>
            </a:extLst>
          </p:cNvPr>
          <p:cNvSpPr txBox="1">
            <a:spLocks/>
          </p:cNvSpPr>
          <p:nvPr/>
        </p:nvSpPr>
        <p:spPr>
          <a:xfrm>
            <a:off x="171619" y="154966"/>
            <a:ext cx="1167448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What about all of this SNP stuff?</a:t>
            </a:r>
          </a:p>
        </p:txBody>
      </p:sp>
    </p:spTree>
    <p:extLst>
      <p:ext uri="{BB962C8B-B14F-4D97-AF65-F5344CB8AC3E}">
        <p14:creationId xmlns:p14="http://schemas.microsoft.com/office/powerpoint/2010/main" val="12629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of some AMR genes…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C2CC54-FBDE-9546-8E4C-6CFF62E32C78}"/>
              </a:ext>
            </a:extLst>
          </p:cNvPr>
          <p:cNvSpPr txBox="1">
            <a:spLocks noChangeArrowheads="1"/>
          </p:cNvSpPr>
          <p:nvPr/>
        </p:nvSpPr>
        <p:spPr>
          <a:xfrm>
            <a:off x="582707" y="1619250"/>
            <a:ext cx="11205881" cy="452157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Some AMR genes are only “AMR” because of a (set of) SNPs</a:t>
            </a:r>
          </a:p>
          <a:p>
            <a:pPr marL="215900" indent="-215900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Using the </a:t>
            </a:r>
            <a:r>
              <a:rPr lang="en-US" altLang="en-US" dirty="0" err="1"/>
              <a:t>gyrA</a:t>
            </a:r>
            <a:r>
              <a:rPr lang="en-US" altLang="en-US" dirty="0"/>
              <a:t> example (fluoroquinolone resistance):</a:t>
            </a:r>
          </a:p>
          <a:p>
            <a:pPr marL="1174750" lvl="1" indent="-500063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The resistant mutant contains the amino acid Alanine at position 67, instead of the wild type Serine (A67S)</a:t>
            </a:r>
          </a:p>
          <a:p>
            <a:pPr marL="558800" indent="-557213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Resistant reference (SAR) = </a:t>
            </a:r>
            <a:r>
              <a:rPr lang="en-US" altLang="en-US" b="1" dirty="0"/>
              <a:t>TCT-</a:t>
            </a:r>
            <a:r>
              <a:rPr lang="en-US" altLang="en-US" b="1" dirty="0">
                <a:solidFill>
                  <a:srgbClr val="FF0000"/>
                </a:solidFill>
              </a:rPr>
              <a:t>G</a:t>
            </a:r>
            <a:r>
              <a:rPr lang="en-US" altLang="en-US" b="1" dirty="0"/>
              <a:t>CG-CGT</a:t>
            </a:r>
          </a:p>
          <a:p>
            <a:pPr marL="558800" indent="-557213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Wild type variant (SSR)  </a:t>
            </a:r>
            <a:r>
              <a:rPr lang="en-US" altLang="en-US" b="1" dirty="0"/>
              <a:t>   =  TCT-</a:t>
            </a:r>
            <a:r>
              <a:rPr lang="en-US" altLang="en-US" b="1" dirty="0">
                <a:solidFill>
                  <a:srgbClr val="FF0000"/>
                </a:solidFill>
              </a:rPr>
              <a:t>T</a:t>
            </a:r>
            <a:r>
              <a:rPr lang="en-US" altLang="en-US" b="1" dirty="0"/>
              <a:t>CG-CGT</a:t>
            </a:r>
          </a:p>
          <a:p>
            <a:pPr marL="558800" indent="-557213">
              <a:buClr>
                <a:srgbClr val="FFFFFF"/>
              </a:buClr>
              <a:buSzPct val="45000"/>
              <a:buFont typeface="Wingdings" pitchFamily="2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/>
              <a:t>Resistant variant (SAR)     =  </a:t>
            </a:r>
            <a:r>
              <a:rPr lang="en-US" altLang="en-US" b="1" dirty="0"/>
              <a:t>TCT-</a:t>
            </a:r>
            <a:r>
              <a:rPr lang="en-US" altLang="en-US" b="1" dirty="0">
                <a:solidFill>
                  <a:srgbClr val="FF0000"/>
                </a:solidFill>
              </a:rPr>
              <a:t>G</a:t>
            </a:r>
            <a:r>
              <a:rPr lang="en-US" altLang="en-US" b="1" dirty="0"/>
              <a:t>C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b="1" dirty="0"/>
              <a:t>-CGT</a:t>
            </a:r>
          </a:p>
          <a:p>
            <a:pPr marL="431800" indent="-317500"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689BB12-1AAA-874B-A544-343F7535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47795"/>
            <a:ext cx="1044575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altLang="en-US" sz="2700" b="1" dirty="0">
                <a:solidFill>
                  <a:srgbClr val="CE181E"/>
                </a:solidFill>
              </a:rPr>
              <a:t>With alignment (and many other methods), both the wild type variant and the resistant variant could be mapped to the AMR reference gene</a:t>
            </a:r>
          </a:p>
        </p:txBody>
      </p:sp>
    </p:spTree>
    <p:extLst>
      <p:ext uri="{BB962C8B-B14F-4D97-AF65-F5344CB8AC3E}">
        <p14:creationId xmlns:p14="http://schemas.microsoft.com/office/powerpoint/2010/main" val="41337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463-13A2-AD76-13CF-0AF09E5C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extensive is this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B401-1772-2B42-18C7-66B7E30F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589 out of 8,733 total accessions in </a:t>
            </a:r>
            <a:r>
              <a:rPr lang="en-US" dirty="0" err="1"/>
              <a:t>MEGARes</a:t>
            </a:r>
            <a:r>
              <a:rPr lang="en-US" dirty="0"/>
              <a:t> (6.7%)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this impact is not evenly distributed across classes</a:t>
            </a:r>
          </a:p>
          <a:p>
            <a:pPr lvl="1"/>
            <a:r>
              <a:rPr lang="en-US" dirty="0"/>
              <a:t>For example, &gt;40% of fluoroquinolone ARGs fall into this category</a:t>
            </a:r>
          </a:p>
        </p:txBody>
      </p:sp>
    </p:spTree>
    <p:extLst>
      <p:ext uri="{BB962C8B-B14F-4D97-AF65-F5344CB8AC3E}">
        <p14:creationId xmlns:p14="http://schemas.microsoft.com/office/powerpoint/2010/main" val="28723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this problem is not simple…</a:t>
            </a:r>
          </a:p>
        </p:txBody>
      </p:sp>
    </p:spTree>
    <p:extLst>
      <p:ext uri="{BB962C8B-B14F-4D97-AF65-F5344CB8AC3E}">
        <p14:creationId xmlns:p14="http://schemas.microsoft.com/office/powerpoint/2010/main" val="314377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471</Words>
  <Application>Microsoft Macintosh PowerPoint</Application>
  <PresentationFormat>Widescreen</PresentationFormat>
  <Paragraphs>55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System Font Regular</vt:lpstr>
      <vt:lpstr>Wingdings</vt:lpstr>
      <vt:lpstr>Office Theme</vt:lpstr>
      <vt:lpstr>Other Pipeline Details</vt:lpstr>
      <vt:lpstr>PowerPoint Presentation</vt:lpstr>
      <vt:lpstr>Rarefaction in the AMR++ pipeline</vt:lpstr>
      <vt:lpstr>AMR++: RarefactionAnalyzer</vt:lpstr>
      <vt:lpstr>An example from AMR++ pipeline…</vt:lpstr>
      <vt:lpstr>PowerPoint Presentation</vt:lpstr>
      <vt:lpstr>The story of some AMR genes…</vt:lpstr>
      <vt:lpstr>How extensive is this issue?</vt:lpstr>
      <vt:lpstr>Solving this problem is not simple…</vt:lpstr>
      <vt:lpstr>Current options:</vt:lpstr>
      <vt:lpstr>AMR++ v3</vt:lpstr>
      <vt:lpstr>One option is to use CARD’s RGI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k-mer algorithms for microbiome classification of metagenomic data</dc:title>
  <dc:creator>Microsoft Office User</dc:creator>
  <cp:lastModifiedBy>Noelle Noyes</cp:lastModifiedBy>
  <cp:revision>36</cp:revision>
  <dcterms:created xsi:type="dcterms:W3CDTF">2019-04-24T16:59:55Z</dcterms:created>
  <dcterms:modified xsi:type="dcterms:W3CDTF">2024-06-16T17:07:01Z</dcterms:modified>
</cp:coreProperties>
</file>