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66" r:id="rId5"/>
    <p:sldId id="262" r:id="rId6"/>
    <p:sldId id="269" r:id="rId7"/>
    <p:sldId id="270" r:id="rId8"/>
    <p:sldId id="259" r:id="rId9"/>
    <p:sldId id="26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EABB-D019-4100-AB88-9FD8E495BC4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945C-3C28-46BC-99D5-D02E6FDD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82A-F3D7-BEC5-70B2-C3FA053C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D2AFE-CE75-3B13-3934-8D556BE5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4752-57AA-0D90-A175-CB77E7A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AF3E-F253-20DB-5625-AAE9FCB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E187-7BC9-C0D8-EE81-416C936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09B3-C073-7407-6B16-A51EFD4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CE5D-9599-DC91-FB0F-DA4BE482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1873-C2CF-DFA7-1724-CC3CB53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FF60-CF79-BD38-ED18-DB51915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1DF8-84DE-0CD6-605B-DE06376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2142E-AB5F-9FE6-CE0F-42C9C2B60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C9B3-A93C-9DE2-3FC5-DD78F5F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C271-EF39-2EEB-5B72-366DD3A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FCEB-47CD-2529-C612-B139AE68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FBBB-1844-7BC8-B773-D98EFE0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C51-9473-34D8-3BDD-EBEC4604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FF50-74A5-B962-4048-43E159D5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C33-437E-584D-4BBD-BC28E28C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4840-4223-64A9-2858-FF1E6A3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7C13-BDCE-0791-8498-3B09C5A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9DA-D272-C97D-FF4E-3A9A2F7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651F-D201-8E66-788A-FA3882E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EADC-33EB-BBC1-767B-E83E258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D452-3D8E-F26D-868B-903E01B9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195B-FB76-3E5C-F75D-4AE5E6B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3B6-AF85-B725-AB08-5D2FB16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A3E-B674-D8DA-4BEE-8FB5A918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3EF5-FC2F-C818-2929-EE75AF6D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64F-663E-69E2-7511-3D08C274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C388-C859-49B6-DE16-7419410C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35B3-B488-1CDB-6E0E-6B3E7B5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34-6563-B8BE-1EE4-9E163F8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3EFA-D5EA-44A5-C871-2B689EE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A9A4A-E61F-17EA-606C-49A4E288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32DC-0252-015B-2D87-59CB450F8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6509-0AA8-7C79-E9A1-2EF2290B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8A08-7291-62DA-7048-E6E4ABD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2725B-961B-A5C7-7ABC-2BE4BA1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F777A-7AC7-21DD-7A7E-020CB4E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77BC-848E-8149-E2E8-F65DC75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8F20-E095-7E5D-FC84-8C8DBB7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D4C5-5652-466E-0A12-A8CB352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0A302-47A5-A650-B191-0BFEA21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6676-D3AA-5D67-1E10-01F7F51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D36AB-80EA-8F19-2E62-0C992E8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4CC-07E8-527E-E8EE-B5249D2F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1-0769-3DC0-FB97-D8E1EE35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3609-E56C-723B-243B-1DA10DD0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6FDF-0F58-ABEE-5405-B98CF7F8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BD606-76D4-CA0A-A1FD-A550E4F5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2F6F-91D3-7BCB-E328-987405AD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6D1A-B2E0-3237-F703-A93308B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1D9-702F-7DE4-1926-4B12190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C0BE6-0CA4-2295-E2A5-F505EF36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BC99-05A8-F95B-6DD4-7C8B8AA6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D784-5BE6-649A-A48D-65E82C8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D0F7-5A2D-7C0E-475A-BEBE642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80F-8891-BCAF-91E2-0C61833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BAB58-74C6-2035-C858-737E6008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C048-0781-D9D7-E868-E9F65E9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31F3-0A7D-8588-C693-89B8E07D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18-B046-400B-5357-851CFFB8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033E-74B9-13B0-BC58-15147BC3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ontiersin.org/journals/microbiology/articles/10.3389/fmicb.2017.02224/f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2-28034-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F32-DD85-C669-65CB-6D101656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abundance testing for bioinformatic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3CB4-30FE-1C76-6F21-CB82839DB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Enrique Doster (</a:t>
            </a:r>
            <a:r>
              <a:rPr lang="en-US" dirty="0" err="1"/>
              <a:t>enriquedoster@tamu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1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8CC-DE1B-00A3-72C9-CD2B498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9BCD-A10E-7152-4E56-97A2E228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We’ll use the R package “</a:t>
            </a:r>
            <a:r>
              <a:rPr lang="en-US" dirty="0" err="1"/>
              <a:t>testDA</a:t>
            </a:r>
            <a:r>
              <a:rPr lang="en-US" dirty="0"/>
              <a:t>” to run multiple types of differential abundance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we’ll run the ANCOM-BC2 model as I currently use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we’ll explore the effect of removing “sparse”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B3D-0934-CBF1-CF9F-4C2CF9B4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 out for any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EF63-9903-9797-F2A2-88E1821F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enriquedoster@tamu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8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A35-1FBD-5ED9-FDFF-C007EE73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929F-4432-FEEC-C8A9-DF25ABFA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abundance testing tells you which taxa are significantly different between groups (e.g. treatment, “animals”)</a:t>
            </a:r>
          </a:p>
          <a:p>
            <a:r>
              <a:rPr lang="en-US" dirty="0"/>
              <a:t>Sequencing count data is “</a:t>
            </a:r>
            <a:r>
              <a:rPr lang="en-US" b="1" dirty="0"/>
              <a:t>compositional</a:t>
            </a:r>
            <a:r>
              <a:rPr lang="en-US" dirty="0"/>
              <a:t>” and “</a:t>
            </a:r>
            <a:r>
              <a:rPr lang="en-US" b="1" dirty="0"/>
              <a:t>sparse</a:t>
            </a:r>
            <a:r>
              <a:rPr lang="en-US" dirty="0"/>
              <a:t>”, which requires certain statistical considerations</a:t>
            </a:r>
          </a:p>
          <a:p>
            <a:r>
              <a:rPr lang="en-US" dirty="0"/>
              <a:t>“All models are wrong, some are useful.” –George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6A5-D6A2-321F-0ED5-3A80BE2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A13-9638-3C85-6F22-B93735A9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types of analyses you’ve learned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Sequencing data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recommendation : ANCOM-BC2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Hands-on activity in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A58-D3F2-454D-2967-CEC95DD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count data, we want to analyze: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01F87-4A5F-2DC9-3153-D604BAD2B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18222"/>
              </p:ext>
            </p:extLst>
          </p:nvPr>
        </p:nvGraphicFramePr>
        <p:xfrm>
          <a:off x="1226126" y="1801092"/>
          <a:ext cx="9959112" cy="374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78">
                  <a:extLst>
                    <a:ext uri="{9D8B030D-6E8A-4147-A177-3AD203B41FA5}">
                      <a16:colId xmlns:a16="http://schemas.microsoft.com/office/drawing/2014/main" val="4231774445"/>
                    </a:ext>
                  </a:extLst>
                </a:gridCol>
                <a:gridCol w="2489778">
                  <a:extLst>
                    <a:ext uri="{9D8B030D-6E8A-4147-A177-3AD203B41FA5}">
                      <a16:colId xmlns:a16="http://schemas.microsoft.com/office/drawing/2014/main" val="1288285470"/>
                    </a:ext>
                  </a:extLst>
                </a:gridCol>
                <a:gridCol w="2624282">
                  <a:extLst>
                    <a:ext uri="{9D8B030D-6E8A-4147-A177-3AD203B41FA5}">
                      <a16:colId xmlns:a16="http://schemas.microsoft.com/office/drawing/2014/main" val="910935215"/>
                    </a:ext>
                  </a:extLst>
                </a:gridCol>
                <a:gridCol w="2355274">
                  <a:extLst>
                    <a:ext uri="{9D8B030D-6E8A-4147-A177-3AD203B41FA5}">
                      <a16:colId xmlns:a16="http://schemas.microsoft.com/office/drawing/2014/main" val="361373957"/>
                    </a:ext>
                  </a:extLst>
                </a:gridCol>
              </a:tblGrid>
              <a:tr h="6653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01392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Alpha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richness and evenness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diversity index per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Wilcox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31289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Beta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community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Differences between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PERMANOVA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26606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Differential abundance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differences in taxa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Counts/abundance of taxa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ANCOMBC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6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1E2-0CAF-DEDA-EF6B-2F05EAF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325563"/>
          </a:xfrm>
        </p:spPr>
        <p:txBody>
          <a:bodyPr/>
          <a:lstStyle/>
          <a:p>
            <a:r>
              <a:rPr lang="en-US" dirty="0"/>
              <a:t>What do we want from a statistical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997B-58B5-257F-FD65-18CDF6F7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548894"/>
            <a:ext cx="5026890" cy="4694887"/>
          </a:xfrm>
        </p:spPr>
        <p:txBody>
          <a:bodyPr/>
          <a:lstStyle/>
          <a:p>
            <a:r>
              <a:rPr lang="en-US" dirty="0"/>
              <a:t>Accounts for data structure</a:t>
            </a:r>
          </a:p>
          <a:p>
            <a:r>
              <a:rPr lang="en-US" dirty="0"/>
              <a:t>Controls for multiple comparisons (100s of taxa)</a:t>
            </a:r>
          </a:p>
          <a:p>
            <a:r>
              <a:rPr lang="en-US" dirty="0"/>
              <a:t>Must balance </a:t>
            </a:r>
            <a:r>
              <a:rPr lang="en-US" b="1" dirty="0"/>
              <a:t>Sensitivity </a:t>
            </a:r>
            <a:r>
              <a:rPr lang="en-US" dirty="0"/>
              <a:t>vs </a:t>
            </a:r>
            <a:r>
              <a:rPr lang="en-US" b="1" dirty="0"/>
              <a:t>Specificity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E9B7F6-9A19-9ABD-2C15-C364D552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0935" r="3755"/>
          <a:stretch/>
        </p:blipFill>
        <p:spPr bwMode="auto">
          <a:xfrm>
            <a:off x="5698836" y="1548895"/>
            <a:ext cx="6218382" cy="45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04AA-AECF-33FD-707D-652FDC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44452"/>
            <a:ext cx="12106275" cy="132556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What do you prioritize?</a:t>
            </a:r>
            <a:br>
              <a:rPr lang="en-US" dirty="0"/>
            </a:br>
            <a:r>
              <a:rPr lang="en-US" dirty="0"/>
              <a:t>	Type 1 error: reporting </a:t>
            </a:r>
            <a:r>
              <a:rPr lang="en-US" b="1" dirty="0"/>
              <a:t>a difference</a:t>
            </a:r>
            <a:r>
              <a:rPr lang="en-US" dirty="0"/>
              <a:t>, when there isn’t</a:t>
            </a:r>
            <a:br>
              <a:rPr lang="en-US" dirty="0"/>
            </a:br>
            <a:r>
              <a:rPr lang="en-US" dirty="0"/>
              <a:t>	Type 2 error: reporting </a:t>
            </a:r>
            <a:r>
              <a:rPr lang="en-US" b="1" dirty="0"/>
              <a:t>no difference</a:t>
            </a:r>
            <a:r>
              <a:rPr lang="en-US" dirty="0"/>
              <a:t>, when there is</a:t>
            </a:r>
            <a:endParaRPr lang="en-US" b="1" dirty="0"/>
          </a:p>
        </p:txBody>
      </p:sp>
      <p:pic>
        <p:nvPicPr>
          <p:cNvPr id="3074" name="Picture 2" descr="To Err is Human: What are Type I and II Errors? - Statistics Solutions">
            <a:extLst>
              <a:ext uri="{FF2B5EF4-FFF2-40B4-BE49-F238E27FC236}">
                <a16:creationId xmlns:a16="http://schemas.microsoft.com/office/drawing/2014/main" id="{AD48F085-7877-B078-9907-B8E0A60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428876"/>
            <a:ext cx="9132304" cy="3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EA92F-D997-87E8-99F3-110FA2F9145A}"/>
              </a:ext>
            </a:extLst>
          </p:cNvPr>
          <p:cNvSpPr txBox="1"/>
          <p:nvPr/>
        </p:nvSpPr>
        <p:spPr>
          <a:xfrm>
            <a:off x="3629025" y="6103077"/>
            <a:ext cx="19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“it’s significant!”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0A39-B297-A4EE-A4DE-1976AB96A0E0}"/>
              </a:ext>
            </a:extLst>
          </p:cNvPr>
          <p:cNvSpPr txBox="1"/>
          <p:nvPr/>
        </p:nvSpPr>
        <p:spPr>
          <a:xfrm>
            <a:off x="7669934" y="6103077"/>
            <a:ext cx="26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“no significant findings”</a:t>
            </a:r>
          </a:p>
        </p:txBody>
      </p:sp>
    </p:spTree>
    <p:extLst>
      <p:ext uri="{BB962C8B-B14F-4D97-AF65-F5344CB8AC3E}">
        <p14:creationId xmlns:p14="http://schemas.microsoft.com/office/powerpoint/2010/main" val="15984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7B79-8316-65C9-CCEF-BEDF5D68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What model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C3F6-A68B-F610-058B-676E285C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select a statistical distribution to fit a data set in front of  your. Summary flowchart. | Data science learning, Statistics math, Data  science">
            <a:extLst>
              <a:ext uri="{FF2B5EF4-FFF2-40B4-BE49-F238E27FC236}">
                <a16:creationId xmlns:a16="http://schemas.microsoft.com/office/drawing/2014/main" id="{8BAEFA82-AF83-880E-7193-7AB50774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D6-938E-94CB-8A6B-6E72094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74"/>
            <a:ext cx="10515600" cy="1325563"/>
          </a:xfrm>
        </p:spPr>
        <p:txBody>
          <a:bodyPr/>
          <a:lstStyle/>
          <a:p>
            <a:r>
              <a:rPr lang="en-US" dirty="0"/>
              <a:t>Considerations for sequencing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CCBE-4320-89AE-4925-121A8B8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413337"/>
            <a:ext cx="5942703" cy="497822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“Count data”</a:t>
            </a:r>
          </a:p>
          <a:p>
            <a:pPr lvl="1"/>
            <a:r>
              <a:rPr lang="en-US" sz="2800" dirty="0"/>
              <a:t>Typical count data can be modeled with a Poisson distribution</a:t>
            </a:r>
          </a:p>
          <a:p>
            <a:pPr lvl="1"/>
            <a:r>
              <a:rPr lang="en-US" sz="2800" dirty="0"/>
              <a:t>Sequencing count data is different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Microbiome Datasets Are Compositional: And This Is Not Optional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Zero-inflated/sparse</a:t>
            </a:r>
          </a:p>
          <a:p>
            <a:pPr lvl="3"/>
            <a:r>
              <a:rPr lang="en-US" sz="2000" dirty="0"/>
              <a:t>Lots of features have 0’s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Compositional</a:t>
            </a:r>
            <a:r>
              <a:rPr lang="en-US" sz="2400" dirty="0"/>
              <a:t> due to a finite amount of sequencing</a:t>
            </a:r>
          </a:p>
          <a:p>
            <a:pPr lvl="3"/>
            <a:r>
              <a:rPr lang="en-US" sz="2400" dirty="0"/>
              <a:t>Changes in one taxa, affect the others</a:t>
            </a:r>
          </a:p>
          <a:p>
            <a:pPr lvl="2"/>
            <a:endParaRPr lang="en-US" sz="2400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9F2E57C0-ECDD-C108-F8E5-6EA91E48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4" y="1826678"/>
            <a:ext cx="5653694" cy="4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9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B63-FCC9-C9EE-06CA-D17423CE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options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1590-8F3C-1307-2156-ABCA12F0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789708"/>
            <a:ext cx="11480800" cy="4981214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Microbiome differential abundance methods produce different results across 38 datasets</a:t>
            </a:r>
            <a:r>
              <a:rPr lang="en-US" sz="3200" dirty="0"/>
              <a:t> (</a:t>
            </a:r>
            <a:r>
              <a:rPr lang="en-US" sz="3200" dirty="0" err="1"/>
              <a:t>Langille</a:t>
            </a:r>
            <a:r>
              <a:rPr lang="en-US" sz="3200" dirty="0"/>
              <a:t> et. al. 2022)</a:t>
            </a:r>
          </a:p>
          <a:p>
            <a:r>
              <a:rPr lang="en-US" sz="3200" dirty="0"/>
              <a:t>In my opinion, I prefer a conservative approach that minimizes Type 1 error and accounts for sequencing count data structure</a:t>
            </a:r>
          </a:p>
          <a:p>
            <a:pPr lvl="1"/>
            <a:endParaRPr lang="en-US" sz="2800" dirty="0"/>
          </a:p>
          <a:p>
            <a:r>
              <a:rPr lang="en-US" sz="3200" dirty="0"/>
              <a:t>Current recommendation: Analysis of Compositions of Microbiomes with Bias Correction 2 (</a:t>
            </a:r>
            <a:r>
              <a:rPr lang="en-US" sz="3200" b="1" dirty="0"/>
              <a:t>ANCOM-BC2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Takes raw counts (not normalized)</a:t>
            </a:r>
          </a:p>
          <a:p>
            <a:pPr lvl="1"/>
            <a:r>
              <a:rPr lang="en-US" sz="2800" dirty="0"/>
              <a:t>Models the log ratios between features</a:t>
            </a:r>
          </a:p>
          <a:p>
            <a:pPr lvl="1"/>
            <a:r>
              <a:rPr lang="en-US" sz="2800" dirty="0"/>
              <a:t>Runs sensitivity analysis to reduce false positive results</a:t>
            </a:r>
          </a:p>
          <a:p>
            <a:pPr lvl="1"/>
            <a:r>
              <a:rPr lang="en-US" sz="2800" dirty="0"/>
              <a:t>Flexible model creation (repeated measures, random variables, interactions,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1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417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Differential abundance testing for bioinformatic data</vt:lpstr>
      <vt:lpstr>Key take-aways </vt:lpstr>
      <vt:lpstr>Outline</vt:lpstr>
      <vt:lpstr>Starting from count data, we want to analyze:</vt:lpstr>
      <vt:lpstr>What do we want from a statistical test?</vt:lpstr>
      <vt:lpstr>What do you prioritize?  Type 1 error: reporting a difference, when there isn’t  Type 2 error: reporting no difference, when there is</vt:lpstr>
      <vt:lpstr>What model should we choose?</vt:lpstr>
      <vt:lpstr>Considerations for sequencing data</vt:lpstr>
      <vt:lpstr>What options do we have?</vt:lpstr>
      <vt:lpstr>Hands-on activity for today</vt:lpstr>
      <vt:lpstr>Reach out for any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abundance testing for bioinformatic data</dc:title>
  <dc:creator>Doster, Enrique</dc:creator>
  <cp:lastModifiedBy>Enrique Doster</cp:lastModifiedBy>
  <cp:revision>19</cp:revision>
  <dcterms:created xsi:type="dcterms:W3CDTF">2024-04-05T18:41:10Z</dcterms:created>
  <dcterms:modified xsi:type="dcterms:W3CDTF">2024-06-15T05:23:50Z</dcterms:modified>
</cp:coreProperties>
</file>