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79" r:id="rId2"/>
    <p:sldId id="281" r:id="rId3"/>
    <p:sldId id="269" r:id="rId4"/>
    <p:sldId id="274" r:id="rId5"/>
    <p:sldId id="270" r:id="rId6"/>
    <p:sldId id="272" r:id="rId7"/>
    <p:sldId id="273" r:id="rId8"/>
    <p:sldId id="275" r:id="rId9"/>
    <p:sldId id="276" r:id="rId10"/>
    <p:sldId id="277" r:id="rId11"/>
    <p:sldId id="39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C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539D1-E377-F54E-AA58-599E4BFF47A7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52A2D-70A7-574B-9D71-C590ADC6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46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D800B-BBE6-0C49-B483-0FF812E44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4F334-1A70-C94C-B9A9-0D48A5C9F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90160-83CA-5742-9E41-FCBD406F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DA4D-E7CC-7849-8552-42A43CF8D364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9F0C4-CCDF-0E43-B1AB-C7CBF8AEA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C4D37-A0C4-4045-8D32-4F93E851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E250-2385-1B48-B3A8-6F967482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2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4D10-D080-9841-BD54-5BF311077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84E4C-6F3A-A84C-8A72-E0FFE521A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E458F-4835-7545-BE2D-6DC13084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DA4D-E7CC-7849-8552-42A43CF8D364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E8296-25B6-3442-BFE2-5A3ACE6A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035A1-24D8-5046-860B-DA9E6A460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E250-2385-1B48-B3A8-6F967482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9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3CE2E7-DD51-6044-A5D2-F4A65DE9A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1902D-9821-9146-AE06-3C980FD90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88649-AE99-DF46-B23E-FA878476C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DA4D-E7CC-7849-8552-42A43CF8D364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9B414-1EE5-034A-8F5B-9358CA2E8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27B9A-4D28-5048-AE3D-DE263614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E250-2385-1B48-B3A8-6F967482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AEAA-FE34-ED48-A057-F34FA0B4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A538F-4B7A-684C-AB1D-7BA989926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93E91-12EE-8E40-9245-0A30C72F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DA4D-E7CC-7849-8552-42A43CF8D364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C5323-4F11-5641-8278-E5CC8CC86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C33E9-D246-6340-B51C-D4B03D20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E250-2385-1B48-B3A8-6F967482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9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B7D7-94B5-454A-937D-959CCA6D4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1D2A7-5F77-2B4E-B107-88338A689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F9664-21AA-3D44-9E22-956277BA7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DA4D-E7CC-7849-8552-42A43CF8D364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A2808-C125-304F-804F-8812A662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25B82-0875-184A-AC06-F4E06BA9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E250-2385-1B48-B3A8-6F967482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8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795D-E366-694A-8A92-03E066D8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F0469-6FEA-2441-8E56-4C95A8EB9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340D1-7B38-694E-937C-9EB08D53B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7A433-F4E8-5D48-B694-621EEA68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DA4D-E7CC-7849-8552-42A43CF8D364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C8B2E-2F6E-1B4F-BF02-D47C5C5B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4AAD0-D8D4-024E-B5C3-F421BECC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E250-2385-1B48-B3A8-6F967482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2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7AF6E-8F1F-B441-9E05-8BA4E516F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0424C-43A4-B549-9E14-87F84538F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6B211-8AED-AE4B-A056-9F5054A05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E197C-A376-344C-AAD7-E623E4DF7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43F735-D8C4-9D42-BC05-059A974A7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C56C0-2DA2-9F4D-9113-1B17CA34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DA4D-E7CC-7849-8552-42A43CF8D364}" type="datetimeFigureOut">
              <a:rPr lang="en-US" smtClean="0"/>
              <a:t>3/14/24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AEDB67-D02E-0B4A-B059-246648CE6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7BF9D9-FA78-2348-82D8-635C8637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E250-2385-1B48-B3A8-6F967482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4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918B-D6A6-A540-8EC4-A6B19564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1F6-E7F9-6E46-BA80-DE35A3E1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DA4D-E7CC-7849-8552-42A43CF8D364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8EB85-56C1-1A46-A422-C1FF8223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F8709-5EF6-BE41-9557-CC34C866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E250-2385-1B48-B3A8-6F967482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9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E7182-1753-AB44-B5CA-D358E8EBC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DA4D-E7CC-7849-8552-42A43CF8D364}" type="datetimeFigureOut">
              <a:rPr lang="en-US" smtClean="0"/>
              <a:t>3/14/24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2352F-45D5-CF48-8259-8CD5C39A2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D5F76-2DCE-134C-9C06-14BF8D2A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E250-2385-1B48-B3A8-6F967482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4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3F57-49E0-D84C-B5F5-F1DD3788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D9D29-85BF-8F44-8D2C-0590A7C82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01ADC-0776-4342-AAEB-EA8895059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64033-4092-5242-9112-A67DABC9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DA4D-E7CC-7849-8552-42A43CF8D364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4D13E-279F-F941-884F-FA74A9B5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E8C35-AE00-CD4C-B555-44CDBDB5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E250-2385-1B48-B3A8-6F967482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3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B02D1-63A7-3D4A-9036-48298C22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1A519-3830-A842-8876-6158BF5F3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0111D-4681-AF42-8E19-C2B015C9E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1D08F-3894-504B-8547-8F8ACE52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DA4D-E7CC-7849-8552-42A43CF8D364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1D4D7-2AA0-AC41-B183-50340388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2C9E7-B987-6F4D-95C3-E3485C09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E250-2385-1B48-B3A8-6F967482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01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289793-CB2D-FA4D-BB8E-8961FCBDB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03E7D-B273-994E-BDBE-64E12E147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D9019-36BE-6441-8300-963AA8F55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4DA4D-E7CC-7849-8552-42A43CF8D364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33CBF-F128-334E-B2F4-45BF8CFB5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D976B-1996-B34C-93CA-20DFADC23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2E250-2385-1B48-B3A8-6F967482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4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5A62C3C-E1A6-FA45-A164-4DAA71F583A2}"/>
              </a:ext>
            </a:extLst>
          </p:cNvPr>
          <p:cNvGrpSpPr/>
          <p:nvPr/>
        </p:nvGrpSpPr>
        <p:grpSpPr>
          <a:xfrm>
            <a:off x="2884356" y="358549"/>
            <a:ext cx="5538439" cy="5792485"/>
            <a:chOff x="2884356" y="358549"/>
            <a:chExt cx="5538439" cy="579248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1D5DD1-DB83-A245-AF4A-75A02646CB23}"/>
                </a:ext>
              </a:extLst>
            </p:cNvPr>
            <p:cNvSpPr txBox="1"/>
            <p:nvPr/>
          </p:nvSpPr>
          <p:spPr>
            <a:xfrm>
              <a:off x="3500580" y="358549"/>
              <a:ext cx="426745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1C4C82"/>
                  </a:solidFill>
                  <a:latin typeface="Brother 1816" pitchFamily="2" charset="0"/>
                </a:rPr>
                <a:t>Demultiplexing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F1FB85-8588-104E-8E58-5F9F1060F483}"/>
                </a:ext>
              </a:extLst>
            </p:cNvPr>
            <p:cNvSpPr txBox="1"/>
            <p:nvPr/>
          </p:nvSpPr>
          <p:spPr>
            <a:xfrm>
              <a:off x="3481312" y="1614310"/>
              <a:ext cx="430598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1C4C82"/>
                  </a:solidFill>
                  <a:latin typeface="Brother 1816" pitchFamily="2" charset="0"/>
                </a:rPr>
                <a:t>Quality Control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7354AE-75B8-1242-89A0-9533D6792BF2}"/>
                </a:ext>
              </a:extLst>
            </p:cNvPr>
            <p:cNvSpPr txBox="1"/>
            <p:nvPr/>
          </p:nvSpPr>
          <p:spPr>
            <a:xfrm>
              <a:off x="3324700" y="2870071"/>
              <a:ext cx="395916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1C4C82"/>
                  </a:solidFill>
                  <a:latin typeface="Brother 1816" pitchFamily="2" charset="0"/>
                </a:rPr>
                <a:t>Generating ASVs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28B2B9-39E7-AF46-9D79-EB6ED7EE78F3}"/>
                </a:ext>
              </a:extLst>
            </p:cNvPr>
            <p:cNvSpPr txBox="1"/>
            <p:nvPr/>
          </p:nvSpPr>
          <p:spPr>
            <a:xfrm>
              <a:off x="2884356" y="4125832"/>
              <a:ext cx="553843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1C4C82"/>
                  </a:solidFill>
                  <a:latin typeface="Brother 1816" pitchFamily="2" charset="0"/>
                </a:rPr>
                <a:t>Assigning Taxonomy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E156F68-5D12-2D44-82C3-1FCD6F81B4AD}"/>
                </a:ext>
              </a:extLst>
            </p:cNvPr>
            <p:cNvSpPr txBox="1"/>
            <p:nvPr/>
          </p:nvSpPr>
          <p:spPr>
            <a:xfrm>
              <a:off x="3785688" y="5381593"/>
              <a:ext cx="36972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1C4C82"/>
                  </a:solidFill>
                  <a:latin typeface="Brother 1816" pitchFamily="2" charset="0"/>
                </a:rPr>
                <a:t>Data Analysis</a:t>
              </a:r>
            </a:p>
          </p:txBody>
        </p:sp>
        <p:sp>
          <p:nvSpPr>
            <p:cNvPr id="2" name="Down Arrow 1">
              <a:extLst>
                <a:ext uri="{FF2B5EF4-FFF2-40B4-BE49-F238E27FC236}">
                  <a16:creationId xmlns:a16="http://schemas.microsoft.com/office/drawing/2014/main" id="{5DF1C675-035A-8A49-9BDF-E6E4C7F76B1B}"/>
                </a:ext>
              </a:extLst>
            </p:cNvPr>
            <p:cNvSpPr/>
            <p:nvPr/>
          </p:nvSpPr>
          <p:spPr>
            <a:xfrm>
              <a:off x="5458814" y="1127990"/>
              <a:ext cx="350982" cy="486320"/>
            </a:xfrm>
            <a:prstGeom prst="down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0B530DA9-593E-2945-9CAD-6B1B972A8EC9}"/>
                </a:ext>
              </a:extLst>
            </p:cNvPr>
            <p:cNvSpPr/>
            <p:nvPr/>
          </p:nvSpPr>
          <p:spPr>
            <a:xfrm>
              <a:off x="5458814" y="2383751"/>
              <a:ext cx="350982" cy="486320"/>
            </a:xfrm>
            <a:prstGeom prst="down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13D8CF61-21F5-3E42-83A2-6191E9DDBF33}"/>
                </a:ext>
              </a:extLst>
            </p:cNvPr>
            <p:cNvSpPr/>
            <p:nvPr/>
          </p:nvSpPr>
          <p:spPr>
            <a:xfrm>
              <a:off x="5459734" y="3639512"/>
              <a:ext cx="350982" cy="486320"/>
            </a:xfrm>
            <a:prstGeom prst="down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9BF73FCB-C698-DE44-95C4-9A1FC853B803}"/>
                </a:ext>
              </a:extLst>
            </p:cNvPr>
            <p:cNvSpPr/>
            <p:nvPr/>
          </p:nvSpPr>
          <p:spPr>
            <a:xfrm>
              <a:off x="5458813" y="4895273"/>
              <a:ext cx="350982" cy="486320"/>
            </a:xfrm>
            <a:prstGeom prst="down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8477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>
            <a:extLst>
              <a:ext uri="{FF2B5EF4-FFF2-40B4-BE49-F238E27FC236}">
                <a16:creationId xmlns:a16="http://schemas.microsoft.com/office/drawing/2014/main" id="{A48377CF-DB5E-D04C-9C14-37BE677E92BB}"/>
              </a:ext>
            </a:extLst>
          </p:cNvPr>
          <p:cNvSpPr txBox="1"/>
          <p:nvPr/>
        </p:nvSpPr>
        <p:spPr>
          <a:xfrm>
            <a:off x="0" y="0"/>
            <a:ext cx="5884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1C4C82"/>
                </a:solidFill>
                <a:latin typeface="Brother 1816" pitchFamily="2" charset="0"/>
              </a:rPr>
              <a:t>Step 4: Taxonomy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E0DEB6-1BAE-7348-A6F9-16EA9EFC5A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29420" y="992603"/>
            <a:ext cx="8933159" cy="234403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133BD98-C2F9-9744-B848-7A0D2CE72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166087"/>
              </p:ext>
            </p:extLst>
          </p:nvPr>
        </p:nvGraphicFramePr>
        <p:xfrm>
          <a:off x="1629420" y="3888814"/>
          <a:ext cx="893315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815">
                  <a:extLst>
                    <a:ext uri="{9D8B030D-6E8A-4147-A177-3AD203B41FA5}">
                      <a16:colId xmlns:a16="http://schemas.microsoft.com/office/drawing/2014/main" val="1513794903"/>
                    </a:ext>
                  </a:extLst>
                </a:gridCol>
                <a:gridCol w="2530761">
                  <a:extLst>
                    <a:ext uri="{9D8B030D-6E8A-4147-A177-3AD203B41FA5}">
                      <a16:colId xmlns:a16="http://schemas.microsoft.com/office/drawing/2014/main" val="3477437016"/>
                    </a:ext>
                  </a:extLst>
                </a:gridCol>
                <a:gridCol w="2254848">
                  <a:extLst>
                    <a:ext uri="{9D8B030D-6E8A-4147-A177-3AD203B41FA5}">
                      <a16:colId xmlns:a16="http://schemas.microsoft.com/office/drawing/2014/main" val="2909755307"/>
                    </a:ext>
                  </a:extLst>
                </a:gridCol>
                <a:gridCol w="2211734">
                  <a:extLst>
                    <a:ext uri="{9D8B030D-6E8A-4147-A177-3AD203B41FA5}">
                      <a16:colId xmlns:a16="http://schemas.microsoft.com/office/drawing/2014/main" val="2948531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rother 1816" pitchFamily="2" charset="0"/>
                        </a:rPr>
                        <a:t>OTU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rother 1816" pitchFamily="2" charset="0"/>
                        </a:rPr>
                        <a:t>Taxonomy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rother 1816" pitchFamily="2" charset="0"/>
                        </a:rPr>
                        <a:t>Sample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rother 1816" pitchFamily="2" charset="0"/>
                        </a:rPr>
                        <a:t>Sample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42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rother 1816" pitchFamily="2" charset="0"/>
                        </a:rPr>
                        <a:t>OTUID1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latin typeface="Brother 1816" pitchFamily="2" charset="0"/>
                        </a:rPr>
                        <a:t>Vibrio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rother 1816" pitchFamily="2" charset="0"/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Brother 1816" pitchFamily="2" charset="0"/>
                        </a:rPr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64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rother 1816" pitchFamily="2" charset="0"/>
                        </a:rPr>
                        <a:t>OTUID2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latin typeface="Brother 1816" pitchFamily="2" charset="0"/>
                        </a:rPr>
                        <a:t>Mycobacterium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Brother 1816" pitchFamily="2" charset="0"/>
                        </a:rPr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rother 1816" pitchFamily="2" charset="0"/>
                        </a:rPr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698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rother 1816" pitchFamily="2" charset="0"/>
                        </a:rPr>
                        <a:t>OTUID3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latin typeface="Brother 1816" pitchFamily="2" charset="0"/>
                        </a:rPr>
                        <a:t>Clostridium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rother 1816" pitchFamily="2" charset="0"/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rother 1816" pitchFamily="2" charset="0"/>
                        </a:rPr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810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817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>
            <a:extLst>
              <a:ext uri="{FF2B5EF4-FFF2-40B4-BE49-F238E27FC236}">
                <a16:creationId xmlns:a16="http://schemas.microsoft.com/office/drawing/2014/main" id="{A48377CF-DB5E-D04C-9C14-37BE677E92BB}"/>
              </a:ext>
            </a:extLst>
          </p:cNvPr>
          <p:cNvSpPr txBox="1"/>
          <p:nvPr/>
        </p:nvSpPr>
        <p:spPr>
          <a:xfrm>
            <a:off x="0" y="0"/>
            <a:ext cx="6814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1C4C82"/>
                </a:solidFill>
                <a:latin typeface="Brother 1816" pitchFamily="2" charset="0"/>
              </a:rPr>
              <a:t>Step 5: Data Analysis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88E70B-1D73-8C4F-BED8-D0DA3BA33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852" y="1228984"/>
            <a:ext cx="4800205" cy="4705686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912F33-2460-FF48-A9CE-CF7AE788A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93" y="997221"/>
            <a:ext cx="2485887" cy="56480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E1957F-9286-4E44-A271-2E70199AA16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69734" y="997221"/>
            <a:ext cx="2469840" cy="564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9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>
            <a:extLst>
              <a:ext uri="{FF2B5EF4-FFF2-40B4-BE49-F238E27FC236}">
                <a16:creationId xmlns:a16="http://schemas.microsoft.com/office/drawing/2014/main" id="{A48377CF-DB5E-D04C-9C14-37BE677E92BB}"/>
              </a:ext>
            </a:extLst>
          </p:cNvPr>
          <p:cNvSpPr txBox="1"/>
          <p:nvPr/>
        </p:nvSpPr>
        <p:spPr>
          <a:xfrm>
            <a:off x="0" y="0"/>
            <a:ext cx="8036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1C4C82"/>
                </a:solidFill>
                <a:latin typeface="Brother 1816" pitchFamily="2" charset="0"/>
              </a:rPr>
              <a:t>Fresh off the sequencer!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CD9EAF-F208-624E-A74E-367B7D4503B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090"/>
          <a:stretch/>
        </p:blipFill>
        <p:spPr>
          <a:xfrm>
            <a:off x="1797471" y="1008789"/>
            <a:ext cx="8597057" cy="499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7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>
            <a:extLst>
              <a:ext uri="{FF2B5EF4-FFF2-40B4-BE49-F238E27FC236}">
                <a16:creationId xmlns:a16="http://schemas.microsoft.com/office/drawing/2014/main" id="{A48377CF-DB5E-D04C-9C14-37BE677E92BB}"/>
              </a:ext>
            </a:extLst>
          </p:cNvPr>
          <p:cNvSpPr txBox="1"/>
          <p:nvPr/>
        </p:nvSpPr>
        <p:spPr>
          <a:xfrm>
            <a:off x="0" y="0"/>
            <a:ext cx="7403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1C4C82"/>
                </a:solidFill>
                <a:latin typeface="Brother 1816" pitchFamily="2" charset="0"/>
              </a:rPr>
              <a:t>Step 1: Demultiplexing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CD9EAF-F208-624E-A74E-367B7D4503B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6252" y="1061830"/>
            <a:ext cx="8109528" cy="491646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B8E71FC-D94F-6349-A0C3-01AB90B6053B}"/>
              </a:ext>
            </a:extLst>
          </p:cNvPr>
          <p:cNvGrpSpPr/>
          <p:nvPr/>
        </p:nvGrpSpPr>
        <p:grpSpPr>
          <a:xfrm>
            <a:off x="193964" y="2382876"/>
            <a:ext cx="2844800" cy="1631216"/>
            <a:chOff x="240144" y="1071112"/>
            <a:chExt cx="2602656" cy="16312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8378D5-F35E-8F4E-B08C-AD1533E3F35F}"/>
                </a:ext>
              </a:extLst>
            </p:cNvPr>
            <p:cNvSpPr/>
            <p:nvPr/>
          </p:nvSpPr>
          <p:spPr>
            <a:xfrm>
              <a:off x="240144" y="1071112"/>
              <a:ext cx="1413164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Brother 1816" pitchFamily="2" charset="0"/>
                </a:rPr>
                <a:t>Sample ID</a:t>
              </a:r>
              <a:r>
                <a:rPr lang="en-US" sz="2000" dirty="0">
                  <a:latin typeface="Brother 1816" pitchFamily="2" charset="0"/>
                </a:rPr>
                <a:t>	</a:t>
              </a:r>
            </a:p>
            <a:p>
              <a:r>
                <a:rPr lang="en-US" sz="2000" dirty="0">
                  <a:latin typeface="Brother 1816" pitchFamily="2" charset="0"/>
                </a:rPr>
                <a:t>Sample A</a:t>
              </a:r>
            </a:p>
            <a:p>
              <a:endParaRPr lang="en-US" sz="2000" dirty="0">
                <a:latin typeface="Brother 1816" pitchFamily="2" charset="0"/>
              </a:endParaRPr>
            </a:p>
            <a:p>
              <a:r>
                <a:rPr lang="en-US" sz="2000" dirty="0">
                  <a:latin typeface="Brother 1816" pitchFamily="2" charset="0"/>
                </a:rPr>
                <a:t>Sample B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94C279-E23E-B54D-94B8-82E684FD6E9D}"/>
                </a:ext>
              </a:extLst>
            </p:cNvPr>
            <p:cNvSpPr/>
            <p:nvPr/>
          </p:nvSpPr>
          <p:spPr>
            <a:xfrm>
              <a:off x="1586655" y="1071112"/>
              <a:ext cx="1256145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Brother 1816" pitchFamily="2" charset="0"/>
                </a:rPr>
                <a:t>Barcode</a:t>
              </a:r>
            </a:p>
            <a:p>
              <a:endParaRPr lang="en-US" sz="2000" dirty="0">
                <a:latin typeface="Brother 1816" pitchFamily="2" charset="0"/>
              </a:endParaRPr>
            </a:p>
            <a:p>
              <a:r>
                <a:rPr lang="en-US" sz="2000" dirty="0">
                  <a:latin typeface="Brother 1816" pitchFamily="2" charset="0"/>
                </a:rPr>
                <a:t>AGCCTT</a:t>
              </a:r>
            </a:p>
            <a:p>
              <a:endParaRPr lang="en-US" sz="2000" dirty="0">
                <a:latin typeface="Brother 1816" pitchFamily="2" charset="0"/>
              </a:endParaRPr>
            </a:p>
            <a:p>
              <a:r>
                <a:rPr lang="en-US" sz="2000" dirty="0">
                  <a:latin typeface="Brother 1816" pitchFamily="2" charset="0"/>
                </a:rPr>
                <a:t>TCCATA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941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>
            <a:extLst>
              <a:ext uri="{FF2B5EF4-FFF2-40B4-BE49-F238E27FC236}">
                <a16:creationId xmlns:a16="http://schemas.microsoft.com/office/drawing/2014/main" id="{A48377CF-DB5E-D04C-9C14-37BE677E92BB}"/>
              </a:ext>
            </a:extLst>
          </p:cNvPr>
          <p:cNvSpPr txBox="1"/>
          <p:nvPr/>
        </p:nvSpPr>
        <p:spPr>
          <a:xfrm>
            <a:off x="0" y="0"/>
            <a:ext cx="7403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1C4C82"/>
                </a:solidFill>
                <a:latin typeface="Brother 1816" pitchFamily="2" charset="0"/>
              </a:rPr>
              <a:t>Step 1: Demultiplexing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6FC61A-CF34-1C40-9078-D3C5E209C62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211" y="1579112"/>
            <a:ext cx="5581836" cy="3371579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A6E6F8-9772-A048-B0BC-8FCB7B4F988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1156" y="1579112"/>
            <a:ext cx="5581836" cy="338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>
            <a:extLst>
              <a:ext uri="{FF2B5EF4-FFF2-40B4-BE49-F238E27FC236}">
                <a16:creationId xmlns:a16="http://schemas.microsoft.com/office/drawing/2014/main" id="{A48377CF-DB5E-D04C-9C14-37BE677E92BB}"/>
              </a:ext>
            </a:extLst>
          </p:cNvPr>
          <p:cNvSpPr txBox="1"/>
          <p:nvPr/>
        </p:nvSpPr>
        <p:spPr>
          <a:xfrm>
            <a:off x="0" y="0"/>
            <a:ext cx="7568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1C4C82"/>
                </a:solidFill>
                <a:latin typeface="Brother 1816" pitchFamily="2" charset="0"/>
              </a:rPr>
              <a:t>Step 2: Quality Control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1BF97B-B5FB-D840-9DF6-2AD949C08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843" y="1126836"/>
            <a:ext cx="7326313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9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>
            <a:extLst>
              <a:ext uri="{FF2B5EF4-FFF2-40B4-BE49-F238E27FC236}">
                <a16:creationId xmlns:a16="http://schemas.microsoft.com/office/drawing/2014/main" id="{A48377CF-DB5E-D04C-9C14-37BE677E92BB}"/>
              </a:ext>
            </a:extLst>
          </p:cNvPr>
          <p:cNvSpPr txBox="1"/>
          <p:nvPr/>
        </p:nvSpPr>
        <p:spPr>
          <a:xfrm>
            <a:off x="0" y="0"/>
            <a:ext cx="7568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1C4C82"/>
                </a:solidFill>
                <a:latin typeface="Brother 1816" pitchFamily="2" charset="0"/>
              </a:rPr>
              <a:t>Step 2: Quality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6FC61A-CF34-1C40-9078-D3C5E209C6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36"/>
          <a:stretch/>
        </p:blipFill>
        <p:spPr>
          <a:xfrm>
            <a:off x="1726054" y="923330"/>
            <a:ext cx="8152883" cy="515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21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>
            <a:extLst>
              <a:ext uri="{FF2B5EF4-FFF2-40B4-BE49-F238E27FC236}">
                <a16:creationId xmlns:a16="http://schemas.microsoft.com/office/drawing/2014/main" id="{A48377CF-DB5E-D04C-9C14-37BE677E92BB}"/>
              </a:ext>
            </a:extLst>
          </p:cNvPr>
          <p:cNvSpPr txBox="1"/>
          <p:nvPr/>
        </p:nvSpPr>
        <p:spPr>
          <a:xfrm>
            <a:off x="0" y="0"/>
            <a:ext cx="7568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1C4C82"/>
                </a:solidFill>
                <a:latin typeface="Brother 1816" pitchFamily="2" charset="0"/>
              </a:rPr>
              <a:t>Step 2: Quality Control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3B9A44-EC26-474D-B0AF-98080A6D3B1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38419" y="2004465"/>
            <a:ext cx="6162264" cy="31124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8A703E4-2DB3-4F42-9732-46D4B6E17199}"/>
              </a:ext>
            </a:extLst>
          </p:cNvPr>
          <p:cNvSpPr/>
          <p:nvPr/>
        </p:nvSpPr>
        <p:spPr>
          <a:xfrm>
            <a:off x="2176650" y="1445485"/>
            <a:ext cx="1513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C4C82"/>
                </a:solidFill>
                <a:latin typeface="Brother 1816" pitchFamily="2" charset="0"/>
              </a:rPr>
              <a:t>PRE (FASTQ)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CDB4F0-C524-8546-ACE2-DB672BF0B442}"/>
              </a:ext>
            </a:extLst>
          </p:cNvPr>
          <p:cNvSpPr/>
          <p:nvPr/>
        </p:nvSpPr>
        <p:spPr>
          <a:xfrm>
            <a:off x="8149032" y="1445485"/>
            <a:ext cx="1606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C4C82"/>
                </a:solidFill>
                <a:latin typeface="Brother 1816" pitchFamily="2" charset="0"/>
              </a:rPr>
              <a:t>POST (FASTA)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6245A4-9E0A-8441-B1AF-0052A2437E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36"/>
          <a:stretch/>
        </p:blipFill>
        <p:spPr>
          <a:xfrm>
            <a:off x="191317" y="2004465"/>
            <a:ext cx="5415329" cy="342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81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>
            <a:extLst>
              <a:ext uri="{FF2B5EF4-FFF2-40B4-BE49-F238E27FC236}">
                <a16:creationId xmlns:a16="http://schemas.microsoft.com/office/drawing/2014/main" id="{A48377CF-DB5E-D04C-9C14-37BE677E92BB}"/>
              </a:ext>
            </a:extLst>
          </p:cNvPr>
          <p:cNvSpPr txBox="1"/>
          <p:nvPr/>
        </p:nvSpPr>
        <p:spPr>
          <a:xfrm>
            <a:off x="0" y="0"/>
            <a:ext cx="5861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1C4C82"/>
                </a:solidFill>
                <a:latin typeface="Brother 1816" pitchFamily="2" charset="0"/>
              </a:rPr>
              <a:t>Step 3: OTU Table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D329A1-072A-3444-9DBA-D47FE5D4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84" y="1015694"/>
            <a:ext cx="2485887" cy="5648036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9C02C2-D34B-4743-9CD9-83E0F17BF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098825"/>
              </p:ext>
            </p:extLst>
          </p:nvPr>
        </p:nvGraphicFramePr>
        <p:xfrm>
          <a:off x="6323423" y="2010912"/>
          <a:ext cx="478443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811">
                  <a:extLst>
                    <a:ext uri="{9D8B030D-6E8A-4147-A177-3AD203B41FA5}">
                      <a16:colId xmlns:a16="http://schemas.microsoft.com/office/drawing/2014/main" val="1513794903"/>
                    </a:ext>
                  </a:extLst>
                </a:gridCol>
                <a:gridCol w="1610206">
                  <a:extLst>
                    <a:ext uri="{9D8B030D-6E8A-4147-A177-3AD203B41FA5}">
                      <a16:colId xmlns:a16="http://schemas.microsoft.com/office/drawing/2014/main" val="2909755307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2948531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rother 1816" pitchFamily="2" charset="0"/>
                        </a:rPr>
                        <a:t>OTU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rother 1816" pitchFamily="2" charset="0"/>
                        </a:rPr>
                        <a:t>Sample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rother 1816" pitchFamily="2" charset="0"/>
                        </a:rPr>
                        <a:t>Sample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42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rother 1816" pitchFamily="2" charset="0"/>
                        </a:rPr>
                        <a:t>OTUID1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rother 1816" pitchFamily="2" charset="0"/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Brother 1816" pitchFamily="2" charset="0"/>
                        </a:rPr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64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rother 1816" pitchFamily="2" charset="0"/>
                        </a:rPr>
                        <a:t>OTUID2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Brother 1816" pitchFamily="2" charset="0"/>
                        </a:rPr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rother 1816" pitchFamily="2" charset="0"/>
                        </a:rPr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698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rother 1816" pitchFamily="2" charset="0"/>
                        </a:rPr>
                        <a:t>OTUID3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rother 1816" pitchFamily="2" charset="0"/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rother 1816" pitchFamily="2" charset="0"/>
                        </a:rPr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81020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D45AA996-9AFC-0A4F-BD4D-BB9D66A18F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38825" y="1015694"/>
            <a:ext cx="2469840" cy="564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70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>
            <a:extLst>
              <a:ext uri="{FF2B5EF4-FFF2-40B4-BE49-F238E27FC236}">
                <a16:creationId xmlns:a16="http://schemas.microsoft.com/office/drawing/2014/main" id="{A48377CF-DB5E-D04C-9C14-37BE677E92BB}"/>
              </a:ext>
            </a:extLst>
          </p:cNvPr>
          <p:cNvSpPr txBox="1"/>
          <p:nvPr/>
        </p:nvSpPr>
        <p:spPr>
          <a:xfrm>
            <a:off x="0" y="0"/>
            <a:ext cx="5884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1C4C82"/>
                </a:solidFill>
                <a:latin typeface="Brother 1816" pitchFamily="2" charset="0"/>
              </a:rPr>
              <a:t>Step 4: Taxonomy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6CF68B-D835-E640-8AB0-687182385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84" y="1015694"/>
            <a:ext cx="2485887" cy="5648036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E0DEB6-1BAE-7348-A6F9-16EA9EFC5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023" y="1461349"/>
            <a:ext cx="8933159" cy="377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94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6237</TotalTime>
  <Words>107</Words>
  <Application>Microsoft Macintosh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Brother 1816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Pinnell, Lee</dc:creator>
  <cp:lastModifiedBy>Pinnell, Lee</cp:lastModifiedBy>
  <cp:revision>49</cp:revision>
  <dcterms:created xsi:type="dcterms:W3CDTF">2020-04-29T16:13:30Z</dcterms:created>
  <dcterms:modified xsi:type="dcterms:W3CDTF">2024-03-14T20:05:15Z</dcterms:modified>
</cp:coreProperties>
</file>