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8" r:id="rId5"/>
    <p:sldId id="257" r:id="rId6"/>
  </p:sldIdLst>
  <p:sldSz cx="82296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DBCBE7"/>
    <a:srgbClr val="1E4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880" y="78"/>
      </p:cViewPr>
      <p:guideLst>
        <p:guide orient="horz" pos="316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740628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10760" y="5400360"/>
            <a:ext cx="740628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10760" y="540036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205880" y="540036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914920" y="235332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419440" y="235332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10760" y="540036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914920" y="540036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419440" y="540036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10760" y="2353320"/>
            <a:ext cx="7406280" cy="5833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740628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10760" y="401040"/>
            <a:ext cx="7406280" cy="778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10760" y="540036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10760" y="2353320"/>
            <a:ext cx="7406280" cy="5833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205880" y="540036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10760" y="5400360"/>
            <a:ext cx="740628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740628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10760" y="5400360"/>
            <a:ext cx="740628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10760" y="540036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205880" y="540036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914920" y="235332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419440" y="235332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10760" y="540036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914920" y="540036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5419440" y="540036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10760" y="2353320"/>
            <a:ext cx="7406280" cy="5833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740628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740628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10760" y="401040"/>
            <a:ext cx="7406280" cy="778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10760" y="540036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205880" y="540036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10760" y="5400360"/>
            <a:ext cx="740628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740628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10760" y="5400360"/>
            <a:ext cx="740628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10760" y="540036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205880" y="540036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2914920" y="235332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419440" y="235332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10760" y="540036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2914920" y="540036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5419440" y="5400360"/>
            <a:ext cx="23846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10760" y="401040"/>
            <a:ext cx="7406280" cy="7786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10760" y="540036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205880" y="540036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3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205880" y="2353320"/>
            <a:ext cx="361404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10760" y="5400360"/>
            <a:ext cx="7406280" cy="27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28160" y="1645920"/>
            <a:ext cx="6171480" cy="3500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10760" y="2352960"/>
            <a:ext cx="740628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20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69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65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1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12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52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8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93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41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3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41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3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41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3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10760" y="400680"/>
            <a:ext cx="7406280" cy="167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645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10760" y="2352960"/>
            <a:ext cx="740628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20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69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65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1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12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52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8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93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41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3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41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3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41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93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10760" y="401040"/>
            <a:ext cx="7406280" cy="1679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63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10760" y="2353320"/>
            <a:ext cx="7406280" cy="583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1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4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93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31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79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5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5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5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5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 1"/>
          <p:cNvSpPr/>
          <p:nvPr/>
        </p:nvSpPr>
        <p:spPr>
          <a:xfrm>
            <a:off x="36000" y="2193760"/>
            <a:ext cx="4644360" cy="7783999"/>
          </a:xfrm>
          <a:custGeom>
            <a:avLst/>
            <a:gdLst/>
            <a:ahLst/>
            <a:cxnLst/>
            <a:rect l="0" t="0" r="r" b="b"/>
            <a:pathLst>
              <a:path w="12901" h="22390">
                <a:moveTo>
                  <a:pt x="0" y="0"/>
                </a:moveTo>
                <a:lnTo>
                  <a:pt x="12900" y="0"/>
                </a:lnTo>
                <a:lnTo>
                  <a:pt x="12900" y="22389"/>
                </a:lnTo>
                <a:lnTo>
                  <a:pt x="0" y="22389"/>
                </a:lnTo>
                <a:lnTo>
                  <a:pt x="0" y="0"/>
                </a:lnTo>
              </a:path>
            </a:pathLst>
          </a:custGeom>
          <a:solidFill>
            <a:srgbClr val="C9D845">
              <a:alpha val="25000"/>
            </a:srgbClr>
          </a:solidFill>
          <a:ln>
            <a:noFill/>
          </a:ln>
        </p:spPr>
      </p:sp>
      <p:sp>
        <p:nvSpPr>
          <p:cNvPr id="115" name="Line 2"/>
          <p:cNvSpPr/>
          <p:nvPr/>
        </p:nvSpPr>
        <p:spPr>
          <a:xfrm>
            <a:off x="998280" y="8360280"/>
            <a:ext cx="0" cy="24624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Freeform 3"/>
          <p:cNvSpPr/>
          <p:nvPr/>
        </p:nvSpPr>
        <p:spPr>
          <a:xfrm>
            <a:off x="4770360" y="2188598"/>
            <a:ext cx="3435120" cy="4152442"/>
          </a:xfrm>
          <a:custGeom>
            <a:avLst/>
            <a:gdLst/>
            <a:ahLst/>
            <a:cxnLst/>
            <a:rect l="0" t="0" r="r" b="b"/>
            <a:pathLst>
              <a:path w="9542" h="11631">
                <a:moveTo>
                  <a:pt x="0" y="0"/>
                </a:moveTo>
                <a:lnTo>
                  <a:pt x="9541" y="0"/>
                </a:lnTo>
                <a:lnTo>
                  <a:pt x="9541" y="11630"/>
                </a:lnTo>
                <a:lnTo>
                  <a:pt x="0" y="11630"/>
                </a:lnTo>
                <a:lnTo>
                  <a:pt x="0" y="0"/>
                </a:lnTo>
              </a:path>
            </a:pathLst>
          </a:custGeom>
          <a:solidFill>
            <a:srgbClr val="12A4B6">
              <a:alpha val="25000"/>
            </a:srgbClr>
          </a:solidFill>
          <a:ln>
            <a:noFill/>
          </a:ln>
        </p:spPr>
      </p:sp>
      <p:sp>
        <p:nvSpPr>
          <p:cNvPr id="117" name="Line 4"/>
          <p:cNvSpPr/>
          <p:nvPr/>
        </p:nvSpPr>
        <p:spPr>
          <a:xfrm flipH="1">
            <a:off x="1884240" y="9339840"/>
            <a:ext cx="751680" cy="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Line 5"/>
          <p:cNvSpPr/>
          <p:nvPr/>
        </p:nvSpPr>
        <p:spPr>
          <a:xfrm>
            <a:off x="4386600" y="355680"/>
            <a:ext cx="0" cy="1125720"/>
          </a:xfrm>
          <a:prstGeom prst="line">
            <a:avLst/>
          </a:prstGeom>
          <a:ln w="3240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"/>
          <p:cNvSpPr/>
          <p:nvPr/>
        </p:nvSpPr>
        <p:spPr>
          <a:xfrm>
            <a:off x="6487068" y="3875478"/>
            <a:ext cx="0" cy="193644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Line 7"/>
          <p:cNvSpPr/>
          <p:nvPr/>
        </p:nvSpPr>
        <p:spPr>
          <a:xfrm>
            <a:off x="3466080" y="4455720"/>
            <a:ext cx="0" cy="213804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Freeform 8"/>
          <p:cNvSpPr/>
          <p:nvPr/>
        </p:nvSpPr>
        <p:spPr>
          <a:xfrm>
            <a:off x="2132940" y="3240720"/>
            <a:ext cx="1370880" cy="958320"/>
          </a:xfrm>
          <a:custGeom>
            <a:avLst/>
            <a:gdLst/>
            <a:ahLst/>
            <a:cxnLst/>
            <a:rect l="0" t="0" r="r" b="b"/>
            <a:pathLst>
              <a:path w="3808" h="2662">
                <a:moveTo>
                  <a:pt x="0" y="0"/>
                </a:moveTo>
                <a:lnTo>
                  <a:pt x="0" y="1331"/>
                </a:lnTo>
                <a:cubicBezTo>
                  <a:pt x="0" y="1360"/>
                  <a:pt x="14" y="1384"/>
                  <a:pt x="32" y="1384"/>
                </a:cubicBezTo>
                <a:lnTo>
                  <a:pt x="3711" y="1384"/>
                </a:lnTo>
                <a:lnTo>
                  <a:pt x="3678" y="1331"/>
                </a:lnTo>
                <a:lnTo>
                  <a:pt x="3678" y="2396"/>
                </a:lnTo>
                <a:lnTo>
                  <a:pt x="3743" y="2396"/>
                </a:lnTo>
                <a:lnTo>
                  <a:pt x="3743" y="1331"/>
                </a:lnTo>
                <a:cubicBezTo>
                  <a:pt x="3743" y="1302"/>
                  <a:pt x="3729" y="1278"/>
                  <a:pt x="3711" y="1278"/>
                </a:cubicBezTo>
                <a:lnTo>
                  <a:pt x="32" y="1278"/>
                </a:lnTo>
                <a:lnTo>
                  <a:pt x="64" y="1331"/>
                </a:lnTo>
                <a:lnTo>
                  <a:pt x="64" y="0"/>
                </a:lnTo>
                <a:lnTo>
                  <a:pt x="0" y="0"/>
                </a:lnTo>
                <a:moveTo>
                  <a:pt x="3614" y="2343"/>
                </a:moveTo>
                <a:lnTo>
                  <a:pt x="3711" y="2661"/>
                </a:lnTo>
                <a:lnTo>
                  <a:pt x="3807" y="2343"/>
                </a:lnTo>
                <a:lnTo>
                  <a:pt x="3614" y="2343"/>
                </a:lnTo>
              </a:path>
            </a:pathLst>
          </a:custGeom>
          <a:solidFill>
            <a:srgbClr val="1E4D2B"/>
          </a:solidFill>
          <a:ln>
            <a:noFill/>
          </a:ln>
        </p:spPr>
      </p:sp>
      <p:sp>
        <p:nvSpPr>
          <p:cNvPr id="122" name="Freeform 9"/>
          <p:cNvSpPr/>
          <p:nvPr/>
        </p:nvSpPr>
        <p:spPr>
          <a:xfrm>
            <a:off x="945000" y="3241080"/>
            <a:ext cx="1206000" cy="970920"/>
          </a:xfrm>
          <a:custGeom>
            <a:avLst/>
            <a:gdLst/>
            <a:ahLst/>
            <a:cxnLst/>
            <a:rect l="0" t="0" r="r" b="b"/>
            <a:pathLst>
              <a:path w="3350" h="2697">
                <a:moveTo>
                  <a:pt x="3349" y="0"/>
                </a:moveTo>
                <a:lnTo>
                  <a:pt x="3349" y="1324"/>
                </a:lnTo>
                <a:cubicBezTo>
                  <a:pt x="3349" y="1353"/>
                  <a:pt x="3336" y="1377"/>
                  <a:pt x="3320" y="1377"/>
                </a:cubicBezTo>
                <a:lnTo>
                  <a:pt x="89" y="1377"/>
                </a:lnTo>
                <a:lnTo>
                  <a:pt x="119" y="1324"/>
                </a:lnTo>
                <a:lnTo>
                  <a:pt x="119" y="2431"/>
                </a:lnTo>
                <a:lnTo>
                  <a:pt x="59" y="2431"/>
                </a:lnTo>
                <a:lnTo>
                  <a:pt x="59" y="1324"/>
                </a:lnTo>
                <a:cubicBezTo>
                  <a:pt x="59" y="1295"/>
                  <a:pt x="73" y="1271"/>
                  <a:pt x="89" y="1271"/>
                </a:cubicBezTo>
                <a:lnTo>
                  <a:pt x="3320" y="1271"/>
                </a:lnTo>
                <a:lnTo>
                  <a:pt x="3291" y="1324"/>
                </a:lnTo>
                <a:lnTo>
                  <a:pt x="3291" y="0"/>
                </a:lnTo>
                <a:lnTo>
                  <a:pt x="3349" y="0"/>
                </a:lnTo>
                <a:moveTo>
                  <a:pt x="178" y="2378"/>
                </a:moveTo>
                <a:lnTo>
                  <a:pt x="89" y="2696"/>
                </a:lnTo>
                <a:lnTo>
                  <a:pt x="0" y="2378"/>
                </a:lnTo>
                <a:lnTo>
                  <a:pt x="178" y="2378"/>
                </a:lnTo>
              </a:path>
            </a:pathLst>
          </a:custGeom>
          <a:solidFill>
            <a:srgbClr val="1E4D2B"/>
          </a:solidFill>
          <a:ln>
            <a:noFill/>
          </a:ln>
        </p:spPr>
      </p:sp>
      <p:sp>
        <p:nvSpPr>
          <p:cNvPr id="124" name="Freeform 11"/>
          <p:cNvSpPr/>
          <p:nvPr/>
        </p:nvSpPr>
        <p:spPr>
          <a:xfrm>
            <a:off x="2094902" y="1738800"/>
            <a:ext cx="2317138" cy="647060"/>
          </a:xfrm>
          <a:custGeom>
            <a:avLst/>
            <a:gdLst/>
            <a:ahLst/>
            <a:cxnLst/>
            <a:rect l="0" t="0" r="r" b="b"/>
            <a:pathLst>
              <a:path w="6676" h="3780">
                <a:moveTo>
                  <a:pt x="6675" y="0"/>
                </a:moveTo>
                <a:lnTo>
                  <a:pt x="6675" y="1889"/>
                </a:lnTo>
                <a:cubicBezTo>
                  <a:pt x="6675" y="1913"/>
                  <a:pt x="6652" y="1932"/>
                  <a:pt x="6623" y="1932"/>
                </a:cubicBezTo>
                <a:lnTo>
                  <a:pt x="157" y="1932"/>
                </a:lnTo>
                <a:lnTo>
                  <a:pt x="210" y="1889"/>
                </a:lnTo>
                <a:lnTo>
                  <a:pt x="210" y="3563"/>
                </a:lnTo>
                <a:lnTo>
                  <a:pt x="105" y="3563"/>
                </a:lnTo>
                <a:lnTo>
                  <a:pt x="105" y="1889"/>
                </a:lnTo>
                <a:cubicBezTo>
                  <a:pt x="105" y="1865"/>
                  <a:pt x="128" y="1846"/>
                  <a:pt x="157" y="1846"/>
                </a:cubicBezTo>
                <a:lnTo>
                  <a:pt x="6623" y="1846"/>
                </a:lnTo>
                <a:lnTo>
                  <a:pt x="6570" y="1889"/>
                </a:lnTo>
                <a:lnTo>
                  <a:pt x="6570" y="0"/>
                </a:lnTo>
                <a:lnTo>
                  <a:pt x="6675" y="0"/>
                </a:lnTo>
                <a:moveTo>
                  <a:pt x="315" y="3520"/>
                </a:moveTo>
                <a:lnTo>
                  <a:pt x="157" y="3779"/>
                </a:lnTo>
                <a:lnTo>
                  <a:pt x="0" y="3520"/>
                </a:lnTo>
                <a:lnTo>
                  <a:pt x="315" y="3520"/>
                </a:lnTo>
              </a:path>
            </a:pathLst>
          </a:custGeom>
          <a:solidFill>
            <a:srgbClr val="1E4D2B"/>
          </a:solidFill>
          <a:ln w="12700">
            <a:solidFill>
              <a:srgbClr val="1E4D2B"/>
            </a:solidFill>
          </a:ln>
        </p:spPr>
      </p:sp>
      <p:sp>
        <p:nvSpPr>
          <p:cNvPr id="125" name="Freeform 12"/>
          <p:cNvSpPr/>
          <p:nvPr/>
        </p:nvSpPr>
        <p:spPr>
          <a:xfrm>
            <a:off x="2637360" y="772965"/>
            <a:ext cx="3394080" cy="459918"/>
          </a:xfrm>
          <a:custGeom>
            <a:avLst/>
            <a:gdLst/>
            <a:ahLst/>
            <a:cxnLst/>
            <a:rect l="0" t="0" r="r" b="b"/>
            <a:pathLst>
              <a:path w="9428" h="1640">
                <a:moveTo>
                  <a:pt x="0" y="0"/>
                </a:moveTo>
                <a:lnTo>
                  <a:pt x="9427" y="0"/>
                </a:lnTo>
                <a:lnTo>
                  <a:pt x="9427" y="1639"/>
                </a:lnTo>
                <a:lnTo>
                  <a:pt x="0" y="1639"/>
                </a:lnTo>
                <a:lnTo>
                  <a:pt x="0" y="0"/>
                </a:lnTo>
              </a:path>
            </a:pathLst>
          </a:custGeom>
          <a:solidFill>
            <a:srgbClr val="1E4D2B"/>
          </a:solidFill>
          <a:ln>
            <a:noFill/>
          </a:ln>
        </p:spPr>
      </p:sp>
      <p:sp>
        <p:nvSpPr>
          <p:cNvPr id="126" name="Freeform 13"/>
          <p:cNvSpPr/>
          <p:nvPr/>
        </p:nvSpPr>
        <p:spPr>
          <a:xfrm>
            <a:off x="5158668" y="5109198"/>
            <a:ext cx="2753640" cy="1029600"/>
          </a:xfrm>
          <a:custGeom>
            <a:avLst/>
            <a:gdLst/>
            <a:ahLst/>
            <a:cxnLst/>
            <a:rect l="0" t="0" r="r" b="b"/>
            <a:pathLst>
              <a:path w="7649" h="2860">
                <a:moveTo>
                  <a:pt x="0" y="0"/>
                </a:moveTo>
                <a:lnTo>
                  <a:pt x="7648" y="0"/>
                </a:lnTo>
                <a:lnTo>
                  <a:pt x="7648" y="2859"/>
                </a:lnTo>
                <a:lnTo>
                  <a:pt x="0" y="2859"/>
                </a:lnTo>
                <a:lnTo>
                  <a:pt x="0" y="0"/>
                </a:lnTo>
              </a:path>
            </a:pathLst>
          </a:custGeom>
          <a:solidFill>
            <a:srgbClr val="D9782D"/>
          </a:solidFill>
          <a:ln>
            <a:noFill/>
          </a:ln>
        </p:spPr>
      </p:sp>
      <p:sp>
        <p:nvSpPr>
          <p:cNvPr id="127" name="TextShape 14"/>
          <p:cNvSpPr txBox="1"/>
          <p:nvPr/>
        </p:nvSpPr>
        <p:spPr>
          <a:xfrm>
            <a:off x="2873520" y="825818"/>
            <a:ext cx="306540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0" strike="noStrike" spc="-1" dirty="0">
                <a:solidFill>
                  <a:srgbClr val="FFFFFF"/>
                </a:solidFill>
                <a:latin typeface="Klavikaular"/>
              </a:rPr>
              <a:t>INPUT paired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Klavikaular"/>
              </a:rPr>
              <a:t>fastq</a:t>
            </a:r>
            <a:r>
              <a:rPr lang="en-US" sz="2200" b="0" strike="noStrike" spc="-1" dirty="0">
                <a:solidFill>
                  <a:srgbClr val="FFFFFF"/>
                </a:solidFill>
                <a:latin typeface="Klavikaular"/>
              </a:rPr>
              <a:t> reads</a:t>
            </a:r>
            <a:endParaRPr lang="en-US" sz="2200" b="0" strike="noStrike" spc="-1" dirty="0">
              <a:latin typeface="Times New Roman"/>
            </a:endParaRPr>
          </a:p>
        </p:txBody>
      </p:sp>
      <p:sp>
        <p:nvSpPr>
          <p:cNvPr id="128" name="TextShape 15"/>
          <p:cNvSpPr txBox="1"/>
          <p:nvPr/>
        </p:nvSpPr>
        <p:spPr>
          <a:xfrm>
            <a:off x="5960028" y="5224626"/>
            <a:ext cx="144900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OUTPUT 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29" name="Freeform 16"/>
          <p:cNvSpPr/>
          <p:nvPr/>
        </p:nvSpPr>
        <p:spPr>
          <a:xfrm>
            <a:off x="5122308" y="3167874"/>
            <a:ext cx="2754000" cy="959040"/>
          </a:xfrm>
          <a:custGeom>
            <a:avLst/>
            <a:gdLst/>
            <a:ahLst/>
            <a:cxnLst/>
            <a:rect l="0" t="0" r="r" b="b"/>
            <a:pathLst>
              <a:path w="7650" h="2664">
                <a:moveTo>
                  <a:pt x="0" y="0"/>
                </a:moveTo>
                <a:lnTo>
                  <a:pt x="7649" y="0"/>
                </a:lnTo>
                <a:lnTo>
                  <a:pt x="7649" y="2663"/>
                </a:lnTo>
                <a:lnTo>
                  <a:pt x="0" y="2663"/>
                </a:lnTo>
                <a:lnTo>
                  <a:pt x="0" y="0"/>
                </a:lnTo>
              </a:path>
            </a:pathLst>
          </a:custGeom>
          <a:solidFill>
            <a:srgbClr val="12A4B6"/>
          </a:solidFill>
          <a:ln>
            <a:noFill/>
          </a:ln>
        </p:spPr>
      </p:sp>
      <p:sp>
        <p:nvSpPr>
          <p:cNvPr id="130" name="TextShape 17"/>
          <p:cNvSpPr txBox="1"/>
          <p:nvPr/>
        </p:nvSpPr>
        <p:spPr>
          <a:xfrm>
            <a:off x="5305794" y="5630524"/>
            <a:ext cx="2456772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Microbiome counts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31" name="TextShape 18"/>
          <p:cNvSpPr txBox="1"/>
          <p:nvPr/>
        </p:nvSpPr>
        <p:spPr>
          <a:xfrm>
            <a:off x="5444508" y="3194514"/>
            <a:ext cx="265680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i="1" strike="noStrike" spc="-1">
                <a:solidFill>
                  <a:srgbClr val="FFFFFF"/>
                </a:solidFill>
                <a:latin typeface="Klavikaular"/>
              </a:rPr>
              <a:t>k</a:t>
            </a:r>
            <a:r>
              <a:rPr lang="en-US" sz="2400" b="0" strike="noStrike" spc="-1">
                <a:solidFill>
                  <a:srgbClr val="FFFFFF"/>
                </a:solidFill>
                <a:latin typeface="Klavikaular"/>
              </a:rPr>
              <a:t>-mer match to 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32" name="Freeform 19"/>
          <p:cNvSpPr/>
          <p:nvPr/>
        </p:nvSpPr>
        <p:spPr>
          <a:xfrm>
            <a:off x="5144988" y="4261038"/>
            <a:ext cx="2753640" cy="590760"/>
          </a:xfrm>
          <a:custGeom>
            <a:avLst/>
            <a:gdLst/>
            <a:ahLst/>
            <a:cxnLst/>
            <a:rect l="0" t="0" r="r" b="b"/>
            <a:pathLst>
              <a:path w="7649" h="1641">
                <a:moveTo>
                  <a:pt x="0" y="0"/>
                </a:moveTo>
                <a:lnTo>
                  <a:pt x="7648" y="0"/>
                </a:lnTo>
                <a:lnTo>
                  <a:pt x="7648" y="1640"/>
                </a:lnTo>
                <a:lnTo>
                  <a:pt x="0" y="1640"/>
                </a:lnTo>
                <a:lnTo>
                  <a:pt x="0" y="0"/>
                </a:lnTo>
              </a:path>
            </a:pathLst>
          </a:custGeom>
          <a:solidFill>
            <a:srgbClr val="12A4B6"/>
          </a:solidFill>
          <a:ln>
            <a:noFill/>
          </a:ln>
        </p:spPr>
      </p:sp>
      <p:sp>
        <p:nvSpPr>
          <p:cNvPr id="133" name="TextShape 20"/>
          <p:cNvSpPr txBox="1"/>
          <p:nvPr/>
        </p:nvSpPr>
        <p:spPr>
          <a:xfrm>
            <a:off x="5848428" y="3627594"/>
            <a:ext cx="161172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Kraken2 DB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35" name="TextShape 22"/>
          <p:cNvSpPr txBox="1"/>
          <p:nvPr/>
        </p:nvSpPr>
        <p:spPr>
          <a:xfrm>
            <a:off x="5374799" y="4379289"/>
            <a:ext cx="315432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0" strike="noStrike" spc="-1" dirty="0">
                <a:solidFill>
                  <a:srgbClr val="FFFFFF"/>
                </a:solidFill>
                <a:latin typeface="Klavikaular"/>
              </a:rPr>
              <a:t>Taxonomic naming</a:t>
            </a:r>
            <a:endParaRPr lang="en-US" sz="2200" b="0" strike="noStrike" spc="-1" dirty="0">
              <a:latin typeface="Times New Roman"/>
            </a:endParaRPr>
          </a:p>
        </p:txBody>
      </p:sp>
      <p:sp>
        <p:nvSpPr>
          <p:cNvPr id="137" name="TextShape 24"/>
          <p:cNvSpPr txBox="1"/>
          <p:nvPr/>
        </p:nvSpPr>
        <p:spPr>
          <a:xfrm>
            <a:off x="648720" y="5308920"/>
            <a:ext cx="910080" cy="29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600" b="1" strike="noStrike" spc="-1">
                <a:solidFill>
                  <a:srgbClr val="1E4D2B"/>
                </a:solidFill>
                <a:latin typeface="Klavika"/>
              </a:rPr>
              <a:t>*Count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138" name="TextShape 25"/>
          <p:cNvSpPr txBox="1"/>
          <p:nvPr/>
        </p:nvSpPr>
        <p:spPr>
          <a:xfrm>
            <a:off x="438120" y="5611860"/>
            <a:ext cx="1921320" cy="29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600" b="1" strike="noStrike" spc="-1" dirty="0">
                <a:solidFill>
                  <a:srgbClr val="1E4D2B"/>
                </a:solidFill>
                <a:latin typeface="Klavika"/>
              </a:rPr>
              <a:t>de-duplication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39" name="TextShape 26"/>
          <p:cNvSpPr txBox="1"/>
          <p:nvPr/>
        </p:nvSpPr>
        <p:spPr>
          <a:xfrm>
            <a:off x="283320" y="7363080"/>
            <a:ext cx="1958040" cy="29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600" b="1" strike="noStrike" spc="-1">
                <a:solidFill>
                  <a:srgbClr val="1E4D2B"/>
                </a:solidFill>
                <a:latin typeface="Klavika"/>
              </a:rPr>
              <a:t>*extract genes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140" name="TextShape 27"/>
          <p:cNvSpPr txBox="1"/>
          <p:nvPr/>
        </p:nvSpPr>
        <p:spPr>
          <a:xfrm>
            <a:off x="545760" y="7668000"/>
            <a:ext cx="1311480" cy="29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600" b="1" strike="noStrike" spc="-1">
                <a:solidFill>
                  <a:srgbClr val="1E4D2B"/>
                </a:solidFill>
                <a:latin typeface="Klavika"/>
              </a:rPr>
              <a:t>requiring 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141" name="Freeform 28"/>
          <p:cNvSpPr/>
          <p:nvPr/>
        </p:nvSpPr>
        <p:spPr>
          <a:xfrm>
            <a:off x="149760" y="2842200"/>
            <a:ext cx="4023720" cy="590760"/>
          </a:xfrm>
          <a:custGeom>
            <a:avLst/>
            <a:gdLst/>
            <a:ahLst/>
            <a:cxnLst/>
            <a:rect l="0" t="0" r="r" b="b"/>
            <a:pathLst>
              <a:path w="11177" h="1641">
                <a:moveTo>
                  <a:pt x="0" y="0"/>
                </a:moveTo>
                <a:lnTo>
                  <a:pt x="11176" y="0"/>
                </a:lnTo>
                <a:lnTo>
                  <a:pt x="11176" y="1640"/>
                </a:lnTo>
                <a:lnTo>
                  <a:pt x="0" y="1640"/>
                </a:lnTo>
                <a:lnTo>
                  <a:pt x="0" y="0"/>
                </a:lnTo>
              </a:path>
            </a:pathLst>
          </a:custGeom>
          <a:solidFill>
            <a:srgbClr val="C9D845"/>
          </a:solidFill>
          <a:ln>
            <a:noFill/>
          </a:ln>
        </p:spPr>
      </p:sp>
      <p:sp>
        <p:nvSpPr>
          <p:cNvPr id="142" name="TextShape 29"/>
          <p:cNvSpPr txBox="1"/>
          <p:nvPr/>
        </p:nvSpPr>
        <p:spPr>
          <a:xfrm>
            <a:off x="242580" y="7972560"/>
            <a:ext cx="2579040" cy="29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600" b="1" strike="noStrike" spc="-1" dirty="0">
                <a:solidFill>
                  <a:srgbClr val="1E4D2B"/>
                </a:solidFill>
                <a:latin typeface="Klavika"/>
              </a:rPr>
              <a:t>“</a:t>
            </a:r>
            <a:r>
              <a:rPr lang="en-US" sz="1600" b="1" strike="noStrike" spc="-1" dirty="0" err="1">
                <a:solidFill>
                  <a:srgbClr val="1E4D2B"/>
                </a:solidFill>
                <a:latin typeface="Klavika"/>
              </a:rPr>
              <a:t>SNPConfirmation</a:t>
            </a:r>
            <a:r>
              <a:rPr lang="en-US" sz="1600" b="1" strike="noStrike" spc="-1" dirty="0">
                <a:solidFill>
                  <a:srgbClr val="1E4D2B"/>
                </a:solidFill>
                <a:latin typeface="Klavika"/>
              </a:rPr>
              <a:t>”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43" name="Freeform 30"/>
          <p:cNvSpPr/>
          <p:nvPr/>
        </p:nvSpPr>
        <p:spPr>
          <a:xfrm>
            <a:off x="2443320" y="4040280"/>
            <a:ext cx="2042280" cy="1060200"/>
          </a:xfrm>
          <a:custGeom>
            <a:avLst/>
            <a:gdLst/>
            <a:ahLst/>
            <a:cxnLst/>
            <a:rect l="0" t="0" r="r" b="b"/>
            <a:pathLst>
              <a:path w="5673" h="2945">
                <a:moveTo>
                  <a:pt x="0" y="0"/>
                </a:moveTo>
                <a:lnTo>
                  <a:pt x="5672" y="0"/>
                </a:lnTo>
                <a:lnTo>
                  <a:pt x="5672" y="2944"/>
                </a:lnTo>
                <a:lnTo>
                  <a:pt x="0" y="2944"/>
                </a:lnTo>
                <a:lnTo>
                  <a:pt x="0" y="0"/>
                </a:lnTo>
              </a:path>
            </a:pathLst>
          </a:custGeom>
          <a:solidFill>
            <a:srgbClr val="C9D845"/>
          </a:solidFill>
          <a:ln>
            <a:noFill/>
          </a:ln>
        </p:spPr>
      </p:sp>
      <p:sp>
        <p:nvSpPr>
          <p:cNvPr id="144" name="TextShape 31"/>
          <p:cNvSpPr txBox="1"/>
          <p:nvPr/>
        </p:nvSpPr>
        <p:spPr>
          <a:xfrm>
            <a:off x="376560" y="2910240"/>
            <a:ext cx="380484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1E4D2B"/>
                </a:solidFill>
                <a:latin typeface="Klavikaular"/>
              </a:rPr>
              <a:t>Alignment to MEGARes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45" name="TextShape 32"/>
          <p:cNvSpPr txBox="1"/>
          <p:nvPr/>
        </p:nvSpPr>
        <p:spPr>
          <a:xfrm>
            <a:off x="2669760" y="4132440"/>
            <a:ext cx="190152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1E4D2B"/>
                </a:solidFill>
                <a:latin typeface="Klavikaular"/>
              </a:rPr>
              <a:t>Rarefaction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46" name="Freeform 33"/>
          <p:cNvSpPr/>
          <p:nvPr/>
        </p:nvSpPr>
        <p:spPr>
          <a:xfrm>
            <a:off x="2437200" y="6158520"/>
            <a:ext cx="2041920" cy="1041840"/>
          </a:xfrm>
          <a:custGeom>
            <a:avLst/>
            <a:gdLst/>
            <a:ahLst/>
            <a:cxnLst/>
            <a:rect l="0" t="0" r="r" b="b"/>
            <a:pathLst>
              <a:path w="5672" h="2894">
                <a:moveTo>
                  <a:pt x="0" y="0"/>
                </a:moveTo>
                <a:lnTo>
                  <a:pt x="5671" y="0"/>
                </a:lnTo>
                <a:lnTo>
                  <a:pt x="5671" y="2893"/>
                </a:lnTo>
                <a:lnTo>
                  <a:pt x="0" y="2893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>
            <a:noFill/>
          </a:ln>
        </p:spPr>
      </p:sp>
      <p:sp>
        <p:nvSpPr>
          <p:cNvPr id="147" name="TextShape 34"/>
          <p:cNvSpPr txBox="1"/>
          <p:nvPr/>
        </p:nvSpPr>
        <p:spPr>
          <a:xfrm>
            <a:off x="2873520" y="4562280"/>
            <a:ext cx="143496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1E4D2B"/>
                </a:solidFill>
                <a:latin typeface="Klavikaular"/>
              </a:rPr>
              <a:t>Analyzer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48" name="TextShape 35"/>
          <p:cNvSpPr txBox="1"/>
          <p:nvPr/>
        </p:nvSpPr>
        <p:spPr>
          <a:xfrm>
            <a:off x="2870381" y="6263100"/>
            <a:ext cx="134460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OUTPUT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49" name="Freeform 36"/>
          <p:cNvSpPr/>
          <p:nvPr/>
        </p:nvSpPr>
        <p:spPr>
          <a:xfrm>
            <a:off x="2034000" y="8584920"/>
            <a:ext cx="2538000" cy="1256760"/>
          </a:xfrm>
          <a:custGeom>
            <a:avLst/>
            <a:gdLst/>
            <a:ahLst/>
            <a:cxnLst/>
            <a:rect l="0" t="0" r="r" b="b"/>
            <a:pathLst>
              <a:path w="7050" h="3491">
                <a:moveTo>
                  <a:pt x="0" y="0"/>
                </a:moveTo>
                <a:lnTo>
                  <a:pt x="7049" y="0"/>
                </a:lnTo>
                <a:lnTo>
                  <a:pt x="7049" y="3490"/>
                </a:lnTo>
                <a:lnTo>
                  <a:pt x="0" y="349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>
            <a:noFill/>
          </a:ln>
        </p:spPr>
      </p:sp>
      <p:sp>
        <p:nvSpPr>
          <p:cNvPr id="150" name="TextShape 37"/>
          <p:cNvSpPr txBox="1"/>
          <p:nvPr/>
        </p:nvSpPr>
        <p:spPr>
          <a:xfrm>
            <a:off x="2714974" y="6683760"/>
            <a:ext cx="190152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Rarefaction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51" name="TextShape 38"/>
          <p:cNvSpPr txBox="1"/>
          <p:nvPr/>
        </p:nvSpPr>
        <p:spPr>
          <a:xfrm>
            <a:off x="2278980" y="8631361"/>
            <a:ext cx="287568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“SNP confirmed” 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52" name="TextShape 39"/>
          <p:cNvSpPr txBox="1"/>
          <p:nvPr/>
        </p:nvSpPr>
        <p:spPr>
          <a:xfrm>
            <a:off x="2741760" y="9025942"/>
            <a:ext cx="144864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OUTPUT 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53" name="Line 40"/>
          <p:cNvSpPr/>
          <p:nvPr/>
        </p:nvSpPr>
        <p:spPr>
          <a:xfrm>
            <a:off x="1047960" y="4665960"/>
            <a:ext cx="0" cy="24624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Line 41"/>
          <p:cNvSpPr/>
          <p:nvPr/>
        </p:nvSpPr>
        <p:spPr>
          <a:xfrm>
            <a:off x="999720" y="4969440"/>
            <a:ext cx="0" cy="24624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Freeform 42"/>
          <p:cNvSpPr/>
          <p:nvPr/>
        </p:nvSpPr>
        <p:spPr>
          <a:xfrm>
            <a:off x="136800" y="4040280"/>
            <a:ext cx="1751040" cy="1060200"/>
          </a:xfrm>
          <a:custGeom>
            <a:avLst/>
            <a:gdLst/>
            <a:ahLst/>
            <a:cxnLst/>
            <a:rect l="0" t="0" r="r" b="b"/>
            <a:pathLst>
              <a:path w="4864" h="2945">
                <a:moveTo>
                  <a:pt x="0" y="0"/>
                </a:moveTo>
                <a:lnTo>
                  <a:pt x="4863" y="0"/>
                </a:lnTo>
                <a:lnTo>
                  <a:pt x="4863" y="2944"/>
                </a:lnTo>
                <a:lnTo>
                  <a:pt x="0" y="2944"/>
                </a:lnTo>
                <a:lnTo>
                  <a:pt x="0" y="0"/>
                </a:lnTo>
              </a:path>
            </a:pathLst>
          </a:custGeom>
          <a:solidFill>
            <a:srgbClr val="C9D845"/>
          </a:solidFill>
          <a:ln>
            <a:noFill/>
          </a:ln>
        </p:spPr>
      </p:sp>
      <p:sp>
        <p:nvSpPr>
          <p:cNvPr id="156" name="TextShape 43"/>
          <p:cNvSpPr txBox="1"/>
          <p:nvPr/>
        </p:nvSpPr>
        <p:spPr>
          <a:xfrm>
            <a:off x="2241360" y="9403739"/>
            <a:ext cx="2311299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spc="-1" dirty="0">
                <a:solidFill>
                  <a:srgbClr val="FFFFFF"/>
                </a:solidFill>
                <a:latin typeface="Klavikaular"/>
              </a:rPr>
              <a:t>R</a:t>
            </a:r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esistome counts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57" name="TextShape 44"/>
          <p:cNvSpPr txBox="1"/>
          <p:nvPr/>
        </p:nvSpPr>
        <p:spPr>
          <a:xfrm>
            <a:off x="283680" y="4132440"/>
            <a:ext cx="172044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1E4D2B"/>
                </a:solidFill>
                <a:latin typeface="Klavikaular"/>
              </a:rPr>
              <a:t>Resistome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58" name="Line 45"/>
          <p:cNvSpPr/>
          <p:nvPr/>
        </p:nvSpPr>
        <p:spPr>
          <a:xfrm>
            <a:off x="1013040" y="6031440"/>
            <a:ext cx="0" cy="24624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Line 46"/>
          <p:cNvSpPr/>
          <p:nvPr/>
        </p:nvSpPr>
        <p:spPr>
          <a:xfrm>
            <a:off x="998280" y="7088400"/>
            <a:ext cx="0" cy="24624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Freeform 47"/>
          <p:cNvSpPr/>
          <p:nvPr/>
        </p:nvSpPr>
        <p:spPr>
          <a:xfrm>
            <a:off x="139680" y="6152400"/>
            <a:ext cx="1748520" cy="1047960"/>
          </a:xfrm>
          <a:custGeom>
            <a:avLst/>
            <a:gdLst/>
            <a:ahLst/>
            <a:cxnLst/>
            <a:rect l="0" t="0" r="r" b="b"/>
            <a:pathLst>
              <a:path w="4857" h="2911">
                <a:moveTo>
                  <a:pt x="0" y="0"/>
                </a:moveTo>
                <a:lnTo>
                  <a:pt x="4856" y="0"/>
                </a:lnTo>
                <a:lnTo>
                  <a:pt x="4856" y="2910"/>
                </a:lnTo>
                <a:lnTo>
                  <a:pt x="0" y="291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>
            <a:noFill/>
          </a:ln>
        </p:spPr>
      </p:sp>
      <p:sp>
        <p:nvSpPr>
          <p:cNvPr id="161" name="TextShape 48"/>
          <p:cNvSpPr txBox="1"/>
          <p:nvPr/>
        </p:nvSpPr>
        <p:spPr>
          <a:xfrm>
            <a:off x="421200" y="4562280"/>
            <a:ext cx="143496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1E4D2B"/>
                </a:solidFill>
                <a:latin typeface="Klavikaular"/>
              </a:rPr>
              <a:t>Analyzer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62" name="TextShape 49"/>
          <p:cNvSpPr txBox="1"/>
          <p:nvPr/>
        </p:nvSpPr>
        <p:spPr>
          <a:xfrm>
            <a:off x="438120" y="6235560"/>
            <a:ext cx="134424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FFFFFF"/>
                </a:solidFill>
                <a:latin typeface="Klavikaular"/>
              </a:rPr>
              <a:t>OUTPUT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63" name="Freeform 50"/>
          <p:cNvSpPr/>
          <p:nvPr/>
        </p:nvSpPr>
        <p:spPr>
          <a:xfrm>
            <a:off x="135000" y="8561520"/>
            <a:ext cx="1748520" cy="1319040"/>
          </a:xfrm>
          <a:custGeom>
            <a:avLst/>
            <a:gdLst/>
            <a:ahLst/>
            <a:cxnLst/>
            <a:rect l="0" t="0" r="r" b="b"/>
            <a:pathLst>
              <a:path w="4857" h="3664">
                <a:moveTo>
                  <a:pt x="0" y="0"/>
                </a:moveTo>
                <a:lnTo>
                  <a:pt x="4856" y="0"/>
                </a:lnTo>
                <a:lnTo>
                  <a:pt x="4856" y="3663"/>
                </a:lnTo>
                <a:lnTo>
                  <a:pt x="0" y="3663"/>
                </a:lnTo>
                <a:lnTo>
                  <a:pt x="0" y="0"/>
                </a:lnTo>
              </a:path>
            </a:pathLst>
          </a:custGeom>
          <a:solidFill>
            <a:srgbClr val="C9D845"/>
          </a:solidFill>
          <a:ln>
            <a:noFill/>
          </a:ln>
        </p:spPr>
      </p:sp>
      <p:sp>
        <p:nvSpPr>
          <p:cNvPr id="164" name="TextShape 51"/>
          <p:cNvSpPr txBox="1"/>
          <p:nvPr/>
        </p:nvSpPr>
        <p:spPr>
          <a:xfrm>
            <a:off x="350461" y="6527785"/>
            <a:ext cx="172044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Resistome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65" name="TextShape 52"/>
          <p:cNvSpPr txBox="1"/>
          <p:nvPr/>
        </p:nvSpPr>
        <p:spPr>
          <a:xfrm>
            <a:off x="263160" y="8567280"/>
            <a:ext cx="178956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1E4D2B"/>
                </a:solidFill>
                <a:latin typeface="Klavikaular"/>
              </a:rPr>
              <a:t>Resistance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66" name="TextShape 53"/>
          <p:cNvSpPr txBox="1"/>
          <p:nvPr/>
        </p:nvSpPr>
        <p:spPr>
          <a:xfrm>
            <a:off x="667080" y="9000000"/>
            <a:ext cx="87048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1E4D2B"/>
                </a:solidFill>
                <a:latin typeface="Klavikaular"/>
              </a:rPr>
              <a:t>Gene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67" name="TextShape 54"/>
          <p:cNvSpPr txBox="1"/>
          <p:nvPr/>
        </p:nvSpPr>
        <p:spPr>
          <a:xfrm>
            <a:off x="380880" y="9417600"/>
            <a:ext cx="148572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1E4D2B"/>
                </a:solidFill>
                <a:latin typeface="Klavikaular"/>
              </a:rPr>
              <a:t>Identifier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68" name="TextShape 55"/>
          <p:cNvSpPr txBox="1"/>
          <p:nvPr/>
        </p:nvSpPr>
        <p:spPr>
          <a:xfrm>
            <a:off x="606240" y="2392063"/>
            <a:ext cx="350856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1E4D2B"/>
                </a:solidFill>
                <a:latin typeface="Klavikaular"/>
              </a:rPr>
              <a:t>AMR++ Resistome Analysis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69" name="TextShape 56"/>
          <p:cNvSpPr txBox="1"/>
          <p:nvPr/>
        </p:nvSpPr>
        <p:spPr>
          <a:xfrm>
            <a:off x="4893774" y="2373418"/>
            <a:ext cx="338472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US" sz="2400" spc="-1" dirty="0">
                <a:solidFill>
                  <a:srgbClr val="1E4D2B"/>
                </a:solidFill>
                <a:latin typeface="Klavikaular"/>
              </a:rPr>
              <a:t>Kraken2 </a:t>
            </a:r>
            <a:r>
              <a:rPr lang="en-US" sz="2400" b="0" strike="noStrike" spc="-1" dirty="0">
                <a:solidFill>
                  <a:srgbClr val="1E4D2B"/>
                </a:solidFill>
                <a:latin typeface="Klavikaular"/>
              </a:rPr>
              <a:t>Microbiome Analysis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58" name="Freeform 12">
            <a:extLst>
              <a:ext uri="{FF2B5EF4-FFF2-40B4-BE49-F238E27FC236}">
                <a16:creationId xmlns:a16="http://schemas.microsoft.com/office/drawing/2014/main" id="{A184D8B7-8911-4C98-AA06-46F8B60F55B8}"/>
              </a:ext>
            </a:extLst>
          </p:cNvPr>
          <p:cNvSpPr/>
          <p:nvPr/>
        </p:nvSpPr>
        <p:spPr>
          <a:xfrm>
            <a:off x="2320380" y="69180"/>
            <a:ext cx="4213800" cy="590400"/>
          </a:xfrm>
          <a:custGeom>
            <a:avLst/>
            <a:gdLst/>
            <a:ahLst/>
            <a:cxnLst/>
            <a:rect l="0" t="0" r="r" b="b"/>
            <a:pathLst>
              <a:path w="9428" h="1640">
                <a:moveTo>
                  <a:pt x="0" y="0"/>
                </a:moveTo>
                <a:lnTo>
                  <a:pt x="9427" y="0"/>
                </a:lnTo>
                <a:lnTo>
                  <a:pt x="9427" y="1639"/>
                </a:lnTo>
                <a:lnTo>
                  <a:pt x="0" y="1639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</p:sp>
      <p:sp>
        <p:nvSpPr>
          <p:cNvPr id="59" name="TextShape 14">
            <a:extLst>
              <a:ext uri="{FF2B5EF4-FFF2-40B4-BE49-F238E27FC236}">
                <a16:creationId xmlns:a16="http://schemas.microsoft.com/office/drawing/2014/main" id="{0A1C1269-5D37-4821-AAD0-D9839905B1C5}"/>
              </a:ext>
            </a:extLst>
          </p:cNvPr>
          <p:cNvSpPr txBox="1"/>
          <p:nvPr/>
        </p:nvSpPr>
        <p:spPr>
          <a:xfrm>
            <a:off x="2481260" y="190038"/>
            <a:ext cx="392818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0" strike="noStrike" spc="-1" dirty="0">
                <a:solidFill>
                  <a:srgbClr val="FFFFFF"/>
                </a:solidFill>
                <a:latin typeface="Klavikaular"/>
              </a:rPr>
              <a:t>Shotgun metagenomic sequencing</a:t>
            </a:r>
            <a:endParaRPr lang="en-US" sz="2200" b="0" strike="noStrike" spc="-1" dirty="0">
              <a:latin typeface="Times New Roman"/>
            </a:endParaRPr>
          </a:p>
        </p:txBody>
      </p:sp>
      <p:sp>
        <p:nvSpPr>
          <p:cNvPr id="60" name="Freeform 11">
            <a:extLst>
              <a:ext uri="{FF2B5EF4-FFF2-40B4-BE49-F238E27FC236}">
                <a16:creationId xmlns:a16="http://schemas.microsoft.com/office/drawing/2014/main" id="{E06C48BD-B27E-490E-A7DD-372988A2A6AE}"/>
              </a:ext>
            </a:extLst>
          </p:cNvPr>
          <p:cNvSpPr/>
          <p:nvPr/>
        </p:nvSpPr>
        <p:spPr>
          <a:xfrm flipH="1">
            <a:off x="4373740" y="1740550"/>
            <a:ext cx="2190523" cy="647060"/>
          </a:xfrm>
          <a:custGeom>
            <a:avLst/>
            <a:gdLst/>
            <a:ahLst/>
            <a:cxnLst/>
            <a:rect l="0" t="0" r="r" b="b"/>
            <a:pathLst>
              <a:path w="6676" h="3780">
                <a:moveTo>
                  <a:pt x="6675" y="0"/>
                </a:moveTo>
                <a:lnTo>
                  <a:pt x="6675" y="1889"/>
                </a:lnTo>
                <a:cubicBezTo>
                  <a:pt x="6675" y="1913"/>
                  <a:pt x="6652" y="1932"/>
                  <a:pt x="6623" y="1932"/>
                </a:cubicBezTo>
                <a:lnTo>
                  <a:pt x="157" y="1932"/>
                </a:lnTo>
                <a:lnTo>
                  <a:pt x="210" y="1889"/>
                </a:lnTo>
                <a:lnTo>
                  <a:pt x="210" y="3563"/>
                </a:lnTo>
                <a:lnTo>
                  <a:pt x="105" y="3563"/>
                </a:lnTo>
                <a:lnTo>
                  <a:pt x="105" y="1889"/>
                </a:lnTo>
                <a:cubicBezTo>
                  <a:pt x="105" y="1865"/>
                  <a:pt x="128" y="1846"/>
                  <a:pt x="157" y="1846"/>
                </a:cubicBezTo>
                <a:lnTo>
                  <a:pt x="6623" y="1846"/>
                </a:lnTo>
                <a:lnTo>
                  <a:pt x="6570" y="1889"/>
                </a:lnTo>
                <a:lnTo>
                  <a:pt x="6570" y="0"/>
                </a:lnTo>
                <a:lnTo>
                  <a:pt x="6675" y="0"/>
                </a:lnTo>
                <a:moveTo>
                  <a:pt x="315" y="3520"/>
                </a:moveTo>
                <a:lnTo>
                  <a:pt x="157" y="3779"/>
                </a:lnTo>
                <a:lnTo>
                  <a:pt x="0" y="3520"/>
                </a:lnTo>
                <a:lnTo>
                  <a:pt x="315" y="3520"/>
                </a:lnTo>
              </a:path>
            </a:pathLst>
          </a:custGeom>
          <a:solidFill>
            <a:srgbClr val="1E4D2B"/>
          </a:solidFill>
          <a:ln w="12700">
            <a:solidFill>
              <a:srgbClr val="1E4D2B"/>
            </a:solidFill>
          </a:ln>
        </p:spPr>
      </p:sp>
      <p:sp>
        <p:nvSpPr>
          <p:cNvPr id="134" name="Freeform 21"/>
          <p:cNvSpPr/>
          <p:nvPr/>
        </p:nvSpPr>
        <p:spPr>
          <a:xfrm>
            <a:off x="2612520" y="1442505"/>
            <a:ext cx="3419280" cy="459918"/>
          </a:xfrm>
          <a:custGeom>
            <a:avLst/>
            <a:gdLst/>
            <a:ahLst/>
            <a:cxnLst/>
            <a:rect l="0" t="0" r="r" b="b"/>
            <a:pathLst>
              <a:path w="9498" h="1640">
                <a:moveTo>
                  <a:pt x="0" y="0"/>
                </a:moveTo>
                <a:lnTo>
                  <a:pt x="9497" y="0"/>
                </a:lnTo>
                <a:lnTo>
                  <a:pt x="9497" y="1639"/>
                </a:lnTo>
                <a:lnTo>
                  <a:pt x="0" y="1639"/>
                </a:lnTo>
                <a:lnTo>
                  <a:pt x="0" y="0"/>
                </a:lnTo>
              </a:path>
            </a:pathLst>
          </a:custGeom>
          <a:solidFill>
            <a:srgbClr val="C8C372"/>
          </a:solidFill>
          <a:ln>
            <a:noFill/>
          </a:ln>
        </p:spPr>
      </p:sp>
      <p:sp>
        <p:nvSpPr>
          <p:cNvPr id="136" name="TextShape 23"/>
          <p:cNvSpPr txBox="1"/>
          <p:nvPr/>
        </p:nvSpPr>
        <p:spPr>
          <a:xfrm>
            <a:off x="2916089" y="1510980"/>
            <a:ext cx="352476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0" strike="noStrike" spc="-1" dirty="0">
                <a:solidFill>
                  <a:srgbClr val="FFFFFF"/>
                </a:solidFill>
                <a:latin typeface="Klavikaular"/>
              </a:rPr>
              <a:t>QC and Host Filtering</a:t>
            </a:r>
            <a:endParaRPr lang="en-US" sz="2200" b="0" strike="noStrike" spc="-1" dirty="0">
              <a:latin typeface="Times New Roman"/>
            </a:endParaRPr>
          </a:p>
        </p:txBody>
      </p:sp>
      <p:sp>
        <p:nvSpPr>
          <p:cNvPr id="62" name="TextShape 51">
            <a:extLst>
              <a:ext uri="{FF2B5EF4-FFF2-40B4-BE49-F238E27FC236}">
                <a16:creationId xmlns:a16="http://schemas.microsoft.com/office/drawing/2014/main" id="{12BE6896-9266-4DEA-980C-F33FE7C69490}"/>
              </a:ext>
            </a:extLst>
          </p:cNvPr>
          <p:cNvSpPr txBox="1"/>
          <p:nvPr/>
        </p:nvSpPr>
        <p:spPr>
          <a:xfrm>
            <a:off x="119252" y="6836135"/>
            <a:ext cx="1651495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counts</a:t>
            </a:r>
            <a:endParaRPr lang="en-US" sz="24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 1"/>
          <p:cNvSpPr/>
          <p:nvPr/>
        </p:nvSpPr>
        <p:spPr>
          <a:xfrm>
            <a:off x="75099" y="2191855"/>
            <a:ext cx="4196345" cy="7783999"/>
          </a:xfrm>
          <a:custGeom>
            <a:avLst/>
            <a:gdLst/>
            <a:ahLst/>
            <a:cxnLst/>
            <a:rect l="0" t="0" r="r" b="b"/>
            <a:pathLst>
              <a:path w="12901" h="22390">
                <a:moveTo>
                  <a:pt x="0" y="0"/>
                </a:moveTo>
                <a:lnTo>
                  <a:pt x="12900" y="0"/>
                </a:lnTo>
                <a:lnTo>
                  <a:pt x="12900" y="22389"/>
                </a:lnTo>
                <a:lnTo>
                  <a:pt x="0" y="22389"/>
                </a:lnTo>
                <a:lnTo>
                  <a:pt x="0" y="0"/>
                </a:lnTo>
              </a:path>
            </a:pathLst>
          </a:custGeom>
          <a:solidFill>
            <a:srgbClr val="C9D845">
              <a:alpha val="2500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15" name="Line 2"/>
          <p:cNvSpPr/>
          <p:nvPr/>
        </p:nvSpPr>
        <p:spPr>
          <a:xfrm>
            <a:off x="1041822" y="8293605"/>
            <a:ext cx="0" cy="355724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Freeform 3"/>
          <p:cNvSpPr/>
          <p:nvPr/>
        </p:nvSpPr>
        <p:spPr>
          <a:xfrm>
            <a:off x="4654800" y="2193760"/>
            <a:ext cx="3435120" cy="5488233"/>
          </a:xfrm>
          <a:custGeom>
            <a:avLst/>
            <a:gdLst/>
            <a:ahLst/>
            <a:cxnLst/>
            <a:rect l="0" t="0" r="r" b="b"/>
            <a:pathLst>
              <a:path w="9542" h="11631">
                <a:moveTo>
                  <a:pt x="0" y="0"/>
                </a:moveTo>
                <a:lnTo>
                  <a:pt x="9541" y="0"/>
                </a:lnTo>
                <a:lnTo>
                  <a:pt x="9541" y="11630"/>
                </a:lnTo>
                <a:lnTo>
                  <a:pt x="0" y="11630"/>
                </a:lnTo>
                <a:lnTo>
                  <a:pt x="0" y="0"/>
                </a:lnTo>
              </a:path>
            </a:pathLst>
          </a:custGeom>
          <a:solidFill>
            <a:srgbClr val="12A4B6">
              <a:alpha val="25000"/>
            </a:srgbClr>
          </a:solidFill>
          <a:ln>
            <a:noFill/>
          </a:ln>
        </p:spPr>
      </p:sp>
      <p:sp>
        <p:nvSpPr>
          <p:cNvPr id="117" name="Line 4"/>
          <p:cNvSpPr/>
          <p:nvPr/>
        </p:nvSpPr>
        <p:spPr>
          <a:xfrm flipH="1">
            <a:off x="1845178" y="9360900"/>
            <a:ext cx="721557" cy="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Line 5"/>
          <p:cNvSpPr/>
          <p:nvPr/>
        </p:nvSpPr>
        <p:spPr>
          <a:xfrm>
            <a:off x="2184102" y="573014"/>
            <a:ext cx="0" cy="1125720"/>
          </a:xfrm>
          <a:prstGeom prst="line">
            <a:avLst/>
          </a:prstGeom>
          <a:ln w="3240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"/>
          <p:cNvSpPr/>
          <p:nvPr/>
        </p:nvSpPr>
        <p:spPr>
          <a:xfrm>
            <a:off x="6334833" y="3828480"/>
            <a:ext cx="0" cy="193644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Line 7"/>
          <p:cNvSpPr/>
          <p:nvPr/>
        </p:nvSpPr>
        <p:spPr>
          <a:xfrm>
            <a:off x="3463201" y="4460954"/>
            <a:ext cx="0" cy="213804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Freeform 8"/>
          <p:cNvSpPr/>
          <p:nvPr/>
        </p:nvSpPr>
        <p:spPr>
          <a:xfrm>
            <a:off x="2184102" y="3240720"/>
            <a:ext cx="1315943" cy="958320"/>
          </a:xfrm>
          <a:custGeom>
            <a:avLst/>
            <a:gdLst/>
            <a:ahLst/>
            <a:cxnLst/>
            <a:rect l="0" t="0" r="r" b="b"/>
            <a:pathLst>
              <a:path w="3808" h="2662">
                <a:moveTo>
                  <a:pt x="0" y="0"/>
                </a:moveTo>
                <a:lnTo>
                  <a:pt x="0" y="1331"/>
                </a:lnTo>
                <a:cubicBezTo>
                  <a:pt x="0" y="1360"/>
                  <a:pt x="14" y="1384"/>
                  <a:pt x="32" y="1384"/>
                </a:cubicBezTo>
                <a:lnTo>
                  <a:pt x="3711" y="1384"/>
                </a:lnTo>
                <a:lnTo>
                  <a:pt x="3678" y="1331"/>
                </a:lnTo>
                <a:lnTo>
                  <a:pt x="3678" y="2396"/>
                </a:lnTo>
                <a:lnTo>
                  <a:pt x="3743" y="2396"/>
                </a:lnTo>
                <a:lnTo>
                  <a:pt x="3743" y="1331"/>
                </a:lnTo>
                <a:cubicBezTo>
                  <a:pt x="3743" y="1302"/>
                  <a:pt x="3729" y="1278"/>
                  <a:pt x="3711" y="1278"/>
                </a:cubicBezTo>
                <a:lnTo>
                  <a:pt x="32" y="1278"/>
                </a:lnTo>
                <a:lnTo>
                  <a:pt x="64" y="1331"/>
                </a:lnTo>
                <a:lnTo>
                  <a:pt x="64" y="0"/>
                </a:lnTo>
                <a:lnTo>
                  <a:pt x="0" y="0"/>
                </a:lnTo>
                <a:moveTo>
                  <a:pt x="3614" y="2343"/>
                </a:moveTo>
                <a:lnTo>
                  <a:pt x="3711" y="2661"/>
                </a:lnTo>
                <a:lnTo>
                  <a:pt x="3807" y="2343"/>
                </a:lnTo>
                <a:lnTo>
                  <a:pt x="3614" y="2343"/>
                </a:lnTo>
              </a:path>
            </a:pathLst>
          </a:custGeom>
          <a:solidFill>
            <a:srgbClr val="1E4D2B"/>
          </a:solidFill>
          <a:ln>
            <a:noFill/>
          </a:ln>
        </p:spPr>
      </p:sp>
      <p:sp>
        <p:nvSpPr>
          <p:cNvPr id="122" name="Freeform 9"/>
          <p:cNvSpPr/>
          <p:nvPr/>
        </p:nvSpPr>
        <p:spPr>
          <a:xfrm>
            <a:off x="988542" y="3241080"/>
            <a:ext cx="1216615" cy="970920"/>
          </a:xfrm>
          <a:custGeom>
            <a:avLst/>
            <a:gdLst/>
            <a:ahLst/>
            <a:cxnLst/>
            <a:rect l="0" t="0" r="r" b="b"/>
            <a:pathLst>
              <a:path w="3350" h="2697">
                <a:moveTo>
                  <a:pt x="3349" y="0"/>
                </a:moveTo>
                <a:lnTo>
                  <a:pt x="3349" y="1324"/>
                </a:lnTo>
                <a:cubicBezTo>
                  <a:pt x="3349" y="1353"/>
                  <a:pt x="3336" y="1377"/>
                  <a:pt x="3320" y="1377"/>
                </a:cubicBezTo>
                <a:lnTo>
                  <a:pt x="89" y="1377"/>
                </a:lnTo>
                <a:lnTo>
                  <a:pt x="119" y="1324"/>
                </a:lnTo>
                <a:lnTo>
                  <a:pt x="119" y="2431"/>
                </a:lnTo>
                <a:lnTo>
                  <a:pt x="59" y="2431"/>
                </a:lnTo>
                <a:lnTo>
                  <a:pt x="59" y="1324"/>
                </a:lnTo>
                <a:cubicBezTo>
                  <a:pt x="59" y="1295"/>
                  <a:pt x="73" y="1271"/>
                  <a:pt x="89" y="1271"/>
                </a:cubicBezTo>
                <a:lnTo>
                  <a:pt x="3320" y="1271"/>
                </a:lnTo>
                <a:lnTo>
                  <a:pt x="3291" y="1324"/>
                </a:lnTo>
                <a:lnTo>
                  <a:pt x="3291" y="0"/>
                </a:lnTo>
                <a:lnTo>
                  <a:pt x="3349" y="0"/>
                </a:lnTo>
                <a:moveTo>
                  <a:pt x="178" y="2378"/>
                </a:moveTo>
                <a:lnTo>
                  <a:pt x="89" y="2696"/>
                </a:lnTo>
                <a:lnTo>
                  <a:pt x="0" y="2378"/>
                </a:lnTo>
                <a:lnTo>
                  <a:pt x="178" y="2378"/>
                </a:lnTo>
              </a:path>
            </a:pathLst>
          </a:custGeom>
          <a:solidFill>
            <a:srgbClr val="1E4D2B"/>
          </a:solidFill>
          <a:ln>
            <a:noFill/>
          </a:ln>
        </p:spPr>
      </p:sp>
      <p:sp>
        <p:nvSpPr>
          <p:cNvPr id="125" name="Freeform 12"/>
          <p:cNvSpPr/>
          <p:nvPr/>
        </p:nvSpPr>
        <p:spPr>
          <a:xfrm>
            <a:off x="570615" y="948025"/>
            <a:ext cx="3258065" cy="496785"/>
          </a:xfrm>
          <a:custGeom>
            <a:avLst/>
            <a:gdLst/>
            <a:ahLst/>
            <a:cxnLst/>
            <a:rect l="0" t="0" r="r" b="b"/>
            <a:pathLst>
              <a:path w="9428" h="1640">
                <a:moveTo>
                  <a:pt x="0" y="0"/>
                </a:moveTo>
                <a:lnTo>
                  <a:pt x="9427" y="0"/>
                </a:lnTo>
                <a:lnTo>
                  <a:pt x="9427" y="1639"/>
                </a:lnTo>
                <a:lnTo>
                  <a:pt x="0" y="1639"/>
                </a:lnTo>
                <a:lnTo>
                  <a:pt x="0" y="0"/>
                </a:lnTo>
              </a:path>
            </a:pathLst>
          </a:custGeom>
          <a:solidFill>
            <a:srgbClr val="1E4D2B"/>
          </a:solidFill>
          <a:ln>
            <a:noFill/>
          </a:ln>
        </p:spPr>
      </p:sp>
      <p:sp>
        <p:nvSpPr>
          <p:cNvPr id="127" name="TextShape 14"/>
          <p:cNvSpPr txBox="1"/>
          <p:nvPr/>
        </p:nvSpPr>
        <p:spPr>
          <a:xfrm>
            <a:off x="761623" y="1000950"/>
            <a:ext cx="2942556" cy="3477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0" strike="noStrike" spc="-1" dirty="0">
                <a:solidFill>
                  <a:srgbClr val="FFFFFF"/>
                </a:solidFill>
                <a:latin typeface="Klavikaular"/>
              </a:rPr>
              <a:t>INPUT paired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Klavikaular"/>
              </a:rPr>
              <a:t>fastq</a:t>
            </a:r>
            <a:r>
              <a:rPr lang="en-US" sz="2200" b="0" strike="noStrike" spc="-1" dirty="0">
                <a:solidFill>
                  <a:srgbClr val="FFFFFF"/>
                </a:solidFill>
                <a:latin typeface="Klavikaular"/>
              </a:rPr>
              <a:t> reads</a:t>
            </a:r>
            <a:endParaRPr lang="en-US" sz="2200" b="0" strike="noStrike" spc="-1" dirty="0">
              <a:latin typeface="Times New Roman"/>
            </a:endParaRPr>
          </a:p>
        </p:txBody>
      </p:sp>
      <p:sp>
        <p:nvSpPr>
          <p:cNvPr id="129" name="Freeform 16"/>
          <p:cNvSpPr/>
          <p:nvPr/>
        </p:nvSpPr>
        <p:spPr>
          <a:xfrm>
            <a:off x="4970073" y="3260579"/>
            <a:ext cx="2754000" cy="1147321"/>
          </a:xfrm>
          <a:custGeom>
            <a:avLst/>
            <a:gdLst/>
            <a:ahLst/>
            <a:cxnLst/>
            <a:rect l="0" t="0" r="r" b="b"/>
            <a:pathLst>
              <a:path w="7650" h="2664">
                <a:moveTo>
                  <a:pt x="0" y="0"/>
                </a:moveTo>
                <a:lnTo>
                  <a:pt x="7649" y="0"/>
                </a:lnTo>
                <a:lnTo>
                  <a:pt x="7649" y="2663"/>
                </a:lnTo>
                <a:lnTo>
                  <a:pt x="0" y="2663"/>
                </a:lnTo>
                <a:lnTo>
                  <a:pt x="0" y="0"/>
                </a:lnTo>
              </a:path>
            </a:pathLst>
          </a:custGeom>
          <a:solidFill>
            <a:srgbClr val="12A4B6"/>
          </a:solidFill>
          <a:ln>
            <a:noFill/>
          </a:ln>
        </p:spPr>
      </p:sp>
      <p:sp>
        <p:nvSpPr>
          <p:cNvPr id="131" name="TextShape 18"/>
          <p:cNvSpPr txBox="1"/>
          <p:nvPr/>
        </p:nvSpPr>
        <p:spPr>
          <a:xfrm>
            <a:off x="5018673" y="3280499"/>
            <a:ext cx="2656800" cy="4330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US" sz="2400" spc="-1" dirty="0">
                <a:solidFill>
                  <a:srgbClr val="FFFFFF"/>
                </a:solidFill>
                <a:latin typeface="Klavikaular"/>
              </a:rPr>
              <a:t>DADA2 – Amplicon variant picking &amp; </a:t>
            </a:r>
          </a:p>
          <a:p>
            <a:pPr algn="ctr"/>
            <a:r>
              <a:rPr lang="en-US" sz="2400" spc="-1" dirty="0">
                <a:solidFill>
                  <a:srgbClr val="FFFFFF"/>
                </a:solidFill>
                <a:latin typeface="Klavikaular"/>
              </a:rPr>
              <a:t>QC filtering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32" name="Freeform 19"/>
          <p:cNvSpPr/>
          <p:nvPr/>
        </p:nvSpPr>
        <p:spPr>
          <a:xfrm>
            <a:off x="4970073" y="4863038"/>
            <a:ext cx="2753640" cy="779470"/>
          </a:xfrm>
          <a:custGeom>
            <a:avLst/>
            <a:gdLst/>
            <a:ahLst/>
            <a:cxnLst/>
            <a:rect l="0" t="0" r="r" b="b"/>
            <a:pathLst>
              <a:path w="7649" h="1641">
                <a:moveTo>
                  <a:pt x="0" y="0"/>
                </a:moveTo>
                <a:lnTo>
                  <a:pt x="7648" y="0"/>
                </a:lnTo>
                <a:lnTo>
                  <a:pt x="7648" y="1640"/>
                </a:lnTo>
                <a:lnTo>
                  <a:pt x="0" y="1640"/>
                </a:lnTo>
                <a:lnTo>
                  <a:pt x="0" y="0"/>
                </a:lnTo>
              </a:path>
            </a:pathLst>
          </a:custGeom>
          <a:solidFill>
            <a:srgbClr val="12A4B6"/>
          </a:solidFill>
          <a:ln>
            <a:noFill/>
          </a:ln>
        </p:spPr>
      </p:sp>
      <p:sp>
        <p:nvSpPr>
          <p:cNvPr id="135" name="TextShape 22"/>
          <p:cNvSpPr txBox="1"/>
          <p:nvPr/>
        </p:nvSpPr>
        <p:spPr>
          <a:xfrm>
            <a:off x="4970073" y="4913473"/>
            <a:ext cx="275364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US" sz="2200" b="0" strike="noStrike" spc="-1" dirty="0">
                <a:solidFill>
                  <a:srgbClr val="FFFFFF"/>
                </a:solidFill>
                <a:latin typeface="Klavikaular"/>
              </a:rPr>
              <a:t>Taxonomic classification with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Klavikaular"/>
              </a:rPr>
              <a:t>GreenGenes</a:t>
            </a:r>
            <a:r>
              <a:rPr lang="en-US" sz="2200" b="0" strike="noStrike" spc="-1" dirty="0">
                <a:solidFill>
                  <a:srgbClr val="FFFFFF"/>
                </a:solidFill>
                <a:latin typeface="Klavikaular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Klavikaular"/>
              </a:rPr>
              <a:t>db</a:t>
            </a:r>
            <a:endParaRPr lang="en-US" sz="2200" b="0" strike="noStrike" spc="-1" dirty="0">
              <a:latin typeface="Times New Roman"/>
            </a:endParaRPr>
          </a:p>
        </p:txBody>
      </p:sp>
      <p:sp>
        <p:nvSpPr>
          <p:cNvPr id="137" name="TextShape 24"/>
          <p:cNvSpPr txBox="1"/>
          <p:nvPr/>
        </p:nvSpPr>
        <p:spPr>
          <a:xfrm>
            <a:off x="692262" y="5308920"/>
            <a:ext cx="873609" cy="29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600" b="1" strike="noStrike" spc="-1" dirty="0">
                <a:solidFill>
                  <a:srgbClr val="1E4D2B"/>
                </a:solidFill>
                <a:latin typeface="Klavika"/>
              </a:rPr>
              <a:t>*Count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38" name="TextShape 25"/>
          <p:cNvSpPr txBox="1"/>
          <p:nvPr/>
        </p:nvSpPr>
        <p:spPr>
          <a:xfrm>
            <a:off x="432119" y="5614130"/>
            <a:ext cx="1844324" cy="29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600" b="1" strike="noStrike" spc="-1" dirty="0">
                <a:solidFill>
                  <a:srgbClr val="1E4D2B"/>
                </a:solidFill>
                <a:latin typeface="Klavika"/>
              </a:rPr>
              <a:t>de-duplication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39" name="TextShape 26"/>
          <p:cNvSpPr txBox="1"/>
          <p:nvPr/>
        </p:nvSpPr>
        <p:spPr>
          <a:xfrm>
            <a:off x="386121" y="7448354"/>
            <a:ext cx="1879573" cy="29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600" b="1" strike="noStrike" spc="-1" dirty="0">
                <a:solidFill>
                  <a:srgbClr val="1E4D2B"/>
                </a:solidFill>
                <a:latin typeface="Klavika"/>
              </a:rPr>
              <a:t>*extract genes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40" name="TextShape 27"/>
          <p:cNvSpPr txBox="1"/>
          <p:nvPr/>
        </p:nvSpPr>
        <p:spPr>
          <a:xfrm>
            <a:off x="609617" y="7669794"/>
            <a:ext cx="1258924" cy="29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600" b="1" strike="noStrike" spc="-1" dirty="0">
                <a:solidFill>
                  <a:srgbClr val="1E4D2B"/>
                </a:solidFill>
                <a:latin typeface="Klavika"/>
              </a:rPr>
              <a:t>requiring 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41" name="Freeform 28"/>
          <p:cNvSpPr/>
          <p:nvPr/>
        </p:nvSpPr>
        <p:spPr>
          <a:xfrm>
            <a:off x="193302" y="2842200"/>
            <a:ext cx="3862472" cy="590760"/>
          </a:xfrm>
          <a:custGeom>
            <a:avLst/>
            <a:gdLst/>
            <a:ahLst/>
            <a:cxnLst/>
            <a:rect l="0" t="0" r="r" b="b"/>
            <a:pathLst>
              <a:path w="11177" h="1641">
                <a:moveTo>
                  <a:pt x="0" y="0"/>
                </a:moveTo>
                <a:lnTo>
                  <a:pt x="11176" y="0"/>
                </a:lnTo>
                <a:lnTo>
                  <a:pt x="11176" y="1640"/>
                </a:lnTo>
                <a:lnTo>
                  <a:pt x="0" y="1640"/>
                </a:lnTo>
                <a:lnTo>
                  <a:pt x="0" y="0"/>
                </a:lnTo>
              </a:path>
            </a:pathLst>
          </a:custGeom>
          <a:solidFill>
            <a:srgbClr val="C9D845"/>
          </a:solidFill>
          <a:ln>
            <a:noFill/>
          </a:ln>
        </p:spPr>
      </p:sp>
      <p:sp>
        <p:nvSpPr>
          <p:cNvPr id="142" name="TextShape 29"/>
          <p:cNvSpPr txBox="1"/>
          <p:nvPr/>
        </p:nvSpPr>
        <p:spPr>
          <a:xfrm>
            <a:off x="256400" y="7901524"/>
            <a:ext cx="2475686" cy="29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600" b="1" strike="noStrike" spc="-1" dirty="0">
                <a:solidFill>
                  <a:srgbClr val="1E4D2B"/>
                </a:solidFill>
                <a:latin typeface="Klavika"/>
              </a:rPr>
              <a:t>“</a:t>
            </a:r>
            <a:r>
              <a:rPr lang="en-US" sz="1600" b="1" strike="noStrike" spc="-1" dirty="0" err="1">
                <a:solidFill>
                  <a:srgbClr val="1E4D2B"/>
                </a:solidFill>
                <a:latin typeface="Klavika"/>
              </a:rPr>
              <a:t>SNPConfirmation</a:t>
            </a:r>
            <a:r>
              <a:rPr lang="en-US" sz="1600" b="1" strike="noStrike" spc="-1" dirty="0">
                <a:solidFill>
                  <a:srgbClr val="1E4D2B"/>
                </a:solidFill>
                <a:latin typeface="Klavika"/>
              </a:rPr>
              <a:t>”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43" name="Freeform 30"/>
          <p:cNvSpPr/>
          <p:nvPr/>
        </p:nvSpPr>
        <p:spPr>
          <a:xfrm>
            <a:off x="2486863" y="4040280"/>
            <a:ext cx="1671480" cy="1060200"/>
          </a:xfrm>
          <a:custGeom>
            <a:avLst/>
            <a:gdLst/>
            <a:ahLst/>
            <a:cxnLst/>
            <a:rect l="0" t="0" r="r" b="b"/>
            <a:pathLst>
              <a:path w="5673" h="2945">
                <a:moveTo>
                  <a:pt x="0" y="0"/>
                </a:moveTo>
                <a:lnTo>
                  <a:pt x="5672" y="0"/>
                </a:lnTo>
                <a:lnTo>
                  <a:pt x="5672" y="2944"/>
                </a:lnTo>
                <a:lnTo>
                  <a:pt x="0" y="2944"/>
                </a:lnTo>
                <a:lnTo>
                  <a:pt x="0" y="0"/>
                </a:lnTo>
              </a:path>
            </a:pathLst>
          </a:custGeom>
          <a:solidFill>
            <a:srgbClr val="C9D845"/>
          </a:solidFill>
          <a:ln>
            <a:noFill/>
          </a:ln>
        </p:spPr>
      </p:sp>
      <p:sp>
        <p:nvSpPr>
          <p:cNvPr id="144" name="TextShape 31"/>
          <p:cNvSpPr txBox="1"/>
          <p:nvPr/>
        </p:nvSpPr>
        <p:spPr>
          <a:xfrm>
            <a:off x="256400" y="2939387"/>
            <a:ext cx="3708813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1E4D2B"/>
                </a:solidFill>
                <a:latin typeface="Klavikaular"/>
              </a:rPr>
              <a:t>BWA - Alignment to MEGARes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45" name="TextShape 32"/>
          <p:cNvSpPr txBox="1"/>
          <p:nvPr/>
        </p:nvSpPr>
        <p:spPr>
          <a:xfrm>
            <a:off x="2587386" y="4122058"/>
            <a:ext cx="1825318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1E4D2B"/>
                </a:solidFill>
                <a:latin typeface="Klavikaular"/>
              </a:rPr>
              <a:t>Rarefaction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46" name="Freeform 33"/>
          <p:cNvSpPr/>
          <p:nvPr/>
        </p:nvSpPr>
        <p:spPr>
          <a:xfrm>
            <a:off x="2480743" y="6158520"/>
            <a:ext cx="1671186" cy="1041840"/>
          </a:xfrm>
          <a:custGeom>
            <a:avLst/>
            <a:gdLst/>
            <a:ahLst/>
            <a:cxnLst/>
            <a:rect l="0" t="0" r="r" b="b"/>
            <a:pathLst>
              <a:path w="5672" h="2894">
                <a:moveTo>
                  <a:pt x="0" y="0"/>
                </a:moveTo>
                <a:lnTo>
                  <a:pt x="5671" y="0"/>
                </a:lnTo>
                <a:lnTo>
                  <a:pt x="5671" y="2893"/>
                </a:lnTo>
                <a:lnTo>
                  <a:pt x="0" y="2893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>
            <a:noFill/>
          </a:ln>
        </p:spPr>
      </p:sp>
      <p:sp>
        <p:nvSpPr>
          <p:cNvPr id="147" name="TextShape 34"/>
          <p:cNvSpPr txBox="1"/>
          <p:nvPr/>
        </p:nvSpPr>
        <p:spPr>
          <a:xfrm>
            <a:off x="2774474" y="4562280"/>
            <a:ext cx="1377455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1E4D2B"/>
                </a:solidFill>
                <a:latin typeface="Klavikaular"/>
              </a:rPr>
              <a:t>Analyzer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48" name="TextShape 35"/>
          <p:cNvSpPr txBox="1"/>
          <p:nvPr/>
        </p:nvSpPr>
        <p:spPr>
          <a:xfrm>
            <a:off x="2683043" y="6227603"/>
            <a:ext cx="1290716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FFFFFF"/>
                </a:solidFill>
                <a:latin typeface="Klavikaular"/>
              </a:rPr>
              <a:t>OUTPUT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50" name="TextShape 37"/>
          <p:cNvSpPr txBox="1"/>
          <p:nvPr/>
        </p:nvSpPr>
        <p:spPr>
          <a:xfrm>
            <a:off x="2630153" y="6669243"/>
            <a:ext cx="1825318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Rarefaction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53" name="Line 40"/>
          <p:cNvSpPr/>
          <p:nvPr/>
        </p:nvSpPr>
        <p:spPr>
          <a:xfrm>
            <a:off x="1091502" y="4665960"/>
            <a:ext cx="0" cy="24624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Line 41"/>
          <p:cNvSpPr/>
          <p:nvPr/>
        </p:nvSpPr>
        <p:spPr>
          <a:xfrm>
            <a:off x="1043262" y="4969440"/>
            <a:ext cx="0" cy="24624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Freeform 42"/>
          <p:cNvSpPr/>
          <p:nvPr/>
        </p:nvSpPr>
        <p:spPr>
          <a:xfrm>
            <a:off x="180342" y="4040280"/>
            <a:ext cx="1680868" cy="1060200"/>
          </a:xfrm>
          <a:custGeom>
            <a:avLst/>
            <a:gdLst/>
            <a:ahLst/>
            <a:cxnLst/>
            <a:rect l="0" t="0" r="r" b="b"/>
            <a:pathLst>
              <a:path w="4864" h="2945">
                <a:moveTo>
                  <a:pt x="0" y="0"/>
                </a:moveTo>
                <a:lnTo>
                  <a:pt x="4863" y="0"/>
                </a:lnTo>
                <a:lnTo>
                  <a:pt x="4863" y="2944"/>
                </a:lnTo>
                <a:lnTo>
                  <a:pt x="0" y="2944"/>
                </a:lnTo>
                <a:lnTo>
                  <a:pt x="0" y="0"/>
                </a:lnTo>
              </a:path>
            </a:pathLst>
          </a:custGeom>
          <a:solidFill>
            <a:srgbClr val="C9D845"/>
          </a:solidFill>
          <a:ln>
            <a:noFill/>
          </a:ln>
        </p:spPr>
      </p:sp>
      <p:sp>
        <p:nvSpPr>
          <p:cNvPr id="157" name="TextShape 44"/>
          <p:cNvSpPr txBox="1"/>
          <p:nvPr/>
        </p:nvSpPr>
        <p:spPr>
          <a:xfrm>
            <a:off x="327222" y="4132440"/>
            <a:ext cx="1651495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1E4D2B"/>
                </a:solidFill>
                <a:latin typeface="Klavikaular"/>
              </a:rPr>
              <a:t>Resistome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58" name="Line 45"/>
          <p:cNvSpPr/>
          <p:nvPr/>
        </p:nvSpPr>
        <p:spPr>
          <a:xfrm>
            <a:off x="1056582" y="6031440"/>
            <a:ext cx="0" cy="24624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Line 46"/>
          <p:cNvSpPr/>
          <p:nvPr/>
        </p:nvSpPr>
        <p:spPr>
          <a:xfrm>
            <a:off x="1041822" y="7088400"/>
            <a:ext cx="0" cy="246240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Freeform 47"/>
          <p:cNvSpPr/>
          <p:nvPr/>
        </p:nvSpPr>
        <p:spPr>
          <a:xfrm>
            <a:off x="183222" y="6152400"/>
            <a:ext cx="1678449" cy="1047960"/>
          </a:xfrm>
          <a:custGeom>
            <a:avLst/>
            <a:gdLst/>
            <a:ahLst/>
            <a:cxnLst/>
            <a:rect l="0" t="0" r="r" b="b"/>
            <a:pathLst>
              <a:path w="4857" h="2911">
                <a:moveTo>
                  <a:pt x="0" y="0"/>
                </a:moveTo>
                <a:lnTo>
                  <a:pt x="4856" y="0"/>
                </a:lnTo>
                <a:lnTo>
                  <a:pt x="4856" y="2910"/>
                </a:lnTo>
                <a:lnTo>
                  <a:pt x="0" y="291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>
            <a:noFill/>
          </a:ln>
        </p:spPr>
      </p:sp>
      <p:sp>
        <p:nvSpPr>
          <p:cNvPr id="161" name="TextShape 48"/>
          <p:cNvSpPr txBox="1"/>
          <p:nvPr/>
        </p:nvSpPr>
        <p:spPr>
          <a:xfrm>
            <a:off x="464742" y="4562280"/>
            <a:ext cx="1377455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1E4D2B"/>
                </a:solidFill>
                <a:latin typeface="Klavikaular"/>
              </a:rPr>
              <a:t>Analyzer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62" name="TextShape 49"/>
          <p:cNvSpPr txBox="1"/>
          <p:nvPr/>
        </p:nvSpPr>
        <p:spPr>
          <a:xfrm>
            <a:off x="495232" y="6197934"/>
            <a:ext cx="129037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OUTPUT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63" name="Freeform 50"/>
          <p:cNvSpPr/>
          <p:nvPr/>
        </p:nvSpPr>
        <p:spPr>
          <a:xfrm>
            <a:off x="178542" y="8561520"/>
            <a:ext cx="1678449" cy="1319040"/>
          </a:xfrm>
          <a:custGeom>
            <a:avLst/>
            <a:gdLst/>
            <a:ahLst/>
            <a:cxnLst/>
            <a:rect l="0" t="0" r="r" b="b"/>
            <a:pathLst>
              <a:path w="4857" h="3664">
                <a:moveTo>
                  <a:pt x="0" y="0"/>
                </a:moveTo>
                <a:lnTo>
                  <a:pt x="4856" y="0"/>
                </a:lnTo>
                <a:lnTo>
                  <a:pt x="4856" y="3663"/>
                </a:lnTo>
                <a:lnTo>
                  <a:pt x="0" y="3663"/>
                </a:lnTo>
                <a:lnTo>
                  <a:pt x="0" y="0"/>
                </a:lnTo>
              </a:path>
            </a:pathLst>
          </a:custGeom>
          <a:solidFill>
            <a:srgbClr val="C9D845"/>
          </a:solidFill>
          <a:ln>
            <a:noFill/>
          </a:ln>
        </p:spPr>
      </p:sp>
      <p:sp>
        <p:nvSpPr>
          <p:cNvPr id="164" name="TextShape 51"/>
          <p:cNvSpPr txBox="1"/>
          <p:nvPr/>
        </p:nvSpPr>
        <p:spPr>
          <a:xfrm>
            <a:off x="201616" y="6527579"/>
            <a:ext cx="1651495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Resistome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65" name="TextShape 52"/>
          <p:cNvSpPr txBox="1"/>
          <p:nvPr/>
        </p:nvSpPr>
        <p:spPr>
          <a:xfrm>
            <a:off x="306702" y="8567280"/>
            <a:ext cx="1717845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1E4D2B"/>
                </a:solidFill>
                <a:latin typeface="Klavikaular"/>
              </a:rPr>
              <a:t>Resistance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66" name="TextShape 53"/>
          <p:cNvSpPr txBox="1"/>
          <p:nvPr/>
        </p:nvSpPr>
        <p:spPr>
          <a:xfrm>
            <a:off x="710622" y="9000000"/>
            <a:ext cx="835596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1E4D2B"/>
                </a:solidFill>
                <a:latin typeface="Klavikaular"/>
              </a:rPr>
              <a:t>Gene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67" name="TextShape 54"/>
          <p:cNvSpPr txBox="1"/>
          <p:nvPr/>
        </p:nvSpPr>
        <p:spPr>
          <a:xfrm>
            <a:off x="424422" y="9417600"/>
            <a:ext cx="1426181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1E4D2B"/>
                </a:solidFill>
                <a:latin typeface="Klavikaular"/>
              </a:rPr>
              <a:t>Identifier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68" name="TextShape 55"/>
          <p:cNvSpPr txBox="1"/>
          <p:nvPr/>
        </p:nvSpPr>
        <p:spPr>
          <a:xfrm>
            <a:off x="491647" y="2403000"/>
            <a:ext cx="3522133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1E4D2B"/>
                </a:solidFill>
                <a:latin typeface="Klavikaular"/>
              </a:rPr>
              <a:t>AMR++ Resistome Analysis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69" name="TextShape 56"/>
          <p:cNvSpPr txBox="1"/>
          <p:nvPr/>
        </p:nvSpPr>
        <p:spPr>
          <a:xfrm>
            <a:off x="5056943" y="2431049"/>
            <a:ext cx="2724552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US" sz="2400" b="0" strike="noStrike" spc="-1" dirty="0">
                <a:solidFill>
                  <a:srgbClr val="1E4D2B"/>
                </a:solidFill>
                <a:latin typeface="Klavikaular"/>
              </a:rPr>
              <a:t>Qiime2 Microbiome Analysis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58" name="Freeform 12">
            <a:extLst>
              <a:ext uri="{FF2B5EF4-FFF2-40B4-BE49-F238E27FC236}">
                <a16:creationId xmlns:a16="http://schemas.microsoft.com/office/drawing/2014/main" id="{A184D8B7-8911-4C98-AA06-46F8B60F55B8}"/>
              </a:ext>
            </a:extLst>
          </p:cNvPr>
          <p:cNvSpPr/>
          <p:nvPr/>
        </p:nvSpPr>
        <p:spPr>
          <a:xfrm>
            <a:off x="212858" y="228134"/>
            <a:ext cx="3972564" cy="590400"/>
          </a:xfrm>
          <a:custGeom>
            <a:avLst/>
            <a:gdLst/>
            <a:ahLst/>
            <a:cxnLst/>
            <a:rect l="0" t="0" r="r" b="b"/>
            <a:pathLst>
              <a:path w="9428" h="1640">
                <a:moveTo>
                  <a:pt x="0" y="0"/>
                </a:moveTo>
                <a:lnTo>
                  <a:pt x="9427" y="0"/>
                </a:lnTo>
                <a:lnTo>
                  <a:pt x="9427" y="1639"/>
                </a:lnTo>
                <a:lnTo>
                  <a:pt x="0" y="1639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</p:sp>
      <p:sp>
        <p:nvSpPr>
          <p:cNvPr id="59" name="TextShape 14">
            <a:extLst>
              <a:ext uri="{FF2B5EF4-FFF2-40B4-BE49-F238E27FC236}">
                <a16:creationId xmlns:a16="http://schemas.microsoft.com/office/drawing/2014/main" id="{0A1C1269-5D37-4821-AAD0-D9839905B1C5}"/>
              </a:ext>
            </a:extLst>
          </p:cNvPr>
          <p:cNvSpPr txBox="1"/>
          <p:nvPr/>
        </p:nvSpPr>
        <p:spPr>
          <a:xfrm>
            <a:off x="404254" y="337571"/>
            <a:ext cx="3770761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0" strike="noStrike" spc="-1" dirty="0">
                <a:solidFill>
                  <a:srgbClr val="FFFFFF"/>
                </a:solidFill>
                <a:latin typeface="Klavikaular"/>
              </a:rPr>
              <a:t>Targeted resistome sequencing</a:t>
            </a:r>
            <a:endParaRPr lang="en-US" sz="2200" b="0" strike="noStrike" spc="-1" dirty="0">
              <a:latin typeface="Times New Roman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A1EDE2-E2DA-40D7-9A27-90A15CF353DF}"/>
              </a:ext>
            </a:extLst>
          </p:cNvPr>
          <p:cNvCxnSpPr>
            <a:cxnSpLocks/>
          </p:cNvCxnSpPr>
          <p:nvPr/>
        </p:nvCxnSpPr>
        <p:spPr>
          <a:xfrm>
            <a:off x="2186922" y="1997906"/>
            <a:ext cx="0" cy="465339"/>
          </a:xfrm>
          <a:prstGeom prst="straightConnector1">
            <a:avLst/>
          </a:prstGeom>
          <a:ln w="28575">
            <a:solidFill>
              <a:srgbClr val="1E4D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reeform 21"/>
          <p:cNvSpPr/>
          <p:nvPr/>
        </p:nvSpPr>
        <p:spPr>
          <a:xfrm>
            <a:off x="555300" y="1569940"/>
            <a:ext cx="3282254" cy="496785"/>
          </a:xfrm>
          <a:custGeom>
            <a:avLst/>
            <a:gdLst/>
            <a:ahLst/>
            <a:cxnLst/>
            <a:rect l="0" t="0" r="r" b="b"/>
            <a:pathLst>
              <a:path w="9498" h="1640">
                <a:moveTo>
                  <a:pt x="0" y="0"/>
                </a:moveTo>
                <a:lnTo>
                  <a:pt x="9497" y="0"/>
                </a:lnTo>
                <a:lnTo>
                  <a:pt x="9497" y="1639"/>
                </a:lnTo>
                <a:lnTo>
                  <a:pt x="0" y="1639"/>
                </a:lnTo>
                <a:lnTo>
                  <a:pt x="0" y="0"/>
                </a:lnTo>
              </a:path>
            </a:pathLst>
          </a:custGeom>
          <a:solidFill>
            <a:srgbClr val="C8C372"/>
          </a:solidFill>
          <a:ln>
            <a:noFill/>
          </a:ln>
        </p:spPr>
      </p:sp>
      <p:sp>
        <p:nvSpPr>
          <p:cNvPr id="136" name="TextShape 23"/>
          <p:cNvSpPr txBox="1"/>
          <p:nvPr/>
        </p:nvSpPr>
        <p:spPr>
          <a:xfrm>
            <a:off x="892533" y="1650785"/>
            <a:ext cx="3383507" cy="3477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0" strike="noStrike" spc="-1" dirty="0">
                <a:solidFill>
                  <a:srgbClr val="FFFFFF"/>
                </a:solidFill>
                <a:latin typeface="Klavikaular"/>
              </a:rPr>
              <a:t>QC and Host Filtering</a:t>
            </a:r>
            <a:endParaRPr lang="en-US" sz="2200" b="0" strike="noStrike" spc="-1" dirty="0">
              <a:latin typeface="Times New Roman"/>
            </a:endParaRPr>
          </a:p>
        </p:txBody>
      </p:sp>
      <p:sp>
        <p:nvSpPr>
          <p:cNvPr id="62" name="Line 5">
            <a:extLst>
              <a:ext uri="{FF2B5EF4-FFF2-40B4-BE49-F238E27FC236}">
                <a16:creationId xmlns:a16="http://schemas.microsoft.com/office/drawing/2014/main" id="{96FA85A5-2569-466F-80E6-37DF4B155819}"/>
              </a:ext>
            </a:extLst>
          </p:cNvPr>
          <p:cNvSpPr/>
          <p:nvPr/>
        </p:nvSpPr>
        <p:spPr>
          <a:xfrm>
            <a:off x="6311890" y="705085"/>
            <a:ext cx="0" cy="1125720"/>
          </a:xfrm>
          <a:prstGeom prst="line">
            <a:avLst/>
          </a:prstGeom>
          <a:ln w="3240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Freeform 12">
            <a:extLst>
              <a:ext uri="{FF2B5EF4-FFF2-40B4-BE49-F238E27FC236}">
                <a16:creationId xmlns:a16="http://schemas.microsoft.com/office/drawing/2014/main" id="{6162462C-14BC-4835-A53B-0FC71EBC1F4F}"/>
              </a:ext>
            </a:extLst>
          </p:cNvPr>
          <p:cNvSpPr/>
          <p:nvPr/>
        </p:nvSpPr>
        <p:spPr>
          <a:xfrm>
            <a:off x="4734949" y="1195470"/>
            <a:ext cx="3199767" cy="590400"/>
          </a:xfrm>
          <a:custGeom>
            <a:avLst/>
            <a:gdLst/>
            <a:ahLst/>
            <a:cxnLst/>
            <a:rect l="0" t="0" r="r" b="b"/>
            <a:pathLst>
              <a:path w="9428" h="1640">
                <a:moveTo>
                  <a:pt x="0" y="0"/>
                </a:moveTo>
                <a:lnTo>
                  <a:pt x="9427" y="0"/>
                </a:lnTo>
                <a:lnTo>
                  <a:pt x="9427" y="1639"/>
                </a:lnTo>
                <a:lnTo>
                  <a:pt x="0" y="1639"/>
                </a:lnTo>
                <a:lnTo>
                  <a:pt x="0" y="0"/>
                </a:lnTo>
              </a:path>
            </a:pathLst>
          </a:custGeom>
          <a:solidFill>
            <a:srgbClr val="1E4D2B"/>
          </a:solidFill>
          <a:ln>
            <a:noFill/>
          </a:ln>
        </p:spPr>
      </p:sp>
      <p:sp>
        <p:nvSpPr>
          <p:cNvPr id="64" name="TextShape 14">
            <a:extLst>
              <a:ext uri="{FF2B5EF4-FFF2-40B4-BE49-F238E27FC236}">
                <a16:creationId xmlns:a16="http://schemas.microsoft.com/office/drawing/2014/main" id="{515A1DC8-D538-4C08-8695-2EDF2434AC24}"/>
              </a:ext>
            </a:extLst>
          </p:cNvPr>
          <p:cNvSpPr txBox="1"/>
          <p:nvPr/>
        </p:nvSpPr>
        <p:spPr>
          <a:xfrm>
            <a:off x="4868488" y="1308214"/>
            <a:ext cx="2889904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0" strike="noStrike" spc="-1" dirty="0">
                <a:solidFill>
                  <a:srgbClr val="FFFFFF"/>
                </a:solidFill>
                <a:latin typeface="Klavikaular"/>
              </a:rPr>
              <a:t>INPUT paired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Klavikaular"/>
              </a:rPr>
              <a:t>fastq</a:t>
            </a:r>
            <a:r>
              <a:rPr lang="en-US" sz="2200" b="0" strike="noStrike" spc="-1" dirty="0">
                <a:solidFill>
                  <a:srgbClr val="FFFFFF"/>
                </a:solidFill>
                <a:latin typeface="Klavikaular"/>
              </a:rPr>
              <a:t> reads</a:t>
            </a:r>
            <a:endParaRPr lang="en-US" sz="2200" b="0" strike="noStrike" spc="-1" dirty="0">
              <a:latin typeface="Times New Roman"/>
            </a:endParaRPr>
          </a:p>
        </p:txBody>
      </p:sp>
      <p:sp>
        <p:nvSpPr>
          <p:cNvPr id="65" name="Freeform 12">
            <a:extLst>
              <a:ext uri="{FF2B5EF4-FFF2-40B4-BE49-F238E27FC236}">
                <a16:creationId xmlns:a16="http://schemas.microsoft.com/office/drawing/2014/main" id="{99BEC2A4-1441-4D53-805B-440666FF9AD0}"/>
              </a:ext>
            </a:extLst>
          </p:cNvPr>
          <p:cNvSpPr/>
          <p:nvPr/>
        </p:nvSpPr>
        <p:spPr>
          <a:xfrm>
            <a:off x="4656741" y="228134"/>
            <a:ext cx="3515664" cy="590400"/>
          </a:xfrm>
          <a:custGeom>
            <a:avLst/>
            <a:gdLst/>
            <a:ahLst/>
            <a:cxnLst/>
            <a:rect l="0" t="0" r="r" b="b"/>
            <a:pathLst>
              <a:path w="9428" h="1640">
                <a:moveTo>
                  <a:pt x="0" y="0"/>
                </a:moveTo>
                <a:lnTo>
                  <a:pt x="9427" y="0"/>
                </a:lnTo>
                <a:lnTo>
                  <a:pt x="9427" y="1639"/>
                </a:lnTo>
                <a:lnTo>
                  <a:pt x="0" y="1639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</p:sp>
      <p:sp>
        <p:nvSpPr>
          <p:cNvPr id="66" name="TextShape 14">
            <a:extLst>
              <a:ext uri="{FF2B5EF4-FFF2-40B4-BE49-F238E27FC236}">
                <a16:creationId xmlns:a16="http://schemas.microsoft.com/office/drawing/2014/main" id="{E9A53F7B-C7C5-4607-826D-D0D1E471134C}"/>
              </a:ext>
            </a:extLst>
          </p:cNvPr>
          <p:cNvSpPr txBox="1"/>
          <p:nvPr/>
        </p:nvSpPr>
        <p:spPr>
          <a:xfrm>
            <a:off x="4697747" y="349138"/>
            <a:ext cx="3642865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150" b="0" strike="noStrike" spc="-1" dirty="0">
                <a:solidFill>
                  <a:srgbClr val="FFFFFF"/>
                </a:solidFill>
                <a:latin typeface="Klavikaular"/>
              </a:rPr>
              <a:t>16S rRNA amplicon sequencing </a:t>
            </a:r>
            <a:endParaRPr lang="en-US" sz="2150" b="0" strike="noStrike" spc="-1" dirty="0">
              <a:latin typeface="Times New Roman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DAA41E5-B448-41E6-BA1E-D4DF5C7CB3E4}"/>
              </a:ext>
            </a:extLst>
          </p:cNvPr>
          <p:cNvCxnSpPr>
            <a:cxnSpLocks/>
          </p:cNvCxnSpPr>
          <p:nvPr/>
        </p:nvCxnSpPr>
        <p:spPr>
          <a:xfrm>
            <a:off x="6313440" y="1823014"/>
            <a:ext cx="0" cy="636412"/>
          </a:xfrm>
          <a:prstGeom prst="straightConnector1">
            <a:avLst/>
          </a:prstGeom>
          <a:ln w="28575">
            <a:solidFill>
              <a:srgbClr val="1E4D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ine 6">
            <a:extLst>
              <a:ext uri="{FF2B5EF4-FFF2-40B4-BE49-F238E27FC236}">
                <a16:creationId xmlns:a16="http://schemas.microsoft.com/office/drawing/2014/main" id="{CFB08EFF-0B64-41FF-9D55-8F66D823B424}"/>
              </a:ext>
            </a:extLst>
          </p:cNvPr>
          <p:cNvSpPr/>
          <p:nvPr/>
        </p:nvSpPr>
        <p:spPr>
          <a:xfrm flipH="1">
            <a:off x="6327554" y="6017383"/>
            <a:ext cx="7279" cy="504167"/>
          </a:xfrm>
          <a:prstGeom prst="line">
            <a:avLst/>
          </a:prstGeom>
          <a:ln w="31680">
            <a:solidFill>
              <a:srgbClr val="1E4D2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TextShape 24">
            <a:extLst>
              <a:ext uri="{FF2B5EF4-FFF2-40B4-BE49-F238E27FC236}">
                <a16:creationId xmlns:a16="http://schemas.microsoft.com/office/drawing/2014/main" id="{FD06BB7B-6301-4AAA-BFAC-71B664CFECC0}"/>
              </a:ext>
            </a:extLst>
          </p:cNvPr>
          <p:cNvSpPr txBox="1"/>
          <p:nvPr/>
        </p:nvSpPr>
        <p:spPr>
          <a:xfrm>
            <a:off x="5955360" y="5774719"/>
            <a:ext cx="1152236" cy="29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600" b="1" strike="noStrike" spc="-1" dirty="0">
                <a:solidFill>
                  <a:srgbClr val="1E4D2B"/>
                </a:solidFill>
                <a:latin typeface="Klavika"/>
              </a:rPr>
              <a:t>*Export data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26" name="Freeform 13"/>
          <p:cNvSpPr/>
          <p:nvPr/>
        </p:nvSpPr>
        <p:spPr>
          <a:xfrm>
            <a:off x="4970073" y="6153480"/>
            <a:ext cx="2753640" cy="1029600"/>
          </a:xfrm>
          <a:custGeom>
            <a:avLst/>
            <a:gdLst/>
            <a:ahLst/>
            <a:cxnLst/>
            <a:rect l="0" t="0" r="r" b="b"/>
            <a:pathLst>
              <a:path w="7649" h="2860">
                <a:moveTo>
                  <a:pt x="0" y="0"/>
                </a:moveTo>
                <a:lnTo>
                  <a:pt x="7648" y="0"/>
                </a:lnTo>
                <a:lnTo>
                  <a:pt x="7648" y="2859"/>
                </a:lnTo>
                <a:lnTo>
                  <a:pt x="0" y="2859"/>
                </a:lnTo>
                <a:lnTo>
                  <a:pt x="0" y="0"/>
                </a:lnTo>
              </a:path>
            </a:pathLst>
          </a:custGeom>
          <a:solidFill>
            <a:srgbClr val="D9782D"/>
          </a:solidFill>
          <a:ln>
            <a:noFill/>
          </a:ln>
        </p:spPr>
      </p:sp>
      <p:sp>
        <p:nvSpPr>
          <p:cNvPr id="128" name="TextShape 15"/>
          <p:cNvSpPr txBox="1"/>
          <p:nvPr/>
        </p:nvSpPr>
        <p:spPr>
          <a:xfrm>
            <a:off x="5771433" y="6239880"/>
            <a:ext cx="144900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>
                <a:solidFill>
                  <a:srgbClr val="FFFFFF"/>
                </a:solidFill>
                <a:latin typeface="Klavikaular"/>
              </a:rPr>
              <a:t>OUTPUT </a:t>
            </a:r>
            <a:endParaRPr lang="en-US" sz="2400" b="0" strike="noStrike" spc="-1">
              <a:latin typeface="Times New Roman"/>
            </a:endParaRPr>
          </a:p>
        </p:txBody>
      </p:sp>
      <p:sp>
        <p:nvSpPr>
          <p:cNvPr id="130" name="TextShape 17"/>
          <p:cNvSpPr txBox="1"/>
          <p:nvPr/>
        </p:nvSpPr>
        <p:spPr>
          <a:xfrm>
            <a:off x="5135459" y="6668280"/>
            <a:ext cx="2422867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Microbiome counts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82" name="Freeform 36">
            <a:extLst>
              <a:ext uri="{FF2B5EF4-FFF2-40B4-BE49-F238E27FC236}">
                <a16:creationId xmlns:a16="http://schemas.microsoft.com/office/drawing/2014/main" id="{B5C72C20-FAAB-40D1-B112-54DAAEC9DCD2}"/>
              </a:ext>
            </a:extLst>
          </p:cNvPr>
          <p:cNvSpPr/>
          <p:nvPr/>
        </p:nvSpPr>
        <p:spPr>
          <a:xfrm>
            <a:off x="2001234" y="8573681"/>
            <a:ext cx="2150695" cy="1256760"/>
          </a:xfrm>
          <a:custGeom>
            <a:avLst/>
            <a:gdLst/>
            <a:ahLst/>
            <a:cxnLst/>
            <a:rect l="0" t="0" r="r" b="b"/>
            <a:pathLst>
              <a:path w="7050" h="3491">
                <a:moveTo>
                  <a:pt x="0" y="0"/>
                </a:moveTo>
                <a:lnTo>
                  <a:pt x="7049" y="0"/>
                </a:lnTo>
                <a:lnTo>
                  <a:pt x="7049" y="3490"/>
                </a:lnTo>
                <a:lnTo>
                  <a:pt x="0" y="349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>
            <a:noFill/>
          </a:ln>
        </p:spPr>
      </p:sp>
      <p:sp>
        <p:nvSpPr>
          <p:cNvPr id="152" name="TextShape 39"/>
          <p:cNvSpPr txBox="1"/>
          <p:nvPr/>
        </p:nvSpPr>
        <p:spPr>
          <a:xfrm>
            <a:off x="2559874" y="9033661"/>
            <a:ext cx="1390587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300" b="0" strike="noStrike" spc="-1" dirty="0">
                <a:solidFill>
                  <a:srgbClr val="FFFFFF"/>
                </a:solidFill>
                <a:latin typeface="Klavikaular"/>
              </a:rPr>
              <a:t>OUTPUT </a:t>
            </a:r>
            <a:endParaRPr lang="en-US" sz="2300" b="0" strike="noStrike" spc="-1" dirty="0">
              <a:latin typeface="Times New Roman"/>
            </a:endParaRPr>
          </a:p>
        </p:txBody>
      </p:sp>
      <p:sp>
        <p:nvSpPr>
          <p:cNvPr id="156" name="TextShape 43"/>
          <p:cNvSpPr txBox="1"/>
          <p:nvPr/>
        </p:nvSpPr>
        <p:spPr>
          <a:xfrm>
            <a:off x="2049690" y="9372310"/>
            <a:ext cx="2436291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300" b="0" strike="noStrike" spc="-1" dirty="0">
                <a:solidFill>
                  <a:srgbClr val="FFFFFF"/>
                </a:solidFill>
                <a:latin typeface="Klavikaular"/>
              </a:rPr>
              <a:t>Resistome counts</a:t>
            </a:r>
            <a:endParaRPr lang="en-US" sz="2300" b="0" strike="noStrike" spc="-1" dirty="0">
              <a:latin typeface="Times New Roman"/>
            </a:endParaRPr>
          </a:p>
        </p:txBody>
      </p:sp>
      <p:sp>
        <p:nvSpPr>
          <p:cNvPr id="83" name="TextShape 38">
            <a:extLst>
              <a:ext uri="{FF2B5EF4-FFF2-40B4-BE49-F238E27FC236}">
                <a16:creationId xmlns:a16="http://schemas.microsoft.com/office/drawing/2014/main" id="{632A3087-EDD9-445A-8C5D-D6E1EDCCC144}"/>
              </a:ext>
            </a:extLst>
          </p:cNvPr>
          <p:cNvSpPr txBox="1"/>
          <p:nvPr/>
        </p:nvSpPr>
        <p:spPr>
          <a:xfrm>
            <a:off x="2044658" y="8660717"/>
            <a:ext cx="2278664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300" b="0" strike="noStrike" spc="-1" dirty="0">
                <a:solidFill>
                  <a:srgbClr val="FFFFFF"/>
                </a:solidFill>
                <a:latin typeface="Klavikaular"/>
              </a:rPr>
              <a:t>“SNP confirmed” </a:t>
            </a:r>
            <a:endParaRPr lang="en-US" sz="2300" b="0" strike="noStrike" spc="-1" dirty="0">
              <a:latin typeface="Times New Roman"/>
            </a:endParaRPr>
          </a:p>
        </p:txBody>
      </p:sp>
      <p:sp>
        <p:nvSpPr>
          <p:cNvPr id="84" name="TextShape 51">
            <a:extLst>
              <a:ext uri="{FF2B5EF4-FFF2-40B4-BE49-F238E27FC236}">
                <a16:creationId xmlns:a16="http://schemas.microsoft.com/office/drawing/2014/main" id="{DE20786C-F1C7-45E3-A9C5-173E61ACCED4}"/>
              </a:ext>
            </a:extLst>
          </p:cNvPr>
          <p:cNvSpPr txBox="1"/>
          <p:nvPr/>
        </p:nvSpPr>
        <p:spPr>
          <a:xfrm>
            <a:off x="162793" y="6834504"/>
            <a:ext cx="1651495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US" sz="2400" spc="-1" dirty="0">
                <a:solidFill>
                  <a:srgbClr val="FFFFFF"/>
                </a:solidFill>
                <a:latin typeface="Klavikaular"/>
              </a:rPr>
              <a:t>counts</a:t>
            </a:r>
            <a:endParaRPr lang="en-US" sz="2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6319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">
            <a:extLst>
              <a:ext uri="{FF2B5EF4-FFF2-40B4-BE49-F238E27FC236}">
                <a16:creationId xmlns:a16="http://schemas.microsoft.com/office/drawing/2014/main" id="{AAA9A36C-077E-4B30-B09E-A2A9D7657ADE}"/>
              </a:ext>
            </a:extLst>
          </p:cNvPr>
          <p:cNvSpPr/>
          <p:nvPr/>
        </p:nvSpPr>
        <p:spPr>
          <a:xfrm>
            <a:off x="228804" y="241402"/>
            <a:ext cx="3474720" cy="4199969"/>
          </a:xfrm>
          <a:custGeom>
            <a:avLst/>
            <a:gdLst/>
            <a:ahLst/>
            <a:cxnLst/>
            <a:rect l="0" t="0" r="r" b="b"/>
            <a:pathLst>
              <a:path w="12901" h="22390">
                <a:moveTo>
                  <a:pt x="0" y="0"/>
                </a:moveTo>
                <a:lnTo>
                  <a:pt x="12900" y="0"/>
                </a:lnTo>
                <a:lnTo>
                  <a:pt x="12900" y="22389"/>
                </a:lnTo>
                <a:lnTo>
                  <a:pt x="0" y="22389"/>
                </a:lnTo>
                <a:lnTo>
                  <a:pt x="0" y="0"/>
                </a:lnTo>
              </a:path>
            </a:pathLst>
          </a:custGeom>
          <a:solidFill>
            <a:srgbClr val="C9D845">
              <a:alpha val="2500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957B5ACE-D438-4161-9320-F64AFCC0C14E}"/>
              </a:ext>
            </a:extLst>
          </p:cNvPr>
          <p:cNvSpPr/>
          <p:nvPr/>
        </p:nvSpPr>
        <p:spPr>
          <a:xfrm>
            <a:off x="4521130" y="241402"/>
            <a:ext cx="3474720" cy="4199970"/>
          </a:xfrm>
          <a:custGeom>
            <a:avLst/>
            <a:gdLst/>
            <a:ahLst/>
            <a:cxnLst/>
            <a:rect l="0" t="0" r="r" b="b"/>
            <a:pathLst>
              <a:path w="9542" h="11631">
                <a:moveTo>
                  <a:pt x="0" y="0"/>
                </a:moveTo>
                <a:lnTo>
                  <a:pt x="9541" y="0"/>
                </a:lnTo>
                <a:lnTo>
                  <a:pt x="9541" y="11630"/>
                </a:lnTo>
                <a:lnTo>
                  <a:pt x="0" y="11630"/>
                </a:lnTo>
                <a:lnTo>
                  <a:pt x="0" y="0"/>
                </a:lnTo>
              </a:path>
            </a:pathLst>
          </a:custGeom>
          <a:solidFill>
            <a:srgbClr val="12A4B6">
              <a:alpha val="25000"/>
            </a:srgbClr>
          </a:solidFill>
          <a:ln>
            <a:noFill/>
          </a:ln>
        </p:spPr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8C1048A4-CBFE-4777-AF94-4869944548BA}"/>
              </a:ext>
            </a:extLst>
          </p:cNvPr>
          <p:cNvSpPr/>
          <p:nvPr/>
        </p:nvSpPr>
        <p:spPr>
          <a:xfrm>
            <a:off x="4067292" y="4248896"/>
            <a:ext cx="2027073" cy="783503"/>
          </a:xfrm>
          <a:custGeom>
            <a:avLst/>
            <a:gdLst/>
            <a:ahLst/>
            <a:cxnLst/>
            <a:rect l="0" t="0" r="r" b="b"/>
            <a:pathLst>
              <a:path w="6676" h="3780">
                <a:moveTo>
                  <a:pt x="6675" y="0"/>
                </a:moveTo>
                <a:lnTo>
                  <a:pt x="6675" y="1889"/>
                </a:lnTo>
                <a:cubicBezTo>
                  <a:pt x="6675" y="1913"/>
                  <a:pt x="6652" y="1932"/>
                  <a:pt x="6623" y="1932"/>
                </a:cubicBezTo>
                <a:lnTo>
                  <a:pt x="157" y="1932"/>
                </a:lnTo>
                <a:lnTo>
                  <a:pt x="210" y="1889"/>
                </a:lnTo>
                <a:lnTo>
                  <a:pt x="210" y="3563"/>
                </a:lnTo>
                <a:lnTo>
                  <a:pt x="105" y="3563"/>
                </a:lnTo>
                <a:lnTo>
                  <a:pt x="105" y="1889"/>
                </a:lnTo>
                <a:cubicBezTo>
                  <a:pt x="105" y="1865"/>
                  <a:pt x="128" y="1846"/>
                  <a:pt x="157" y="1846"/>
                </a:cubicBezTo>
                <a:lnTo>
                  <a:pt x="6623" y="1846"/>
                </a:lnTo>
                <a:lnTo>
                  <a:pt x="6570" y="1889"/>
                </a:lnTo>
                <a:lnTo>
                  <a:pt x="6570" y="0"/>
                </a:lnTo>
                <a:lnTo>
                  <a:pt x="6675" y="0"/>
                </a:lnTo>
                <a:moveTo>
                  <a:pt x="315" y="3520"/>
                </a:moveTo>
                <a:lnTo>
                  <a:pt x="157" y="3779"/>
                </a:lnTo>
                <a:lnTo>
                  <a:pt x="0" y="3520"/>
                </a:lnTo>
                <a:lnTo>
                  <a:pt x="315" y="3520"/>
                </a:lnTo>
              </a:path>
            </a:pathLst>
          </a:custGeom>
          <a:solidFill>
            <a:srgbClr val="1E4D2B"/>
          </a:solidFill>
          <a:ln w="12700">
            <a:solidFill>
              <a:srgbClr val="1E4D2B"/>
            </a:solidFill>
          </a:ln>
        </p:spPr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16CFD25A-204B-4B25-9DB8-F24FE85BA001}"/>
              </a:ext>
            </a:extLst>
          </p:cNvPr>
          <p:cNvSpPr/>
          <p:nvPr/>
        </p:nvSpPr>
        <p:spPr>
          <a:xfrm flipH="1">
            <a:off x="2144992" y="4248896"/>
            <a:ext cx="2027073" cy="783503"/>
          </a:xfrm>
          <a:custGeom>
            <a:avLst/>
            <a:gdLst/>
            <a:ahLst/>
            <a:cxnLst/>
            <a:rect l="0" t="0" r="r" b="b"/>
            <a:pathLst>
              <a:path w="6676" h="3780">
                <a:moveTo>
                  <a:pt x="6675" y="0"/>
                </a:moveTo>
                <a:lnTo>
                  <a:pt x="6675" y="1889"/>
                </a:lnTo>
                <a:cubicBezTo>
                  <a:pt x="6675" y="1913"/>
                  <a:pt x="6652" y="1932"/>
                  <a:pt x="6623" y="1932"/>
                </a:cubicBezTo>
                <a:lnTo>
                  <a:pt x="157" y="1932"/>
                </a:lnTo>
                <a:lnTo>
                  <a:pt x="210" y="1889"/>
                </a:lnTo>
                <a:lnTo>
                  <a:pt x="210" y="3563"/>
                </a:lnTo>
                <a:lnTo>
                  <a:pt x="105" y="3563"/>
                </a:lnTo>
                <a:lnTo>
                  <a:pt x="105" y="1889"/>
                </a:lnTo>
                <a:cubicBezTo>
                  <a:pt x="105" y="1865"/>
                  <a:pt x="128" y="1846"/>
                  <a:pt x="157" y="1846"/>
                </a:cubicBezTo>
                <a:lnTo>
                  <a:pt x="6623" y="1846"/>
                </a:lnTo>
                <a:lnTo>
                  <a:pt x="6570" y="1889"/>
                </a:lnTo>
                <a:lnTo>
                  <a:pt x="6570" y="0"/>
                </a:lnTo>
                <a:lnTo>
                  <a:pt x="6675" y="0"/>
                </a:lnTo>
                <a:moveTo>
                  <a:pt x="315" y="3520"/>
                </a:moveTo>
                <a:lnTo>
                  <a:pt x="157" y="3779"/>
                </a:lnTo>
                <a:lnTo>
                  <a:pt x="0" y="3520"/>
                </a:lnTo>
                <a:lnTo>
                  <a:pt x="315" y="3520"/>
                </a:lnTo>
              </a:path>
            </a:pathLst>
          </a:custGeom>
          <a:solidFill>
            <a:srgbClr val="1E4D2B"/>
          </a:solidFill>
          <a:ln w="12700">
            <a:solidFill>
              <a:srgbClr val="1E4D2B"/>
            </a:solidFill>
          </a:ln>
        </p:spPr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2308E-C25C-4211-BCDF-8DFF2C60556D}"/>
              </a:ext>
            </a:extLst>
          </p:cNvPr>
          <p:cNvCxnSpPr>
            <a:cxnSpLocks/>
          </p:cNvCxnSpPr>
          <p:nvPr/>
        </p:nvCxnSpPr>
        <p:spPr>
          <a:xfrm>
            <a:off x="2122440" y="1033546"/>
            <a:ext cx="0" cy="636412"/>
          </a:xfrm>
          <a:prstGeom prst="straightConnector1">
            <a:avLst/>
          </a:prstGeom>
          <a:ln w="28575">
            <a:solidFill>
              <a:srgbClr val="1E4D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FF4094-5520-4FBF-8E95-4F387E24EA72}"/>
              </a:ext>
            </a:extLst>
          </p:cNvPr>
          <p:cNvCxnSpPr>
            <a:cxnSpLocks/>
          </p:cNvCxnSpPr>
          <p:nvPr/>
        </p:nvCxnSpPr>
        <p:spPr>
          <a:xfrm>
            <a:off x="6094365" y="1033546"/>
            <a:ext cx="0" cy="636412"/>
          </a:xfrm>
          <a:prstGeom prst="straightConnector1">
            <a:avLst/>
          </a:prstGeom>
          <a:ln w="28575">
            <a:solidFill>
              <a:srgbClr val="1E4D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6">
            <a:extLst>
              <a:ext uri="{FF2B5EF4-FFF2-40B4-BE49-F238E27FC236}">
                <a16:creationId xmlns:a16="http://schemas.microsoft.com/office/drawing/2014/main" id="{F1152708-749C-4265-B0B1-0DD7643A9685}"/>
              </a:ext>
            </a:extLst>
          </p:cNvPr>
          <p:cNvSpPr/>
          <p:nvPr/>
        </p:nvSpPr>
        <p:spPr>
          <a:xfrm>
            <a:off x="559612" y="423728"/>
            <a:ext cx="2599059" cy="806357"/>
          </a:xfrm>
          <a:custGeom>
            <a:avLst/>
            <a:gdLst/>
            <a:ahLst/>
            <a:cxnLst/>
            <a:rect l="0" t="0" r="r" b="b"/>
            <a:pathLst>
              <a:path w="7050" h="3491">
                <a:moveTo>
                  <a:pt x="0" y="0"/>
                </a:moveTo>
                <a:lnTo>
                  <a:pt x="7049" y="0"/>
                </a:lnTo>
                <a:lnTo>
                  <a:pt x="7049" y="3490"/>
                </a:lnTo>
                <a:lnTo>
                  <a:pt x="0" y="349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>
            <a:noFill/>
          </a:ln>
        </p:spPr>
      </p:sp>
      <p:sp>
        <p:nvSpPr>
          <p:cNvPr id="5" name="TextShape 38">
            <a:extLst>
              <a:ext uri="{FF2B5EF4-FFF2-40B4-BE49-F238E27FC236}">
                <a16:creationId xmlns:a16="http://schemas.microsoft.com/office/drawing/2014/main" id="{B556AD98-1EBA-40C7-B74A-A70C792A9775}"/>
              </a:ext>
            </a:extLst>
          </p:cNvPr>
          <p:cNvSpPr txBox="1"/>
          <p:nvPr/>
        </p:nvSpPr>
        <p:spPr>
          <a:xfrm>
            <a:off x="360750" y="461460"/>
            <a:ext cx="2875680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US" sz="2400" spc="-1" dirty="0">
                <a:solidFill>
                  <a:srgbClr val="FFFFFF"/>
                </a:solidFill>
                <a:latin typeface="Klavikaular"/>
              </a:rPr>
              <a:t>AMR++</a:t>
            </a:r>
          </a:p>
          <a:p>
            <a:pPr algn="ctr"/>
            <a:r>
              <a:rPr lang="en-US" sz="2400" spc="-1" dirty="0">
                <a:solidFill>
                  <a:srgbClr val="FFFFFF"/>
                </a:solidFill>
                <a:latin typeface="Klavikaular"/>
              </a:rPr>
              <a:t>Resistome counts</a:t>
            </a:r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 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742ACD77-CA79-43CD-9E8F-571FA49CE798}"/>
              </a:ext>
            </a:extLst>
          </p:cNvPr>
          <p:cNvSpPr/>
          <p:nvPr/>
        </p:nvSpPr>
        <p:spPr>
          <a:xfrm>
            <a:off x="4892126" y="423728"/>
            <a:ext cx="2599059" cy="806357"/>
          </a:xfrm>
          <a:custGeom>
            <a:avLst/>
            <a:gdLst/>
            <a:ahLst/>
            <a:cxnLst/>
            <a:rect l="0" t="0" r="r" b="b"/>
            <a:pathLst>
              <a:path w="7050" h="3491">
                <a:moveTo>
                  <a:pt x="0" y="0"/>
                </a:moveTo>
                <a:lnTo>
                  <a:pt x="7049" y="0"/>
                </a:lnTo>
                <a:lnTo>
                  <a:pt x="7049" y="3490"/>
                </a:lnTo>
                <a:lnTo>
                  <a:pt x="0" y="349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>
            <a:noFill/>
          </a:ln>
        </p:spPr>
      </p:sp>
      <p:sp>
        <p:nvSpPr>
          <p:cNvPr id="7" name="TextShape 38">
            <a:extLst>
              <a:ext uri="{FF2B5EF4-FFF2-40B4-BE49-F238E27FC236}">
                <a16:creationId xmlns:a16="http://schemas.microsoft.com/office/drawing/2014/main" id="{F7FAEFEE-A1AF-45CB-8FFA-A80E8EFCF0FE}"/>
              </a:ext>
            </a:extLst>
          </p:cNvPr>
          <p:cNvSpPr txBox="1"/>
          <p:nvPr/>
        </p:nvSpPr>
        <p:spPr>
          <a:xfrm>
            <a:off x="4964892" y="475669"/>
            <a:ext cx="2445554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US" sz="2400" spc="-1" dirty="0">
                <a:solidFill>
                  <a:srgbClr val="FFFFFF"/>
                </a:solidFill>
                <a:latin typeface="Klavikaular"/>
              </a:rPr>
              <a:t>Microbiome counts</a:t>
            </a:r>
          </a:p>
          <a:p>
            <a:pPr algn="ctr"/>
            <a:r>
              <a:rPr lang="en-US" sz="2400" spc="-1" dirty="0">
                <a:solidFill>
                  <a:srgbClr val="FFFFFF"/>
                </a:solidFill>
                <a:latin typeface="Klavikaular"/>
              </a:rPr>
              <a:t>Qiime2 or Kraken2</a:t>
            </a:r>
          </a:p>
          <a:p>
            <a:pPr algn="ctr"/>
            <a:r>
              <a:rPr lang="en-US" sz="2400" b="0" strike="noStrike" spc="-1" dirty="0">
                <a:solidFill>
                  <a:srgbClr val="FFFFFF"/>
                </a:solidFill>
                <a:latin typeface="Klavikaular"/>
              </a:rPr>
              <a:t> </a:t>
            </a:r>
            <a:endParaRPr lang="en-US" sz="2400" b="0" strike="noStrike" spc="-1" dirty="0">
              <a:latin typeface="Times New Roman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C4DCB9-FB9D-41B2-B1F5-171C4B96A952}"/>
              </a:ext>
            </a:extLst>
          </p:cNvPr>
          <p:cNvCxnSpPr>
            <a:cxnSpLocks/>
          </p:cNvCxnSpPr>
          <p:nvPr/>
        </p:nvCxnSpPr>
        <p:spPr>
          <a:xfrm>
            <a:off x="2122440" y="2446661"/>
            <a:ext cx="0" cy="636412"/>
          </a:xfrm>
          <a:prstGeom prst="straightConnector1">
            <a:avLst/>
          </a:prstGeom>
          <a:ln w="28575">
            <a:solidFill>
              <a:srgbClr val="1E4D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DFABF7-903D-47B1-B96F-1B21B4CBEBEB}"/>
              </a:ext>
            </a:extLst>
          </p:cNvPr>
          <p:cNvCxnSpPr>
            <a:cxnSpLocks/>
          </p:cNvCxnSpPr>
          <p:nvPr/>
        </p:nvCxnSpPr>
        <p:spPr>
          <a:xfrm>
            <a:off x="6094365" y="2446661"/>
            <a:ext cx="0" cy="636412"/>
          </a:xfrm>
          <a:prstGeom prst="straightConnector1">
            <a:avLst/>
          </a:prstGeom>
          <a:ln w="28575">
            <a:solidFill>
              <a:srgbClr val="1E4D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16">
            <a:extLst>
              <a:ext uri="{FF2B5EF4-FFF2-40B4-BE49-F238E27FC236}">
                <a16:creationId xmlns:a16="http://schemas.microsoft.com/office/drawing/2014/main" id="{15C4EA4A-D36D-4269-A0C9-4557509513F4}"/>
              </a:ext>
            </a:extLst>
          </p:cNvPr>
          <p:cNvSpPr/>
          <p:nvPr/>
        </p:nvSpPr>
        <p:spPr>
          <a:xfrm>
            <a:off x="4768018" y="3115719"/>
            <a:ext cx="2980944" cy="1147321"/>
          </a:xfrm>
          <a:custGeom>
            <a:avLst/>
            <a:gdLst/>
            <a:ahLst/>
            <a:cxnLst/>
            <a:rect l="0" t="0" r="r" b="b"/>
            <a:pathLst>
              <a:path w="7650" h="2664">
                <a:moveTo>
                  <a:pt x="0" y="0"/>
                </a:moveTo>
                <a:lnTo>
                  <a:pt x="7649" y="0"/>
                </a:lnTo>
                <a:lnTo>
                  <a:pt x="7649" y="2663"/>
                </a:lnTo>
                <a:lnTo>
                  <a:pt x="0" y="2663"/>
                </a:lnTo>
                <a:lnTo>
                  <a:pt x="0" y="0"/>
                </a:lnTo>
              </a:path>
            </a:pathLst>
          </a:custGeom>
          <a:solidFill>
            <a:srgbClr val="12A4B6"/>
          </a:solidFill>
          <a:ln>
            <a:noFill/>
          </a:ln>
        </p:spPr>
      </p:sp>
      <p:sp>
        <p:nvSpPr>
          <p:cNvPr id="33" name="TextShape 18">
            <a:extLst>
              <a:ext uri="{FF2B5EF4-FFF2-40B4-BE49-F238E27FC236}">
                <a16:creationId xmlns:a16="http://schemas.microsoft.com/office/drawing/2014/main" id="{2DD2A051-4B99-4F00-B81C-174F183E7453}"/>
              </a:ext>
            </a:extLst>
          </p:cNvPr>
          <p:cNvSpPr txBox="1"/>
          <p:nvPr/>
        </p:nvSpPr>
        <p:spPr>
          <a:xfrm>
            <a:off x="4768017" y="3106194"/>
            <a:ext cx="2980929" cy="4330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US" sz="2400" spc="-1" dirty="0">
                <a:solidFill>
                  <a:srgbClr val="FFFFFF"/>
                </a:solidFill>
                <a:latin typeface="Klavikaular"/>
              </a:rPr>
              <a:t>Count aggregation by: phylum, class, order, family, genus, &amp; species</a:t>
            </a:r>
          </a:p>
        </p:txBody>
      </p:sp>
      <p:sp>
        <p:nvSpPr>
          <p:cNvPr id="34" name="Freeform 42">
            <a:extLst>
              <a:ext uri="{FF2B5EF4-FFF2-40B4-BE49-F238E27FC236}">
                <a16:creationId xmlns:a16="http://schemas.microsoft.com/office/drawing/2014/main" id="{6DAEC638-7EC0-4DD0-8C69-1A875B7D777B}"/>
              </a:ext>
            </a:extLst>
          </p:cNvPr>
          <p:cNvSpPr/>
          <p:nvPr/>
        </p:nvSpPr>
        <p:spPr>
          <a:xfrm>
            <a:off x="360750" y="3118196"/>
            <a:ext cx="2978372" cy="1147322"/>
          </a:xfrm>
          <a:custGeom>
            <a:avLst/>
            <a:gdLst/>
            <a:ahLst/>
            <a:cxnLst/>
            <a:rect l="0" t="0" r="r" b="b"/>
            <a:pathLst>
              <a:path w="4864" h="2945">
                <a:moveTo>
                  <a:pt x="0" y="0"/>
                </a:moveTo>
                <a:lnTo>
                  <a:pt x="4863" y="0"/>
                </a:lnTo>
                <a:lnTo>
                  <a:pt x="4863" y="2944"/>
                </a:lnTo>
                <a:lnTo>
                  <a:pt x="0" y="2944"/>
                </a:lnTo>
                <a:lnTo>
                  <a:pt x="0" y="0"/>
                </a:lnTo>
              </a:path>
            </a:pathLst>
          </a:custGeom>
          <a:solidFill>
            <a:srgbClr val="C9D845"/>
          </a:solidFill>
          <a:ln>
            <a:noFill/>
          </a:ln>
        </p:spPr>
      </p:sp>
      <p:sp>
        <p:nvSpPr>
          <p:cNvPr id="35" name="TextShape 44">
            <a:extLst>
              <a:ext uri="{FF2B5EF4-FFF2-40B4-BE49-F238E27FC236}">
                <a16:creationId xmlns:a16="http://schemas.microsoft.com/office/drawing/2014/main" id="{77524FE4-5447-45D8-B700-144445A788CB}"/>
              </a:ext>
            </a:extLst>
          </p:cNvPr>
          <p:cNvSpPr txBox="1"/>
          <p:nvPr/>
        </p:nvSpPr>
        <p:spPr>
          <a:xfrm>
            <a:off x="378861" y="3162666"/>
            <a:ext cx="2960261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US" sz="2400" b="0" strike="noStrike" spc="-1" dirty="0">
                <a:solidFill>
                  <a:srgbClr val="1E4D2B"/>
                </a:solidFill>
                <a:latin typeface="Klavikaular"/>
              </a:rPr>
              <a:t>Count aggregation by: AMR class, mechanism, type, and gene</a:t>
            </a:r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D3886DA4-31B0-47C0-AFB6-3C3822386245}"/>
              </a:ext>
            </a:extLst>
          </p:cNvPr>
          <p:cNvSpPr/>
          <p:nvPr/>
        </p:nvSpPr>
        <p:spPr>
          <a:xfrm>
            <a:off x="4870731" y="1705082"/>
            <a:ext cx="2754000" cy="1147321"/>
          </a:xfrm>
          <a:custGeom>
            <a:avLst/>
            <a:gdLst/>
            <a:ahLst/>
            <a:cxnLst/>
            <a:rect l="0" t="0" r="r" b="b"/>
            <a:pathLst>
              <a:path w="7650" h="2664">
                <a:moveTo>
                  <a:pt x="0" y="0"/>
                </a:moveTo>
                <a:lnTo>
                  <a:pt x="7649" y="0"/>
                </a:lnTo>
                <a:lnTo>
                  <a:pt x="7649" y="2663"/>
                </a:lnTo>
                <a:lnTo>
                  <a:pt x="0" y="2663"/>
                </a:lnTo>
                <a:lnTo>
                  <a:pt x="0" y="0"/>
                </a:lnTo>
              </a:path>
            </a:pathLst>
          </a:custGeom>
          <a:solidFill>
            <a:srgbClr val="12A4B6"/>
          </a:solidFill>
          <a:ln>
            <a:noFill/>
          </a:ln>
        </p:spPr>
      </p:sp>
      <p:sp>
        <p:nvSpPr>
          <p:cNvPr id="21" name="TextShape 18">
            <a:extLst>
              <a:ext uri="{FF2B5EF4-FFF2-40B4-BE49-F238E27FC236}">
                <a16:creationId xmlns:a16="http://schemas.microsoft.com/office/drawing/2014/main" id="{DC61C605-2CB8-49A1-8415-EE9745020AB6}"/>
              </a:ext>
            </a:extLst>
          </p:cNvPr>
          <p:cNvSpPr txBox="1"/>
          <p:nvPr/>
        </p:nvSpPr>
        <p:spPr>
          <a:xfrm>
            <a:off x="4919331" y="1725002"/>
            <a:ext cx="2656800" cy="4330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US" sz="2400" spc="-1" dirty="0">
                <a:solidFill>
                  <a:srgbClr val="FFFFFF"/>
                </a:solidFill>
                <a:latin typeface="Klavikaular"/>
              </a:rPr>
              <a:t>Count normalization - Cumulative sum scaling (CSS)</a:t>
            </a:r>
          </a:p>
        </p:txBody>
      </p:sp>
      <p:sp>
        <p:nvSpPr>
          <p:cNvPr id="22" name="Freeform 42">
            <a:extLst>
              <a:ext uri="{FF2B5EF4-FFF2-40B4-BE49-F238E27FC236}">
                <a16:creationId xmlns:a16="http://schemas.microsoft.com/office/drawing/2014/main" id="{AD54059D-6C4C-4950-8E3C-FB3D90F9DD7F}"/>
              </a:ext>
            </a:extLst>
          </p:cNvPr>
          <p:cNvSpPr/>
          <p:nvPr/>
        </p:nvSpPr>
        <p:spPr>
          <a:xfrm>
            <a:off x="360750" y="1705081"/>
            <a:ext cx="2978372" cy="1147322"/>
          </a:xfrm>
          <a:custGeom>
            <a:avLst/>
            <a:gdLst/>
            <a:ahLst/>
            <a:cxnLst/>
            <a:rect l="0" t="0" r="r" b="b"/>
            <a:pathLst>
              <a:path w="4864" h="2945">
                <a:moveTo>
                  <a:pt x="0" y="0"/>
                </a:moveTo>
                <a:lnTo>
                  <a:pt x="4863" y="0"/>
                </a:lnTo>
                <a:lnTo>
                  <a:pt x="4863" y="2944"/>
                </a:lnTo>
                <a:lnTo>
                  <a:pt x="0" y="2944"/>
                </a:lnTo>
                <a:lnTo>
                  <a:pt x="0" y="0"/>
                </a:lnTo>
              </a:path>
            </a:pathLst>
          </a:custGeom>
          <a:solidFill>
            <a:srgbClr val="C9D845"/>
          </a:solidFill>
          <a:ln>
            <a:noFill/>
          </a:ln>
        </p:spPr>
      </p:sp>
      <p:sp>
        <p:nvSpPr>
          <p:cNvPr id="23" name="TextShape 44">
            <a:extLst>
              <a:ext uri="{FF2B5EF4-FFF2-40B4-BE49-F238E27FC236}">
                <a16:creationId xmlns:a16="http://schemas.microsoft.com/office/drawing/2014/main" id="{2B8AF686-B396-4805-A26C-698F11539AA2}"/>
              </a:ext>
            </a:extLst>
          </p:cNvPr>
          <p:cNvSpPr txBox="1"/>
          <p:nvPr/>
        </p:nvSpPr>
        <p:spPr>
          <a:xfrm>
            <a:off x="378861" y="1749551"/>
            <a:ext cx="2857569" cy="413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US" sz="2400" b="0" strike="noStrike" spc="-1" dirty="0">
                <a:solidFill>
                  <a:srgbClr val="1E4D2B"/>
                </a:solidFill>
                <a:latin typeface="Klavikaular"/>
              </a:rPr>
              <a:t>Count normalization - Cumulative sum scaling (CSS)</a:t>
            </a:r>
            <a:endParaRPr lang="en-US" sz="2400" b="0" strike="noStrike" spc="-1" dirty="0">
              <a:latin typeface="Times New Roman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3CFA6E1-3E1D-4EA1-B0DD-32D600C31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743110"/>
              </p:ext>
            </p:extLst>
          </p:nvPr>
        </p:nvGraphicFramePr>
        <p:xfrm>
          <a:off x="200140" y="5159107"/>
          <a:ext cx="7829320" cy="4042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069">
                  <a:extLst>
                    <a:ext uri="{9D8B030D-6E8A-4147-A177-3AD203B41FA5}">
                      <a16:colId xmlns:a16="http://schemas.microsoft.com/office/drawing/2014/main" val="654070603"/>
                    </a:ext>
                  </a:extLst>
                </a:gridCol>
                <a:gridCol w="1455313">
                  <a:extLst>
                    <a:ext uri="{9D8B030D-6E8A-4147-A177-3AD203B41FA5}">
                      <a16:colId xmlns:a16="http://schemas.microsoft.com/office/drawing/2014/main" val="2204505216"/>
                    </a:ext>
                  </a:extLst>
                </a:gridCol>
                <a:gridCol w="2395470">
                  <a:extLst>
                    <a:ext uri="{9D8B030D-6E8A-4147-A177-3AD203B41FA5}">
                      <a16:colId xmlns:a16="http://schemas.microsoft.com/office/drawing/2014/main" val="2067159330"/>
                    </a:ext>
                  </a:extLst>
                </a:gridCol>
                <a:gridCol w="1970468">
                  <a:extLst>
                    <a:ext uri="{9D8B030D-6E8A-4147-A177-3AD203B41FA5}">
                      <a16:colId xmlns:a16="http://schemas.microsoft.com/office/drawing/2014/main" val="2674411501"/>
                    </a:ext>
                  </a:extLst>
                </a:gridCol>
              </a:tblGrid>
              <a:tr h="6574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name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Preferred method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Statistical test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701285"/>
                  </a:ext>
                </a:extLst>
              </a:tr>
              <a:tr h="12821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Diversity indices</a:t>
                      </a:r>
                    </a:p>
                  </a:txBody>
                  <a:tcPr anchor="ctr">
                    <a:solidFill>
                      <a:srgbClr val="DBCB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Univariate</a:t>
                      </a:r>
                    </a:p>
                  </a:txBody>
                  <a:tcPr anchor="ctr">
                    <a:solidFill>
                      <a:srgbClr val="DBCB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Richness and Shannon’s or Simpson’s diversity index </a:t>
                      </a:r>
                    </a:p>
                  </a:txBody>
                  <a:tcPr anchor="ctr">
                    <a:solidFill>
                      <a:srgbClr val="DBCB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Wilcoxon test</a:t>
                      </a:r>
                    </a:p>
                  </a:txBody>
                  <a:tcPr anchor="ctr">
                    <a:solidFill>
                      <a:srgbClr val="DBC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609076"/>
                  </a:ext>
                </a:extLst>
              </a:tr>
              <a:tr h="380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Ordination using non-metric multidimensional scaling (NMDS) </a:t>
                      </a:r>
                    </a:p>
                  </a:txBody>
                  <a:tcPr anchor="ctr">
                    <a:solidFill>
                      <a:srgbClr val="DBCB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Multivariate</a:t>
                      </a:r>
                    </a:p>
                  </a:txBody>
                  <a:tcPr anchor="ctr">
                    <a:solidFill>
                      <a:srgbClr val="DBCB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Euclidean distances calculated on Hellinger-transformed counts</a:t>
                      </a:r>
                    </a:p>
                  </a:txBody>
                  <a:tcPr anchor="ctr">
                    <a:solidFill>
                      <a:srgbClr val="DBCB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dirty="0" err="1"/>
                        <a:t>ANalysis</a:t>
                      </a:r>
                      <a:r>
                        <a:rPr lang="en-US" dirty="0"/>
                        <a:t> Of </a:t>
                      </a:r>
                      <a:r>
                        <a:rPr lang="en-US" dirty="0" err="1"/>
                        <a:t>SIMilarity</a:t>
                      </a:r>
                      <a:r>
                        <a:rPr lang="en-US" dirty="0"/>
                        <a:t> (ANOSIM)</a:t>
                      </a:r>
                    </a:p>
                  </a:txBody>
                  <a:tcPr anchor="ctr">
                    <a:solidFill>
                      <a:srgbClr val="DBC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586759"/>
                  </a:ext>
                </a:extLst>
              </a:tr>
              <a:tr h="380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Differential abundance testing</a:t>
                      </a:r>
                    </a:p>
                  </a:txBody>
                  <a:tcPr anchor="ctr">
                    <a:solidFill>
                      <a:srgbClr val="DBCB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Multivariate</a:t>
                      </a:r>
                    </a:p>
                  </a:txBody>
                  <a:tcPr anchor="ctr">
                    <a:solidFill>
                      <a:srgbClr val="DBCB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Zero-inflated Gaussian model (ZIG)</a:t>
                      </a:r>
                    </a:p>
                  </a:txBody>
                  <a:tcPr anchor="ctr">
                    <a:solidFill>
                      <a:srgbClr val="DBCB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Bonferroni adjusted p-value</a:t>
                      </a:r>
                    </a:p>
                  </a:txBody>
                  <a:tcPr anchor="ctr">
                    <a:solidFill>
                      <a:srgbClr val="DBC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49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98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250</Words>
  <Application>Microsoft Office PowerPoint</Application>
  <PresentationFormat>Custom</PresentationFormat>
  <Paragraphs>90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Klavika</vt:lpstr>
      <vt:lpstr>Klavikaular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enrique doster</dc:creator>
  <dc:description/>
  <cp:lastModifiedBy>enrique doster</cp:lastModifiedBy>
  <cp:revision>32</cp:revision>
  <dcterms:created xsi:type="dcterms:W3CDTF">2019-09-13T03:22:05Z</dcterms:created>
  <dcterms:modified xsi:type="dcterms:W3CDTF">2020-04-15T00:01:48Z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