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jectreactor.io/" TargetMode="External"/><Relationship Id="rId4" Type="http://schemas.openxmlformats.org/officeDocument/2006/relationships/hyperlink" Target="http://dotnet.github.io/orlean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nriqueEll/" TargetMode="External"/><Relationship Id="rId4" Type="http://schemas.openxmlformats.org/officeDocument/2006/relationships/hyperlink" Target="https://github.com/EnriqueEll/" TargetMode="External"/><Relationship Id="rId5" Type="http://schemas.openxmlformats.org/officeDocument/2006/relationships/hyperlink" Target="https://github.com/EnriqueEll/actor-model-pe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Erlang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Reactive System</a:t>
            </a:r>
            <a:r>
              <a:rPr lang="en"/>
              <a:t>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/>
              <a:t>The Actor Model with Akka and Scala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to the Source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else?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Reactive Streaming - http://www.reactive-streams.org/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 Reactor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https://projectreactor.io/</a:t>
            </a:r>
            <a:r>
              <a:rPr lang="en"/>
              <a:t> - Pivotal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Reactive Programming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ReactiveX - http://reactivex.io/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Akka.NET - yes, they copied it again :)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Orleans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http://dotnet.github.io/orleans/</a:t>
            </a:r>
            <a:r>
              <a:rPr lang="en"/>
              <a:t> - Microsoft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Vert.x - Eclipse (Event Driven)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Enrique Ell Pereira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github.com/EnriqueEll/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Presentation Link: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https://github.com/EnriqueEll/actor-model-peresentation</a:t>
            </a:r>
            <a:r>
              <a:rPr lang="en"/>
              <a:t>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Reactive System - </a:t>
            </a:r>
            <a:r>
              <a:rPr lang="en"/>
              <a:t>Reactive Manifesto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Actor Model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Scala and Akka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Let’s go to the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else?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Q&amp;A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 System - Reactive Manifesto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</a:t>
            </a:r>
            <a:r>
              <a:rPr lang="en"/>
              <a:t>pplication requirements have changed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expect millisecond response times and 100% uptime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Coherent approach to systems architecture is needed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19327 people already signed</a:t>
            </a:r>
          </a:p>
        </p:txBody>
      </p:sp>
      <p:cxnSp>
        <p:nvCxnSpPr>
          <p:cNvPr id="73" name="Shape 73"/>
          <p:cNvCxnSpPr>
            <a:stCxn id="74" idx="3"/>
            <a:endCxn id="75" idx="0"/>
          </p:cNvCxnSpPr>
          <p:nvPr/>
        </p:nvCxnSpPr>
        <p:spPr>
          <a:xfrm>
            <a:off x="5361525" y="2846087"/>
            <a:ext cx="1464900" cy="54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76" name="Shape 76"/>
          <p:cNvCxnSpPr>
            <a:stCxn id="75" idx="2"/>
            <a:endCxn id="77" idx="3"/>
          </p:cNvCxnSpPr>
          <p:nvPr/>
        </p:nvCxnSpPr>
        <p:spPr>
          <a:xfrm rot="5400000">
            <a:off x="5750525" y="3579012"/>
            <a:ext cx="686700" cy="1464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8" name="Shape 78"/>
          <p:cNvSpPr/>
          <p:nvPr/>
        </p:nvSpPr>
        <p:spPr>
          <a:xfrm>
            <a:off x="1541125" y="3395412"/>
            <a:ext cx="15531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Elastic</a:t>
            </a:r>
          </a:p>
        </p:txBody>
      </p:sp>
      <p:sp>
        <p:nvSpPr>
          <p:cNvPr id="77" name="Shape 77"/>
          <p:cNvSpPr/>
          <p:nvPr/>
        </p:nvSpPr>
        <p:spPr>
          <a:xfrm>
            <a:off x="3808425" y="4368587"/>
            <a:ext cx="15531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Message Driven</a:t>
            </a:r>
          </a:p>
        </p:txBody>
      </p:sp>
      <p:sp>
        <p:nvSpPr>
          <p:cNvPr id="75" name="Shape 75"/>
          <p:cNvSpPr/>
          <p:nvPr/>
        </p:nvSpPr>
        <p:spPr>
          <a:xfrm>
            <a:off x="6049775" y="3395412"/>
            <a:ext cx="15531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Resilient</a:t>
            </a:r>
          </a:p>
        </p:txBody>
      </p:sp>
      <p:sp>
        <p:nvSpPr>
          <p:cNvPr id="74" name="Shape 74"/>
          <p:cNvSpPr/>
          <p:nvPr/>
        </p:nvSpPr>
        <p:spPr>
          <a:xfrm>
            <a:off x="3808425" y="2559737"/>
            <a:ext cx="15531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Responsive</a:t>
            </a:r>
          </a:p>
        </p:txBody>
      </p:sp>
      <p:cxnSp>
        <p:nvCxnSpPr>
          <p:cNvPr id="79" name="Shape 79"/>
          <p:cNvCxnSpPr>
            <a:stCxn id="77" idx="0"/>
            <a:endCxn id="74" idx="2"/>
          </p:cNvCxnSpPr>
          <p:nvPr/>
        </p:nvCxnSpPr>
        <p:spPr>
          <a:xfrm rot="10800000">
            <a:off x="4584975" y="3132587"/>
            <a:ext cx="0" cy="12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stCxn id="75" idx="1"/>
            <a:endCxn id="78" idx="3"/>
          </p:cNvCxnSpPr>
          <p:nvPr/>
        </p:nvCxnSpPr>
        <p:spPr>
          <a:xfrm rot="10800000">
            <a:off x="3094175" y="3681762"/>
            <a:ext cx="29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1" name="Shape 81"/>
          <p:cNvCxnSpPr>
            <a:stCxn id="77" idx="1"/>
            <a:endCxn id="78" idx="2"/>
          </p:cNvCxnSpPr>
          <p:nvPr/>
        </p:nvCxnSpPr>
        <p:spPr>
          <a:xfrm rot="10800000">
            <a:off x="2317725" y="3968237"/>
            <a:ext cx="1490700" cy="68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78" idx="0"/>
            <a:endCxn id="74" idx="1"/>
          </p:cNvCxnSpPr>
          <p:nvPr/>
        </p:nvCxnSpPr>
        <p:spPr>
          <a:xfrm rot="-5400000">
            <a:off x="2788375" y="2375412"/>
            <a:ext cx="549300" cy="149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Reactive System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</a:t>
            </a:r>
            <a:r>
              <a:rPr b="1" lang="en"/>
              <a:t>not </a:t>
            </a:r>
            <a:r>
              <a:rPr lang="en"/>
              <a:t>Reactive Programming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Responsive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Resilient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Elastic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It is Message Driven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Actor Model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Is a Mathematical Model of concurrent computation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Everything is a Actor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Actor is an Entity that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Can create finite number of Actors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Can Receive a message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Determines how to respond to the Message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Send a finite number of messages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Actor Model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Run in its own thread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No Shared State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Messages are kept in MailBox 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and processed in order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No Shared State</a:t>
            </a:r>
          </a:p>
        </p:txBody>
      </p:sp>
      <p:sp>
        <p:nvSpPr>
          <p:cNvPr id="101" name="Shape 101"/>
          <p:cNvSpPr/>
          <p:nvPr/>
        </p:nvSpPr>
        <p:spPr>
          <a:xfrm>
            <a:off x="5665625" y="1410925"/>
            <a:ext cx="2010600" cy="289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Actor</a:t>
            </a:r>
          </a:p>
        </p:txBody>
      </p:sp>
      <p:sp>
        <p:nvSpPr>
          <p:cNvPr id="102" name="Shape 102"/>
          <p:cNvSpPr/>
          <p:nvPr/>
        </p:nvSpPr>
        <p:spPr>
          <a:xfrm>
            <a:off x="5665625" y="2021850"/>
            <a:ext cx="2010600" cy="2559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mailbox</a:t>
            </a:r>
          </a:p>
        </p:txBody>
      </p:sp>
      <p:sp>
        <p:nvSpPr>
          <p:cNvPr id="103" name="Shape 103"/>
          <p:cNvSpPr/>
          <p:nvPr/>
        </p:nvSpPr>
        <p:spPr>
          <a:xfrm>
            <a:off x="5665625" y="2277750"/>
            <a:ext cx="2010600" cy="3252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State</a:t>
            </a:r>
          </a:p>
        </p:txBody>
      </p:sp>
      <p:sp>
        <p:nvSpPr>
          <p:cNvPr id="104" name="Shape 104"/>
          <p:cNvSpPr/>
          <p:nvPr/>
        </p:nvSpPr>
        <p:spPr>
          <a:xfrm>
            <a:off x="5665625" y="2618250"/>
            <a:ext cx="2010600" cy="3252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Behavior</a:t>
            </a:r>
          </a:p>
        </p:txBody>
      </p:sp>
      <p:sp>
        <p:nvSpPr>
          <p:cNvPr id="105" name="Shape 105"/>
          <p:cNvSpPr/>
          <p:nvPr/>
        </p:nvSpPr>
        <p:spPr>
          <a:xfrm>
            <a:off x="5665750" y="2951100"/>
            <a:ext cx="2010600" cy="3252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SupervisorStrategy</a:t>
            </a:r>
          </a:p>
        </p:txBody>
      </p:sp>
      <p:sp>
        <p:nvSpPr>
          <p:cNvPr id="106" name="Shape 106"/>
          <p:cNvSpPr/>
          <p:nvPr/>
        </p:nvSpPr>
        <p:spPr>
          <a:xfrm>
            <a:off x="5665625" y="3283950"/>
            <a:ext cx="2010600" cy="3252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Children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7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Actor Model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457637" y="1223925"/>
            <a:ext cx="1066500" cy="10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Actor</a:t>
            </a:r>
          </a:p>
        </p:txBody>
      </p:sp>
      <p:sp>
        <p:nvSpPr>
          <p:cNvPr id="114" name="Shape 114"/>
          <p:cNvSpPr/>
          <p:nvPr/>
        </p:nvSpPr>
        <p:spPr>
          <a:xfrm>
            <a:off x="6391775" y="3186425"/>
            <a:ext cx="1066500" cy="10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Actor</a:t>
            </a:r>
          </a:p>
        </p:txBody>
      </p:sp>
      <p:sp>
        <p:nvSpPr>
          <p:cNvPr id="115" name="Shape 115"/>
          <p:cNvSpPr/>
          <p:nvPr/>
        </p:nvSpPr>
        <p:spPr>
          <a:xfrm>
            <a:off x="1713475" y="3186425"/>
            <a:ext cx="1066500" cy="10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Actor</a:t>
            </a:r>
          </a:p>
        </p:txBody>
      </p:sp>
      <p:sp>
        <p:nvSpPr>
          <p:cNvPr id="116" name="Shape 116"/>
          <p:cNvSpPr/>
          <p:nvPr/>
        </p:nvSpPr>
        <p:spPr>
          <a:xfrm>
            <a:off x="1685725" y="2624475"/>
            <a:ext cx="1122000" cy="244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mailbox</a:t>
            </a:r>
          </a:p>
        </p:txBody>
      </p:sp>
      <p:sp>
        <p:nvSpPr>
          <p:cNvPr id="117" name="Shape 117"/>
          <p:cNvSpPr/>
          <p:nvPr/>
        </p:nvSpPr>
        <p:spPr>
          <a:xfrm>
            <a:off x="5551900" y="4252925"/>
            <a:ext cx="1122000" cy="244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mailbox</a:t>
            </a:r>
          </a:p>
        </p:txBody>
      </p:sp>
      <p:sp>
        <p:nvSpPr>
          <p:cNvPr id="118" name="Shape 118"/>
          <p:cNvSpPr/>
          <p:nvPr/>
        </p:nvSpPr>
        <p:spPr>
          <a:xfrm>
            <a:off x="4429900" y="2534175"/>
            <a:ext cx="1122000" cy="244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mailbox</a:t>
            </a:r>
          </a:p>
        </p:txBody>
      </p:sp>
      <p:cxnSp>
        <p:nvCxnSpPr>
          <p:cNvPr id="119" name="Shape 119"/>
          <p:cNvCxnSpPr>
            <a:stCxn id="115" idx="6"/>
            <a:endCxn id="117" idx="1"/>
          </p:cNvCxnSpPr>
          <p:nvPr/>
        </p:nvCxnSpPr>
        <p:spPr>
          <a:xfrm>
            <a:off x="2779975" y="3719675"/>
            <a:ext cx="2772000" cy="6555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117" idx="0"/>
            <a:endCxn id="114" idx="3"/>
          </p:cNvCxnSpPr>
          <p:nvPr/>
        </p:nvCxnSpPr>
        <p:spPr>
          <a:xfrm flipH="1" rot="10800000">
            <a:off x="6112900" y="4096625"/>
            <a:ext cx="435000" cy="15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4" idx="1"/>
            <a:endCxn id="118" idx="2"/>
          </p:cNvCxnSpPr>
          <p:nvPr/>
        </p:nvCxnSpPr>
        <p:spPr>
          <a:xfrm rot="10800000">
            <a:off x="4990960" y="2778610"/>
            <a:ext cx="1557000" cy="5640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3" idx="4"/>
            <a:endCxn id="118" idx="0"/>
          </p:cNvCxnSpPr>
          <p:nvPr/>
        </p:nvCxnSpPr>
        <p:spPr>
          <a:xfrm>
            <a:off x="4990887" y="2290425"/>
            <a:ext cx="0" cy="24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23" name="Shape 123"/>
          <p:cNvCxnSpPr>
            <a:stCxn id="113" idx="3"/>
            <a:endCxn id="116" idx="0"/>
          </p:cNvCxnSpPr>
          <p:nvPr/>
        </p:nvCxnSpPr>
        <p:spPr>
          <a:xfrm flipH="1">
            <a:off x="2246822" y="2134239"/>
            <a:ext cx="2367000" cy="4902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16" idx="2"/>
            <a:endCxn id="115" idx="0"/>
          </p:cNvCxnSpPr>
          <p:nvPr/>
        </p:nvCxnSpPr>
        <p:spPr>
          <a:xfrm>
            <a:off x="2246725" y="28689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5" idx="6"/>
            <a:endCxn id="118" idx="2"/>
          </p:cNvCxnSpPr>
          <p:nvPr/>
        </p:nvCxnSpPr>
        <p:spPr>
          <a:xfrm flipH="1" rot="10800000">
            <a:off x="2779975" y="2778575"/>
            <a:ext cx="2211000" cy="9411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Actor Model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30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2" name="Shape 132"/>
          <p:cNvSpPr/>
          <p:nvPr/>
        </p:nvSpPr>
        <p:spPr>
          <a:xfrm>
            <a:off x="5032855" y="1209487"/>
            <a:ext cx="8676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App</a:t>
            </a:r>
          </a:p>
        </p:txBody>
      </p:sp>
      <p:sp>
        <p:nvSpPr>
          <p:cNvPr id="133" name="Shape 133"/>
          <p:cNvSpPr/>
          <p:nvPr/>
        </p:nvSpPr>
        <p:spPr>
          <a:xfrm>
            <a:off x="4026907" y="1912687"/>
            <a:ext cx="8676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Store</a:t>
            </a:r>
          </a:p>
        </p:txBody>
      </p:sp>
      <p:sp>
        <p:nvSpPr>
          <p:cNvPr id="134" name="Shape 134"/>
          <p:cNvSpPr/>
          <p:nvPr/>
        </p:nvSpPr>
        <p:spPr>
          <a:xfrm>
            <a:off x="5295749" y="2934850"/>
            <a:ext cx="10143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Order</a:t>
            </a:r>
            <a:br>
              <a:rPr lang="en" sz="1000"/>
            </a:br>
            <a:r>
              <a:rPr lang="en" sz="1000"/>
              <a:t>Checker</a:t>
            </a:r>
          </a:p>
        </p:txBody>
      </p:sp>
      <p:cxnSp>
        <p:nvCxnSpPr>
          <p:cNvPr id="135" name="Shape 135"/>
          <p:cNvCxnSpPr>
            <a:stCxn id="132" idx="3"/>
            <a:endCxn id="133" idx="7"/>
          </p:cNvCxnSpPr>
          <p:nvPr/>
        </p:nvCxnSpPr>
        <p:spPr>
          <a:xfrm flipH="1">
            <a:off x="4767512" y="1809706"/>
            <a:ext cx="392400" cy="20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stCxn id="133" idx="5"/>
            <a:endCxn id="134" idx="1"/>
          </p:cNvCxnSpPr>
          <p:nvPr/>
        </p:nvCxnSpPr>
        <p:spPr>
          <a:xfrm>
            <a:off x="4767450" y="2512906"/>
            <a:ext cx="676800" cy="5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2611348" y="2934850"/>
            <a:ext cx="10143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Order</a:t>
            </a:r>
            <a:br>
              <a:rPr lang="en" sz="1000"/>
            </a:br>
            <a:r>
              <a:rPr lang="en" sz="1000"/>
              <a:t>Checker</a:t>
            </a:r>
          </a:p>
        </p:txBody>
      </p:sp>
      <p:sp>
        <p:nvSpPr>
          <p:cNvPr id="138" name="Shape 138"/>
          <p:cNvSpPr/>
          <p:nvPr/>
        </p:nvSpPr>
        <p:spPr>
          <a:xfrm>
            <a:off x="3953548" y="2934850"/>
            <a:ext cx="10143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Order</a:t>
            </a:r>
            <a:br>
              <a:rPr lang="en" sz="1000"/>
            </a:br>
            <a:r>
              <a:rPr lang="en" sz="1000"/>
              <a:t>Checker</a:t>
            </a:r>
          </a:p>
        </p:txBody>
      </p:sp>
      <p:cxnSp>
        <p:nvCxnSpPr>
          <p:cNvPr id="139" name="Shape 139"/>
          <p:cNvCxnSpPr>
            <a:stCxn id="133" idx="4"/>
            <a:endCxn id="138" idx="0"/>
          </p:cNvCxnSpPr>
          <p:nvPr/>
        </p:nvCxnSpPr>
        <p:spPr>
          <a:xfrm>
            <a:off x="4460707" y="2615887"/>
            <a:ext cx="0" cy="3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>
            <a:endCxn id="137" idx="7"/>
          </p:cNvCxnSpPr>
          <p:nvPr/>
        </p:nvCxnSpPr>
        <p:spPr>
          <a:xfrm flipH="1">
            <a:off x="3477107" y="2568331"/>
            <a:ext cx="676800" cy="46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/>
          <p:nvPr/>
        </p:nvSpPr>
        <p:spPr>
          <a:xfrm>
            <a:off x="6310049" y="3764225"/>
            <a:ext cx="1014299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Checker</a:t>
            </a:r>
          </a:p>
        </p:txBody>
      </p:sp>
      <p:cxnSp>
        <p:nvCxnSpPr>
          <p:cNvPr id="142" name="Shape 142"/>
          <p:cNvCxnSpPr>
            <a:stCxn id="134" idx="5"/>
            <a:endCxn id="141" idx="1"/>
          </p:cNvCxnSpPr>
          <p:nvPr/>
        </p:nvCxnSpPr>
        <p:spPr>
          <a:xfrm>
            <a:off x="6161508" y="3535068"/>
            <a:ext cx="297000" cy="3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/>
          <p:nvPr/>
        </p:nvSpPr>
        <p:spPr>
          <a:xfrm>
            <a:off x="3953548" y="3764225"/>
            <a:ext cx="10143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Checker</a:t>
            </a:r>
          </a:p>
        </p:txBody>
      </p:sp>
      <p:sp>
        <p:nvSpPr>
          <p:cNvPr id="144" name="Shape 144"/>
          <p:cNvSpPr/>
          <p:nvPr/>
        </p:nvSpPr>
        <p:spPr>
          <a:xfrm>
            <a:off x="1597050" y="3764225"/>
            <a:ext cx="1014300" cy="70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Checker</a:t>
            </a:r>
          </a:p>
        </p:txBody>
      </p:sp>
      <p:cxnSp>
        <p:nvCxnSpPr>
          <p:cNvPr id="145" name="Shape 145"/>
          <p:cNvCxnSpPr>
            <a:stCxn id="137" idx="3"/>
            <a:endCxn id="144" idx="7"/>
          </p:cNvCxnSpPr>
          <p:nvPr/>
        </p:nvCxnSpPr>
        <p:spPr>
          <a:xfrm flipH="1">
            <a:off x="2462888" y="3535068"/>
            <a:ext cx="297000" cy="3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43" idx="0"/>
            <a:endCxn id="143" idx="0"/>
          </p:cNvCxnSpPr>
          <p:nvPr/>
        </p:nvCxnSpPr>
        <p:spPr>
          <a:xfrm>
            <a:off x="4460698" y="3764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7" name="Shape 147"/>
          <p:cNvCxnSpPr>
            <a:stCxn id="143" idx="0"/>
            <a:endCxn id="143" idx="0"/>
          </p:cNvCxnSpPr>
          <p:nvPr/>
        </p:nvCxnSpPr>
        <p:spPr>
          <a:xfrm>
            <a:off x="4460698" y="3764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>
            <a:stCxn id="143" idx="0"/>
            <a:endCxn id="138" idx="4"/>
          </p:cNvCxnSpPr>
          <p:nvPr/>
        </p:nvCxnSpPr>
        <p:spPr>
          <a:xfrm rot="10800000">
            <a:off x="4460698" y="3637925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Scala Programming Language</a:t>
            </a:r>
            <a:r>
              <a:rPr lang="en"/>
              <a:t> providing support for </a:t>
            </a:r>
            <a:r>
              <a:rPr b="1" lang="en"/>
              <a:t>Functional Programming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Compiles to Java Bytecodes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Run on top of JVM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Higher-order function (function that receive a function and can return a function)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Pattern matching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Jonas Bonér inspired by the </a:t>
            </a:r>
            <a:r>
              <a:rPr b="1" lang="en">
                <a:hlinkClick r:id="rId3"/>
              </a:rPr>
              <a:t>Erlang</a:t>
            </a:r>
            <a:r>
              <a:rPr b="1" lang="en"/>
              <a:t> programming </a:t>
            </a:r>
            <a:r>
              <a:rPr lang="en"/>
              <a:t>language's created </a:t>
            </a:r>
            <a:r>
              <a:rPr b="1" lang="en"/>
              <a:t>Akka </a:t>
            </a:r>
            <a:r>
              <a:rPr lang="en"/>
              <a:t>to bring similar capabilities to Scala and Java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b="1" lang="en"/>
              <a:t>Akka </a:t>
            </a:r>
            <a:r>
              <a:rPr lang="en"/>
              <a:t>is toolkit and runtime for building highly concurrent, distributed, and resilient message-driven applications for Java and Scala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Implements the </a:t>
            </a:r>
            <a:r>
              <a:rPr b="1" lang="en"/>
              <a:t>Actor Model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b="1" lang="en"/>
              <a:t>“</a:t>
            </a:r>
            <a:r>
              <a:rPr b="1" lang="en"/>
              <a:t>With 4 nodes, the whole throughput can reach 11 million messages per second (100 bytes per message) with average latency of 17ms.” </a:t>
            </a:r>
            <a:r>
              <a:rPr lang="en"/>
              <a:t>- Engineering Manager for BigData Enabling, Intel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Akka and Scala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